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ags/tag1.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 id="2147483694" r:id="rId3"/>
  </p:sldMasterIdLst>
  <p:notesMasterIdLst>
    <p:notesMasterId r:id="rId24"/>
  </p:notesMasterIdLst>
  <p:sldIdLst>
    <p:sldId id="258" r:id="rId4"/>
    <p:sldId id="289" r:id="rId5"/>
    <p:sldId id="291" r:id="rId6"/>
    <p:sldId id="285" r:id="rId7"/>
    <p:sldId id="284" r:id="rId8"/>
    <p:sldId id="276" r:id="rId9"/>
    <p:sldId id="287" r:id="rId10"/>
    <p:sldId id="266" r:id="rId11"/>
    <p:sldId id="267" r:id="rId12"/>
    <p:sldId id="288" r:id="rId13"/>
    <p:sldId id="292" r:id="rId14"/>
    <p:sldId id="268" r:id="rId15"/>
    <p:sldId id="293" r:id="rId16"/>
    <p:sldId id="275" r:id="rId17"/>
    <p:sldId id="295" r:id="rId18"/>
    <p:sldId id="296" r:id="rId19"/>
    <p:sldId id="297" r:id="rId20"/>
    <p:sldId id="294" r:id="rId21"/>
    <p:sldId id="299" r:id="rId22"/>
    <p:sldId id="271" r:id="rId2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663300"/>
    <a:srgbClr val="8E7339"/>
    <a:srgbClr val="581D74"/>
    <a:srgbClr val="D69829"/>
    <a:srgbClr val="00B9E4"/>
    <a:srgbClr val="CEB19D"/>
    <a:srgbClr val="979381"/>
    <a:srgbClr val="F15A22"/>
    <a:srgbClr val="21EF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55" autoAdjust="0"/>
    <p:restoredTop sz="97680" autoAdjust="0"/>
  </p:normalViewPr>
  <p:slideViewPr>
    <p:cSldViewPr snapToGrid="0">
      <p:cViewPr varScale="1">
        <p:scale>
          <a:sx n="111" d="100"/>
          <a:sy n="111" d="100"/>
        </p:scale>
        <p:origin x="1884" y="102"/>
      </p:cViewPr>
      <p:guideLst>
        <p:guide orient="horz" pos="2160"/>
        <p:guide pos="2880"/>
      </p:guideLst>
    </p:cSldViewPr>
  </p:slideViewPr>
  <p:notesTextViewPr>
    <p:cViewPr>
      <p:scale>
        <a:sx n="1" d="1"/>
        <a:sy n="1" d="1"/>
      </p:scale>
      <p:origin x="0" y="0"/>
    </p:cViewPr>
  </p:notesTextViewPr>
  <p:sorterViewPr>
    <p:cViewPr>
      <p:scale>
        <a:sx n="100" d="100"/>
        <a:sy n="100" d="100"/>
      </p:scale>
      <p:origin x="0" y="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use\AppData\Local\Microsoft\Windows\Temporary%20Internet%20Files\Content.Outlook\2TAREBM7\calc%20CMA%20%20perf.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dirty="0"/>
              <a:t>CMA</a:t>
            </a:r>
            <a:r>
              <a:rPr lang="en-US" sz="1200" baseline="0" dirty="0"/>
              <a:t> et VL</a:t>
            </a:r>
            <a:endParaRPr lang="en-US" sz="1200" dirty="0"/>
          </a:p>
        </c:rich>
      </c:tx>
      <c:overlay val="0"/>
    </c:title>
    <c:autoTitleDeleted val="0"/>
    <c:plotArea>
      <c:layout/>
      <c:lineChart>
        <c:grouping val="standard"/>
        <c:varyColors val="0"/>
        <c:ser>
          <c:idx val="0"/>
          <c:order val="0"/>
          <c:tx>
            <c:strRef>
              <c:f>Feuil1!$E$3</c:f>
              <c:strCache>
                <c:ptCount val="1"/>
                <c:pt idx="0">
                  <c:v>VL</c:v>
                </c:pt>
              </c:strCache>
            </c:strRef>
          </c:tx>
          <c:marker>
            <c:symbol val="none"/>
          </c:marker>
          <c:val>
            <c:numRef>
              <c:f>Feuil1!$E$4:$E$15</c:f>
              <c:numCache>
                <c:formatCode>General</c:formatCode>
                <c:ptCount val="12"/>
                <c:pt idx="0">
                  <c:v>100</c:v>
                </c:pt>
                <c:pt idx="1">
                  <c:v>130</c:v>
                </c:pt>
                <c:pt idx="2">
                  <c:v>200</c:v>
                </c:pt>
                <c:pt idx="3">
                  <c:v>140</c:v>
                </c:pt>
                <c:pt idx="4">
                  <c:v>100</c:v>
                </c:pt>
                <c:pt idx="5">
                  <c:v>300</c:v>
                </c:pt>
                <c:pt idx="6">
                  <c:v>250</c:v>
                </c:pt>
                <c:pt idx="7">
                  <c:v>110</c:v>
                </c:pt>
                <c:pt idx="8">
                  <c:v>150</c:v>
                </c:pt>
                <c:pt idx="9">
                  <c:v>200</c:v>
                </c:pt>
                <c:pt idx="10">
                  <c:v>100</c:v>
                </c:pt>
                <c:pt idx="11">
                  <c:v>110</c:v>
                </c:pt>
              </c:numCache>
            </c:numRef>
          </c:val>
          <c:smooth val="0"/>
          <c:extLst>
            <c:ext xmlns:c16="http://schemas.microsoft.com/office/drawing/2014/chart" uri="{C3380CC4-5D6E-409C-BE32-E72D297353CC}">
              <c16:uniqueId val="{00000000-5899-42F5-A6CD-E4492F344ABB}"/>
            </c:ext>
          </c:extLst>
        </c:ser>
        <c:ser>
          <c:idx val="1"/>
          <c:order val="1"/>
          <c:tx>
            <c:strRef>
              <c:f>Feuil1!$F$3</c:f>
              <c:strCache>
                <c:ptCount val="1"/>
                <c:pt idx="0">
                  <c:v>CMA</c:v>
                </c:pt>
              </c:strCache>
            </c:strRef>
          </c:tx>
          <c:marker>
            <c:symbol val="none"/>
          </c:marker>
          <c:val>
            <c:numRef>
              <c:f>Feuil1!$F$4:$F$15</c:f>
              <c:numCache>
                <c:formatCode>0.00</c:formatCode>
                <c:ptCount val="12"/>
                <c:pt idx="0" formatCode="General">
                  <c:v>100</c:v>
                </c:pt>
                <c:pt idx="1">
                  <c:v>110</c:v>
                </c:pt>
                <c:pt idx="2">
                  <c:v>128.9473684210526</c:v>
                </c:pt>
                <c:pt idx="3">
                  <c:v>131.6</c:v>
                </c:pt>
                <c:pt idx="4">
                  <c:v>122.5714285714286</c:v>
                </c:pt>
                <c:pt idx="5">
                  <c:v>132.1621621621621</c:v>
                </c:pt>
                <c:pt idx="6">
                  <c:v>141</c:v>
                </c:pt>
                <c:pt idx="7">
                  <c:v>135.30612244897961</c:v>
                </c:pt>
                <c:pt idx="8">
                  <c:v>137.36842105263159</c:v>
                </c:pt>
                <c:pt idx="9">
                  <c:v>141.47540983606561</c:v>
                </c:pt>
                <c:pt idx="10">
                  <c:v>135.63380281690141</c:v>
                </c:pt>
                <c:pt idx="11">
                  <c:v>132.4691358024692</c:v>
                </c:pt>
              </c:numCache>
            </c:numRef>
          </c:val>
          <c:smooth val="0"/>
          <c:extLst>
            <c:ext xmlns:c16="http://schemas.microsoft.com/office/drawing/2014/chart" uri="{C3380CC4-5D6E-409C-BE32-E72D297353CC}">
              <c16:uniqueId val="{00000001-5899-42F5-A6CD-E4492F344ABB}"/>
            </c:ext>
          </c:extLst>
        </c:ser>
        <c:dLbls>
          <c:showLegendKey val="0"/>
          <c:showVal val="0"/>
          <c:showCatName val="0"/>
          <c:showSerName val="0"/>
          <c:showPercent val="0"/>
          <c:showBubbleSize val="0"/>
        </c:dLbls>
        <c:hiLowLines/>
        <c:smooth val="0"/>
        <c:axId val="292303616"/>
        <c:axId val="292305536"/>
      </c:lineChart>
      <c:catAx>
        <c:axId val="292303616"/>
        <c:scaling>
          <c:orientation val="minMax"/>
        </c:scaling>
        <c:delete val="0"/>
        <c:axPos val="b"/>
        <c:title>
          <c:tx>
            <c:rich>
              <a:bodyPr/>
              <a:lstStyle/>
              <a:p>
                <a:pPr>
                  <a:defRPr/>
                </a:pPr>
                <a:r>
                  <a:rPr lang="fr-FR"/>
                  <a:t>Arbitrages</a:t>
                </a:r>
              </a:p>
            </c:rich>
          </c:tx>
          <c:overlay val="0"/>
        </c:title>
        <c:majorTickMark val="none"/>
        <c:minorTickMark val="none"/>
        <c:tickLblPos val="nextTo"/>
        <c:crossAx val="292305536"/>
        <c:crosses val="autoZero"/>
        <c:auto val="1"/>
        <c:lblAlgn val="ctr"/>
        <c:lblOffset val="100"/>
        <c:noMultiLvlLbl val="0"/>
      </c:catAx>
      <c:valAx>
        <c:axId val="292305536"/>
        <c:scaling>
          <c:orientation val="minMax"/>
        </c:scaling>
        <c:delete val="0"/>
        <c:axPos val="l"/>
        <c:majorGridlines/>
        <c:title>
          <c:tx>
            <c:rich>
              <a:bodyPr/>
              <a:lstStyle/>
              <a:p>
                <a:pPr>
                  <a:defRPr/>
                </a:pPr>
                <a:r>
                  <a:rPr lang="en-US"/>
                  <a:t>VL</a:t>
                </a:r>
              </a:p>
            </c:rich>
          </c:tx>
          <c:overlay val="0"/>
        </c:title>
        <c:numFmt formatCode="General" sourceLinked="1"/>
        <c:majorTickMark val="out"/>
        <c:minorTickMark val="none"/>
        <c:tickLblPos val="nextTo"/>
        <c:crossAx val="292303616"/>
        <c:crosses val="autoZero"/>
        <c:crossBetween val="between"/>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22"/>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DA9-4BDF-8E2E-E9AD7329C64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DA9-4BDF-8E2E-E9AD7329C64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DA9-4BDF-8E2E-E9AD7329C64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DA9-4BDF-8E2E-E9AD7329C64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DA9-4BDF-8E2E-E9AD7329C64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DA9-4BDF-8E2E-E9AD7329C64C}"/>
              </c:ext>
            </c:extLst>
          </c:dPt>
          <c:dPt>
            <c:idx val="6"/>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2-CCEF-4272-8D4D-4D9C1BD4E4DA}"/>
              </c:ext>
            </c:extLst>
          </c:dPt>
          <c:dPt>
            <c:idx val="7"/>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1-CCEF-4272-8D4D-4D9C1BD4E4DA}"/>
              </c:ext>
            </c:extLst>
          </c:dPt>
          <c:cat>
            <c:strRef>
              <c:f>Sheet1!$A$2:$A$9</c:f>
              <c:strCache>
                <c:ptCount val="4"/>
                <c:pt idx="0">
                  <c:v>1st Qtr</c:v>
                </c:pt>
                <c:pt idx="1">
                  <c:v>2nd Qtr</c:v>
                </c:pt>
                <c:pt idx="2">
                  <c:v>3rd Qtr</c:v>
                </c:pt>
                <c:pt idx="3">
                  <c:v>4th Qtr</c:v>
                </c:pt>
              </c:strCache>
            </c:strRef>
          </c:cat>
          <c:val>
            <c:numRef>
              <c:f>Sheet1!$B$2:$B$9</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CCEF-4272-8D4D-4D9C1BD4E4DA}"/>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C45FF4-2C85-444F-860A-587D5187653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E0F8ADE9-967A-46E7-BE77-34245C139F91}">
      <dgm:prSet phldrT="[Texte]" custT="1"/>
      <dgm:spPr/>
      <dgm:t>
        <a:bodyPr/>
        <a:lstStyle/>
        <a:p>
          <a:r>
            <a:rPr lang="fr-FR" altLang="fr-FR" sz="1400" b="1" dirty="0">
              <a:solidFill>
                <a:schemeClr val="bg1"/>
              </a:solidFill>
              <a:ea typeface="Times New Roman"/>
              <a:cs typeface="Times New Roman"/>
            </a:rPr>
            <a:t>Objectif</a:t>
          </a:r>
          <a:endParaRPr lang="fr-FR" sz="1400" b="1" dirty="0">
            <a:solidFill>
              <a:schemeClr val="bg1"/>
            </a:solidFill>
            <a:ea typeface="Times New Roman"/>
            <a:cs typeface="Times New Roman"/>
          </a:endParaRPr>
        </a:p>
      </dgm:t>
    </dgm:pt>
    <dgm:pt modelId="{4CEFE258-6CB3-4286-9650-2EB9CA6F1459}" type="parTrans" cxnId="{A47E6BC3-4B96-4E3C-9341-AF6D060F7175}">
      <dgm:prSet/>
      <dgm:spPr/>
      <dgm:t>
        <a:bodyPr/>
        <a:lstStyle/>
        <a:p>
          <a:endParaRPr lang="fr-FR" sz="3600"/>
        </a:p>
      </dgm:t>
    </dgm:pt>
    <dgm:pt modelId="{F2C95197-FEDA-4C9D-A388-51395D6AF27F}" type="sibTrans" cxnId="{A47E6BC3-4B96-4E3C-9341-AF6D060F7175}">
      <dgm:prSet/>
      <dgm:spPr/>
      <dgm:t>
        <a:bodyPr/>
        <a:lstStyle/>
        <a:p>
          <a:endParaRPr lang="fr-FR" sz="3600"/>
        </a:p>
      </dgm:t>
    </dgm:pt>
    <dgm:pt modelId="{F9F3D5CE-8AC6-46EA-8B58-9E5D91254DA3}">
      <dgm:prSet custT="1"/>
      <dgm:spPr/>
      <dgm:t>
        <a:bodyPr lIns="252000" tIns="216000" rIns="36000" bIns="72000" anchor="b" anchorCtr="0"/>
        <a:lstStyle/>
        <a:p>
          <a:pPr marL="177800" indent="-177800">
            <a:lnSpc>
              <a:spcPct val="100000"/>
            </a:lnSpc>
            <a:spcAft>
              <a:spcPts val="0"/>
            </a:spcAft>
            <a:tabLst>
              <a:tab pos="177800" algn="l"/>
            </a:tabLst>
          </a:pPr>
          <a:r>
            <a:rPr lang="fr-FR" altLang="fr-FR" sz="1200" dirty="0"/>
            <a:t>Dès lors que les plus-values sur l’unité de compte excèdent le seuil fixé (plafond) par le souscripteur, un arbitrage automatique de l’intégralité du support est effectué du support source vers le support cible</a:t>
          </a:r>
          <a:endParaRPr lang="fr-FR" sz="1200" dirty="0"/>
        </a:p>
      </dgm:t>
    </dgm:pt>
    <dgm:pt modelId="{7145E126-72CC-43E4-AA5D-0C6A9EFF9C03}" type="parTrans" cxnId="{B076ECD3-7150-47A1-87FA-357E403D1B10}">
      <dgm:prSet/>
      <dgm:spPr/>
      <dgm:t>
        <a:bodyPr/>
        <a:lstStyle/>
        <a:p>
          <a:endParaRPr lang="fr-FR" sz="3600"/>
        </a:p>
      </dgm:t>
    </dgm:pt>
    <dgm:pt modelId="{110DA100-58D6-4F19-BE56-676508B17C4A}" type="sibTrans" cxnId="{B076ECD3-7150-47A1-87FA-357E403D1B10}">
      <dgm:prSet/>
      <dgm:spPr/>
      <dgm:t>
        <a:bodyPr/>
        <a:lstStyle/>
        <a:p>
          <a:endParaRPr lang="fr-FR" sz="3600"/>
        </a:p>
      </dgm:t>
    </dgm:pt>
    <dgm:pt modelId="{DF3CFDB3-E831-4716-8F61-05A474C78EE6}" type="pres">
      <dgm:prSet presAssocID="{21C45FF4-2C85-444F-860A-587D51876539}" presName="linear" presStyleCnt="0">
        <dgm:presLayoutVars>
          <dgm:dir/>
          <dgm:animLvl val="lvl"/>
          <dgm:resizeHandles val="exact"/>
        </dgm:presLayoutVars>
      </dgm:prSet>
      <dgm:spPr/>
      <dgm:t>
        <a:bodyPr/>
        <a:lstStyle/>
        <a:p>
          <a:endParaRPr lang="fr-FR"/>
        </a:p>
      </dgm:t>
    </dgm:pt>
    <dgm:pt modelId="{F29FCE8C-501D-4CD9-B80E-624367505604}" type="pres">
      <dgm:prSet presAssocID="{E0F8ADE9-967A-46E7-BE77-34245C139F91}" presName="parentLin" presStyleCnt="0"/>
      <dgm:spPr/>
    </dgm:pt>
    <dgm:pt modelId="{760BCD76-FE74-48C2-BCD2-71AC1EB18DC5}" type="pres">
      <dgm:prSet presAssocID="{E0F8ADE9-967A-46E7-BE77-34245C139F91}" presName="parentLeftMargin" presStyleLbl="node1" presStyleIdx="0" presStyleCnt="1"/>
      <dgm:spPr/>
      <dgm:t>
        <a:bodyPr/>
        <a:lstStyle/>
        <a:p>
          <a:endParaRPr lang="fr-FR"/>
        </a:p>
      </dgm:t>
    </dgm:pt>
    <dgm:pt modelId="{E2FD2EB2-9415-4A92-9DF5-BDF77D73CEA2}" type="pres">
      <dgm:prSet presAssocID="{E0F8ADE9-967A-46E7-BE77-34245C139F91}" presName="parentText" presStyleLbl="node1" presStyleIdx="0" presStyleCnt="1" custScaleX="130159" custScaleY="16510" custLinFactY="-100000" custLinFactNeighborX="5999" custLinFactNeighborY="-136391">
        <dgm:presLayoutVars>
          <dgm:chMax val="0"/>
          <dgm:bulletEnabled val="1"/>
        </dgm:presLayoutVars>
      </dgm:prSet>
      <dgm:spPr/>
      <dgm:t>
        <a:bodyPr/>
        <a:lstStyle/>
        <a:p>
          <a:endParaRPr lang="fr-FR"/>
        </a:p>
      </dgm:t>
    </dgm:pt>
    <dgm:pt modelId="{58DA34E0-547B-4586-AFB6-77CBF72B4B89}" type="pres">
      <dgm:prSet presAssocID="{E0F8ADE9-967A-46E7-BE77-34245C139F91}" presName="negativeSpace" presStyleCnt="0"/>
      <dgm:spPr/>
    </dgm:pt>
    <dgm:pt modelId="{7907F616-70EC-4FFC-9624-29B772677E69}" type="pres">
      <dgm:prSet presAssocID="{E0F8ADE9-967A-46E7-BE77-34245C139F91}" presName="childText" presStyleLbl="conFgAcc1" presStyleIdx="0" presStyleCnt="1" custScaleY="47449" custLinFactNeighborY="17396">
        <dgm:presLayoutVars>
          <dgm:bulletEnabled val="1"/>
        </dgm:presLayoutVars>
      </dgm:prSet>
      <dgm:spPr/>
      <dgm:t>
        <a:bodyPr/>
        <a:lstStyle/>
        <a:p>
          <a:endParaRPr lang="fr-FR"/>
        </a:p>
      </dgm:t>
    </dgm:pt>
  </dgm:ptLst>
  <dgm:cxnLst>
    <dgm:cxn modelId="{B81AAF9D-B5CE-411C-8B6C-B7959FB0EECC}" type="presOf" srcId="{E0F8ADE9-967A-46E7-BE77-34245C139F91}" destId="{E2FD2EB2-9415-4A92-9DF5-BDF77D73CEA2}" srcOrd="1" destOrd="0" presId="urn:microsoft.com/office/officeart/2005/8/layout/list1"/>
    <dgm:cxn modelId="{38BE780A-FD8C-42F4-9ADC-8C2FEB3A19F6}" type="presOf" srcId="{E0F8ADE9-967A-46E7-BE77-34245C139F91}" destId="{760BCD76-FE74-48C2-BCD2-71AC1EB18DC5}" srcOrd="0" destOrd="0" presId="urn:microsoft.com/office/officeart/2005/8/layout/list1"/>
    <dgm:cxn modelId="{A47E6BC3-4B96-4E3C-9341-AF6D060F7175}" srcId="{21C45FF4-2C85-444F-860A-587D51876539}" destId="{E0F8ADE9-967A-46E7-BE77-34245C139F91}" srcOrd="0" destOrd="0" parTransId="{4CEFE258-6CB3-4286-9650-2EB9CA6F1459}" sibTransId="{F2C95197-FEDA-4C9D-A388-51395D6AF27F}"/>
    <dgm:cxn modelId="{B076ECD3-7150-47A1-87FA-357E403D1B10}" srcId="{E0F8ADE9-967A-46E7-BE77-34245C139F91}" destId="{F9F3D5CE-8AC6-46EA-8B58-9E5D91254DA3}" srcOrd="0" destOrd="0" parTransId="{7145E126-72CC-43E4-AA5D-0C6A9EFF9C03}" sibTransId="{110DA100-58D6-4F19-BE56-676508B17C4A}"/>
    <dgm:cxn modelId="{1BD3C8E3-C445-41D0-9229-887BCF0407AB}" type="presOf" srcId="{21C45FF4-2C85-444F-860A-587D51876539}" destId="{DF3CFDB3-E831-4716-8F61-05A474C78EE6}" srcOrd="0" destOrd="0" presId="urn:microsoft.com/office/officeart/2005/8/layout/list1"/>
    <dgm:cxn modelId="{DA1D6DDA-136E-4D63-B231-CD785CAE71E3}" type="presOf" srcId="{F9F3D5CE-8AC6-46EA-8B58-9E5D91254DA3}" destId="{7907F616-70EC-4FFC-9624-29B772677E69}" srcOrd="0" destOrd="0" presId="urn:microsoft.com/office/officeart/2005/8/layout/list1"/>
    <dgm:cxn modelId="{C1230248-A22A-496A-95C9-31C580C1E511}" type="presParOf" srcId="{DF3CFDB3-E831-4716-8F61-05A474C78EE6}" destId="{F29FCE8C-501D-4CD9-B80E-624367505604}" srcOrd="0" destOrd="0" presId="urn:microsoft.com/office/officeart/2005/8/layout/list1"/>
    <dgm:cxn modelId="{26312D09-8066-4E43-AFEF-103D1EDF56F2}" type="presParOf" srcId="{F29FCE8C-501D-4CD9-B80E-624367505604}" destId="{760BCD76-FE74-48C2-BCD2-71AC1EB18DC5}" srcOrd="0" destOrd="0" presId="urn:microsoft.com/office/officeart/2005/8/layout/list1"/>
    <dgm:cxn modelId="{25B80461-6745-4B46-9079-0DD679C28C32}" type="presParOf" srcId="{F29FCE8C-501D-4CD9-B80E-624367505604}" destId="{E2FD2EB2-9415-4A92-9DF5-BDF77D73CEA2}" srcOrd="1" destOrd="0" presId="urn:microsoft.com/office/officeart/2005/8/layout/list1"/>
    <dgm:cxn modelId="{487B1B4F-6C87-4773-BA71-2A370A49A62A}" type="presParOf" srcId="{DF3CFDB3-E831-4716-8F61-05A474C78EE6}" destId="{58DA34E0-547B-4586-AFB6-77CBF72B4B89}" srcOrd="1" destOrd="0" presId="urn:microsoft.com/office/officeart/2005/8/layout/list1"/>
    <dgm:cxn modelId="{C8DB20C6-034A-4D1A-8755-6CE9E6386A16}" type="presParOf" srcId="{DF3CFDB3-E831-4716-8F61-05A474C78EE6}" destId="{7907F616-70EC-4FFC-9624-29B772677E69}"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C45FF4-2C85-444F-860A-587D5187653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E0F8ADE9-967A-46E7-BE77-34245C139F91}">
      <dgm:prSet phldrT="[Texte]" custT="1"/>
      <dgm:spPr/>
      <dgm:t>
        <a:bodyPr/>
        <a:lstStyle/>
        <a:p>
          <a:r>
            <a:rPr lang="fr-FR" altLang="fr-FR" sz="1400" b="1" dirty="0">
              <a:solidFill>
                <a:schemeClr val="bg1"/>
              </a:solidFill>
              <a:ea typeface="Times New Roman"/>
              <a:cs typeface="Times New Roman"/>
            </a:rPr>
            <a:t>Objectif</a:t>
          </a:r>
          <a:endParaRPr lang="fr-FR" sz="1400" b="1" dirty="0">
            <a:solidFill>
              <a:schemeClr val="bg1"/>
            </a:solidFill>
            <a:ea typeface="Times New Roman"/>
            <a:cs typeface="Times New Roman"/>
          </a:endParaRPr>
        </a:p>
      </dgm:t>
    </dgm:pt>
    <dgm:pt modelId="{4CEFE258-6CB3-4286-9650-2EB9CA6F1459}" type="parTrans" cxnId="{A47E6BC3-4B96-4E3C-9341-AF6D060F7175}">
      <dgm:prSet/>
      <dgm:spPr/>
      <dgm:t>
        <a:bodyPr/>
        <a:lstStyle/>
        <a:p>
          <a:endParaRPr lang="fr-FR" sz="3600"/>
        </a:p>
      </dgm:t>
    </dgm:pt>
    <dgm:pt modelId="{F2C95197-FEDA-4C9D-A388-51395D6AF27F}" type="sibTrans" cxnId="{A47E6BC3-4B96-4E3C-9341-AF6D060F7175}">
      <dgm:prSet/>
      <dgm:spPr/>
      <dgm:t>
        <a:bodyPr/>
        <a:lstStyle/>
        <a:p>
          <a:endParaRPr lang="fr-FR" sz="3600"/>
        </a:p>
      </dgm:t>
    </dgm:pt>
    <dgm:pt modelId="{F9F3D5CE-8AC6-46EA-8B58-9E5D91254DA3}">
      <dgm:prSet custT="1"/>
      <dgm:spPr/>
      <dgm:t>
        <a:bodyPr lIns="252000" tIns="216000" rIns="36000" bIns="72000" anchor="b" anchorCtr="0"/>
        <a:lstStyle/>
        <a:p>
          <a:pPr marL="177800" indent="-177800">
            <a:lnSpc>
              <a:spcPct val="100000"/>
            </a:lnSpc>
            <a:spcAft>
              <a:spcPts val="0"/>
            </a:spcAft>
            <a:tabLst>
              <a:tab pos="177800" algn="l"/>
            </a:tabLst>
          </a:pPr>
          <a:r>
            <a:rPr lang="fr-FR" altLang="fr-FR" sz="1200" dirty="0"/>
            <a:t>Dès lors que l’épargne investie sur l’unité de compte devient inférieure au seuil fixé (plancher) par le souscripteur, un arbitrage automatique de l’intégralité du support est effectué du support source vers le support cible</a:t>
          </a:r>
          <a:endParaRPr lang="fr-FR" sz="1200" dirty="0"/>
        </a:p>
      </dgm:t>
    </dgm:pt>
    <dgm:pt modelId="{7145E126-72CC-43E4-AA5D-0C6A9EFF9C03}" type="parTrans" cxnId="{B076ECD3-7150-47A1-87FA-357E403D1B10}">
      <dgm:prSet/>
      <dgm:spPr/>
      <dgm:t>
        <a:bodyPr/>
        <a:lstStyle/>
        <a:p>
          <a:endParaRPr lang="fr-FR" sz="3600"/>
        </a:p>
      </dgm:t>
    </dgm:pt>
    <dgm:pt modelId="{110DA100-58D6-4F19-BE56-676508B17C4A}" type="sibTrans" cxnId="{B076ECD3-7150-47A1-87FA-357E403D1B10}">
      <dgm:prSet/>
      <dgm:spPr/>
      <dgm:t>
        <a:bodyPr/>
        <a:lstStyle/>
        <a:p>
          <a:endParaRPr lang="fr-FR" sz="3600"/>
        </a:p>
      </dgm:t>
    </dgm:pt>
    <dgm:pt modelId="{DF3CFDB3-E831-4716-8F61-05A474C78EE6}" type="pres">
      <dgm:prSet presAssocID="{21C45FF4-2C85-444F-860A-587D51876539}" presName="linear" presStyleCnt="0">
        <dgm:presLayoutVars>
          <dgm:dir/>
          <dgm:animLvl val="lvl"/>
          <dgm:resizeHandles val="exact"/>
        </dgm:presLayoutVars>
      </dgm:prSet>
      <dgm:spPr/>
      <dgm:t>
        <a:bodyPr/>
        <a:lstStyle/>
        <a:p>
          <a:endParaRPr lang="fr-FR"/>
        </a:p>
      </dgm:t>
    </dgm:pt>
    <dgm:pt modelId="{F29FCE8C-501D-4CD9-B80E-624367505604}" type="pres">
      <dgm:prSet presAssocID="{E0F8ADE9-967A-46E7-BE77-34245C139F91}" presName="parentLin" presStyleCnt="0"/>
      <dgm:spPr/>
    </dgm:pt>
    <dgm:pt modelId="{760BCD76-FE74-48C2-BCD2-71AC1EB18DC5}" type="pres">
      <dgm:prSet presAssocID="{E0F8ADE9-967A-46E7-BE77-34245C139F91}" presName="parentLeftMargin" presStyleLbl="node1" presStyleIdx="0" presStyleCnt="1"/>
      <dgm:spPr/>
      <dgm:t>
        <a:bodyPr/>
        <a:lstStyle/>
        <a:p>
          <a:endParaRPr lang="fr-FR"/>
        </a:p>
      </dgm:t>
    </dgm:pt>
    <dgm:pt modelId="{E2FD2EB2-9415-4A92-9DF5-BDF77D73CEA2}" type="pres">
      <dgm:prSet presAssocID="{E0F8ADE9-967A-46E7-BE77-34245C139F91}" presName="parentText" presStyleLbl="node1" presStyleIdx="0" presStyleCnt="1" custScaleX="130159" custScaleY="16510" custLinFactY="-100000" custLinFactNeighborX="5999" custLinFactNeighborY="-136391">
        <dgm:presLayoutVars>
          <dgm:chMax val="0"/>
          <dgm:bulletEnabled val="1"/>
        </dgm:presLayoutVars>
      </dgm:prSet>
      <dgm:spPr/>
      <dgm:t>
        <a:bodyPr/>
        <a:lstStyle/>
        <a:p>
          <a:endParaRPr lang="fr-FR"/>
        </a:p>
      </dgm:t>
    </dgm:pt>
    <dgm:pt modelId="{58DA34E0-547B-4586-AFB6-77CBF72B4B89}" type="pres">
      <dgm:prSet presAssocID="{E0F8ADE9-967A-46E7-BE77-34245C139F91}" presName="negativeSpace" presStyleCnt="0"/>
      <dgm:spPr/>
    </dgm:pt>
    <dgm:pt modelId="{7907F616-70EC-4FFC-9624-29B772677E69}" type="pres">
      <dgm:prSet presAssocID="{E0F8ADE9-967A-46E7-BE77-34245C139F91}" presName="childText" presStyleLbl="conFgAcc1" presStyleIdx="0" presStyleCnt="1" custScaleY="47449" custLinFactNeighborY="17396">
        <dgm:presLayoutVars>
          <dgm:bulletEnabled val="1"/>
        </dgm:presLayoutVars>
      </dgm:prSet>
      <dgm:spPr/>
      <dgm:t>
        <a:bodyPr/>
        <a:lstStyle/>
        <a:p>
          <a:endParaRPr lang="fr-FR"/>
        </a:p>
      </dgm:t>
    </dgm:pt>
  </dgm:ptLst>
  <dgm:cxnLst>
    <dgm:cxn modelId="{A47E6BC3-4B96-4E3C-9341-AF6D060F7175}" srcId="{21C45FF4-2C85-444F-860A-587D51876539}" destId="{E0F8ADE9-967A-46E7-BE77-34245C139F91}" srcOrd="0" destOrd="0" parTransId="{4CEFE258-6CB3-4286-9650-2EB9CA6F1459}" sibTransId="{F2C95197-FEDA-4C9D-A388-51395D6AF27F}"/>
    <dgm:cxn modelId="{9AE0253C-72C8-4C90-9089-2CAE5FEC33CA}" type="presOf" srcId="{E0F8ADE9-967A-46E7-BE77-34245C139F91}" destId="{760BCD76-FE74-48C2-BCD2-71AC1EB18DC5}" srcOrd="0" destOrd="0" presId="urn:microsoft.com/office/officeart/2005/8/layout/list1"/>
    <dgm:cxn modelId="{88DEA104-65D1-452B-ACD8-77E0664B4F90}" type="presOf" srcId="{21C45FF4-2C85-444F-860A-587D51876539}" destId="{DF3CFDB3-E831-4716-8F61-05A474C78EE6}" srcOrd="0" destOrd="0" presId="urn:microsoft.com/office/officeart/2005/8/layout/list1"/>
    <dgm:cxn modelId="{6ADBF3DB-6DF9-4867-A949-01A9EACB2FF3}" type="presOf" srcId="{E0F8ADE9-967A-46E7-BE77-34245C139F91}" destId="{E2FD2EB2-9415-4A92-9DF5-BDF77D73CEA2}" srcOrd="1" destOrd="0" presId="urn:microsoft.com/office/officeart/2005/8/layout/list1"/>
    <dgm:cxn modelId="{B076ECD3-7150-47A1-87FA-357E403D1B10}" srcId="{E0F8ADE9-967A-46E7-BE77-34245C139F91}" destId="{F9F3D5CE-8AC6-46EA-8B58-9E5D91254DA3}" srcOrd="0" destOrd="0" parTransId="{7145E126-72CC-43E4-AA5D-0C6A9EFF9C03}" sibTransId="{110DA100-58D6-4F19-BE56-676508B17C4A}"/>
    <dgm:cxn modelId="{89A75748-405A-4089-9116-FCBCB9AABD71}" type="presOf" srcId="{F9F3D5CE-8AC6-46EA-8B58-9E5D91254DA3}" destId="{7907F616-70EC-4FFC-9624-29B772677E69}" srcOrd="0" destOrd="0" presId="urn:microsoft.com/office/officeart/2005/8/layout/list1"/>
    <dgm:cxn modelId="{AA47F9E4-F2DD-46AD-87E4-0F5272E79060}" type="presParOf" srcId="{DF3CFDB3-E831-4716-8F61-05A474C78EE6}" destId="{F29FCE8C-501D-4CD9-B80E-624367505604}" srcOrd="0" destOrd="0" presId="urn:microsoft.com/office/officeart/2005/8/layout/list1"/>
    <dgm:cxn modelId="{1B8E346C-92A1-4761-B603-1732ABA7A37A}" type="presParOf" srcId="{F29FCE8C-501D-4CD9-B80E-624367505604}" destId="{760BCD76-FE74-48C2-BCD2-71AC1EB18DC5}" srcOrd="0" destOrd="0" presId="urn:microsoft.com/office/officeart/2005/8/layout/list1"/>
    <dgm:cxn modelId="{9D81E8C3-94C3-4C72-AB8F-2E3F109FEBD7}" type="presParOf" srcId="{F29FCE8C-501D-4CD9-B80E-624367505604}" destId="{E2FD2EB2-9415-4A92-9DF5-BDF77D73CEA2}" srcOrd="1" destOrd="0" presId="urn:microsoft.com/office/officeart/2005/8/layout/list1"/>
    <dgm:cxn modelId="{05D27500-B3DC-4F66-A7D5-02A2205D2E84}" type="presParOf" srcId="{DF3CFDB3-E831-4716-8F61-05A474C78EE6}" destId="{58DA34E0-547B-4586-AFB6-77CBF72B4B89}" srcOrd="1" destOrd="0" presId="urn:microsoft.com/office/officeart/2005/8/layout/list1"/>
    <dgm:cxn modelId="{25D3BB85-7E10-41CD-829A-32D96F5D6EF4}" type="presParOf" srcId="{DF3CFDB3-E831-4716-8F61-05A474C78EE6}" destId="{7907F616-70EC-4FFC-9624-29B772677E69}"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7F616-70EC-4FFC-9624-29B772677E69}">
      <dsp:nvSpPr>
        <dsp:cNvPr id="0" name=""/>
        <dsp:cNvSpPr/>
      </dsp:nvSpPr>
      <dsp:spPr>
        <a:xfrm>
          <a:off x="0" y="191253"/>
          <a:ext cx="8369490" cy="77721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2000" tIns="216000" rIns="36000" bIns="72000" numCol="1" spcCol="1270" anchor="b" anchorCtr="0">
          <a:noAutofit/>
        </a:bodyPr>
        <a:lstStyle/>
        <a:p>
          <a:pPr marL="177800" lvl="1" indent="-177800" algn="l" defTabSz="533400">
            <a:lnSpc>
              <a:spcPct val="100000"/>
            </a:lnSpc>
            <a:spcBef>
              <a:spcPct val="0"/>
            </a:spcBef>
            <a:spcAft>
              <a:spcPts val="0"/>
            </a:spcAft>
            <a:buChar char="••"/>
            <a:tabLst>
              <a:tab pos="177800" algn="l"/>
            </a:tabLst>
          </a:pPr>
          <a:r>
            <a:rPr lang="fr-FR" altLang="fr-FR" sz="1200" kern="1200" dirty="0"/>
            <a:t>Dès lors que les plus-values sur l’unité de compte excèdent le seuil fixé (plafond) par le souscripteur, un arbitrage automatique de l’intégralité du support est effectué du support source vers le support cible</a:t>
          </a:r>
          <a:endParaRPr lang="fr-FR" sz="1200" kern="1200" dirty="0"/>
        </a:p>
      </dsp:txBody>
      <dsp:txXfrm>
        <a:off x="0" y="191253"/>
        <a:ext cx="8369490" cy="777214"/>
      </dsp:txXfrm>
    </dsp:sp>
    <dsp:sp modelId="{E2FD2EB2-9415-4A92-9DF5-BDF77D73CEA2}">
      <dsp:nvSpPr>
        <dsp:cNvPr id="0" name=""/>
        <dsp:cNvSpPr/>
      </dsp:nvSpPr>
      <dsp:spPr>
        <a:xfrm>
          <a:off x="443578" y="0"/>
          <a:ext cx="7625551" cy="3167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443" tIns="0" rIns="221443" bIns="0" numCol="1" spcCol="1270" anchor="ctr" anchorCtr="0">
          <a:noAutofit/>
        </a:bodyPr>
        <a:lstStyle/>
        <a:p>
          <a:pPr lvl="0" algn="l" defTabSz="622300">
            <a:lnSpc>
              <a:spcPct val="90000"/>
            </a:lnSpc>
            <a:spcBef>
              <a:spcPct val="0"/>
            </a:spcBef>
            <a:spcAft>
              <a:spcPct val="35000"/>
            </a:spcAft>
          </a:pPr>
          <a:r>
            <a:rPr lang="fr-FR" altLang="fr-FR" sz="1400" b="1" kern="1200" dirty="0">
              <a:solidFill>
                <a:schemeClr val="bg1"/>
              </a:solidFill>
              <a:ea typeface="Times New Roman"/>
              <a:cs typeface="Times New Roman"/>
            </a:rPr>
            <a:t>Objectif</a:t>
          </a:r>
          <a:endParaRPr lang="fr-FR" sz="1400" b="1" kern="1200" dirty="0">
            <a:solidFill>
              <a:schemeClr val="bg1"/>
            </a:solidFill>
            <a:ea typeface="Times New Roman"/>
            <a:cs typeface="Times New Roman"/>
          </a:endParaRPr>
        </a:p>
      </dsp:txBody>
      <dsp:txXfrm>
        <a:off x="459043" y="15465"/>
        <a:ext cx="7594621" cy="2858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7F616-70EC-4FFC-9624-29B772677E69}">
      <dsp:nvSpPr>
        <dsp:cNvPr id="0" name=""/>
        <dsp:cNvSpPr/>
      </dsp:nvSpPr>
      <dsp:spPr>
        <a:xfrm>
          <a:off x="0" y="191253"/>
          <a:ext cx="8369490" cy="77721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2000" tIns="216000" rIns="36000" bIns="72000" numCol="1" spcCol="1270" anchor="b" anchorCtr="0">
          <a:noAutofit/>
        </a:bodyPr>
        <a:lstStyle/>
        <a:p>
          <a:pPr marL="177800" lvl="1" indent="-177800" algn="l" defTabSz="533400">
            <a:lnSpc>
              <a:spcPct val="100000"/>
            </a:lnSpc>
            <a:spcBef>
              <a:spcPct val="0"/>
            </a:spcBef>
            <a:spcAft>
              <a:spcPts val="0"/>
            </a:spcAft>
            <a:buChar char="••"/>
            <a:tabLst>
              <a:tab pos="177800" algn="l"/>
            </a:tabLst>
          </a:pPr>
          <a:r>
            <a:rPr lang="fr-FR" altLang="fr-FR" sz="1200" kern="1200" dirty="0"/>
            <a:t>Dès lors que l’épargne investie sur l’unité de compte devient inférieure au seuil fixé (plancher) par le souscripteur, un arbitrage automatique de l’intégralité du support est effectué du support source vers le support cible</a:t>
          </a:r>
          <a:endParaRPr lang="fr-FR" sz="1200" kern="1200" dirty="0"/>
        </a:p>
      </dsp:txBody>
      <dsp:txXfrm>
        <a:off x="0" y="191253"/>
        <a:ext cx="8369490" cy="777214"/>
      </dsp:txXfrm>
    </dsp:sp>
    <dsp:sp modelId="{E2FD2EB2-9415-4A92-9DF5-BDF77D73CEA2}">
      <dsp:nvSpPr>
        <dsp:cNvPr id="0" name=""/>
        <dsp:cNvSpPr/>
      </dsp:nvSpPr>
      <dsp:spPr>
        <a:xfrm>
          <a:off x="443578" y="0"/>
          <a:ext cx="7625551" cy="3167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443" tIns="0" rIns="221443" bIns="0" numCol="1" spcCol="1270" anchor="ctr" anchorCtr="0">
          <a:noAutofit/>
        </a:bodyPr>
        <a:lstStyle/>
        <a:p>
          <a:pPr lvl="0" algn="l" defTabSz="622300">
            <a:lnSpc>
              <a:spcPct val="90000"/>
            </a:lnSpc>
            <a:spcBef>
              <a:spcPct val="0"/>
            </a:spcBef>
            <a:spcAft>
              <a:spcPct val="35000"/>
            </a:spcAft>
          </a:pPr>
          <a:r>
            <a:rPr lang="fr-FR" altLang="fr-FR" sz="1400" b="1" kern="1200" dirty="0">
              <a:solidFill>
                <a:schemeClr val="bg1"/>
              </a:solidFill>
              <a:ea typeface="Times New Roman"/>
              <a:cs typeface="Times New Roman"/>
            </a:rPr>
            <a:t>Objectif</a:t>
          </a:r>
          <a:endParaRPr lang="fr-FR" sz="1400" b="1" kern="1200" dirty="0">
            <a:solidFill>
              <a:schemeClr val="bg1"/>
            </a:solidFill>
            <a:ea typeface="Times New Roman"/>
            <a:cs typeface="Times New Roman"/>
          </a:endParaRPr>
        </a:p>
      </dsp:txBody>
      <dsp:txXfrm>
        <a:off x="459043" y="15465"/>
        <a:ext cx="7594621" cy="28586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D0FEC1A-5484-452F-98B5-B6AE697E49DF}" type="datetimeFigureOut">
              <a:rPr lang="fr-FR" smtClean="0"/>
              <a:t>06/03/2020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670B770-B057-4999-BFFE-577E0B5BC4A9}" type="slidenum">
              <a:rPr lang="fr-FR" smtClean="0"/>
              <a:t>‹N°›</a:t>
            </a:fld>
            <a:endParaRPr lang="fr-FR"/>
          </a:p>
        </p:txBody>
      </p:sp>
    </p:spTree>
    <p:extLst>
      <p:ext uri="{BB962C8B-B14F-4D97-AF65-F5344CB8AC3E}">
        <p14:creationId xmlns:p14="http://schemas.microsoft.com/office/powerpoint/2010/main" val="3800622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634427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634427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886715"/>
            <a:ext cx="7886700" cy="623248"/>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628650" y="3602038"/>
            <a:ext cx="78867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3CA334D-47BF-4C51-9467-739C33E87C70}"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91227-F9EB-4B2B-9432-842143BA1678}" type="slidenum">
              <a:rPr lang="en-US" smtClean="0"/>
              <a:t>‹N°›</a:t>
            </a:fld>
            <a:endParaRPr lang="en-US"/>
          </a:p>
        </p:txBody>
      </p:sp>
    </p:spTree>
    <p:extLst>
      <p:ext uri="{BB962C8B-B14F-4D97-AF65-F5344CB8AC3E}">
        <p14:creationId xmlns:p14="http://schemas.microsoft.com/office/powerpoint/2010/main" val="2194052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CA334D-47BF-4C51-9467-739C33E87C70}"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91227-F9EB-4B2B-9432-842143BA1678}" type="slidenum">
              <a:rPr lang="en-US" smtClean="0"/>
              <a:t>‹N°›</a:t>
            </a:fld>
            <a:endParaRPr lang="en-US"/>
          </a:p>
        </p:txBody>
      </p:sp>
    </p:spTree>
    <p:extLst>
      <p:ext uri="{BB962C8B-B14F-4D97-AF65-F5344CB8AC3E}">
        <p14:creationId xmlns:p14="http://schemas.microsoft.com/office/powerpoint/2010/main" val="1636274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3939228"/>
            <a:ext cx="7886700" cy="623248"/>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CA334D-47BF-4C51-9467-739C33E87C70}" type="datetimeFigureOut">
              <a:rPr lang="en-US" smtClean="0"/>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91227-F9EB-4B2B-9432-842143BA1678}" type="slidenum">
              <a:rPr lang="en-US" smtClean="0"/>
              <a:t>‹N°›</a:t>
            </a:fld>
            <a:endParaRPr lang="en-US"/>
          </a:p>
        </p:txBody>
      </p:sp>
    </p:spTree>
    <p:extLst>
      <p:ext uri="{BB962C8B-B14F-4D97-AF65-F5344CB8AC3E}">
        <p14:creationId xmlns:p14="http://schemas.microsoft.com/office/powerpoint/2010/main" val="2802848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CA334D-47BF-4C51-9467-739C33E87C70}" type="datetimeFigureOut">
              <a:rPr lang="en-US" smtClean="0"/>
              <a:t>3/6/2020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91227-F9EB-4B2B-9432-842143BA1678}" type="slidenum">
              <a:rPr lang="en-US" smtClean="0"/>
              <a:t>‹N°›</a:t>
            </a:fld>
            <a:endParaRPr lang="en-US"/>
          </a:p>
        </p:txBody>
      </p:sp>
    </p:spTree>
    <p:extLst>
      <p:ext uri="{BB962C8B-B14F-4D97-AF65-F5344CB8AC3E}">
        <p14:creationId xmlns:p14="http://schemas.microsoft.com/office/powerpoint/2010/main" val="1005241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t>3/6/2020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591227-F9EB-4B2B-9432-842143BA1678}" type="slidenum">
              <a:rPr lang="en-US" smtClean="0"/>
              <a:t>‹N°›</a:t>
            </a:fld>
            <a:endParaRPr lang="en-US"/>
          </a:p>
        </p:txBody>
      </p:sp>
    </p:spTree>
    <p:extLst>
      <p:ext uri="{BB962C8B-B14F-4D97-AF65-F5344CB8AC3E}">
        <p14:creationId xmlns:p14="http://schemas.microsoft.com/office/powerpoint/2010/main" val="2582222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A334D-47BF-4C51-9467-739C33E87C70}" type="datetimeFigureOut">
              <a:rPr lang="en-US" smtClean="0"/>
              <a:t>3/6/2020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591227-F9EB-4B2B-9432-842143BA1678}" type="slidenum">
              <a:rPr lang="en-US" smtClean="0"/>
              <a:t>‹N°›</a:t>
            </a:fld>
            <a:endParaRPr lang="en-US"/>
          </a:p>
        </p:txBody>
      </p:sp>
    </p:spTree>
    <p:extLst>
      <p:ext uri="{BB962C8B-B14F-4D97-AF65-F5344CB8AC3E}">
        <p14:creationId xmlns:p14="http://schemas.microsoft.com/office/powerpoint/2010/main" val="1819029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solidFill>
                <a:prstClr val="black">
                  <a:lumMod val="10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2" name="Title 1"/>
          <p:cNvSpPr>
            <a:spLocks noGrp="1"/>
          </p:cNvSpPr>
          <p:nvPr>
            <p:ph type="ctrTitle"/>
          </p:nvPr>
        </p:nvSpPr>
        <p:spPr>
          <a:xfrm>
            <a:off x="685800" y="5181601"/>
            <a:ext cx="7772400" cy="933451"/>
          </a:xfrm>
        </p:spPr>
        <p:txBody>
          <a:bodyPr anchor="b">
            <a:normAutofit/>
          </a:bodyPr>
          <a:lstStyle>
            <a:lvl1pPr algn="ctr">
              <a:defRPr sz="2400">
                <a:solidFill>
                  <a:schemeClr val="accent2">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371600" y="6096000"/>
            <a:ext cx="6400800" cy="685800"/>
          </a:xfrm>
        </p:spPr>
        <p:txBody>
          <a:bodyPr>
            <a:normAutofit/>
          </a:bodyPr>
          <a:lstStyle>
            <a:lvl1pPr marL="0" indent="0" algn="ctr">
              <a:buNone/>
              <a:defRPr sz="1800">
                <a:solidFill>
                  <a:schemeClr val="accent2">
                    <a:lumMod val="60000"/>
                    <a:lumOff val="40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93624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10" name="Title 9"/>
          <p:cNvSpPr>
            <a:spLocks noGrp="1"/>
          </p:cNvSpPr>
          <p:nvPr>
            <p:ph type="title"/>
          </p:nvPr>
        </p:nvSpPr>
        <p:spPr>
          <a:xfrm>
            <a:off x="26128" y="160343"/>
            <a:ext cx="6019802" cy="525463"/>
          </a:xfrm>
        </p:spPr>
        <p:txBody>
          <a:bodyPr/>
          <a:lstStyle>
            <a:lvl1pPr algn="l">
              <a:defRPr>
                <a:solidFill>
                  <a:schemeClr val="bg1">
                    <a:lumMod val="65000"/>
                  </a:schemeClr>
                </a:solidFill>
              </a:defRPr>
            </a:lvl1pPr>
          </a:lstStyle>
          <a:p>
            <a:r>
              <a:rPr lang="en-US" dirty="0"/>
              <a:t>Click to edit Master title style</a:t>
            </a:r>
          </a:p>
        </p:txBody>
      </p:sp>
      <p:sp>
        <p:nvSpPr>
          <p:cNvPr id="13" name="Content Placeholder 12"/>
          <p:cNvSpPr>
            <a:spLocks noGrp="1"/>
          </p:cNvSpPr>
          <p:nvPr>
            <p:ph sz="quarter" idx="13"/>
          </p:nvPr>
        </p:nvSpPr>
        <p:spPr>
          <a:xfrm>
            <a:off x="1524001" y="1092200"/>
            <a:ext cx="5181602" cy="5181600"/>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5615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971800" y="1295400"/>
            <a:ext cx="6019800" cy="4978400"/>
          </a:xfrm>
        </p:spPr>
        <p:txBody>
          <a:bodyPr>
            <a:normAutofit/>
          </a:bodyPr>
          <a:lstStyle>
            <a:lvl1pPr marL="171438" indent="-171438">
              <a:buFont typeface="Arial" pitchFamily="34" charset="0"/>
              <a:buChar char="•"/>
              <a:defRPr sz="2400">
                <a:solidFill>
                  <a:schemeClr val="accent2">
                    <a:lumMod val="60000"/>
                    <a:lumOff val="40000"/>
                  </a:schemeClr>
                </a:solidFill>
              </a:defRPr>
            </a:lvl1pPr>
            <a:lvl2pPr marL="628604" indent="-171438">
              <a:buFont typeface="Arial" pitchFamily="34" charset="0"/>
              <a:buChar char="•"/>
              <a:defRPr sz="2000">
                <a:solidFill>
                  <a:schemeClr val="accent2">
                    <a:lumMod val="60000"/>
                    <a:lumOff val="40000"/>
                  </a:schemeClr>
                </a:solidFill>
              </a:defRPr>
            </a:lvl2pPr>
            <a:lvl3pPr marL="1085769" indent="-171438">
              <a:buFont typeface="Arial" pitchFamily="34" charset="0"/>
              <a:buChar char="•"/>
              <a:defRPr sz="1800">
                <a:solidFill>
                  <a:schemeClr val="accent2">
                    <a:lumMod val="60000"/>
                    <a:lumOff val="40000"/>
                  </a:schemeClr>
                </a:solidFill>
              </a:defRPr>
            </a:lvl3pPr>
            <a:lvl4pPr marL="1542935" indent="-171438">
              <a:buFont typeface="Arial" pitchFamily="34" charset="0"/>
              <a:buChar char="•"/>
              <a:defRPr sz="1600">
                <a:solidFill>
                  <a:schemeClr val="accent2">
                    <a:lumMod val="60000"/>
                    <a:lumOff val="40000"/>
                  </a:schemeClr>
                </a:solidFill>
              </a:defRPr>
            </a:lvl4pPr>
            <a:lvl5pPr marL="2000100" indent="-171438">
              <a:buFont typeface="Arial" pitchFamily="34" charset="0"/>
              <a:buChar char="•"/>
              <a:defRPr sz="1600">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131068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2"/>
            <a:ext cx="2133600" cy="365125"/>
          </a:xfrm>
          <a:prstGeom prst="rect">
            <a:avLst/>
          </a:prstGeom>
        </p:spPr>
        <p:txBody>
          <a:bodyPr vert="horz" lIns="91434" tIns="45717" rIns="91434" bIns="45717" rtlCol="0" anchor="ctr"/>
          <a:lstStyle>
            <a:lvl1pPr algn="l">
              <a:defRPr sz="1200">
                <a:solidFill>
                  <a:schemeClr val="tx1">
                    <a:tint val="75000"/>
                  </a:schemeClr>
                </a:solidFill>
              </a:defRPr>
            </a:lvl1p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14" name="Footer Placeholder 4"/>
          <p:cNvSpPr>
            <a:spLocks noGrp="1"/>
          </p:cNvSpPr>
          <p:nvPr>
            <p:ph type="ftr" sz="quarter" idx="3"/>
          </p:nvPr>
        </p:nvSpPr>
        <p:spPr>
          <a:xfrm>
            <a:off x="3124200" y="6356352"/>
            <a:ext cx="2895600" cy="365125"/>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6553200" y="6356352"/>
            <a:ext cx="2133600" cy="365125"/>
          </a:xfrm>
          <a:prstGeom prst="rect">
            <a:avLst/>
          </a:prstGeom>
        </p:spPr>
        <p:txBody>
          <a:bodyPr vert="horz" lIns="91434" tIns="45717" rIns="91434" bIns="45717" rtlCol="0" anchor="ctr"/>
          <a:lstStyle>
            <a:lvl1pPr algn="r">
              <a:defRPr sz="1200">
                <a:solidFill>
                  <a:schemeClr val="tx1">
                    <a:tint val="75000"/>
                  </a:schemeClr>
                </a:solidFill>
              </a:defRPr>
            </a:lvl1p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3" name="Content Placeholder 2"/>
          <p:cNvSpPr>
            <a:spLocks noGrp="1"/>
          </p:cNvSpPr>
          <p:nvPr>
            <p:ph sz="quarter" idx="10"/>
          </p:nvPr>
        </p:nvSpPr>
        <p:spPr>
          <a:xfrm>
            <a:off x="2971800" y="1295400"/>
            <a:ext cx="5943600" cy="49784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90490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2"/>
            <a:ext cx="2133600" cy="365125"/>
          </a:xfrm>
          <a:prstGeom prst="rect">
            <a:avLst/>
          </a:prstGeom>
        </p:spPr>
        <p:txBody>
          <a:bodyPr vert="horz" lIns="91434" tIns="45717" rIns="91434" bIns="45717" rtlCol="0" anchor="ctr"/>
          <a:lstStyle>
            <a:lvl1pPr algn="l">
              <a:defRPr sz="1200">
                <a:solidFill>
                  <a:schemeClr val="tx1">
                    <a:tint val="75000"/>
                  </a:schemeClr>
                </a:solidFill>
              </a:defRPr>
            </a:lvl1p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14" name="Footer Placeholder 4"/>
          <p:cNvSpPr>
            <a:spLocks noGrp="1"/>
          </p:cNvSpPr>
          <p:nvPr>
            <p:ph type="ftr" sz="quarter" idx="3"/>
          </p:nvPr>
        </p:nvSpPr>
        <p:spPr>
          <a:xfrm>
            <a:off x="3124200" y="6356352"/>
            <a:ext cx="2895600" cy="365125"/>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6553200" y="6356352"/>
            <a:ext cx="2133600" cy="365125"/>
          </a:xfrm>
          <a:prstGeom prst="rect">
            <a:avLst/>
          </a:prstGeom>
        </p:spPr>
        <p:txBody>
          <a:bodyPr vert="horz" lIns="91434" tIns="45717" rIns="91434" bIns="45717" rtlCol="0" anchor="ctr"/>
          <a:lstStyle>
            <a:lvl1pPr algn="r">
              <a:defRPr sz="1200">
                <a:solidFill>
                  <a:schemeClr val="tx1">
                    <a:tint val="75000"/>
                  </a:schemeClr>
                </a:solidFill>
              </a:defRPr>
            </a:lvl1p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4" name="Content Placeholder 3"/>
          <p:cNvSpPr>
            <a:spLocks noGrp="1"/>
          </p:cNvSpPr>
          <p:nvPr>
            <p:ph sz="quarter" idx="10"/>
          </p:nvPr>
        </p:nvSpPr>
        <p:spPr>
          <a:xfrm>
            <a:off x="2819400" y="1295400"/>
            <a:ext cx="61722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03868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38400" y="2084389"/>
            <a:ext cx="7086600" cy="1362075"/>
          </a:xfrm>
        </p:spPr>
        <p:txBody>
          <a:bodyPr anchor="t"/>
          <a:lstStyle>
            <a:lvl1pPr algn="l">
              <a:defRPr sz="4000" b="0" cap="all">
                <a:solidFill>
                  <a:schemeClr val="bg1">
                    <a:lumMod val="10000"/>
                  </a:schemeClr>
                </a:solidFill>
              </a:defRPr>
            </a:lvl1pPr>
          </a:lstStyle>
          <a:p>
            <a:r>
              <a:rPr lang="en-US" dirty="0"/>
              <a:t>Click to edit Master title style</a:t>
            </a:r>
          </a:p>
        </p:txBody>
      </p:sp>
      <p:sp>
        <p:nvSpPr>
          <p:cNvPr id="3" name="Text Placeholder 2"/>
          <p:cNvSpPr>
            <a:spLocks noGrp="1"/>
          </p:cNvSpPr>
          <p:nvPr>
            <p:ph type="body" idx="1"/>
          </p:nvPr>
        </p:nvSpPr>
        <p:spPr>
          <a:xfrm>
            <a:off x="2438400" y="584201"/>
            <a:ext cx="7086600" cy="1500187"/>
          </a:xfrm>
        </p:spPr>
        <p:txBody>
          <a:bodyPr anchor="b"/>
          <a:lstStyle>
            <a:lvl1pPr marL="0" indent="0">
              <a:buNone/>
              <a:defRPr sz="2000">
                <a:solidFill>
                  <a:schemeClr val="bg1">
                    <a:lumMod val="10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784040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38400" y="1498600"/>
            <a:ext cx="1929114" cy="304800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24400" y="1498600"/>
            <a:ext cx="1929114" cy="304800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389450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19400" y="304801"/>
            <a:ext cx="3732334" cy="639763"/>
          </a:xfrm>
        </p:spPr>
        <p:txBody>
          <a:bodyPr anchor="b">
            <a:noAutofit/>
          </a:bodyPr>
          <a:lstStyle>
            <a:lvl1pPr marL="0" indent="0">
              <a:buNone/>
              <a:defRPr sz="20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819400" y="1066804"/>
            <a:ext cx="3732334" cy="510539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858000" y="304801"/>
            <a:ext cx="3733800" cy="639763"/>
          </a:xfrm>
        </p:spPr>
        <p:txBody>
          <a:bodyPr anchor="b">
            <a:noAutofit/>
          </a:bodyPr>
          <a:lstStyle>
            <a:lvl1pPr marL="0" indent="0">
              <a:buNone/>
              <a:defRPr sz="20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858000" y="1066804"/>
            <a:ext cx="3733800" cy="510539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3117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428936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3708938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4" y="23471"/>
            <a:ext cx="5726575" cy="674688"/>
          </a:xfrm>
        </p:spPr>
        <p:txBody>
          <a:bodyPr anchor="ctr" anchorCtr="0"/>
          <a:lstStyle>
            <a:lvl1pPr algn="l">
              <a:defRPr sz="2000" b="1">
                <a:solidFill>
                  <a:schemeClr val="bg1">
                    <a:lumMod val="90000"/>
                  </a:schemeClr>
                </a:solidFill>
              </a:defRPr>
            </a:lvl1pPr>
          </a:lstStyle>
          <a:p>
            <a:r>
              <a:rPr lang="en-US" dirty="0"/>
              <a:t>Click to edit Master title style</a:t>
            </a:r>
          </a:p>
        </p:txBody>
      </p:sp>
      <p:sp>
        <p:nvSpPr>
          <p:cNvPr id="3" name="Content Placeholder 2"/>
          <p:cNvSpPr>
            <a:spLocks noGrp="1"/>
          </p:cNvSpPr>
          <p:nvPr>
            <p:ph idx="1"/>
          </p:nvPr>
        </p:nvSpPr>
        <p:spPr>
          <a:xfrm>
            <a:off x="4038600" y="1715531"/>
            <a:ext cx="3962400" cy="3426940"/>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33400" y="1803400"/>
            <a:ext cx="2286000" cy="3657600"/>
          </a:xfrm>
        </p:spPr>
        <p:txBody>
          <a:bodyPr anchor="ctr" anchorCtr="0"/>
          <a:lstStyle>
            <a:lvl1pPr marL="0" indent="0" algn="ctr">
              <a:buNone/>
              <a:defRPr sz="1400">
                <a:solidFill>
                  <a:schemeClr val="bg1">
                    <a:lumMod val="90000"/>
                  </a:schemeClr>
                </a:solidFill>
              </a:defRPr>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862950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24200" y="4792665"/>
            <a:ext cx="5486400" cy="566739"/>
          </a:xfrm>
        </p:spPr>
        <p:txBody>
          <a:bodyPr anchor="b"/>
          <a:lstStyle>
            <a:lvl1pPr algn="l">
              <a:defRPr sz="2000"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2971800" y="177800"/>
            <a:ext cx="5943600" cy="44704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endParaRPr lang="en-US"/>
          </a:p>
        </p:txBody>
      </p:sp>
      <p:sp>
        <p:nvSpPr>
          <p:cNvPr id="4" name="Text Placeholder 3"/>
          <p:cNvSpPr>
            <a:spLocks noGrp="1"/>
          </p:cNvSpPr>
          <p:nvPr>
            <p:ph type="body" sz="half" idx="2"/>
          </p:nvPr>
        </p:nvSpPr>
        <p:spPr>
          <a:xfrm>
            <a:off x="3124200" y="5359406"/>
            <a:ext cx="5486400" cy="804863"/>
          </a:xfrm>
        </p:spPr>
        <p:txBody>
          <a:bodyPr/>
          <a:lstStyle>
            <a:lvl1pPr marL="0" indent="0">
              <a:buNone/>
              <a:defRPr sz="1400">
                <a:solidFill>
                  <a:schemeClr val="bg1">
                    <a:lumMod val="90000"/>
                  </a:schemeClr>
                </a:solidFill>
              </a:defRPr>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899737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9589748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96200" y="304800"/>
            <a:ext cx="990600" cy="58515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74640"/>
            <a:ext cx="71628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403162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‹N°›</a:t>
            </a:fld>
            <a:endParaRPr lang="en-US" dirty="0">
              <a:solidFill>
                <a:prstClr val="black">
                  <a:tint val="75000"/>
                </a:prstClr>
              </a:solidFill>
            </a:endParaRPr>
          </a:p>
        </p:txBody>
      </p:sp>
      <p:sp>
        <p:nvSpPr>
          <p:cNvPr id="9" name="Text Placeholder 8"/>
          <p:cNvSpPr>
            <a:spLocks noGrp="1"/>
          </p:cNvSpPr>
          <p:nvPr>
            <p:ph type="body" sz="quarter" idx="15"/>
          </p:nvPr>
        </p:nvSpPr>
        <p:spPr>
          <a:xfrm>
            <a:off x="2362200" y="1422400"/>
            <a:ext cx="4648200" cy="838200"/>
          </a:xfrm>
        </p:spPr>
        <p:txBody>
          <a:bodyPr anchor="ctr">
            <a:normAutofit/>
          </a:bodyPr>
          <a:lstStyle>
            <a:lvl1pPr marL="57146" indent="0">
              <a:buFontTx/>
              <a:buNone/>
              <a:defRPr sz="1800" baseline="0">
                <a:solidFill>
                  <a:schemeClr val="bg1">
                    <a:lumMod val="95000"/>
                  </a:schemeClr>
                </a:solidFill>
              </a:defRPr>
            </a:lvl1pPr>
          </a:lstStyle>
          <a:p>
            <a:pPr lvl="0"/>
            <a:r>
              <a:rPr lang="en-US" dirty="0"/>
              <a:t>Click to edit Master text styles</a:t>
            </a:r>
          </a:p>
        </p:txBody>
      </p:sp>
      <p:sp>
        <p:nvSpPr>
          <p:cNvPr id="7" name="Text Placeholder 8"/>
          <p:cNvSpPr>
            <a:spLocks noGrp="1"/>
          </p:cNvSpPr>
          <p:nvPr>
            <p:ph type="body" sz="quarter" idx="16"/>
          </p:nvPr>
        </p:nvSpPr>
        <p:spPr>
          <a:xfrm>
            <a:off x="2362200" y="2260600"/>
            <a:ext cx="4648200" cy="838200"/>
          </a:xfrm>
        </p:spPr>
        <p:txBody>
          <a:bodyPr anchor="ctr">
            <a:normAutofit/>
          </a:bodyPr>
          <a:lstStyle>
            <a:lvl1pPr marL="57146" indent="0">
              <a:buFontTx/>
              <a:buNone/>
              <a:defRPr sz="1800" baseline="0">
                <a:solidFill>
                  <a:schemeClr val="bg1">
                    <a:lumMod val="95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2362200" y="3098800"/>
            <a:ext cx="4648200" cy="838200"/>
          </a:xfrm>
        </p:spPr>
        <p:txBody>
          <a:bodyPr anchor="ctr">
            <a:normAutofit/>
          </a:bodyPr>
          <a:lstStyle>
            <a:lvl1pPr marL="57146" indent="0">
              <a:buFontTx/>
              <a:buNone/>
              <a:defRPr sz="1800" baseline="0">
                <a:solidFill>
                  <a:schemeClr val="bg1">
                    <a:lumMod val="95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2362200" y="3937000"/>
            <a:ext cx="4648200" cy="838200"/>
          </a:xfrm>
        </p:spPr>
        <p:txBody>
          <a:bodyPr anchor="ctr">
            <a:normAutofit/>
          </a:bodyPr>
          <a:lstStyle>
            <a:lvl1pPr marL="57146" indent="0">
              <a:buFontTx/>
              <a:buNone/>
              <a:defRPr sz="1800" baseline="0">
                <a:solidFill>
                  <a:schemeClr val="bg1">
                    <a:lumMod val="95000"/>
                  </a:schemeClr>
                </a:solidFill>
              </a:defRPr>
            </a:lvl1pPr>
          </a:lstStyle>
          <a:p>
            <a:pPr lvl="0"/>
            <a:r>
              <a:rPr lang="en-US" dirty="0"/>
              <a:t>Click to edit Master text styles</a:t>
            </a:r>
          </a:p>
        </p:txBody>
      </p:sp>
      <p:sp>
        <p:nvSpPr>
          <p:cNvPr id="2" name="Title 1"/>
          <p:cNvSpPr>
            <a:spLocks noGrp="1"/>
          </p:cNvSpPr>
          <p:nvPr>
            <p:ph type="title"/>
          </p:nvPr>
        </p:nvSpPr>
        <p:spPr>
          <a:xfrm>
            <a:off x="152401" y="177804"/>
            <a:ext cx="6553202"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202249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‹N°›</a:t>
            </a:fld>
            <a:endParaRPr lang="en-US" dirty="0">
              <a:solidFill>
                <a:prstClr val="black">
                  <a:tint val="75000"/>
                </a:prstClr>
              </a:solidFill>
            </a:endParaRPr>
          </a:p>
        </p:txBody>
      </p:sp>
      <p:sp>
        <p:nvSpPr>
          <p:cNvPr id="9" name="Text Placeholder 8"/>
          <p:cNvSpPr>
            <a:spLocks noGrp="1"/>
          </p:cNvSpPr>
          <p:nvPr>
            <p:ph type="body" sz="quarter" idx="15"/>
          </p:nvPr>
        </p:nvSpPr>
        <p:spPr>
          <a:xfrm>
            <a:off x="6629400" y="2234527"/>
            <a:ext cx="1905000" cy="3937676"/>
          </a:xfrm>
        </p:spPr>
        <p:txBody>
          <a:bodyPr anchor="ctr" anchorCtr="0">
            <a:normAutofit/>
          </a:bodyPr>
          <a:lstStyle>
            <a:lvl1pPr marL="57146" indent="0" algn="ctr">
              <a:buFontTx/>
              <a:buNone/>
              <a:defRPr sz="1800" baseline="0">
                <a:solidFill>
                  <a:schemeClr val="bg1"/>
                </a:solidFill>
              </a:defRPr>
            </a:lvl1pPr>
          </a:lstStyle>
          <a:p>
            <a:pPr lvl="0"/>
            <a:r>
              <a:rPr lang="en-US" dirty="0"/>
              <a:t>Click to edit Master text styles</a:t>
            </a:r>
          </a:p>
        </p:txBody>
      </p:sp>
      <p:sp>
        <p:nvSpPr>
          <p:cNvPr id="7" name="Text Placeholder 8"/>
          <p:cNvSpPr>
            <a:spLocks noGrp="1"/>
          </p:cNvSpPr>
          <p:nvPr>
            <p:ph type="body" sz="quarter" idx="16"/>
          </p:nvPr>
        </p:nvSpPr>
        <p:spPr>
          <a:xfrm>
            <a:off x="3581400" y="2209800"/>
            <a:ext cx="1905000" cy="3977605"/>
          </a:xfrm>
        </p:spPr>
        <p:txBody>
          <a:bodyPr anchor="ctr" anchorCtr="0">
            <a:normAutofit/>
          </a:bodyPr>
          <a:lstStyle>
            <a:lvl1pPr marL="57146" indent="0" algn="ctr">
              <a:buFontTx/>
              <a:buNone/>
              <a:defRPr sz="1800" baseline="0">
                <a:solidFill>
                  <a:schemeClr val="bg1"/>
                </a:solidFill>
              </a:defRPr>
            </a:lvl1pPr>
          </a:lstStyle>
          <a:p>
            <a:pPr lvl="0"/>
            <a:r>
              <a:rPr lang="en-US" dirty="0"/>
              <a:t>Click to edit Master text styles</a:t>
            </a:r>
          </a:p>
        </p:txBody>
      </p:sp>
      <p:sp>
        <p:nvSpPr>
          <p:cNvPr id="8" name="Text Placeholder 8"/>
          <p:cNvSpPr>
            <a:spLocks noGrp="1"/>
          </p:cNvSpPr>
          <p:nvPr>
            <p:ph type="body" sz="quarter" idx="17"/>
          </p:nvPr>
        </p:nvSpPr>
        <p:spPr>
          <a:xfrm>
            <a:off x="533400" y="2234527"/>
            <a:ext cx="1905000" cy="3937676"/>
          </a:xfrm>
        </p:spPr>
        <p:txBody>
          <a:bodyPr anchor="ctr" anchorCtr="0">
            <a:normAutofit/>
          </a:bodyPr>
          <a:lstStyle>
            <a:lvl1pPr marL="57146" indent="0" algn="ctr">
              <a:buFontTx/>
              <a:buNone/>
              <a:defRPr sz="1800" baseline="0">
                <a:solidFill>
                  <a:schemeClr val="bg1"/>
                </a:solidFill>
              </a:defRPr>
            </a:lvl1pPr>
          </a:lstStyle>
          <a:p>
            <a:pPr lvl="0"/>
            <a:r>
              <a:rPr lang="en-US" dirty="0"/>
              <a:t>Click to edit Master text styles</a:t>
            </a:r>
          </a:p>
        </p:txBody>
      </p:sp>
      <p:sp>
        <p:nvSpPr>
          <p:cNvPr id="2" name="Title 1"/>
          <p:cNvSpPr>
            <a:spLocks noGrp="1"/>
          </p:cNvSpPr>
          <p:nvPr>
            <p:ph type="title"/>
          </p:nvPr>
        </p:nvSpPr>
        <p:spPr>
          <a:xfrm>
            <a:off x="152401" y="177804"/>
            <a:ext cx="6553202" cy="525463"/>
          </a:xfrm>
        </p:spPr>
        <p:txBody>
          <a:bodyPr/>
          <a:lstStyle>
            <a:lvl1pPr algn="l">
              <a:defRPr>
                <a:solidFill>
                  <a:schemeClr val="bg1">
                    <a:lumMod val="65000"/>
                  </a:schemeClr>
                </a:solidFill>
              </a:defRPr>
            </a:lvl1pPr>
          </a:lstStyle>
          <a:p>
            <a:r>
              <a:rPr lang="en-US" dirty="0"/>
              <a:t>Click to edit Master title style</a:t>
            </a:r>
          </a:p>
        </p:txBody>
      </p:sp>
    </p:spTree>
    <p:extLst>
      <p:ext uri="{BB962C8B-B14F-4D97-AF65-F5344CB8AC3E}">
        <p14:creationId xmlns:p14="http://schemas.microsoft.com/office/powerpoint/2010/main" val="2223647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‹N°›</a:t>
            </a:fld>
            <a:endParaRPr lang="en-US" dirty="0">
              <a:solidFill>
                <a:prstClr val="black">
                  <a:tint val="75000"/>
                </a:prstClr>
              </a:solidFill>
            </a:endParaRPr>
          </a:p>
        </p:txBody>
      </p:sp>
      <p:sp>
        <p:nvSpPr>
          <p:cNvPr id="5" name="Content Placeholder 2"/>
          <p:cNvSpPr>
            <a:spLocks noGrp="1"/>
          </p:cNvSpPr>
          <p:nvPr>
            <p:ph sz="half" idx="1"/>
          </p:nvPr>
        </p:nvSpPr>
        <p:spPr>
          <a:xfrm>
            <a:off x="914400" y="304800"/>
            <a:ext cx="32766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6" name="Content Placeholder 3"/>
          <p:cNvSpPr>
            <a:spLocks noGrp="1"/>
          </p:cNvSpPr>
          <p:nvPr>
            <p:ph sz="half" idx="2"/>
          </p:nvPr>
        </p:nvSpPr>
        <p:spPr>
          <a:xfrm>
            <a:off x="4343400" y="304801"/>
            <a:ext cx="4495800" cy="3125315"/>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9" name="Content Placeholder 2"/>
          <p:cNvSpPr>
            <a:spLocks noGrp="1"/>
          </p:cNvSpPr>
          <p:nvPr>
            <p:ph sz="half" idx="14"/>
          </p:nvPr>
        </p:nvSpPr>
        <p:spPr>
          <a:xfrm>
            <a:off x="914400" y="3429000"/>
            <a:ext cx="327660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15"/>
          </p:nvPr>
        </p:nvSpPr>
        <p:spPr>
          <a:xfrm>
            <a:off x="4191000" y="3429000"/>
            <a:ext cx="4648200" cy="3048000"/>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69105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7559675"/>
            <a:ext cx="2895600" cy="365125"/>
          </a:xfrm>
        </p:spPr>
        <p:txBody>
          <a:bodyPr/>
          <a:lstStyle>
            <a:lvl1pPr>
              <a:defRPr>
                <a:solidFill>
                  <a:schemeClr val="accent2">
                    <a:lumMod val="60000"/>
                    <a:lumOff val="40000"/>
                  </a:schemeClr>
                </a:solidFill>
              </a:defRPr>
            </a:lvl1pPr>
          </a:lstStyle>
          <a:p>
            <a:endParaRPr lang="en-US" dirty="0">
              <a:solidFill>
                <a:srgbClr val="F7291E">
                  <a:lumMod val="60000"/>
                  <a:lumOff val="40000"/>
                </a:srgbClr>
              </a:solidFill>
            </a:endParaRPr>
          </a:p>
        </p:txBody>
      </p:sp>
      <p:sp>
        <p:nvSpPr>
          <p:cNvPr id="4" name="Slide Number Placeholder 3"/>
          <p:cNvSpPr>
            <a:spLocks noGrp="1"/>
          </p:cNvSpPr>
          <p:nvPr>
            <p:ph type="sldNum" sz="quarter" idx="11"/>
          </p:nvPr>
        </p:nvSpPr>
        <p:spPr>
          <a:xfrm>
            <a:off x="6553200" y="7559675"/>
            <a:ext cx="2133600" cy="365125"/>
          </a:xfrm>
        </p:spPr>
        <p:txBody>
          <a:bodyPr/>
          <a:lstStyle>
            <a:lvl1pPr>
              <a:defRPr>
                <a:solidFill>
                  <a:schemeClr val="accent2">
                    <a:lumMod val="60000"/>
                    <a:lumOff val="40000"/>
                  </a:schemeClr>
                </a:solidFill>
              </a:defRPr>
            </a:lvl1pPr>
          </a:lstStyle>
          <a:p>
            <a:fld id="{81582BD6-FC20-4557-852B-8433F8572D30}" type="slidenum">
              <a:rPr lang="en-US" smtClean="0">
                <a:solidFill>
                  <a:srgbClr val="F7291E">
                    <a:lumMod val="60000"/>
                    <a:lumOff val="40000"/>
                  </a:srgbClr>
                </a:solidFill>
              </a:rPr>
              <a:pPr/>
              <a:t>‹N°›</a:t>
            </a:fld>
            <a:endParaRPr lang="en-US" dirty="0">
              <a:solidFill>
                <a:srgbClr val="F7291E">
                  <a:lumMod val="60000"/>
                  <a:lumOff val="40000"/>
                </a:srgbClr>
              </a:solidFill>
            </a:endParaRPr>
          </a:p>
        </p:txBody>
      </p:sp>
      <p:sp>
        <p:nvSpPr>
          <p:cNvPr id="15" name="Content Placeholder 2"/>
          <p:cNvSpPr>
            <a:spLocks noGrp="1"/>
          </p:cNvSpPr>
          <p:nvPr>
            <p:ph sz="half" idx="15"/>
          </p:nvPr>
        </p:nvSpPr>
        <p:spPr>
          <a:xfrm>
            <a:off x="685805" y="-2235199"/>
            <a:ext cx="2514597" cy="2514600"/>
          </a:xfrm>
        </p:spPr>
        <p:txBody>
          <a:bodyPr/>
          <a:lstStyle>
            <a:lvl1pPr>
              <a:defRPr sz="2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6" name="Content Placeholder 3"/>
          <p:cNvSpPr>
            <a:spLocks noGrp="1"/>
          </p:cNvSpPr>
          <p:nvPr>
            <p:ph sz="half" idx="16"/>
          </p:nvPr>
        </p:nvSpPr>
        <p:spPr>
          <a:xfrm>
            <a:off x="3390896" y="-2235199"/>
            <a:ext cx="2514600" cy="2514600"/>
          </a:xfrm>
        </p:spPr>
        <p:txBody>
          <a:bodyPr/>
          <a:lstStyle>
            <a:lvl1pPr>
              <a:defRPr sz="2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7" name="Content Placeholder 3"/>
          <p:cNvSpPr>
            <a:spLocks noGrp="1"/>
          </p:cNvSpPr>
          <p:nvPr>
            <p:ph sz="half" idx="17"/>
          </p:nvPr>
        </p:nvSpPr>
        <p:spPr>
          <a:xfrm>
            <a:off x="6095996" y="-2235199"/>
            <a:ext cx="2514600" cy="2514600"/>
          </a:xfrm>
        </p:spPr>
        <p:txBody>
          <a:bodyPr/>
          <a:lstStyle>
            <a:lvl1pPr>
              <a:defRPr sz="2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a:xfrm>
            <a:off x="76201" y="177804"/>
            <a:ext cx="6553202" cy="525463"/>
          </a:xfrm>
        </p:spPr>
        <p:txBody>
          <a:bodyPr/>
          <a:lstStyle>
            <a:lvl1pPr algn="l">
              <a:defRPr>
                <a:solidFill>
                  <a:schemeClr val="accent2">
                    <a:lumMod val="60000"/>
                    <a:lumOff val="40000"/>
                  </a:schemeClr>
                </a:solidFill>
              </a:defRPr>
            </a:lvl1pPr>
          </a:lstStyle>
          <a:p>
            <a:r>
              <a:rPr lang="en-US" dirty="0"/>
              <a:t>Click to edit Master title style</a:t>
            </a:r>
          </a:p>
        </p:txBody>
      </p:sp>
    </p:spTree>
    <p:extLst>
      <p:ext uri="{BB962C8B-B14F-4D97-AF65-F5344CB8AC3E}">
        <p14:creationId xmlns:p14="http://schemas.microsoft.com/office/powerpoint/2010/main" val="38756762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10" name="Title 9"/>
          <p:cNvSpPr>
            <a:spLocks noGrp="1"/>
          </p:cNvSpPr>
          <p:nvPr>
            <p:ph type="title"/>
          </p:nvPr>
        </p:nvSpPr>
        <p:spPr>
          <a:xfrm>
            <a:off x="2971801" y="177804"/>
            <a:ext cx="6019802" cy="525463"/>
          </a:xfrm>
        </p:spPr>
        <p:txBody>
          <a:bodyPr/>
          <a:lstStyle>
            <a:lvl1pPr algn="l">
              <a:defRPr>
                <a:solidFill>
                  <a:schemeClr val="accent1">
                    <a:lumMod val="60000"/>
                    <a:lumOff val="40000"/>
                  </a:schemeClr>
                </a:solidFill>
              </a:defRPr>
            </a:lvl1pPr>
          </a:lstStyle>
          <a:p>
            <a:r>
              <a:rPr lang="en-US"/>
              <a:t>Click to edit Master title style</a:t>
            </a:r>
          </a:p>
        </p:txBody>
      </p:sp>
      <p:sp>
        <p:nvSpPr>
          <p:cNvPr id="13" name="Content Placeholder 12"/>
          <p:cNvSpPr>
            <a:spLocks noGrp="1"/>
          </p:cNvSpPr>
          <p:nvPr>
            <p:ph sz="quarter" idx="13"/>
          </p:nvPr>
        </p:nvSpPr>
        <p:spPr>
          <a:xfrm>
            <a:off x="2971800" y="990600"/>
            <a:ext cx="6019800" cy="51816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69921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2"/>
            <a:ext cx="2133600" cy="365125"/>
          </a:xfrm>
          <a:prstGeom prst="rect">
            <a:avLst/>
          </a:prstGeom>
        </p:spPr>
        <p:txBody>
          <a:bodyPr vert="horz" lIns="91434" tIns="45717" rIns="91434" bIns="45717" rtlCol="0" anchor="ctr"/>
          <a:lstStyle>
            <a:lvl1pPr algn="l">
              <a:defRPr sz="1200">
                <a:solidFill>
                  <a:schemeClr val="tx1">
                    <a:tint val="75000"/>
                  </a:schemeClr>
                </a:solidFill>
              </a:defRPr>
            </a:lvl1p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14" name="Footer Placeholder 4"/>
          <p:cNvSpPr>
            <a:spLocks noGrp="1"/>
          </p:cNvSpPr>
          <p:nvPr>
            <p:ph type="ftr" sz="quarter" idx="3"/>
          </p:nvPr>
        </p:nvSpPr>
        <p:spPr>
          <a:xfrm>
            <a:off x="3124200" y="6356352"/>
            <a:ext cx="2895600" cy="365125"/>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6553200" y="6356352"/>
            <a:ext cx="2133600" cy="365125"/>
          </a:xfrm>
          <a:prstGeom prst="rect">
            <a:avLst/>
          </a:prstGeom>
        </p:spPr>
        <p:txBody>
          <a:bodyPr vert="horz" lIns="91434" tIns="45717" rIns="91434" bIns="45717" rtlCol="0" anchor="ctr"/>
          <a:lstStyle>
            <a:lvl1pPr algn="r">
              <a:defRPr sz="1200">
                <a:solidFill>
                  <a:schemeClr val="tx1">
                    <a:tint val="75000"/>
                  </a:schemeClr>
                </a:solidFill>
              </a:defRPr>
            </a:lvl1p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3" name="Content Placeholder 2"/>
          <p:cNvSpPr>
            <a:spLocks noGrp="1"/>
          </p:cNvSpPr>
          <p:nvPr>
            <p:ph sz="quarter" idx="10"/>
          </p:nvPr>
        </p:nvSpPr>
        <p:spPr>
          <a:xfrm>
            <a:off x="2971800" y="1295400"/>
            <a:ext cx="5943600" cy="49784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88629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6356352"/>
            <a:ext cx="2133600" cy="365125"/>
          </a:xfrm>
          <a:prstGeom prst="rect">
            <a:avLst/>
          </a:prstGeom>
        </p:spPr>
        <p:txBody>
          <a:bodyPr vert="horz" lIns="91434" tIns="45717" rIns="91434" bIns="45717" rtlCol="0" anchor="ctr"/>
          <a:lstStyle>
            <a:lvl1pPr algn="l">
              <a:defRPr sz="1200">
                <a:solidFill>
                  <a:schemeClr val="tx1">
                    <a:tint val="75000"/>
                  </a:schemeClr>
                </a:solidFill>
              </a:defRPr>
            </a:lvl1p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14" name="Footer Placeholder 4"/>
          <p:cNvSpPr>
            <a:spLocks noGrp="1"/>
          </p:cNvSpPr>
          <p:nvPr>
            <p:ph type="ftr" sz="quarter" idx="3"/>
          </p:nvPr>
        </p:nvSpPr>
        <p:spPr>
          <a:xfrm>
            <a:off x="3124200" y="6356352"/>
            <a:ext cx="2895600" cy="365125"/>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6553200" y="6356352"/>
            <a:ext cx="2133600" cy="365125"/>
          </a:xfrm>
          <a:prstGeom prst="rect">
            <a:avLst/>
          </a:prstGeom>
        </p:spPr>
        <p:txBody>
          <a:bodyPr vert="horz" lIns="91434" tIns="45717" rIns="91434" bIns="45717" rtlCol="0" anchor="ctr"/>
          <a:lstStyle>
            <a:lvl1pPr algn="r">
              <a:defRPr sz="1200">
                <a:solidFill>
                  <a:schemeClr val="tx1">
                    <a:tint val="75000"/>
                  </a:schemeClr>
                </a:solidFill>
              </a:defRPr>
            </a:lvl1p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4" name="Content Placeholder 3"/>
          <p:cNvSpPr>
            <a:spLocks noGrp="1"/>
          </p:cNvSpPr>
          <p:nvPr>
            <p:ph sz="quarter" idx="10"/>
          </p:nvPr>
        </p:nvSpPr>
        <p:spPr>
          <a:xfrm>
            <a:off x="3276598" y="1295400"/>
            <a:ext cx="61722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3200398" y="381006"/>
            <a:ext cx="6553202"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1055795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19400" y="304801"/>
            <a:ext cx="3732334" cy="639763"/>
          </a:xfrm>
        </p:spPr>
        <p:txBody>
          <a:bodyPr anchor="b">
            <a:noAutofit/>
          </a:bodyPr>
          <a:lstStyle>
            <a:lvl1pPr marL="0" indent="0">
              <a:buNone/>
              <a:defRPr sz="20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819400" y="1066804"/>
            <a:ext cx="3732334" cy="510539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858000" y="304801"/>
            <a:ext cx="3733800" cy="639763"/>
          </a:xfrm>
        </p:spPr>
        <p:txBody>
          <a:bodyPr anchor="b">
            <a:noAutofit/>
          </a:bodyPr>
          <a:lstStyle>
            <a:lvl1pPr marL="0" indent="0">
              <a:buNone/>
              <a:defRPr sz="20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858000" y="1066804"/>
            <a:ext cx="3733800" cy="510539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EB7948D-65B7-4FEC-80B5-36D7629B101D}" type="datetimeFigureOut">
              <a:rPr lang="en-US" smtClean="0">
                <a:solidFill>
                  <a:prstClr val="black">
                    <a:tint val="75000"/>
                  </a:prstClr>
                </a:solidFill>
              </a:rPr>
              <a:pPr/>
              <a:t>3/6/2020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D99AA8B-2E7A-4BBC-8FDE-CA7CF71DD330}" type="slidenum">
              <a:rPr lang="en-US" smtClean="0">
                <a:solidFill>
                  <a:prstClr val="black">
                    <a:tint val="75000"/>
                  </a:prstClr>
                </a:solidFill>
              </a:rPr>
              <a:pPr/>
              <a:t>‹N°›</a:t>
            </a:fld>
            <a:endParaRPr lang="en-US">
              <a:solidFill>
                <a:prstClr val="black">
                  <a:tint val="75000"/>
                </a:prstClr>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00316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‹N°›</a:t>
            </a:fld>
            <a:endParaRPr lang="en-US" dirty="0">
              <a:solidFill>
                <a:prstClr val="black">
                  <a:tint val="75000"/>
                </a:prstClr>
              </a:solidFill>
            </a:endParaRPr>
          </a:p>
        </p:txBody>
      </p:sp>
      <p:sp>
        <p:nvSpPr>
          <p:cNvPr id="9" name="Text Placeholder 8"/>
          <p:cNvSpPr>
            <a:spLocks noGrp="1"/>
          </p:cNvSpPr>
          <p:nvPr>
            <p:ph type="body" sz="quarter" idx="15"/>
          </p:nvPr>
        </p:nvSpPr>
        <p:spPr>
          <a:xfrm>
            <a:off x="2362200" y="1422400"/>
            <a:ext cx="4648200" cy="838200"/>
          </a:xfrm>
        </p:spPr>
        <p:txBody>
          <a:bodyPr anchor="ctr">
            <a:normAutofit/>
          </a:bodyPr>
          <a:lstStyle>
            <a:lvl1pPr marL="57146" indent="0">
              <a:buFontTx/>
              <a:buNone/>
              <a:defRPr sz="1800" baseline="0"/>
            </a:lvl1pPr>
          </a:lstStyle>
          <a:p>
            <a:pPr lvl="0"/>
            <a:r>
              <a:rPr lang="en-US" dirty="0"/>
              <a:t>Click to edit Master text styles</a:t>
            </a:r>
          </a:p>
        </p:txBody>
      </p:sp>
      <p:sp>
        <p:nvSpPr>
          <p:cNvPr id="7" name="Text Placeholder 8"/>
          <p:cNvSpPr>
            <a:spLocks noGrp="1"/>
          </p:cNvSpPr>
          <p:nvPr>
            <p:ph type="body" sz="quarter" idx="16"/>
          </p:nvPr>
        </p:nvSpPr>
        <p:spPr>
          <a:xfrm>
            <a:off x="2362200" y="2260600"/>
            <a:ext cx="4648200" cy="838200"/>
          </a:xfrm>
        </p:spPr>
        <p:txBody>
          <a:bodyPr anchor="ctr">
            <a:normAutofit/>
          </a:bodyPr>
          <a:lstStyle>
            <a:lvl1pPr marL="57146" indent="0">
              <a:buFontTx/>
              <a:buNone/>
              <a:defRPr sz="1800" baseline="0"/>
            </a:lvl1pPr>
          </a:lstStyle>
          <a:p>
            <a:pPr lvl="0"/>
            <a:r>
              <a:rPr lang="en-US" dirty="0"/>
              <a:t>Click to edit Master text styles</a:t>
            </a:r>
          </a:p>
        </p:txBody>
      </p:sp>
      <p:sp>
        <p:nvSpPr>
          <p:cNvPr id="8" name="Text Placeholder 8"/>
          <p:cNvSpPr>
            <a:spLocks noGrp="1"/>
          </p:cNvSpPr>
          <p:nvPr>
            <p:ph type="body" sz="quarter" idx="17"/>
          </p:nvPr>
        </p:nvSpPr>
        <p:spPr>
          <a:xfrm>
            <a:off x="2362200" y="3098800"/>
            <a:ext cx="4648200" cy="838200"/>
          </a:xfrm>
        </p:spPr>
        <p:txBody>
          <a:bodyPr anchor="ctr">
            <a:normAutofit/>
          </a:bodyPr>
          <a:lstStyle>
            <a:lvl1pPr marL="57146" indent="0">
              <a:buFontTx/>
              <a:buNone/>
              <a:defRPr sz="1800" baseline="0"/>
            </a:lvl1pPr>
          </a:lstStyle>
          <a:p>
            <a:pPr lvl="0"/>
            <a:r>
              <a:rPr lang="en-US" dirty="0"/>
              <a:t>Click to edit Master text styles</a:t>
            </a:r>
          </a:p>
        </p:txBody>
      </p:sp>
      <p:sp>
        <p:nvSpPr>
          <p:cNvPr id="12" name="Text Placeholder 8"/>
          <p:cNvSpPr>
            <a:spLocks noGrp="1"/>
          </p:cNvSpPr>
          <p:nvPr>
            <p:ph type="body" sz="quarter" idx="18"/>
          </p:nvPr>
        </p:nvSpPr>
        <p:spPr>
          <a:xfrm>
            <a:off x="2362200" y="3937000"/>
            <a:ext cx="4648200" cy="838200"/>
          </a:xfrm>
        </p:spPr>
        <p:txBody>
          <a:bodyPr anchor="ctr">
            <a:normAutofit/>
          </a:bodyPr>
          <a:lstStyle>
            <a:lvl1pPr marL="57146" indent="0">
              <a:buFontTx/>
              <a:buNone/>
              <a:defRPr sz="18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436812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‹N°›</a:t>
            </a:fld>
            <a:endParaRPr lang="en-US" dirty="0">
              <a:solidFill>
                <a:prstClr val="black">
                  <a:tint val="75000"/>
                </a:prstClr>
              </a:solidFill>
            </a:endParaRPr>
          </a:p>
        </p:txBody>
      </p:sp>
      <p:sp>
        <p:nvSpPr>
          <p:cNvPr id="5" name="Content Placeholder 2"/>
          <p:cNvSpPr>
            <a:spLocks noGrp="1"/>
          </p:cNvSpPr>
          <p:nvPr>
            <p:ph sz="half" idx="1"/>
          </p:nvPr>
        </p:nvSpPr>
        <p:spPr>
          <a:xfrm>
            <a:off x="914400" y="304800"/>
            <a:ext cx="32766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6" name="Content Placeholder 3"/>
          <p:cNvSpPr>
            <a:spLocks noGrp="1"/>
          </p:cNvSpPr>
          <p:nvPr>
            <p:ph sz="half" idx="2"/>
          </p:nvPr>
        </p:nvSpPr>
        <p:spPr>
          <a:xfrm>
            <a:off x="4343400" y="304801"/>
            <a:ext cx="4495800" cy="3125315"/>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9" name="Content Placeholder 2"/>
          <p:cNvSpPr>
            <a:spLocks noGrp="1"/>
          </p:cNvSpPr>
          <p:nvPr>
            <p:ph sz="half" idx="14"/>
          </p:nvPr>
        </p:nvSpPr>
        <p:spPr>
          <a:xfrm>
            <a:off x="914400" y="3429000"/>
            <a:ext cx="327660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15"/>
          </p:nvPr>
        </p:nvSpPr>
        <p:spPr>
          <a:xfrm>
            <a:off x="4191000" y="3429000"/>
            <a:ext cx="4648200" cy="3048000"/>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0988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7559675"/>
            <a:ext cx="2895600" cy="365125"/>
          </a:xfrm>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a:xfrm>
            <a:off x="6553200" y="7559675"/>
            <a:ext cx="2133600" cy="365125"/>
          </a:xfrm>
        </p:spPr>
        <p:txBody>
          <a:bodyPr/>
          <a:lstStyle/>
          <a:p>
            <a:fld id="{81582BD6-FC20-4557-852B-8433F8572D30}" type="slidenum">
              <a:rPr lang="en-US" smtClean="0">
                <a:solidFill>
                  <a:prstClr val="black">
                    <a:tint val="75000"/>
                  </a:prstClr>
                </a:solidFill>
              </a:rPr>
              <a:pPr/>
              <a:t>‹N°›</a:t>
            </a:fld>
            <a:endParaRPr lang="en-US" dirty="0">
              <a:solidFill>
                <a:prstClr val="black">
                  <a:tint val="75000"/>
                </a:prstClr>
              </a:solidFill>
            </a:endParaRPr>
          </a:p>
        </p:txBody>
      </p:sp>
      <p:sp>
        <p:nvSpPr>
          <p:cNvPr id="9" name="Content Placeholder 2"/>
          <p:cNvSpPr>
            <a:spLocks noGrp="1"/>
          </p:cNvSpPr>
          <p:nvPr>
            <p:ph sz="half" idx="1"/>
          </p:nvPr>
        </p:nvSpPr>
        <p:spPr>
          <a:xfrm>
            <a:off x="381002" y="3225807"/>
            <a:ext cx="2514597" cy="3352799"/>
          </a:xfrm>
        </p:spPr>
        <p:txBody>
          <a:bodyPr lIns="274301" tIns="0" rIns="182867">
            <a:normAutofit/>
          </a:bodyPr>
          <a:lstStyle>
            <a:lvl1pPr>
              <a:lnSpc>
                <a:spcPts val="2000"/>
              </a:lnSpc>
              <a:defRPr sz="1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2"/>
          </p:nvPr>
        </p:nvSpPr>
        <p:spPr>
          <a:xfrm>
            <a:off x="3086102" y="3225807"/>
            <a:ext cx="2514597" cy="3352799"/>
          </a:xfrm>
        </p:spPr>
        <p:txBody>
          <a:bodyPr lIns="274301" tIns="0" rIns="182867">
            <a:normAutofit/>
          </a:bodyPr>
          <a:lstStyle>
            <a:lvl1pPr>
              <a:lnSpc>
                <a:spcPts val="2000"/>
              </a:lnSpc>
              <a:defRPr sz="1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1" name="Content Placeholder 3"/>
          <p:cNvSpPr>
            <a:spLocks noGrp="1"/>
          </p:cNvSpPr>
          <p:nvPr>
            <p:ph sz="half" idx="14"/>
          </p:nvPr>
        </p:nvSpPr>
        <p:spPr>
          <a:xfrm>
            <a:off x="5791199" y="3225807"/>
            <a:ext cx="2514597" cy="3352799"/>
          </a:xfrm>
        </p:spPr>
        <p:txBody>
          <a:bodyPr lIns="274301" tIns="0" rIns="182867">
            <a:normAutofit/>
          </a:bodyPr>
          <a:lstStyle>
            <a:lvl1pPr>
              <a:lnSpc>
                <a:spcPts val="2000"/>
              </a:lnSpc>
              <a:defRPr sz="1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5" name="Content Placeholder 2"/>
          <p:cNvSpPr>
            <a:spLocks noGrp="1"/>
          </p:cNvSpPr>
          <p:nvPr>
            <p:ph sz="half" idx="15"/>
          </p:nvPr>
        </p:nvSpPr>
        <p:spPr>
          <a:xfrm>
            <a:off x="381002" y="711201"/>
            <a:ext cx="2514597" cy="2514600"/>
          </a:xfrm>
        </p:spPr>
        <p:txBody>
          <a:bodyPr/>
          <a:lstStyle>
            <a:lvl1pPr>
              <a:defRPr sz="2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6" name="Content Placeholder 3"/>
          <p:cNvSpPr>
            <a:spLocks noGrp="1"/>
          </p:cNvSpPr>
          <p:nvPr>
            <p:ph sz="half" idx="16"/>
          </p:nvPr>
        </p:nvSpPr>
        <p:spPr>
          <a:xfrm>
            <a:off x="3086096" y="711201"/>
            <a:ext cx="2514600" cy="2514600"/>
          </a:xfrm>
        </p:spPr>
        <p:txBody>
          <a:bodyPr/>
          <a:lstStyle>
            <a:lvl1pPr>
              <a:defRPr sz="2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7" name="Content Placeholder 3"/>
          <p:cNvSpPr>
            <a:spLocks noGrp="1"/>
          </p:cNvSpPr>
          <p:nvPr>
            <p:ph sz="half" idx="17"/>
          </p:nvPr>
        </p:nvSpPr>
        <p:spPr>
          <a:xfrm>
            <a:off x="5791196" y="711201"/>
            <a:ext cx="2514600" cy="2514600"/>
          </a:xfrm>
        </p:spPr>
        <p:txBody>
          <a:bodyPr/>
          <a:lstStyle>
            <a:lvl1pPr>
              <a:defRPr sz="2800">
                <a:solidFill>
                  <a:schemeClr val="accent2">
                    <a:lumMod val="60000"/>
                    <a:lumOff val="40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a:xfrm>
            <a:off x="152401" y="177804"/>
            <a:ext cx="6553202" cy="525463"/>
          </a:xfrm>
        </p:spPr>
        <p:txBody>
          <a:bodyPr/>
          <a:lstStyle>
            <a:lvl1pPr algn="l">
              <a:defRPr>
                <a:solidFill>
                  <a:schemeClr val="accent2">
                    <a:lumMod val="75000"/>
                  </a:schemeClr>
                </a:solidFill>
              </a:defRPr>
            </a:lvl1pPr>
          </a:lstStyle>
          <a:p>
            <a:r>
              <a:rPr lang="en-US"/>
              <a:t>Click to edit Master title style</a:t>
            </a:r>
          </a:p>
        </p:txBody>
      </p:sp>
    </p:spTree>
    <p:extLst>
      <p:ext uri="{BB962C8B-B14F-4D97-AF65-F5344CB8AC3E}">
        <p14:creationId xmlns:p14="http://schemas.microsoft.com/office/powerpoint/2010/main" val="5570440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886715"/>
            <a:ext cx="7886700" cy="623248"/>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628650" y="3602038"/>
            <a:ext cx="78867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2606828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4549280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3939228"/>
            <a:ext cx="7886700" cy="623248"/>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4265660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CA334D-47BF-4C51-9467-739C33E87C70}" type="datetimeFigureOut">
              <a:rPr lang="en-US" smtClean="0">
                <a:solidFill>
                  <a:prstClr val="black">
                    <a:tint val="75000"/>
                  </a:prstClr>
                </a:solidFill>
              </a:rPr>
              <a:pPr/>
              <a:t>3/6/2020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E591227-F9EB-4B2B-9432-842143BA1678}"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2703115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3/6/2020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3859883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A334D-47BF-4C51-9467-739C33E87C70}" type="datetimeFigureOut">
              <a:rPr lang="en-US" smtClean="0">
                <a:solidFill>
                  <a:prstClr val="black">
                    <a:tint val="75000"/>
                  </a:prstClr>
                </a:solidFill>
              </a:rPr>
              <a:pPr/>
              <a:t>3/6/2020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E591227-F9EB-4B2B-9432-842143BA1678}"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41333808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theme" Target="../theme/theme2.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1662">
              <a:srgbClr val="F1F2F3">
                <a:alpha val="17000"/>
                <a:lumMod val="11000"/>
              </a:srgbClr>
            </a:gs>
            <a:gs pos="77094">
              <a:srgbClr val="EAEAEA">
                <a:lumMod val="0"/>
                <a:lumOff val="100000"/>
              </a:srgbClr>
            </a:gs>
            <a:gs pos="6000">
              <a:schemeClr val="accent1">
                <a:lumMod val="5000"/>
                <a:lumOff val="95000"/>
                <a:alpha val="41000"/>
              </a:schemeClr>
            </a:gs>
            <a:gs pos="100000">
              <a:schemeClr val="bg1">
                <a:alpha val="59000"/>
                <a:lumMod val="89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517356"/>
            <a:ext cx="7886700" cy="290849"/>
          </a:xfrm>
          <a:prstGeom prst="rect">
            <a:avLst/>
          </a:prstGeom>
        </p:spPr>
        <p:txBody>
          <a:bodyPr vert="horz" lIns="0" tIns="0" rIns="0" bIns="0" rtlCol="0" anchor="ctr">
            <a:sp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469662"/>
            <a:ext cx="2057400" cy="138499"/>
          </a:xfrm>
          <a:prstGeom prst="rect">
            <a:avLst/>
          </a:prstGeom>
        </p:spPr>
        <p:txBody>
          <a:bodyPr vert="horz" lIns="0" tIns="0" rIns="0" bIns="0" rtlCol="0" anchor="ctr">
            <a:spAutoFit/>
          </a:bodyPr>
          <a:lstStyle>
            <a:lvl1pPr algn="l">
              <a:defRPr sz="900">
                <a:solidFill>
                  <a:schemeClr val="tx1">
                    <a:tint val="75000"/>
                  </a:schemeClr>
                </a:solidFill>
              </a:defRPr>
            </a:lvl1pPr>
          </a:lstStyle>
          <a:p>
            <a:fld id="{33CA334D-47BF-4C51-9467-739C33E87C70}" type="datetimeFigureOut">
              <a:rPr lang="en-US" smtClean="0"/>
              <a:t>3/6/2020</a:t>
            </a:fld>
            <a:endParaRPr lang="en-US"/>
          </a:p>
        </p:txBody>
      </p:sp>
      <p:sp>
        <p:nvSpPr>
          <p:cNvPr id="5" name="Footer Placeholder 4"/>
          <p:cNvSpPr>
            <a:spLocks noGrp="1"/>
          </p:cNvSpPr>
          <p:nvPr>
            <p:ph type="ftr" sz="quarter" idx="3"/>
          </p:nvPr>
        </p:nvSpPr>
        <p:spPr>
          <a:xfrm>
            <a:off x="3028950" y="6469662"/>
            <a:ext cx="3086100" cy="138499"/>
          </a:xfrm>
          <a:prstGeom prst="rect">
            <a:avLst/>
          </a:prstGeom>
        </p:spPr>
        <p:txBody>
          <a:bodyPr vert="horz" lIns="0" tIns="0" rIns="0" bIns="0" rtlCol="0" anchor="ctr">
            <a:spAutoFit/>
          </a:bodyP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469662"/>
            <a:ext cx="2057400" cy="138499"/>
          </a:xfrm>
          <a:prstGeom prst="rect">
            <a:avLst/>
          </a:prstGeom>
        </p:spPr>
        <p:txBody>
          <a:bodyPr vert="horz" lIns="0" tIns="0" rIns="0" bIns="0" rtlCol="0" anchor="ctr">
            <a:spAutoFit/>
          </a:bodyPr>
          <a:lstStyle>
            <a:lvl1pPr algn="r">
              <a:defRPr sz="900">
                <a:solidFill>
                  <a:schemeClr val="tx1">
                    <a:tint val="75000"/>
                  </a:schemeClr>
                </a:solidFill>
              </a:defRPr>
            </a:lvl1pPr>
          </a:lstStyle>
          <a:p>
            <a:fld id="{8E591227-F9EB-4B2B-9432-842143BA1678}" type="slidenum">
              <a:rPr lang="en-US" smtClean="0"/>
              <a:t>‹N°›</a:t>
            </a:fld>
            <a:endParaRPr lang="en-US"/>
          </a:p>
        </p:txBody>
      </p:sp>
    </p:spTree>
    <p:extLst>
      <p:ext uri="{BB962C8B-B14F-4D97-AF65-F5344CB8AC3E}">
        <p14:creationId xmlns:p14="http://schemas.microsoft.com/office/powerpoint/2010/main" val="3231053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Lst>
  <p:txStyles>
    <p:title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350" kern="1200">
          <a:solidFill>
            <a:schemeClr val="tx1">
              <a:lumMod val="75000"/>
              <a:lumOff val="2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900" kern="1200">
          <a:solidFill>
            <a:schemeClr val="tx1">
              <a:lumMod val="75000"/>
              <a:lumOff val="2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9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95000"/>
                <a:lumOff val="5000"/>
              </a:schemeClr>
            </a:gs>
            <a:gs pos="82000">
              <a:schemeClr val="tx1">
                <a:lumMod val="85000"/>
                <a:lumOff val="15000"/>
              </a:schemeClr>
            </a:gs>
            <a:gs pos="99167">
              <a:schemeClr val="tx1">
                <a:lumMod val="95000"/>
                <a:lumOff val="5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5867400" y="3835400"/>
            <a:ext cx="9525000" cy="70104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333"/>
            <a:endParaRPr lang="en-US">
              <a:solidFill>
                <a:prstClr val="white"/>
              </a:solidFill>
            </a:endParaRPr>
          </a:p>
        </p:txBody>
      </p:sp>
      <p:sp>
        <p:nvSpPr>
          <p:cNvPr id="4" name="Date Placeholder 3"/>
          <p:cNvSpPr>
            <a:spLocks noGrp="1"/>
          </p:cNvSpPr>
          <p:nvPr>
            <p:ph type="dt" sz="half" idx="2"/>
          </p:nvPr>
        </p:nvSpPr>
        <p:spPr>
          <a:xfrm>
            <a:off x="457200" y="6356352"/>
            <a:ext cx="2133600" cy="365125"/>
          </a:xfrm>
          <a:prstGeom prst="rect">
            <a:avLst/>
          </a:prstGeom>
        </p:spPr>
        <p:txBody>
          <a:bodyPr vert="horz" lIns="91434" tIns="45717" rIns="91434" bIns="45717" rtlCol="0" anchor="ctr"/>
          <a:lstStyle>
            <a:lvl1pPr algn="l">
              <a:defRPr sz="1200">
                <a:solidFill>
                  <a:schemeClr val="tx1">
                    <a:tint val="75000"/>
                  </a:schemeClr>
                </a:solidFill>
              </a:defRPr>
            </a:lvl1pPr>
          </a:lstStyle>
          <a:p>
            <a:pPr defTabSz="914333"/>
            <a:fld id="{6EB7948D-65B7-4FEC-80B5-36D7629B101D}" type="datetimeFigureOut">
              <a:rPr lang="en-US" smtClean="0">
                <a:solidFill>
                  <a:prstClr val="black">
                    <a:tint val="75000"/>
                  </a:prstClr>
                </a:solidFill>
              </a:rPr>
              <a:pPr defTabSz="914333"/>
              <a:t>3/6/2020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34" tIns="45717" rIns="91434" bIns="45717" rtlCol="0" anchor="ctr"/>
          <a:lstStyle>
            <a:lvl1pPr algn="ctr">
              <a:defRPr sz="1200">
                <a:solidFill>
                  <a:schemeClr val="tx1">
                    <a:tint val="75000"/>
                  </a:schemeClr>
                </a:solidFill>
              </a:defRPr>
            </a:lvl1pPr>
          </a:lstStyle>
          <a:p>
            <a:pPr defTabSz="914333"/>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34" tIns="45717" rIns="91434" bIns="45717" rtlCol="0" anchor="ctr"/>
          <a:lstStyle>
            <a:lvl1pPr algn="r">
              <a:defRPr sz="1200">
                <a:solidFill>
                  <a:schemeClr val="tx1">
                    <a:tint val="75000"/>
                  </a:schemeClr>
                </a:solidFill>
              </a:defRPr>
            </a:lvl1pPr>
          </a:lstStyle>
          <a:p>
            <a:pPr defTabSz="914333"/>
            <a:fld id="{FD99AA8B-2E7A-4BBC-8FDE-CA7CF71DD330}" type="slidenum">
              <a:rPr lang="en-US" smtClean="0">
                <a:solidFill>
                  <a:prstClr val="black">
                    <a:tint val="75000"/>
                  </a:prstClr>
                </a:solidFill>
              </a:rPr>
              <a:pPr defTabSz="914333"/>
              <a:t>‹N°›</a:t>
            </a:fld>
            <a:endParaRPr lang="en-US">
              <a:solidFill>
                <a:prstClr val="black">
                  <a:tint val="75000"/>
                </a:prstClr>
              </a:solidFill>
            </a:endParaRPr>
          </a:p>
        </p:txBody>
      </p:sp>
      <p:sp>
        <p:nvSpPr>
          <p:cNvPr id="3" name="Text Placeholder 2"/>
          <p:cNvSpPr>
            <a:spLocks noGrp="1"/>
          </p:cNvSpPr>
          <p:nvPr>
            <p:ph type="body" idx="1"/>
          </p:nvPr>
        </p:nvSpPr>
        <p:spPr>
          <a:xfrm>
            <a:off x="3124200" y="990600"/>
            <a:ext cx="5638800" cy="5181600"/>
          </a:xfrm>
          <a:prstGeom prst="rect">
            <a:avLst/>
          </a:prstGeom>
        </p:spPr>
        <p:txBody>
          <a:bodyPr vert="horz" lIns="91434" tIns="45717" rIns="91434" bIns="4571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2209801" y="177804"/>
            <a:ext cx="6553202" cy="525463"/>
          </a:xfrm>
          <a:prstGeom prst="rect">
            <a:avLst/>
          </a:prstGeom>
        </p:spPr>
        <p:txBody>
          <a:bodyPr vert="horz" lIns="91434" tIns="45717" rIns="91434" bIns="45717" rtlCol="0" anchor="b">
            <a:normAutofit/>
          </a:bodyPr>
          <a:lstStyle/>
          <a:p>
            <a:r>
              <a:rPr lang="en-US" dirty="0"/>
              <a:t>Click to edit Master title style</a:t>
            </a:r>
          </a:p>
        </p:txBody>
      </p:sp>
    </p:spTree>
    <p:extLst>
      <p:ext uri="{BB962C8B-B14F-4D97-AF65-F5344CB8AC3E}">
        <p14:creationId xmlns:p14="http://schemas.microsoft.com/office/powerpoint/2010/main" val="280434747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Lst>
  <p:txStyles>
    <p:titleStyle>
      <a:lvl1pPr algn="r" defTabSz="914333" rtl="0" eaLnBrk="1" latinLnBrk="0" hangingPunct="1">
        <a:spcBef>
          <a:spcPct val="0"/>
        </a:spcBef>
        <a:buNone/>
        <a:defRPr sz="2800" kern="1200">
          <a:solidFill>
            <a:schemeClr val="bg1">
              <a:lumMod val="95000"/>
            </a:schemeClr>
          </a:solidFill>
          <a:latin typeface="+mj-lt"/>
          <a:ea typeface="+mj-ea"/>
          <a:cs typeface="+mj-cs"/>
        </a:defRPr>
      </a:lvl1pPr>
    </p:titleStyle>
    <p:bodyStyle>
      <a:lvl1pPr marL="0" indent="0" algn="l" defTabSz="914333" rtl="0" eaLnBrk="1" latinLnBrk="0" hangingPunct="1">
        <a:spcBef>
          <a:spcPct val="20000"/>
        </a:spcBef>
        <a:buFontTx/>
        <a:buNone/>
        <a:defRPr sz="2400" kern="1200">
          <a:solidFill>
            <a:schemeClr val="bg1">
              <a:lumMod val="10000"/>
            </a:schemeClr>
          </a:solidFill>
          <a:latin typeface="+mn-lt"/>
          <a:ea typeface="+mn-ea"/>
          <a:cs typeface="+mn-cs"/>
        </a:defRPr>
      </a:lvl1pPr>
      <a:lvl2pPr marL="0" indent="0" algn="l" defTabSz="914333" rtl="0" eaLnBrk="1" latinLnBrk="0" hangingPunct="1">
        <a:spcBef>
          <a:spcPct val="20000"/>
        </a:spcBef>
        <a:buFontTx/>
        <a:buNone/>
        <a:defRPr sz="2400" kern="1200">
          <a:solidFill>
            <a:schemeClr val="bg1">
              <a:lumMod val="10000"/>
            </a:schemeClr>
          </a:solidFill>
          <a:latin typeface="+mn-lt"/>
          <a:ea typeface="+mn-ea"/>
          <a:cs typeface="+mn-cs"/>
        </a:defRPr>
      </a:lvl2pPr>
      <a:lvl3pPr marL="0" indent="0" algn="l" defTabSz="914333" rtl="0" eaLnBrk="1" latinLnBrk="0" hangingPunct="1">
        <a:spcBef>
          <a:spcPct val="20000"/>
        </a:spcBef>
        <a:buFontTx/>
        <a:buNone/>
        <a:defRPr sz="2400" kern="1200">
          <a:solidFill>
            <a:schemeClr val="bg1">
              <a:lumMod val="10000"/>
            </a:schemeClr>
          </a:solidFill>
          <a:latin typeface="+mn-lt"/>
          <a:ea typeface="+mn-ea"/>
          <a:cs typeface="+mn-cs"/>
        </a:defRPr>
      </a:lvl3pPr>
      <a:lvl4pPr marL="0" indent="0" algn="l" defTabSz="914333" rtl="0" eaLnBrk="1" latinLnBrk="0" hangingPunct="1">
        <a:spcBef>
          <a:spcPct val="20000"/>
        </a:spcBef>
        <a:buFontTx/>
        <a:buNone/>
        <a:defRPr sz="2400" kern="1200">
          <a:solidFill>
            <a:schemeClr val="bg1">
              <a:lumMod val="10000"/>
            </a:schemeClr>
          </a:solidFill>
          <a:latin typeface="+mn-lt"/>
          <a:ea typeface="+mn-ea"/>
          <a:cs typeface="+mn-cs"/>
        </a:defRPr>
      </a:lvl4pPr>
      <a:lvl5pPr marL="0" indent="0" algn="l" defTabSz="914333" rtl="0" eaLnBrk="1" latinLnBrk="0" hangingPunct="1">
        <a:spcBef>
          <a:spcPct val="20000"/>
        </a:spcBef>
        <a:buFontTx/>
        <a:buNone/>
        <a:defRPr sz="2400" kern="1200">
          <a:solidFill>
            <a:schemeClr val="bg1">
              <a:lumMod val="10000"/>
            </a:schemeClr>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1662">
              <a:srgbClr val="F1F2F3">
                <a:alpha val="17000"/>
                <a:lumMod val="11000"/>
              </a:srgbClr>
            </a:gs>
            <a:gs pos="77094">
              <a:srgbClr val="EAEAEA">
                <a:lumMod val="0"/>
                <a:lumOff val="100000"/>
              </a:srgbClr>
            </a:gs>
            <a:gs pos="6000">
              <a:schemeClr val="accent1">
                <a:lumMod val="5000"/>
                <a:lumOff val="95000"/>
                <a:alpha val="41000"/>
              </a:schemeClr>
            </a:gs>
            <a:gs pos="100000">
              <a:schemeClr val="bg1">
                <a:alpha val="59000"/>
                <a:lumMod val="89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517356"/>
            <a:ext cx="7886700" cy="290849"/>
          </a:xfrm>
          <a:prstGeom prst="rect">
            <a:avLst/>
          </a:prstGeom>
        </p:spPr>
        <p:txBody>
          <a:bodyPr vert="horz" lIns="0" tIns="0" rIns="0" bIns="0" rtlCol="0" anchor="ctr">
            <a:sp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469662"/>
            <a:ext cx="2057400" cy="138499"/>
          </a:xfrm>
          <a:prstGeom prst="rect">
            <a:avLst/>
          </a:prstGeom>
        </p:spPr>
        <p:txBody>
          <a:bodyPr vert="horz" lIns="0" tIns="0" rIns="0" bIns="0" rtlCol="0" anchor="ctr">
            <a:spAutoFit/>
          </a:bodyPr>
          <a:lstStyle>
            <a:lvl1pPr algn="l">
              <a:defRPr sz="900">
                <a:solidFill>
                  <a:schemeClr val="tx1">
                    <a:tint val="75000"/>
                  </a:schemeClr>
                </a:solidFill>
              </a:defRPr>
            </a:lvl1pPr>
          </a:lstStyle>
          <a:p>
            <a:fld id="{33CA334D-47BF-4C51-9467-739C33E87C70}" type="datetimeFigureOut">
              <a:rPr lang="en-US" smtClean="0">
                <a:solidFill>
                  <a:prstClr val="black">
                    <a:tint val="75000"/>
                  </a:prstClr>
                </a:solidFill>
              </a:rPr>
              <a:pPr/>
              <a:t>3/6/2020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469662"/>
            <a:ext cx="3086100" cy="138499"/>
          </a:xfrm>
          <a:prstGeom prst="rect">
            <a:avLst/>
          </a:prstGeom>
        </p:spPr>
        <p:txBody>
          <a:bodyPr vert="horz" lIns="0" tIns="0" rIns="0" bIns="0" rtlCol="0" anchor="ctr">
            <a:spAutoFit/>
          </a:bodyP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469662"/>
            <a:ext cx="2057400" cy="138499"/>
          </a:xfrm>
          <a:prstGeom prst="rect">
            <a:avLst/>
          </a:prstGeom>
        </p:spPr>
        <p:txBody>
          <a:bodyPr vert="horz" lIns="0" tIns="0" rIns="0" bIns="0" rtlCol="0" anchor="ctr">
            <a:spAutoFit/>
          </a:bodyPr>
          <a:lstStyle>
            <a:lvl1pPr algn="r">
              <a:defRPr sz="900">
                <a:solidFill>
                  <a:schemeClr val="tx1">
                    <a:tint val="75000"/>
                  </a:schemeClr>
                </a:solidFill>
              </a:defRPr>
            </a:lvl1pPr>
          </a:lstStyle>
          <a:p>
            <a:fld id="{8E591227-F9EB-4B2B-9432-842143BA1678}"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91522797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Lst>
  <p:txStyles>
    <p:title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350" kern="1200">
          <a:solidFill>
            <a:schemeClr val="tx1">
              <a:lumMod val="75000"/>
              <a:lumOff val="2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900" kern="1200">
          <a:solidFill>
            <a:schemeClr val="tx1">
              <a:lumMod val="75000"/>
              <a:lumOff val="2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9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3.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slide" Target="slide20.xml"/><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chart" Target="../charts/char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0.xml"/><Relationship Id="rId1" Type="http://schemas.openxmlformats.org/officeDocument/2006/relationships/slideLayout" Target="../slideLayouts/slideLayout5.xml"/><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6.xml"/><Relationship Id="rId7" Type="http://schemas.openxmlformats.org/officeDocument/2006/relationships/image" Target="../media/image3.png"/><Relationship Id="rId2" Type="http://schemas.openxmlformats.org/officeDocument/2006/relationships/slide" Target="slide17.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15.xml"/></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chart" Target="../charts/chart2.xml"/><Relationship Id="rId1" Type="http://schemas.openxmlformats.org/officeDocument/2006/relationships/slideLayout" Target="../slideLayouts/slideLayout36.xml"/><Relationship Id="rId5" Type="http://schemas.openxmlformats.org/officeDocument/2006/relationships/slide" Target="slide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13.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xml"/><Relationship Id="rId7" Type="http://schemas.openxmlformats.org/officeDocument/2006/relationships/diagramColors" Target="../diagrams/colors1.xml"/><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xml"/><Relationship Id="rId7" Type="http://schemas.openxmlformats.org/officeDocument/2006/relationships/diagramColors" Target="../diagrams/colors2.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slide" Target="slide12.xml"/></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12.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7.xml"/><Relationship Id="rId1" Type="http://schemas.openxmlformats.org/officeDocument/2006/relationships/slideLayout" Target="../slideLayouts/slideLayout5.xml"/><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slide" Target="slide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9"/>
          <p:cNvSpPr>
            <a:spLocks noChangeArrowheads="1"/>
          </p:cNvSpPr>
          <p:nvPr/>
        </p:nvSpPr>
        <p:spPr bwMode="auto">
          <a:xfrm>
            <a:off x="213806" y="1986799"/>
            <a:ext cx="8862972" cy="2648049"/>
          </a:xfrm>
          <a:custGeom>
            <a:avLst/>
            <a:gdLst>
              <a:gd name="connsiteX0" fmla="*/ 10282536 w 12192019"/>
              <a:gd name="connsiteY0" fmla="*/ 0 h 3818966"/>
              <a:gd name="connsiteX1" fmla="*/ 12192019 w 12192019"/>
              <a:gd name="connsiteY1" fmla="*/ 1909483 h 3818966"/>
              <a:gd name="connsiteX2" fmla="*/ 10282536 w 12192019"/>
              <a:gd name="connsiteY2" fmla="*/ 3818966 h 3818966"/>
              <a:gd name="connsiteX3" fmla="*/ 8611534 w 12192019"/>
              <a:gd name="connsiteY3" fmla="*/ 2832851 h 3818966"/>
              <a:gd name="connsiteX4" fmla="*/ 89647 w 12192019"/>
              <a:gd name="connsiteY4" fmla="*/ 2832851 h 3818966"/>
              <a:gd name="connsiteX5" fmla="*/ 0 w 12192019"/>
              <a:gd name="connsiteY5" fmla="*/ 1013016 h 3818966"/>
              <a:gd name="connsiteX6" fmla="*/ 8596915 w 12192019"/>
              <a:gd name="connsiteY6" fmla="*/ 1013016 h 3818966"/>
              <a:gd name="connsiteX7" fmla="*/ 10282536 w 12192019"/>
              <a:gd name="connsiteY7" fmla="*/ 0 h 3818966"/>
              <a:gd name="connsiteX0" fmla="*/ 10300465 w 12209948"/>
              <a:gd name="connsiteY0" fmla="*/ 0 h 3818966"/>
              <a:gd name="connsiteX1" fmla="*/ 12209948 w 12209948"/>
              <a:gd name="connsiteY1" fmla="*/ 1909483 h 3818966"/>
              <a:gd name="connsiteX2" fmla="*/ 10300465 w 12209948"/>
              <a:gd name="connsiteY2" fmla="*/ 3818966 h 3818966"/>
              <a:gd name="connsiteX3" fmla="*/ 8629463 w 12209948"/>
              <a:gd name="connsiteY3" fmla="*/ 2832851 h 3818966"/>
              <a:gd name="connsiteX4" fmla="*/ 0 w 12209948"/>
              <a:gd name="connsiteY4" fmla="*/ 2823887 h 3818966"/>
              <a:gd name="connsiteX5" fmla="*/ 17929 w 12209948"/>
              <a:gd name="connsiteY5" fmla="*/ 1013016 h 3818966"/>
              <a:gd name="connsiteX6" fmla="*/ 8614844 w 12209948"/>
              <a:gd name="connsiteY6" fmla="*/ 1013016 h 3818966"/>
              <a:gd name="connsiteX7" fmla="*/ 10300465 w 12209948"/>
              <a:gd name="connsiteY7" fmla="*/ 0 h 3818966"/>
              <a:gd name="connsiteX0" fmla="*/ 10318395 w 12227878"/>
              <a:gd name="connsiteY0" fmla="*/ 0 h 3818966"/>
              <a:gd name="connsiteX1" fmla="*/ 12227878 w 12227878"/>
              <a:gd name="connsiteY1" fmla="*/ 1909483 h 3818966"/>
              <a:gd name="connsiteX2" fmla="*/ 10318395 w 12227878"/>
              <a:gd name="connsiteY2" fmla="*/ 3818966 h 3818966"/>
              <a:gd name="connsiteX3" fmla="*/ 8647393 w 12227878"/>
              <a:gd name="connsiteY3" fmla="*/ 2832851 h 3818966"/>
              <a:gd name="connsiteX4" fmla="*/ 17930 w 12227878"/>
              <a:gd name="connsiteY4" fmla="*/ 2823887 h 3818966"/>
              <a:gd name="connsiteX5" fmla="*/ 0 w 12227878"/>
              <a:gd name="connsiteY5" fmla="*/ 1013016 h 3818966"/>
              <a:gd name="connsiteX6" fmla="*/ 8632774 w 12227878"/>
              <a:gd name="connsiteY6" fmla="*/ 1013016 h 3818966"/>
              <a:gd name="connsiteX7" fmla="*/ 10318395 w 12227878"/>
              <a:gd name="connsiteY7" fmla="*/ 0 h 3818966"/>
              <a:gd name="connsiteX0" fmla="*/ 10318395 w 12227878"/>
              <a:gd name="connsiteY0" fmla="*/ 0 h 3818966"/>
              <a:gd name="connsiteX1" fmla="*/ 12227878 w 12227878"/>
              <a:gd name="connsiteY1" fmla="*/ 1909483 h 3818966"/>
              <a:gd name="connsiteX2" fmla="*/ 10318395 w 12227878"/>
              <a:gd name="connsiteY2" fmla="*/ 3818966 h 3818966"/>
              <a:gd name="connsiteX3" fmla="*/ 8647393 w 12227878"/>
              <a:gd name="connsiteY3" fmla="*/ 2832851 h 3818966"/>
              <a:gd name="connsiteX4" fmla="*/ 0 w 12227878"/>
              <a:gd name="connsiteY4" fmla="*/ 2823887 h 3818966"/>
              <a:gd name="connsiteX5" fmla="*/ 0 w 12227878"/>
              <a:gd name="connsiteY5" fmla="*/ 1013016 h 3818966"/>
              <a:gd name="connsiteX6" fmla="*/ 8632774 w 12227878"/>
              <a:gd name="connsiteY6" fmla="*/ 1013016 h 3818966"/>
              <a:gd name="connsiteX7" fmla="*/ 10318395 w 12227878"/>
              <a:gd name="connsiteY7" fmla="*/ 0 h 381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27878" h="3818966">
                <a:moveTo>
                  <a:pt x="10318395" y="0"/>
                </a:moveTo>
                <a:cubicBezTo>
                  <a:pt x="11372973" y="0"/>
                  <a:pt x="12227878" y="854905"/>
                  <a:pt x="12227878" y="1909483"/>
                </a:cubicBezTo>
                <a:cubicBezTo>
                  <a:pt x="12227878" y="2964061"/>
                  <a:pt x="11372973" y="3818966"/>
                  <a:pt x="10318395" y="3818966"/>
                </a:cubicBezTo>
                <a:cubicBezTo>
                  <a:pt x="9598878" y="3818966"/>
                  <a:pt x="8972310" y="3421003"/>
                  <a:pt x="8647393" y="2832851"/>
                </a:cubicBezTo>
                <a:lnTo>
                  <a:pt x="0" y="2823887"/>
                </a:lnTo>
                <a:lnTo>
                  <a:pt x="0" y="1013016"/>
                </a:lnTo>
                <a:lnTo>
                  <a:pt x="8632774" y="1013016"/>
                </a:lnTo>
                <a:cubicBezTo>
                  <a:pt x="8953300" y="410142"/>
                  <a:pt x="9587951" y="0"/>
                  <a:pt x="10318395" y="0"/>
                </a:cubicBezTo>
                <a:close/>
              </a:path>
            </a:pathLst>
          </a:custGeom>
          <a:solidFill>
            <a:schemeClr val="bg1">
              <a:lumMod val="90000"/>
            </a:schemeClr>
          </a:solidFill>
          <a:ln w="31750">
            <a:solidFill>
              <a:schemeClr val="accent2"/>
            </a:solidFill>
            <a:round/>
            <a:headEnd/>
            <a:tailEnd/>
          </a:ln>
          <a:extLst/>
        </p:spPr>
        <p:txBody>
          <a:bodyPr vert="horz" wrap="square" lIns="68580" tIns="34290" rIns="68580" bIns="34290" numCol="1" anchor="t" anchorCtr="0" compatLnSpc="1">
            <a:prstTxWarp prst="textNoShape">
              <a:avLst/>
            </a:prstTxWarp>
            <a:normAutofit/>
          </a:bodyPr>
          <a:lstStyle/>
          <a:p>
            <a:endParaRPr lang="id-ID" sz="1350" dirty="0">
              <a:solidFill>
                <a:schemeClr val="tx1">
                  <a:lumMod val="95000"/>
                  <a:lumOff val="5000"/>
                </a:schemeClr>
              </a:solidFill>
            </a:endParaRPr>
          </a:p>
        </p:txBody>
      </p:sp>
      <p:sp>
        <p:nvSpPr>
          <p:cNvPr id="92" name="Freeform 95"/>
          <p:cNvSpPr>
            <a:spLocks/>
          </p:cNvSpPr>
          <p:nvPr/>
        </p:nvSpPr>
        <p:spPr bwMode="auto">
          <a:xfrm>
            <a:off x="8037728" y="3500943"/>
            <a:ext cx="259763" cy="259763"/>
          </a:xfrm>
          <a:custGeom>
            <a:avLst/>
            <a:gdLst>
              <a:gd name="T0" fmla="*/ 32 w 32"/>
              <a:gd name="T1" fmla="*/ 16 h 32"/>
              <a:gd name="T2" fmla="*/ 32 w 32"/>
              <a:gd name="T3" fmla="*/ 16 h 32"/>
              <a:gd name="T4" fmla="*/ 32 w 32"/>
              <a:gd name="T5" fmla="*/ 16 h 32"/>
              <a:gd name="T6" fmla="*/ 32 w 32"/>
              <a:gd name="T7" fmla="*/ 15 h 32"/>
              <a:gd name="T8" fmla="*/ 16 w 32"/>
              <a:gd name="T9" fmla="*/ 0 h 32"/>
              <a:gd name="T10" fmla="*/ 16 w 32"/>
              <a:gd name="T11" fmla="*/ 0 h 32"/>
              <a:gd name="T12" fmla="*/ 16 w 32"/>
              <a:gd name="T13" fmla="*/ 0 h 32"/>
              <a:gd name="T14" fmla="*/ 16 w 32"/>
              <a:gd name="T15" fmla="*/ 0 h 32"/>
              <a:gd name="T16" fmla="*/ 0 w 32"/>
              <a:gd name="T17" fmla="*/ 15 h 32"/>
              <a:gd name="T18" fmla="*/ 0 w 32"/>
              <a:gd name="T19" fmla="*/ 16 h 32"/>
              <a:gd name="T20" fmla="*/ 0 w 32"/>
              <a:gd name="T21" fmla="*/ 16 h 32"/>
              <a:gd name="T22" fmla="*/ 0 w 32"/>
              <a:gd name="T23" fmla="*/ 16 h 32"/>
              <a:gd name="T24" fmla="*/ 16 w 32"/>
              <a:gd name="T25" fmla="*/ 31 h 32"/>
              <a:gd name="T26" fmla="*/ 16 w 32"/>
              <a:gd name="T27" fmla="*/ 32 h 32"/>
              <a:gd name="T28" fmla="*/ 16 w 32"/>
              <a:gd name="T29" fmla="*/ 32 h 32"/>
              <a:gd name="T30" fmla="*/ 16 w 32"/>
              <a:gd name="T31" fmla="*/ 31 h 32"/>
              <a:gd name="T32" fmla="*/ 32 w 32"/>
              <a:gd name="T3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32">
                <a:moveTo>
                  <a:pt x="32" y="16"/>
                </a:moveTo>
                <a:cubicBezTo>
                  <a:pt x="32" y="16"/>
                  <a:pt x="32" y="16"/>
                  <a:pt x="32" y="16"/>
                </a:cubicBezTo>
                <a:cubicBezTo>
                  <a:pt x="32" y="16"/>
                  <a:pt x="32" y="16"/>
                  <a:pt x="32" y="16"/>
                </a:cubicBezTo>
                <a:cubicBezTo>
                  <a:pt x="32" y="15"/>
                  <a:pt x="32" y="15"/>
                  <a:pt x="32" y="15"/>
                </a:cubicBezTo>
                <a:cubicBezTo>
                  <a:pt x="23" y="14"/>
                  <a:pt x="18" y="9"/>
                  <a:pt x="16" y="0"/>
                </a:cubicBezTo>
                <a:cubicBezTo>
                  <a:pt x="16" y="0"/>
                  <a:pt x="16" y="0"/>
                  <a:pt x="16" y="0"/>
                </a:cubicBezTo>
                <a:cubicBezTo>
                  <a:pt x="16" y="0"/>
                  <a:pt x="16" y="0"/>
                  <a:pt x="16" y="0"/>
                </a:cubicBezTo>
                <a:cubicBezTo>
                  <a:pt x="16" y="0"/>
                  <a:pt x="16" y="0"/>
                  <a:pt x="16" y="0"/>
                </a:cubicBezTo>
                <a:cubicBezTo>
                  <a:pt x="14" y="9"/>
                  <a:pt x="9" y="14"/>
                  <a:pt x="0" y="15"/>
                </a:cubicBezTo>
                <a:cubicBezTo>
                  <a:pt x="0" y="15"/>
                  <a:pt x="0" y="15"/>
                  <a:pt x="0" y="16"/>
                </a:cubicBezTo>
                <a:cubicBezTo>
                  <a:pt x="0" y="16"/>
                  <a:pt x="0" y="16"/>
                  <a:pt x="0" y="16"/>
                </a:cubicBezTo>
                <a:cubicBezTo>
                  <a:pt x="0" y="16"/>
                  <a:pt x="0" y="16"/>
                  <a:pt x="0" y="16"/>
                </a:cubicBezTo>
                <a:cubicBezTo>
                  <a:pt x="9" y="17"/>
                  <a:pt x="14" y="22"/>
                  <a:pt x="16" y="31"/>
                </a:cubicBezTo>
                <a:cubicBezTo>
                  <a:pt x="16" y="31"/>
                  <a:pt x="16" y="32"/>
                  <a:pt x="16" y="32"/>
                </a:cubicBezTo>
                <a:cubicBezTo>
                  <a:pt x="16" y="32"/>
                  <a:pt x="16" y="32"/>
                  <a:pt x="16" y="32"/>
                </a:cubicBezTo>
                <a:cubicBezTo>
                  <a:pt x="16" y="32"/>
                  <a:pt x="16" y="31"/>
                  <a:pt x="16" y="31"/>
                </a:cubicBezTo>
                <a:cubicBezTo>
                  <a:pt x="18" y="22"/>
                  <a:pt x="23" y="17"/>
                  <a:pt x="32"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id-ID" sz="1350"/>
          </a:p>
        </p:txBody>
      </p:sp>
      <p:sp>
        <p:nvSpPr>
          <p:cNvPr id="93" name="Freeform 96"/>
          <p:cNvSpPr>
            <a:spLocks/>
          </p:cNvSpPr>
          <p:nvPr/>
        </p:nvSpPr>
        <p:spPr bwMode="auto">
          <a:xfrm>
            <a:off x="6838037" y="3336882"/>
            <a:ext cx="416987" cy="423823"/>
          </a:xfrm>
          <a:custGeom>
            <a:avLst/>
            <a:gdLst>
              <a:gd name="T0" fmla="*/ 51 w 51"/>
              <a:gd name="T1" fmla="*/ 27 h 52"/>
              <a:gd name="T2" fmla="*/ 51 w 51"/>
              <a:gd name="T3" fmla="*/ 26 h 52"/>
              <a:gd name="T4" fmla="*/ 51 w 51"/>
              <a:gd name="T5" fmla="*/ 26 h 52"/>
              <a:gd name="T6" fmla="*/ 51 w 51"/>
              <a:gd name="T7" fmla="*/ 25 h 52"/>
              <a:gd name="T8" fmla="*/ 26 w 51"/>
              <a:gd name="T9" fmla="*/ 1 h 52"/>
              <a:gd name="T10" fmla="*/ 25 w 51"/>
              <a:gd name="T11" fmla="*/ 0 h 52"/>
              <a:gd name="T12" fmla="*/ 25 w 51"/>
              <a:gd name="T13" fmla="*/ 0 h 52"/>
              <a:gd name="T14" fmla="*/ 25 w 51"/>
              <a:gd name="T15" fmla="*/ 1 h 52"/>
              <a:gd name="T16" fmla="*/ 0 w 51"/>
              <a:gd name="T17" fmla="*/ 25 h 52"/>
              <a:gd name="T18" fmla="*/ 0 w 51"/>
              <a:gd name="T19" fmla="*/ 26 h 52"/>
              <a:gd name="T20" fmla="*/ 0 w 51"/>
              <a:gd name="T21" fmla="*/ 26 h 52"/>
              <a:gd name="T22" fmla="*/ 0 w 51"/>
              <a:gd name="T23" fmla="*/ 27 h 52"/>
              <a:gd name="T24" fmla="*/ 25 w 51"/>
              <a:gd name="T25" fmla="*/ 51 h 52"/>
              <a:gd name="T26" fmla="*/ 25 w 51"/>
              <a:gd name="T27" fmla="*/ 52 h 52"/>
              <a:gd name="T28" fmla="*/ 26 w 51"/>
              <a:gd name="T29" fmla="*/ 52 h 52"/>
              <a:gd name="T30" fmla="*/ 26 w 51"/>
              <a:gd name="T31" fmla="*/ 51 h 52"/>
              <a:gd name="T32" fmla="*/ 51 w 51"/>
              <a:gd name="T33"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51" y="27"/>
                </a:moveTo>
                <a:cubicBezTo>
                  <a:pt x="51" y="27"/>
                  <a:pt x="51" y="26"/>
                  <a:pt x="51" y="26"/>
                </a:cubicBezTo>
                <a:cubicBezTo>
                  <a:pt x="51" y="26"/>
                  <a:pt x="51" y="26"/>
                  <a:pt x="51" y="26"/>
                </a:cubicBezTo>
                <a:cubicBezTo>
                  <a:pt x="51" y="26"/>
                  <a:pt x="51" y="25"/>
                  <a:pt x="51" y="25"/>
                </a:cubicBezTo>
                <a:cubicBezTo>
                  <a:pt x="36" y="23"/>
                  <a:pt x="28" y="15"/>
                  <a:pt x="26" y="1"/>
                </a:cubicBezTo>
                <a:cubicBezTo>
                  <a:pt x="26" y="1"/>
                  <a:pt x="26" y="0"/>
                  <a:pt x="25" y="0"/>
                </a:cubicBezTo>
                <a:cubicBezTo>
                  <a:pt x="25" y="0"/>
                  <a:pt x="25" y="0"/>
                  <a:pt x="25" y="0"/>
                </a:cubicBezTo>
                <a:cubicBezTo>
                  <a:pt x="25" y="0"/>
                  <a:pt x="25" y="1"/>
                  <a:pt x="25" y="1"/>
                </a:cubicBezTo>
                <a:cubicBezTo>
                  <a:pt x="23" y="15"/>
                  <a:pt x="15" y="23"/>
                  <a:pt x="0" y="25"/>
                </a:cubicBezTo>
                <a:cubicBezTo>
                  <a:pt x="0" y="25"/>
                  <a:pt x="0" y="26"/>
                  <a:pt x="0" y="26"/>
                </a:cubicBezTo>
                <a:cubicBezTo>
                  <a:pt x="0" y="26"/>
                  <a:pt x="0" y="26"/>
                  <a:pt x="0" y="26"/>
                </a:cubicBezTo>
                <a:cubicBezTo>
                  <a:pt x="0" y="26"/>
                  <a:pt x="0" y="27"/>
                  <a:pt x="0" y="27"/>
                </a:cubicBezTo>
                <a:cubicBezTo>
                  <a:pt x="15" y="29"/>
                  <a:pt x="23" y="37"/>
                  <a:pt x="25" y="51"/>
                </a:cubicBezTo>
                <a:cubicBezTo>
                  <a:pt x="25" y="51"/>
                  <a:pt x="25" y="52"/>
                  <a:pt x="25" y="52"/>
                </a:cubicBezTo>
                <a:cubicBezTo>
                  <a:pt x="26" y="52"/>
                  <a:pt x="26" y="52"/>
                  <a:pt x="26" y="52"/>
                </a:cubicBezTo>
                <a:cubicBezTo>
                  <a:pt x="26" y="52"/>
                  <a:pt x="26" y="51"/>
                  <a:pt x="26" y="51"/>
                </a:cubicBezTo>
                <a:cubicBezTo>
                  <a:pt x="28" y="37"/>
                  <a:pt x="36" y="29"/>
                  <a:pt x="51"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94" name="Title 5"/>
          <p:cNvSpPr>
            <a:spLocks noGrp="1"/>
          </p:cNvSpPr>
          <p:nvPr>
            <p:ph type="title"/>
          </p:nvPr>
        </p:nvSpPr>
        <p:spPr>
          <a:xfrm>
            <a:off x="1048874" y="3113559"/>
            <a:ext cx="6982386" cy="623248"/>
          </a:xfrm>
          <a:effectLst>
            <a:outerShdw dist="38100" dir="3120000" algn="t" rotWithShape="0">
              <a:prstClr val="black">
                <a:alpha val="19000"/>
              </a:prstClr>
            </a:outerShdw>
          </a:effectLst>
        </p:spPr>
        <p:txBody>
          <a:bodyPr>
            <a:normAutofit/>
          </a:bodyPr>
          <a:lstStyle/>
          <a:p>
            <a:r>
              <a:rPr lang="en-US" sz="3600" dirty="0">
                <a:latin typeface="Verdana" panose="020B0604030504040204" pitchFamily="34" charset="0"/>
                <a:ea typeface="Verdana" panose="020B0604030504040204" pitchFamily="34" charset="0"/>
                <a:cs typeface="Verdana" panose="020B0604030504040204" pitchFamily="34" charset="0"/>
              </a:rPr>
              <a:t>Options de gestion</a:t>
            </a:r>
          </a:p>
        </p:txBody>
      </p:sp>
      <p:grpSp>
        <p:nvGrpSpPr>
          <p:cNvPr id="95" name="Group 94"/>
          <p:cNvGrpSpPr/>
          <p:nvPr/>
        </p:nvGrpSpPr>
        <p:grpSpPr>
          <a:xfrm>
            <a:off x="36979" y="1771650"/>
            <a:ext cx="1664084" cy="3018807"/>
            <a:chOff x="4417355" y="2259012"/>
            <a:chExt cx="1821630" cy="3304601"/>
          </a:xfrm>
        </p:grpSpPr>
        <p:grpSp>
          <p:nvGrpSpPr>
            <p:cNvPr id="96" name="Group 95"/>
            <p:cNvGrpSpPr/>
            <p:nvPr/>
          </p:nvGrpSpPr>
          <p:grpSpPr>
            <a:xfrm>
              <a:off x="4417355" y="2259012"/>
              <a:ext cx="1136635" cy="3304601"/>
              <a:chOff x="4349833" y="2259012"/>
              <a:chExt cx="1136635" cy="3304601"/>
            </a:xfrm>
          </p:grpSpPr>
          <p:sp>
            <p:nvSpPr>
              <p:cNvPr id="102" name="Oval 162"/>
              <p:cNvSpPr>
                <a:spLocks noChangeArrowheads="1"/>
              </p:cNvSpPr>
              <p:nvPr/>
            </p:nvSpPr>
            <p:spPr bwMode="auto">
              <a:xfrm>
                <a:off x="4538757" y="5325136"/>
                <a:ext cx="947711" cy="238477"/>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103" name="Rectangle 163"/>
              <p:cNvSpPr>
                <a:spLocks noChangeArrowheads="1"/>
              </p:cNvSpPr>
              <p:nvPr/>
            </p:nvSpPr>
            <p:spPr bwMode="auto">
              <a:xfrm>
                <a:off x="4907310" y="2924886"/>
                <a:ext cx="222991" cy="92913"/>
              </a:xfrm>
              <a:prstGeom prst="rect">
                <a:avLst/>
              </a:prstGeom>
              <a:solidFill>
                <a:srgbClr val="3230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4" name="Freeform 164"/>
              <p:cNvSpPr>
                <a:spLocks/>
              </p:cNvSpPr>
              <p:nvPr/>
            </p:nvSpPr>
            <p:spPr bwMode="auto">
              <a:xfrm>
                <a:off x="4901116" y="2850556"/>
                <a:ext cx="238475" cy="396428"/>
              </a:xfrm>
              <a:custGeom>
                <a:avLst/>
                <a:gdLst>
                  <a:gd name="T0" fmla="*/ 77 w 77"/>
                  <a:gd name="T1" fmla="*/ 33 h 128"/>
                  <a:gd name="T2" fmla="*/ 68 w 77"/>
                  <a:gd name="T3" fmla="*/ 29 h 128"/>
                  <a:gd name="T4" fmla="*/ 68 w 77"/>
                  <a:gd name="T5" fmla="*/ 0 h 128"/>
                  <a:gd name="T6" fmla="*/ 9 w 77"/>
                  <a:gd name="T7" fmla="*/ 0 h 128"/>
                  <a:gd name="T8" fmla="*/ 9 w 77"/>
                  <a:gd name="T9" fmla="*/ 29 h 128"/>
                  <a:gd name="T10" fmla="*/ 0 w 77"/>
                  <a:gd name="T11" fmla="*/ 33 h 128"/>
                  <a:gd name="T12" fmla="*/ 2 w 77"/>
                  <a:gd name="T13" fmla="*/ 115 h 128"/>
                  <a:gd name="T14" fmla="*/ 9 w 77"/>
                  <a:gd name="T15" fmla="*/ 115 h 128"/>
                  <a:gd name="T16" fmla="*/ 9 w 77"/>
                  <a:gd name="T17" fmla="*/ 128 h 128"/>
                  <a:gd name="T18" fmla="*/ 68 w 77"/>
                  <a:gd name="T19" fmla="*/ 128 h 128"/>
                  <a:gd name="T20" fmla="*/ 68 w 77"/>
                  <a:gd name="T21" fmla="*/ 115 h 128"/>
                  <a:gd name="T22" fmla="*/ 75 w 77"/>
                  <a:gd name="T23" fmla="*/ 115 h 128"/>
                  <a:gd name="T24" fmla="*/ 77 w 77"/>
                  <a:gd name="T25" fmla="*/ 3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8">
                    <a:moveTo>
                      <a:pt x="77" y="33"/>
                    </a:moveTo>
                    <a:lnTo>
                      <a:pt x="68" y="29"/>
                    </a:lnTo>
                    <a:lnTo>
                      <a:pt x="68" y="0"/>
                    </a:lnTo>
                    <a:lnTo>
                      <a:pt x="9" y="0"/>
                    </a:lnTo>
                    <a:lnTo>
                      <a:pt x="9" y="29"/>
                    </a:lnTo>
                    <a:lnTo>
                      <a:pt x="0" y="33"/>
                    </a:lnTo>
                    <a:lnTo>
                      <a:pt x="2" y="115"/>
                    </a:lnTo>
                    <a:lnTo>
                      <a:pt x="9" y="115"/>
                    </a:lnTo>
                    <a:lnTo>
                      <a:pt x="9" y="128"/>
                    </a:lnTo>
                    <a:lnTo>
                      <a:pt x="68" y="128"/>
                    </a:lnTo>
                    <a:lnTo>
                      <a:pt x="68" y="115"/>
                    </a:lnTo>
                    <a:lnTo>
                      <a:pt x="75" y="115"/>
                    </a:lnTo>
                    <a:lnTo>
                      <a:pt x="77" y="33"/>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05" name="Freeform 165"/>
              <p:cNvSpPr>
                <a:spLocks/>
              </p:cNvSpPr>
              <p:nvPr/>
            </p:nvSpPr>
            <p:spPr bwMode="auto">
              <a:xfrm>
                <a:off x="4928991" y="2850556"/>
                <a:ext cx="182728" cy="83623"/>
              </a:xfrm>
              <a:custGeom>
                <a:avLst/>
                <a:gdLst>
                  <a:gd name="T0" fmla="*/ 0 w 59"/>
                  <a:gd name="T1" fmla="*/ 0 h 27"/>
                  <a:gd name="T2" fmla="*/ 0 w 59"/>
                  <a:gd name="T3" fmla="*/ 18 h 27"/>
                  <a:gd name="T4" fmla="*/ 59 w 59"/>
                  <a:gd name="T5" fmla="*/ 27 h 27"/>
                  <a:gd name="T6" fmla="*/ 59 w 59"/>
                  <a:gd name="T7" fmla="*/ 0 h 27"/>
                  <a:gd name="T8" fmla="*/ 0 w 59"/>
                  <a:gd name="T9" fmla="*/ 0 h 27"/>
                </a:gdLst>
                <a:ahLst/>
                <a:cxnLst>
                  <a:cxn ang="0">
                    <a:pos x="T0" y="T1"/>
                  </a:cxn>
                  <a:cxn ang="0">
                    <a:pos x="T2" y="T3"/>
                  </a:cxn>
                  <a:cxn ang="0">
                    <a:pos x="T4" y="T5"/>
                  </a:cxn>
                  <a:cxn ang="0">
                    <a:pos x="T6" y="T7"/>
                  </a:cxn>
                  <a:cxn ang="0">
                    <a:pos x="T8" y="T9"/>
                  </a:cxn>
                </a:cxnLst>
                <a:rect l="0" t="0" r="r" b="b"/>
                <a:pathLst>
                  <a:path w="59" h="27">
                    <a:moveTo>
                      <a:pt x="0" y="0"/>
                    </a:moveTo>
                    <a:lnTo>
                      <a:pt x="0" y="18"/>
                    </a:lnTo>
                    <a:lnTo>
                      <a:pt x="59" y="27"/>
                    </a:lnTo>
                    <a:lnTo>
                      <a:pt x="59" y="0"/>
                    </a:lnTo>
                    <a:lnTo>
                      <a:pt x="0" y="0"/>
                    </a:lnTo>
                    <a:close/>
                  </a:path>
                </a:pathLst>
              </a:custGeom>
              <a:solidFill>
                <a:srgbClr val="D8B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6" name="Freeform 166"/>
              <p:cNvSpPr>
                <a:spLocks/>
              </p:cNvSpPr>
              <p:nvPr/>
            </p:nvSpPr>
            <p:spPr bwMode="auto">
              <a:xfrm>
                <a:off x="4736971" y="3857113"/>
                <a:ext cx="563671" cy="1520674"/>
              </a:xfrm>
              <a:custGeom>
                <a:avLst/>
                <a:gdLst>
                  <a:gd name="T0" fmla="*/ 240 w 427"/>
                  <a:gd name="T1" fmla="*/ 0 h 1158"/>
                  <a:gd name="T2" fmla="*/ 188 w 427"/>
                  <a:gd name="T3" fmla="*/ 0 h 1158"/>
                  <a:gd name="T4" fmla="*/ 0 w 427"/>
                  <a:gd name="T5" fmla="*/ 0 h 1158"/>
                  <a:gd name="T6" fmla="*/ 15 w 427"/>
                  <a:gd name="T7" fmla="*/ 1158 h 1158"/>
                  <a:gd name="T8" fmla="*/ 166 w 427"/>
                  <a:gd name="T9" fmla="*/ 1158 h 1158"/>
                  <a:gd name="T10" fmla="*/ 194 w 427"/>
                  <a:gd name="T11" fmla="*/ 166 h 1158"/>
                  <a:gd name="T12" fmla="*/ 233 w 427"/>
                  <a:gd name="T13" fmla="*/ 166 h 1158"/>
                  <a:gd name="T14" fmla="*/ 261 w 427"/>
                  <a:gd name="T15" fmla="*/ 1158 h 1158"/>
                  <a:gd name="T16" fmla="*/ 413 w 427"/>
                  <a:gd name="T17" fmla="*/ 1158 h 1158"/>
                  <a:gd name="T18" fmla="*/ 427 w 427"/>
                  <a:gd name="T19" fmla="*/ 0 h 1158"/>
                  <a:gd name="T20" fmla="*/ 240 w 427"/>
                  <a:gd name="T21" fmla="*/ 0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7" h="1158">
                    <a:moveTo>
                      <a:pt x="240" y="0"/>
                    </a:moveTo>
                    <a:cubicBezTo>
                      <a:pt x="239" y="0"/>
                      <a:pt x="188" y="0"/>
                      <a:pt x="188" y="0"/>
                    </a:cubicBezTo>
                    <a:cubicBezTo>
                      <a:pt x="0" y="0"/>
                      <a:pt x="0" y="0"/>
                      <a:pt x="0" y="0"/>
                    </a:cubicBezTo>
                    <a:cubicBezTo>
                      <a:pt x="15" y="1158"/>
                      <a:pt x="15" y="1158"/>
                      <a:pt x="15" y="1158"/>
                    </a:cubicBezTo>
                    <a:cubicBezTo>
                      <a:pt x="166" y="1158"/>
                      <a:pt x="166" y="1158"/>
                      <a:pt x="166" y="1158"/>
                    </a:cubicBezTo>
                    <a:cubicBezTo>
                      <a:pt x="194" y="166"/>
                      <a:pt x="194" y="166"/>
                      <a:pt x="194" y="166"/>
                    </a:cubicBezTo>
                    <a:cubicBezTo>
                      <a:pt x="195" y="166"/>
                      <a:pt x="233" y="166"/>
                      <a:pt x="233" y="166"/>
                    </a:cubicBezTo>
                    <a:cubicBezTo>
                      <a:pt x="261" y="1158"/>
                      <a:pt x="261" y="1158"/>
                      <a:pt x="261" y="1158"/>
                    </a:cubicBezTo>
                    <a:cubicBezTo>
                      <a:pt x="413" y="1158"/>
                      <a:pt x="413" y="1158"/>
                      <a:pt x="413" y="1158"/>
                    </a:cubicBezTo>
                    <a:cubicBezTo>
                      <a:pt x="427" y="0"/>
                      <a:pt x="427" y="0"/>
                      <a:pt x="427" y="0"/>
                    </a:cubicBezTo>
                    <a:lnTo>
                      <a:pt x="240" y="0"/>
                    </a:lnTo>
                    <a:close/>
                  </a:path>
                </a:pathLst>
              </a:custGeom>
              <a:solidFill>
                <a:srgbClr val="1A17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07" name="Freeform 167"/>
              <p:cNvSpPr>
                <a:spLocks/>
              </p:cNvSpPr>
              <p:nvPr/>
            </p:nvSpPr>
            <p:spPr bwMode="auto">
              <a:xfrm>
                <a:off x="4740067" y="5322038"/>
                <a:ext cx="219893" cy="136272"/>
              </a:xfrm>
              <a:custGeom>
                <a:avLst/>
                <a:gdLst>
                  <a:gd name="T0" fmla="*/ 167 w 167"/>
                  <a:gd name="T1" fmla="*/ 58 h 103"/>
                  <a:gd name="T2" fmla="*/ 83 w 167"/>
                  <a:gd name="T3" fmla="*/ 0 h 103"/>
                  <a:gd name="T4" fmla="*/ 0 w 167"/>
                  <a:gd name="T5" fmla="*/ 58 h 103"/>
                  <a:gd name="T6" fmla="*/ 83 w 167"/>
                  <a:gd name="T7" fmla="*/ 103 h 103"/>
                  <a:gd name="T8" fmla="*/ 167 w 167"/>
                  <a:gd name="T9" fmla="*/ 58 h 103"/>
                </a:gdLst>
                <a:ahLst/>
                <a:cxnLst>
                  <a:cxn ang="0">
                    <a:pos x="T0" y="T1"/>
                  </a:cxn>
                  <a:cxn ang="0">
                    <a:pos x="T2" y="T3"/>
                  </a:cxn>
                  <a:cxn ang="0">
                    <a:pos x="T4" y="T5"/>
                  </a:cxn>
                  <a:cxn ang="0">
                    <a:pos x="T6" y="T7"/>
                  </a:cxn>
                  <a:cxn ang="0">
                    <a:pos x="T8" y="T9"/>
                  </a:cxn>
                </a:cxnLst>
                <a:rect l="0" t="0" r="r" b="b"/>
                <a:pathLst>
                  <a:path w="167" h="103">
                    <a:moveTo>
                      <a:pt x="167" y="58"/>
                    </a:moveTo>
                    <a:cubicBezTo>
                      <a:pt x="167" y="15"/>
                      <a:pt x="131" y="0"/>
                      <a:pt x="83" y="0"/>
                    </a:cubicBezTo>
                    <a:cubicBezTo>
                      <a:pt x="36" y="0"/>
                      <a:pt x="0" y="15"/>
                      <a:pt x="0" y="58"/>
                    </a:cubicBezTo>
                    <a:cubicBezTo>
                      <a:pt x="0" y="80"/>
                      <a:pt x="0" y="103"/>
                      <a:pt x="83" y="103"/>
                    </a:cubicBezTo>
                    <a:cubicBezTo>
                      <a:pt x="167" y="103"/>
                      <a:pt x="167" y="80"/>
                      <a:pt x="167" y="58"/>
                    </a:cubicBez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08" name="Freeform 168"/>
              <p:cNvSpPr>
                <a:spLocks/>
              </p:cNvSpPr>
              <p:nvPr/>
            </p:nvSpPr>
            <p:spPr bwMode="auto">
              <a:xfrm>
                <a:off x="4740067" y="5393272"/>
                <a:ext cx="219893" cy="65040"/>
              </a:xfrm>
              <a:custGeom>
                <a:avLst/>
                <a:gdLst>
                  <a:gd name="T0" fmla="*/ 0 w 167"/>
                  <a:gd name="T1" fmla="*/ 0 h 48"/>
                  <a:gd name="T2" fmla="*/ 83 w 167"/>
                  <a:gd name="T3" fmla="*/ 31 h 48"/>
                  <a:gd name="T4" fmla="*/ 167 w 167"/>
                  <a:gd name="T5" fmla="*/ 0 h 48"/>
                  <a:gd name="T6" fmla="*/ 167 w 167"/>
                  <a:gd name="T7" fmla="*/ 3 h 48"/>
                  <a:gd name="T8" fmla="*/ 83 w 167"/>
                  <a:gd name="T9" fmla="*/ 48 h 48"/>
                  <a:gd name="T10" fmla="*/ 0 w 167"/>
                  <a:gd name="T11" fmla="*/ 3 h 48"/>
                  <a:gd name="T12" fmla="*/ 0 w 16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167" h="48">
                    <a:moveTo>
                      <a:pt x="0" y="0"/>
                    </a:moveTo>
                    <a:cubicBezTo>
                      <a:pt x="1" y="17"/>
                      <a:pt x="18" y="31"/>
                      <a:pt x="83" y="31"/>
                    </a:cubicBezTo>
                    <a:cubicBezTo>
                      <a:pt x="149" y="31"/>
                      <a:pt x="165" y="17"/>
                      <a:pt x="167" y="0"/>
                    </a:cubicBezTo>
                    <a:cubicBezTo>
                      <a:pt x="167" y="1"/>
                      <a:pt x="167" y="2"/>
                      <a:pt x="167" y="3"/>
                    </a:cubicBezTo>
                    <a:cubicBezTo>
                      <a:pt x="167" y="25"/>
                      <a:pt x="167" y="48"/>
                      <a:pt x="83" y="48"/>
                    </a:cubicBezTo>
                    <a:cubicBezTo>
                      <a:pt x="0" y="48"/>
                      <a:pt x="0" y="25"/>
                      <a:pt x="0" y="3"/>
                    </a:cubicBezTo>
                    <a:cubicBezTo>
                      <a:pt x="0" y="2"/>
                      <a:pt x="0" y="1"/>
                      <a:pt x="0" y="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9" name="Freeform 169"/>
              <p:cNvSpPr>
                <a:spLocks/>
              </p:cNvSpPr>
              <p:nvPr/>
            </p:nvSpPr>
            <p:spPr bwMode="auto">
              <a:xfrm>
                <a:off x="5080748" y="5322038"/>
                <a:ext cx="219893" cy="136272"/>
              </a:xfrm>
              <a:custGeom>
                <a:avLst/>
                <a:gdLst>
                  <a:gd name="T0" fmla="*/ 0 w 167"/>
                  <a:gd name="T1" fmla="*/ 58 h 103"/>
                  <a:gd name="T2" fmla="*/ 83 w 167"/>
                  <a:gd name="T3" fmla="*/ 0 h 103"/>
                  <a:gd name="T4" fmla="*/ 167 w 167"/>
                  <a:gd name="T5" fmla="*/ 58 h 103"/>
                  <a:gd name="T6" fmla="*/ 83 w 167"/>
                  <a:gd name="T7" fmla="*/ 103 h 103"/>
                  <a:gd name="T8" fmla="*/ 0 w 167"/>
                  <a:gd name="T9" fmla="*/ 58 h 103"/>
                </a:gdLst>
                <a:ahLst/>
                <a:cxnLst>
                  <a:cxn ang="0">
                    <a:pos x="T0" y="T1"/>
                  </a:cxn>
                  <a:cxn ang="0">
                    <a:pos x="T2" y="T3"/>
                  </a:cxn>
                  <a:cxn ang="0">
                    <a:pos x="T4" y="T5"/>
                  </a:cxn>
                  <a:cxn ang="0">
                    <a:pos x="T6" y="T7"/>
                  </a:cxn>
                  <a:cxn ang="0">
                    <a:pos x="T8" y="T9"/>
                  </a:cxn>
                </a:cxnLst>
                <a:rect l="0" t="0" r="r" b="b"/>
                <a:pathLst>
                  <a:path w="167" h="103">
                    <a:moveTo>
                      <a:pt x="0" y="58"/>
                    </a:moveTo>
                    <a:cubicBezTo>
                      <a:pt x="0" y="15"/>
                      <a:pt x="35" y="0"/>
                      <a:pt x="83" y="0"/>
                    </a:cubicBezTo>
                    <a:cubicBezTo>
                      <a:pt x="131" y="0"/>
                      <a:pt x="167" y="15"/>
                      <a:pt x="167" y="58"/>
                    </a:cubicBezTo>
                    <a:cubicBezTo>
                      <a:pt x="167" y="80"/>
                      <a:pt x="167" y="103"/>
                      <a:pt x="83" y="103"/>
                    </a:cubicBezTo>
                    <a:cubicBezTo>
                      <a:pt x="0" y="103"/>
                      <a:pt x="0" y="80"/>
                      <a:pt x="0" y="58"/>
                    </a:cubicBez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solidFill>
                    <a:schemeClr val="tx1">
                      <a:lumMod val="95000"/>
                      <a:lumOff val="5000"/>
                    </a:schemeClr>
                  </a:solidFill>
                </a:endParaRPr>
              </a:p>
            </p:txBody>
          </p:sp>
          <p:sp>
            <p:nvSpPr>
              <p:cNvPr id="110" name="Freeform 170"/>
              <p:cNvSpPr>
                <a:spLocks/>
              </p:cNvSpPr>
              <p:nvPr/>
            </p:nvSpPr>
            <p:spPr bwMode="auto">
              <a:xfrm>
                <a:off x="5080748" y="5393272"/>
                <a:ext cx="219893" cy="65040"/>
              </a:xfrm>
              <a:custGeom>
                <a:avLst/>
                <a:gdLst>
                  <a:gd name="T0" fmla="*/ 166 w 167"/>
                  <a:gd name="T1" fmla="*/ 0 h 48"/>
                  <a:gd name="T2" fmla="*/ 83 w 167"/>
                  <a:gd name="T3" fmla="*/ 31 h 48"/>
                  <a:gd name="T4" fmla="*/ 0 w 167"/>
                  <a:gd name="T5" fmla="*/ 0 h 48"/>
                  <a:gd name="T6" fmla="*/ 0 w 167"/>
                  <a:gd name="T7" fmla="*/ 3 h 48"/>
                  <a:gd name="T8" fmla="*/ 83 w 167"/>
                  <a:gd name="T9" fmla="*/ 48 h 48"/>
                  <a:gd name="T10" fmla="*/ 167 w 167"/>
                  <a:gd name="T11" fmla="*/ 3 h 48"/>
                  <a:gd name="T12" fmla="*/ 166 w 16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167" h="48">
                    <a:moveTo>
                      <a:pt x="166" y="0"/>
                    </a:moveTo>
                    <a:cubicBezTo>
                      <a:pt x="165" y="17"/>
                      <a:pt x="149" y="31"/>
                      <a:pt x="83" y="31"/>
                    </a:cubicBezTo>
                    <a:cubicBezTo>
                      <a:pt x="17" y="31"/>
                      <a:pt x="1" y="17"/>
                      <a:pt x="0" y="0"/>
                    </a:cubicBezTo>
                    <a:cubicBezTo>
                      <a:pt x="0" y="1"/>
                      <a:pt x="0" y="2"/>
                      <a:pt x="0" y="3"/>
                    </a:cubicBezTo>
                    <a:cubicBezTo>
                      <a:pt x="0" y="25"/>
                      <a:pt x="0" y="48"/>
                      <a:pt x="83" y="48"/>
                    </a:cubicBezTo>
                    <a:cubicBezTo>
                      <a:pt x="167" y="48"/>
                      <a:pt x="167" y="25"/>
                      <a:pt x="167" y="3"/>
                    </a:cubicBezTo>
                    <a:cubicBezTo>
                      <a:pt x="167" y="2"/>
                      <a:pt x="166" y="1"/>
                      <a:pt x="166" y="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1" name="Rectangle 171"/>
              <p:cNvSpPr>
                <a:spLocks noChangeArrowheads="1"/>
              </p:cNvSpPr>
              <p:nvPr/>
            </p:nvSpPr>
            <p:spPr bwMode="auto">
              <a:xfrm>
                <a:off x="4740067" y="3857113"/>
                <a:ext cx="563671" cy="58846"/>
              </a:xfrm>
              <a:prstGeom prst="rect">
                <a:avLst/>
              </a:prstGeom>
              <a:solidFill>
                <a:srgbClr val="3230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2" name="Freeform 172"/>
              <p:cNvSpPr>
                <a:spLocks noEditPoints="1"/>
              </p:cNvSpPr>
              <p:nvPr/>
            </p:nvSpPr>
            <p:spPr bwMode="auto">
              <a:xfrm>
                <a:off x="4966156" y="3841626"/>
                <a:ext cx="114592" cy="89817"/>
              </a:xfrm>
              <a:custGeom>
                <a:avLst/>
                <a:gdLst>
                  <a:gd name="T0" fmla="*/ 62 w 87"/>
                  <a:gd name="T1" fmla="*/ 68 h 68"/>
                  <a:gd name="T2" fmla="*/ 25 w 87"/>
                  <a:gd name="T3" fmla="*/ 68 h 68"/>
                  <a:gd name="T4" fmla="*/ 0 w 87"/>
                  <a:gd name="T5" fmla="*/ 43 h 68"/>
                  <a:gd name="T6" fmla="*/ 0 w 87"/>
                  <a:gd name="T7" fmla="*/ 25 h 68"/>
                  <a:gd name="T8" fmla="*/ 25 w 87"/>
                  <a:gd name="T9" fmla="*/ 0 h 68"/>
                  <a:gd name="T10" fmla="*/ 62 w 87"/>
                  <a:gd name="T11" fmla="*/ 0 h 68"/>
                  <a:gd name="T12" fmla="*/ 87 w 87"/>
                  <a:gd name="T13" fmla="*/ 25 h 68"/>
                  <a:gd name="T14" fmla="*/ 87 w 87"/>
                  <a:gd name="T15" fmla="*/ 43 h 68"/>
                  <a:gd name="T16" fmla="*/ 62 w 87"/>
                  <a:gd name="T17" fmla="*/ 68 h 68"/>
                  <a:gd name="T18" fmla="*/ 25 w 87"/>
                  <a:gd name="T19" fmla="*/ 12 h 68"/>
                  <a:gd name="T20" fmla="*/ 12 w 87"/>
                  <a:gd name="T21" fmla="*/ 25 h 68"/>
                  <a:gd name="T22" fmla="*/ 12 w 87"/>
                  <a:gd name="T23" fmla="*/ 43 h 68"/>
                  <a:gd name="T24" fmla="*/ 25 w 87"/>
                  <a:gd name="T25" fmla="*/ 56 h 68"/>
                  <a:gd name="T26" fmla="*/ 62 w 87"/>
                  <a:gd name="T27" fmla="*/ 56 h 68"/>
                  <a:gd name="T28" fmla="*/ 75 w 87"/>
                  <a:gd name="T29" fmla="*/ 43 h 68"/>
                  <a:gd name="T30" fmla="*/ 75 w 87"/>
                  <a:gd name="T31" fmla="*/ 25 h 68"/>
                  <a:gd name="T32" fmla="*/ 62 w 87"/>
                  <a:gd name="T33" fmla="*/ 12 h 68"/>
                  <a:gd name="T34" fmla="*/ 25 w 87"/>
                  <a:gd name="T35"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68">
                    <a:moveTo>
                      <a:pt x="62" y="68"/>
                    </a:moveTo>
                    <a:cubicBezTo>
                      <a:pt x="25" y="68"/>
                      <a:pt x="25" y="68"/>
                      <a:pt x="25" y="68"/>
                    </a:cubicBezTo>
                    <a:cubicBezTo>
                      <a:pt x="11" y="68"/>
                      <a:pt x="0" y="57"/>
                      <a:pt x="0" y="43"/>
                    </a:cubicBezTo>
                    <a:cubicBezTo>
                      <a:pt x="0" y="25"/>
                      <a:pt x="0" y="25"/>
                      <a:pt x="0" y="25"/>
                    </a:cubicBezTo>
                    <a:cubicBezTo>
                      <a:pt x="0" y="11"/>
                      <a:pt x="11" y="0"/>
                      <a:pt x="25" y="0"/>
                    </a:cubicBezTo>
                    <a:cubicBezTo>
                      <a:pt x="62" y="0"/>
                      <a:pt x="62" y="0"/>
                      <a:pt x="62" y="0"/>
                    </a:cubicBezTo>
                    <a:cubicBezTo>
                      <a:pt x="76" y="0"/>
                      <a:pt x="87" y="11"/>
                      <a:pt x="87" y="25"/>
                    </a:cubicBezTo>
                    <a:cubicBezTo>
                      <a:pt x="87" y="43"/>
                      <a:pt x="87" y="43"/>
                      <a:pt x="87" y="43"/>
                    </a:cubicBezTo>
                    <a:cubicBezTo>
                      <a:pt x="87" y="57"/>
                      <a:pt x="76" y="68"/>
                      <a:pt x="62" y="68"/>
                    </a:cubicBezTo>
                    <a:close/>
                    <a:moveTo>
                      <a:pt x="25" y="12"/>
                    </a:moveTo>
                    <a:cubicBezTo>
                      <a:pt x="18" y="12"/>
                      <a:pt x="12" y="18"/>
                      <a:pt x="12" y="25"/>
                    </a:cubicBezTo>
                    <a:cubicBezTo>
                      <a:pt x="12" y="43"/>
                      <a:pt x="12" y="43"/>
                      <a:pt x="12" y="43"/>
                    </a:cubicBezTo>
                    <a:cubicBezTo>
                      <a:pt x="12" y="50"/>
                      <a:pt x="18" y="56"/>
                      <a:pt x="25" y="56"/>
                    </a:cubicBezTo>
                    <a:cubicBezTo>
                      <a:pt x="62" y="56"/>
                      <a:pt x="62" y="56"/>
                      <a:pt x="62" y="56"/>
                    </a:cubicBezTo>
                    <a:cubicBezTo>
                      <a:pt x="69" y="56"/>
                      <a:pt x="75" y="50"/>
                      <a:pt x="75" y="43"/>
                    </a:cubicBezTo>
                    <a:cubicBezTo>
                      <a:pt x="75" y="25"/>
                      <a:pt x="75" y="25"/>
                      <a:pt x="75" y="25"/>
                    </a:cubicBezTo>
                    <a:cubicBezTo>
                      <a:pt x="75" y="18"/>
                      <a:pt x="69" y="12"/>
                      <a:pt x="62" y="12"/>
                    </a:cubicBezTo>
                    <a:lnTo>
                      <a:pt x="25" y="12"/>
                    </a:lnTo>
                    <a:close/>
                  </a:path>
                </a:pathLst>
              </a:custGeom>
              <a:solidFill>
                <a:srgbClr val="424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3" name="Freeform 173"/>
              <p:cNvSpPr>
                <a:spLocks/>
              </p:cNvSpPr>
              <p:nvPr/>
            </p:nvSpPr>
            <p:spPr bwMode="auto">
              <a:xfrm>
                <a:off x="4749359" y="2952761"/>
                <a:ext cx="541991" cy="904352"/>
              </a:xfrm>
              <a:custGeom>
                <a:avLst/>
                <a:gdLst>
                  <a:gd name="T0" fmla="*/ 112 w 410"/>
                  <a:gd name="T1" fmla="*/ 0 h 687"/>
                  <a:gd name="T2" fmla="*/ 117 w 410"/>
                  <a:gd name="T3" fmla="*/ 19 h 687"/>
                  <a:gd name="T4" fmla="*/ 203 w 410"/>
                  <a:gd name="T5" fmla="*/ 86 h 687"/>
                  <a:gd name="T6" fmla="*/ 295 w 410"/>
                  <a:gd name="T7" fmla="*/ 10 h 687"/>
                  <a:gd name="T8" fmla="*/ 297 w 410"/>
                  <a:gd name="T9" fmla="*/ 0 h 687"/>
                  <a:gd name="T10" fmla="*/ 375 w 410"/>
                  <a:gd name="T11" fmla="*/ 394 h 687"/>
                  <a:gd name="T12" fmla="*/ 376 w 410"/>
                  <a:gd name="T13" fmla="*/ 687 h 687"/>
                  <a:gd name="T14" fmla="*/ 204 w 410"/>
                  <a:gd name="T15" fmla="*/ 687 h 687"/>
                  <a:gd name="T16" fmla="*/ 24 w 410"/>
                  <a:gd name="T17" fmla="*/ 687 h 687"/>
                  <a:gd name="T18" fmla="*/ 28 w 410"/>
                  <a:gd name="T19" fmla="*/ 394 h 687"/>
                  <a:gd name="T20" fmla="*/ 112 w 410"/>
                  <a:gd name="T21"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0" h="687">
                    <a:moveTo>
                      <a:pt x="112" y="0"/>
                    </a:moveTo>
                    <a:cubicBezTo>
                      <a:pt x="117" y="19"/>
                      <a:pt x="117" y="19"/>
                      <a:pt x="117" y="19"/>
                    </a:cubicBezTo>
                    <a:cubicBezTo>
                      <a:pt x="126" y="45"/>
                      <a:pt x="149" y="86"/>
                      <a:pt x="203" y="86"/>
                    </a:cubicBezTo>
                    <a:cubicBezTo>
                      <a:pt x="264" y="86"/>
                      <a:pt x="287" y="33"/>
                      <a:pt x="295" y="10"/>
                    </a:cubicBezTo>
                    <a:cubicBezTo>
                      <a:pt x="297" y="0"/>
                      <a:pt x="297" y="0"/>
                      <a:pt x="297" y="0"/>
                    </a:cubicBezTo>
                    <a:cubicBezTo>
                      <a:pt x="410" y="42"/>
                      <a:pt x="375" y="394"/>
                      <a:pt x="375" y="394"/>
                    </a:cubicBezTo>
                    <a:cubicBezTo>
                      <a:pt x="376" y="687"/>
                      <a:pt x="376" y="687"/>
                      <a:pt x="376" y="687"/>
                    </a:cubicBezTo>
                    <a:cubicBezTo>
                      <a:pt x="204" y="687"/>
                      <a:pt x="204" y="687"/>
                      <a:pt x="204" y="687"/>
                    </a:cubicBezTo>
                    <a:cubicBezTo>
                      <a:pt x="24" y="687"/>
                      <a:pt x="24" y="687"/>
                      <a:pt x="24" y="687"/>
                    </a:cubicBezTo>
                    <a:cubicBezTo>
                      <a:pt x="28" y="394"/>
                      <a:pt x="28" y="394"/>
                      <a:pt x="28" y="394"/>
                    </a:cubicBezTo>
                    <a:cubicBezTo>
                      <a:pt x="28" y="394"/>
                      <a:pt x="0" y="42"/>
                      <a:pt x="11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14" name="Freeform 174"/>
              <p:cNvSpPr>
                <a:spLocks/>
              </p:cNvSpPr>
              <p:nvPr/>
            </p:nvSpPr>
            <p:spPr bwMode="auto">
              <a:xfrm>
                <a:off x="4975446" y="3017799"/>
                <a:ext cx="89815" cy="71234"/>
              </a:xfrm>
              <a:custGeom>
                <a:avLst/>
                <a:gdLst>
                  <a:gd name="T0" fmla="*/ 0 w 29"/>
                  <a:gd name="T1" fmla="*/ 12 h 23"/>
                  <a:gd name="T2" fmla="*/ 6 w 29"/>
                  <a:gd name="T3" fmla="*/ 23 h 23"/>
                  <a:gd name="T4" fmla="*/ 23 w 29"/>
                  <a:gd name="T5" fmla="*/ 23 h 23"/>
                  <a:gd name="T6" fmla="*/ 29 w 29"/>
                  <a:gd name="T7" fmla="*/ 12 h 23"/>
                  <a:gd name="T8" fmla="*/ 15 w 29"/>
                  <a:gd name="T9" fmla="*/ 0 h 23"/>
                  <a:gd name="T10" fmla="*/ 0 w 29"/>
                  <a:gd name="T11" fmla="*/ 12 h 23"/>
                </a:gdLst>
                <a:ahLst/>
                <a:cxnLst>
                  <a:cxn ang="0">
                    <a:pos x="T0" y="T1"/>
                  </a:cxn>
                  <a:cxn ang="0">
                    <a:pos x="T2" y="T3"/>
                  </a:cxn>
                  <a:cxn ang="0">
                    <a:pos x="T4" y="T5"/>
                  </a:cxn>
                  <a:cxn ang="0">
                    <a:pos x="T6" y="T7"/>
                  </a:cxn>
                  <a:cxn ang="0">
                    <a:pos x="T8" y="T9"/>
                  </a:cxn>
                  <a:cxn ang="0">
                    <a:pos x="T10" y="T11"/>
                  </a:cxn>
                </a:cxnLst>
                <a:rect l="0" t="0" r="r" b="b"/>
                <a:pathLst>
                  <a:path w="29" h="23">
                    <a:moveTo>
                      <a:pt x="0" y="12"/>
                    </a:moveTo>
                    <a:lnTo>
                      <a:pt x="6" y="23"/>
                    </a:lnTo>
                    <a:lnTo>
                      <a:pt x="23" y="23"/>
                    </a:lnTo>
                    <a:lnTo>
                      <a:pt x="29" y="12"/>
                    </a:lnTo>
                    <a:lnTo>
                      <a:pt x="15" y="0"/>
                    </a:lnTo>
                    <a:lnTo>
                      <a:pt x="0" y="1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5" name="Freeform 175"/>
              <p:cNvSpPr>
                <a:spLocks/>
              </p:cNvSpPr>
              <p:nvPr/>
            </p:nvSpPr>
            <p:spPr bwMode="auto">
              <a:xfrm>
                <a:off x="5021904" y="2934179"/>
                <a:ext cx="151757" cy="142466"/>
              </a:xfrm>
              <a:custGeom>
                <a:avLst/>
                <a:gdLst>
                  <a:gd name="T0" fmla="*/ 0 w 49"/>
                  <a:gd name="T1" fmla="*/ 27 h 46"/>
                  <a:gd name="T2" fmla="*/ 17 w 49"/>
                  <a:gd name="T3" fmla="*/ 46 h 46"/>
                  <a:gd name="T4" fmla="*/ 49 w 49"/>
                  <a:gd name="T5" fmla="*/ 10 h 46"/>
                  <a:gd name="T6" fmla="*/ 29 w 49"/>
                  <a:gd name="T7" fmla="*/ 0 h 46"/>
                  <a:gd name="T8" fmla="*/ 22 w 49"/>
                  <a:gd name="T9" fmla="*/ 7 h 46"/>
                  <a:gd name="T10" fmla="*/ 0 w 49"/>
                  <a:gd name="T11" fmla="*/ 27 h 46"/>
                </a:gdLst>
                <a:ahLst/>
                <a:cxnLst>
                  <a:cxn ang="0">
                    <a:pos x="T0" y="T1"/>
                  </a:cxn>
                  <a:cxn ang="0">
                    <a:pos x="T2" y="T3"/>
                  </a:cxn>
                  <a:cxn ang="0">
                    <a:pos x="T4" y="T5"/>
                  </a:cxn>
                  <a:cxn ang="0">
                    <a:pos x="T6" y="T7"/>
                  </a:cxn>
                  <a:cxn ang="0">
                    <a:pos x="T8" y="T9"/>
                  </a:cxn>
                  <a:cxn ang="0">
                    <a:pos x="T10" y="T11"/>
                  </a:cxn>
                </a:cxnLst>
                <a:rect l="0" t="0" r="r" b="b"/>
                <a:pathLst>
                  <a:path w="49" h="46">
                    <a:moveTo>
                      <a:pt x="0" y="27"/>
                    </a:moveTo>
                    <a:lnTo>
                      <a:pt x="17" y="46"/>
                    </a:lnTo>
                    <a:lnTo>
                      <a:pt x="49" y="10"/>
                    </a:lnTo>
                    <a:lnTo>
                      <a:pt x="29" y="0"/>
                    </a:lnTo>
                    <a:lnTo>
                      <a:pt x="22" y="7"/>
                    </a:lnTo>
                    <a:lnTo>
                      <a:pt x="0" y="27"/>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16" name="Freeform 176"/>
              <p:cNvSpPr>
                <a:spLocks/>
              </p:cNvSpPr>
              <p:nvPr/>
            </p:nvSpPr>
            <p:spPr bwMode="auto">
              <a:xfrm>
                <a:off x="4867049" y="2934179"/>
                <a:ext cx="154855" cy="142466"/>
              </a:xfrm>
              <a:custGeom>
                <a:avLst/>
                <a:gdLst>
                  <a:gd name="T0" fmla="*/ 20 w 50"/>
                  <a:gd name="T1" fmla="*/ 0 h 46"/>
                  <a:gd name="T2" fmla="*/ 50 w 50"/>
                  <a:gd name="T3" fmla="*/ 27 h 46"/>
                  <a:gd name="T4" fmla="*/ 31 w 50"/>
                  <a:gd name="T5" fmla="*/ 46 h 46"/>
                  <a:gd name="T6" fmla="*/ 0 w 50"/>
                  <a:gd name="T7" fmla="*/ 9 h 46"/>
                  <a:gd name="T8" fmla="*/ 20 w 50"/>
                  <a:gd name="T9" fmla="*/ 0 h 46"/>
                </a:gdLst>
                <a:ahLst/>
                <a:cxnLst>
                  <a:cxn ang="0">
                    <a:pos x="T0" y="T1"/>
                  </a:cxn>
                  <a:cxn ang="0">
                    <a:pos x="T2" y="T3"/>
                  </a:cxn>
                  <a:cxn ang="0">
                    <a:pos x="T4" y="T5"/>
                  </a:cxn>
                  <a:cxn ang="0">
                    <a:pos x="T6" y="T7"/>
                  </a:cxn>
                  <a:cxn ang="0">
                    <a:pos x="T8" y="T9"/>
                  </a:cxn>
                </a:cxnLst>
                <a:rect l="0" t="0" r="r" b="b"/>
                <a:pathLst>
                  <a:path w="50" h="46">
                    <a:moveTo>
                      <a:pt x="20" y="0"/>
                    </a:moveTo>
                    <a:lnTo>
                      <a:pt x="50" y="27"/>
                    </a:lnTo>
                    <a:lnTo>
                      <a:pt x="31" y="46"/>
                    </a:lnTo>
                    <a:lnTo>
                      <a:pt x="0" y="9"/>
                    </a:lnTo>
                    <a:lnTo>
                      <a:pt x="2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17" name="Freeform 177"/>
              <p:cNvSpPr>
                <a:spLocks/>
              </p:cNvSpPr>
              <p:nvPr/>
            </p:nvSpPr>
            <p:spPr bwMode="auto">
              <a:xfrm>
                <a:off x="4972350" y="3095228"/>
                <a:ext cx="96009" cy="749497"/>
              </a:xfrm>
              <a:custGeom>
                <a:avLst/>
                <a:gdLst>
                  <a:gd name="T0" fmla="*/ 7 w 31"/>
                  <a:gd name="T1" fmla="*/ 0 h 242"/>
                  <a:gd name="T2" fmla="*/ 0 w 31"/>
                  <a:gd name="T3" fmla="*/ 225 h 242"/>
                  <a:gd name="T4" fmla="*/ 16 w 31"/>
                  <a:gd name="T5" fmla="*/ 242 h 242"/>
                  <a:gd name="T6" fmla="*/ 31 w 31"/>
                  <a:gd name="T7" fmla="*/ 225 h 242"/>
                  <a:gd name="T8" fmla="*/ 24 w 31"/>
                  <a:gd name="T9" fmla="*/ 0 h 242"/>
                  <a:gd name="T10" fmla="*/ 7 w 31"/>
                  <a:gd name="T11" fmla="*/ 0 h 242"/>
                </a:gdLst>
                <a:ahLst/>
                <a:cxnLst>
                  <a:cxn ang="0">
                    <a:pos x="T0" y="T1"/>
                  </a:cxn>
                  <a:cxn ang="0">
                    <a:pos x="T2" y="T3"/>
                  </a:cxn>
                  <a:cxn ang="0">
                    <a:pos x="T4" y="T5"/>
                  </a:cxn>
                  <a:cxn ang="0">
                    <a:pos x="T6" y="T7"/>
                  </a:cxn>
                  <a:cxn ang="0">
                    <a:pos x="T8" y="T9"/>
                  </a:cxn>
                  <a:cxn ang="0">
                    <a:pos x="T10" y="T11"/>
                  </a:cxn>
                </a:cxnLst>
                <a:rect l="0" t="0" r="r" b="b"/>
                <a:pathLst>
                  <a:path w="31" h="242">
                    <a:moveTo>
                      <a:pt x="7" y="0"/>
                    </a:moveTo>
                    <a:lnTo>
                      <a:pt x="0" y="225"/>
                    </a:lnTo>
                    <a:lnTo>
                      <a:pt x="16" y="242"/>
                    </a:lnTo>
                    <a:lnTo>
                      <a:pt x="31" y="225"/>
                    </a:lnTo>
                    <a:lnTo>
                      <a:pt x="24" y="0"/>
                    </a:lnTo>
                    <a:lnTo>
                      <a:pt x="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18" name="Freeform 184"/>
              <p:cNvSpPr>
                <a:spLocks/>
              </p:cNvSpPr>
              <p:nvPr/>
            </p:nvSpPr>
            <p:spPr bwMode="auto">
              <a:xfrm>
                <a:off x="4783426" y="2327148"/>
                <a:ext cx="461466" cy="582254"/>
              </a:xfrm>
              <a:custGeom>
                <a:avLst/>
                <a:gdLst>
                  <a:gd name="T0" fmla="*/ 323 w 348"/>
                  <a:gd name="T1" fmla="*/ 202 h 442"/>
                  <a:gd name="T2" fmla="*/ 326 w 348"/>
                  <a:gd name="T3" fmla="*/ 141 h 442"/>
                  <a:gd name="T4" fmla="*/ 165 w 348"/>
                  <a:gd name="T5" fmla="*/ 3 h 442"/>
                  <a:gd name="T6" fmla="*/ 15 w 348"/>
                  <a:gd name="T7" fmla="*/ 152 h 442"/>
                  <a:gd name="T8" fmla="*/ 22 w 348"/>
                  <a:gd name="T9" fmla="*/ 213 h 442"/>
                  <a:gd name="T10" fmla="*/ 10 w 348"/>
                  <a:gd name="T11" fmla="*/ 219 h 442"/>
                  <a:gd name="T12" fmla="*/ 1 w 348"/>
                  <a:gd name="T13" fmla="*/ 241 h 442"/>
                  <a:gd name="T14" fmla="*/ 2 w 348"/>
                  <a:gd name="T15" fmla="*/ 271 h 442"/>
                  <a:gd name="T16" fmla="*/ 31 w 348"/>
                  <a:gd name="T17" fmla="*/ 299 h 442"/>
                  <a:gd name="T18" fmla="*/ 181 w 348"/>
                  <a:gd name="T19" fmla="*/ 440 h 442"/>
                  <a:gd name="T20" fmla="*/ 320 w 348"/>
                  <a:gd name="T21" fmla="*/ 289 h 442"/>
                  <a:gd name="T22" fmla="*/ 347 w 348"/>
                  <a:gd name="T23" fmla="*/ 259 h 442"/>
                  <a:gd name="T24" fmla="*/ 346 w 348"/>
                  <a:gd name="T25" fmla="*/ 229 h 442"/>
                  <a:gd name="T26" fmla="*/ 323 w 348"/>
                  <a:gd name="T27" fmla="*/ 20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442">
                    <a:moveTo>
                      <a:pt x="323" y="202"/>
                    </a:moveTo>
                    <a:cubicBezTo>
                      <a:pt x="326" y="141"/>
                      <a:pt x="326" y="141"/>
                      <a:pt x="326" y="141"/>
                    </a:cubicBezTo>
                    <a:cubicBezTo>
                      <a:pt x="323" y="62"/>
                      <a:pt x="245" y="0"/>
                      <a:pt x="165" y="3"/>
                    </a:cubicBezTo>
                    <a:cubicBezTo>
                      <a:pt x="86" y="5"/>
                      <a:pt x="12" y="72"/>
                      <a:pt x="15" y="152"/>
                    </a:cubicBezTo>
                    <a:cubicBezTo>
                      <a:pt x="22" y="213"/>
                      <a:pt x="22" y="213"/>
                      <a:pt x="22" y="213"/>
                    </a:cubicBezTo>
                    <a:cubicBezTo>
                      <a:pt x="17" y="214"/>
                      <a:pt x="13" y="216"/>
                      <a:pt x="10" y="219"/>
                    </a:cubicBezTo>
                    <a:cubicBezTo>
                      <a:pt x="4" y="224"/>
                      <a:pt x="0" y="232"/>
                      <a:pt x="1" y="241"/>
                    </a:cubicBezTo>
                    <a:cubicBezTo>
                      <a:pt x="2" y="271"/>
                      <a:pt x="2" y="271"/>
                      <a:pt x="2" y="271"/>
                    </a:cubicBezTo>
                    <a:cubicBezTo>
                      <a:pt x="2" y="287"/>
                      <a:pt x="15" y="299"/>
                      <a:pt x="31" y="299"/>
                    </a:cubicBezTo>
                    <a:cubicBezTo>
                      <a:pt x="34" y="374"/>
                      <a:pt x="127" y="442"/>
                      <a:pt x="181" y="440"/>
                    </a:cubicBezTo>
                    <a:cubicBezTo>
                      <a:pt x="234" y="438"/>
                      <a:pt x="322" y="364"/>
                      <a:pt x="320" y="289"/>
                    </a:cubicBezTo>
                    <a:cubicBezTo>
                      <a:pt x="335" y="288"/>
                      <a:pt x="348" y="275"/>
                      <a:pt x="347" y="259"/>
                    </a:cubicBezTo>
                    <a:cubicBezTo>
                      <a:pt x="346" y="229"/>
                      <a:pt x="346" y="229"/>
                      <a:pt x="346" y="229"/>
                    </a:cubicBezTo>
                    <a:cubicBezTo>
                      <a:pt x="346" y="216"/>
                      <a:pt x="336" y="205"/>
                      <a:pt x="323" y="202"/>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19" name="Freeform 186"/>
              <p:cNvSpPr>
                <a:spLocks/>
              </p:cNvSpPr>
              <p:nvPr/>
            </p:nvSpPr>
            <p:spPr bwMode="auto">
              <a:xfrm>
                <a:off x="4665737" y="2259012"/>
                <a:ext cx="672069" cy="402622"/>
              </a:xfrm>
              <a:custGeom>
                <a:avLst/>
                <a:gdLst>
                  <a:gd name="T0" fmla="*/ 254 w 509"/>
                  <a:gd name="T1" fmla="*/ 5 h 307"/>
                  <a:gd name="T2" fmla="*/ 115 w 509"/>
                  <a:gd name="T3" fmla="*/ 307 h 307"/>
                  <a:gd name="T4" fmla="*/ 164 w 509"/>
                  <a:gd name="T5" fmla="*/ 154 h 307"/>
                  <a:gd name="T6" fmla="*/ 260 w 509"/>
                  <a:gd name="T7" fmla="*/ 159 h 307"/>
                  <a:gd name="T8" fmla="*/ 355 w 509"/>
                  <a:gd name="T9" fmla="*/ 148 h 307"/>
                  <a:gd name="T10" fmla="*/ 414 w 509"/>
                  <a:gd name="T11" fmla="*/ 296 h 307"/>
                  <a:gd name="T12" fmla="*/ 254 w 509"/>
                  <a:gd name="T13" fmla="*/ 5 h 307"/>
                </a:gdLst>
                <a:ahLst/>
                <a:cxnLst>
                  <a:cxn ang="0">
                    <a:pos x="T0" y="T1"/>
                  </a:cxn>
                  <a:cxn ang="0">
                    <a:pos x="T2" y="T3"/>
                  </a:cxn>
                  <a:cxn ang="0">
                    <a:pos x="T4" y="T5"/>
                  </a:cxn>
                  <a:cxn ang="0">
                    <a:pos x="T6" y="T7"/>
                  </a:cxn>
                  <a:cxn ang="0">
                    <a:pos x="T8" y="T9"/>
                  </a:cxn>
                  <a:cxn ang="0">
                    <a:pos x="T10" y="T11"/>
                  </a:cxn>
                  <a:cxn ang="0">
                    <a:pos x="T12" y="T13"/>
                  </a:cxn>
                </a:cxnLst>
                <a:rect l="0" t="0" r="r" b="b"/>
                <a:pathLst>
                  <a:path w="509" h="307">
                    <a:moveTo>
                      <a:pt x="254" y="5"/>
                    </a:moveTo>
                    <a:cubicBezTo>
                      <a:pt x="0" y="18"/>
                      <a:pt x="115" y="307"/>
                      <a:pt x="115" y="307"/>
                    </a:cubicBezTo>
                    <a:cubicBezTo>
                      <a:pt x="115" y="307"/>
                      <a:pt x="96" y="147"/>
                      <a:pt x="164" y="154"/>
                    </a:cubicBezTo>
                    <a:cubicBezTo>
                      <a:pt x="206" y="159"/>
                      <a:pt x="237" y="160"/>
                      <a:pt x="260" y="159"/>
                    </a:cubicBezTo>
                    <a:cubicBezTo>
                      <a:pt x="283" y="158"/>
                      <a:pt x="313" y="155"/>
                      <a:pt x="355" y="148"/>
                    </a:cubicBezTo>
                    <a:cubicBezTo>
                      <a:pt x="422" y="136"/>
                      <a:pt x="414" y="296"/>
                      <a:pt x="414" y="296"/>
                    </a:cubicBezTo>
                    <a:cubicBezTo>
                      <a:pt x="414" y="296"/>
                      <a:pt x="509" y="0"/>
                      <a:pt x="254" y="5"/>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120" name="Group 119"/>
              <p:cNvGrpSpPr/>
              <p:nvPr/>
            </p:nvGrpSpPr>
            <p:grpSpPr>
              <a:xfrm>
                <a:off x="4684081" y="2946568"/>
                <a:ext cx="668972" cy="1093275"/>
                <a:chOff x="4684081" y="2946568"/>
                <a:chExt cx="668972" cy="1093275"/>
              </a:xfrm>
            </p:grpSpPr>
            <p:sp>
              <p:nvSpPr>
                <p:cNvPr id="127" name="Freeform 126"/>
                <p:cNvSpPr/>
                <p:nvPr/>
              </p:nvSpPr>
              <p:spPr>
                <a:xfrm>
                  <a:off x="4684081" y="2946568"/>
                  <a:ext cx="334724" cy="1093275"/>
                </a:xfrm>
                <a:custGeom>
                  <a:avLst/>
                  <a:gdLst>
                    <a:gd name="connsiteX0" fmla="*/ 214858 w 334724"/>
                    <a:gd name="connsiteY0" fmla="*/ 0 h 1093275"/>
                    <a:gd name="connsiteX1" fmla="*/ 330961 w 334724"/>
                    <a:gd name="connsiteY1" fmla="*/ 467338 h 1093275"/>
                    <a:gd name="connsiteX2" fmla="*/ 334724 w 334724"/>
                    <a:gd name="connsiteY2" fmla="*/ 482486 h 1093275"/>
                    <a:gd name="connsiteX3" fmla="*/ 334724 w 334724"/>
                    <a:gd name="connsiteY3" fmla="*/ 998839 h 1093275"/>
                    <a:gd name="connsiteX4" fmla="*/ 329594 w 334724"/>
                    <a:gd name="connsiteY4" fmla="*/ 1021885 h 1093275"/>
                    <a:gd name="connsiteX5" fmla="*/ 313702 w 334724"/>
                    <a:gd name="connsiteY5" fmla="*/ 1093275 h 1093275"/>
                    <a:gd name="connsiteX6" fmla="*/ 10582 w 334724"/>
                    <a:gd name="connsiteY6" fmla="*/ 1093275 h 1093275"/>
                    <a:gd name="connsiteX7" fmla="*/ 13218 w 334724"/>
                    <a:gd name="connsiteY7" fmla="*/ 257860 h 1093275"/>
                    <a:gd name="connsiteX8" fmla="*/ 34304 w 334724"/>
                    <a:gd name="connsiteY8" fmla="*/ 53940 h 1093275"/>
                    <a:gd name="connsiteX9" fmla="*/ 214858 w 334724"/>
                    <a:gd name="connsiteY9" fmla="*/ 0 h 109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724" h="1093275">
                      <a:moveTo>
                        <a:pt x="214858" y="0"/>
                      </a:moveTo>
                      <a:cubicBezTo>
                        <a:pt x="291462" y="308347"/>
                        <a:pt x="320188" y="423977"/>
                        <a:pt x="330961" y="467338"/>
                      </a:cubicBezTo>
                      <a:lnTo>
                        <a:pt x="334724" y="482486"/>
                      </a:lnTo>
                      <a:lnTo>
                        <a:pt x="334724" y="998839"/>
                      </a:lnTo>
                      <a:lnTo>
                        <a:pt x="329594" y="1021885"/>
                      </a:lnTo>
                      <a:cubicBezTo>
                        <a:pt x="313702" y="1093275"/>
                        <a:pt x="313702" y="1093275"/>
                        <a:pt x="313702" y="1093275"/>
                      </a:cubicBezTo>
                      <a:cubicBezTo>
                        <a:pt x="10582" y="1093275"/>
                        <a:pt x="10582" y="1093275"/>
                        <a:pt x="10582" y="1093275"/>
                      </a:cubicBezTo>
                      <a:cubicBezTo>
                        <a:pt x="19807" y="945926"/>
                        <a:pt x="13218" y="257860"/>
                        <a:pt x="13218" y="257860"/>
                      </a:cubicBezTo>
                      <a:cubicBezTo>
                        <a:pt x="13218" y="259176"/>
                        <a:pt x="-27638" y="72359"/>
                        <a:pt x="34304" y="53940"/>
                      </a:cubicBezTo>
                      <a:cubicBezTo>
                        <a:pt x="85703" y="38153"/>
                        <a:pt x="148963" y="24997"/>
                        <a:pt x="214858" y="0"/>
                      </a:cubicBezTo>
                      <a:close/>
                    </a:path>
                  </a:pathLst>
                </a:custGeom>
                <a:solidFill>
                  <a:srgbClr val="1A17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sp>
              <p:nvSpPr>
                <p:cNvPr id="128" name="Freeform 127"/>
                <p:cNvSpPr/>
                <p:nvPr/>
              </p:nvSpPr>
              <p:spPr>
                <a:xfrm flipH="1">
                  <a:off x="5018329" y="2946568"/>
                  <a:ext cx="334724" cy="1093275"/>
                </a:xfrm>
                <a:custGeom>
                  <a:avLst/>
                  <a:gdLst>
                    <a:gd name="connsiteX0" fmla="*/ 214858 w 334724"/>
                    <a:gd name="connsiteY0" fmla="*/ 0 h 1093275"/>
                    <a:gd name="connsiteX1" fmla="*/ 330961 w 334724"/>
                    <a:gd name="connsiteY1" fmla="*/ 467338 h 1093275"/>
                    <a:gd name="connsiteX2" fmla="*/ 334724 w 334724"/>
                    <a:gd name="connsiteY2" fmla="*/ 482486 h 1093275"/>
                    <a:gd name="connsiteX3" fmla="*/ 334724 w 334724"/>
                    <a:gd name="connsiteY3" fmla="*/ 998839 h 1093275"/>
                    <a:gd name="connsiteX4" fmla="*/ 329594 w 334724"/>
                    <a:gd name="connsiteY4" fmla="*/ 1021885 h 1093275"/>
                    <a:gd name="connsiteX5" fmla="*/ 313702 w 334724"/>
                    <a:gd name="connsiteY5" fmla="*/ 1093275 h 1093275"/>
                    <a:gd name="connsiteX6" fmla="*/ 10582 w 334724"/>
                    <a:gd name="connsiteY6" fmla="*/ 1093275 h 1093275"/>
                    <a:gd name="connsiteX7" fmla="*/ 13218 w 334724"/>
                    <a:gd name="connsiteY7" fmla="*/ 257860 h 1093275"/>
                    <a:gd name="connsiteX8" fmla="*/ 34304 w 334724"/>
                    <a:gd name="connsiteY8" fmla="*/ 53940 h 1093275"/>
                    <a:gd name="connsiteX9" fmla="*/ 214858 w 334724"/>
                    <a:gd name="connsiteY9" fmla="*/ 0 h 109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724" h="1093275">
                      <a:moveTo>
                        <a:pt x="214858" y="0"/>
                      </a:moveTo>
                      <a:cubicBezTo>
                        <a:pt x="291462" y="308347"/>
                        <a:pt x="320188" y="423977"/>
                        <a:pt x="330961" y="467338"/>
                      </a:cubicBezTo>
                      <a:lnTo>
                        <a:pt x="334724" y="482486"/>
                      </a:lnTo>
                      <a:lnTo>
                        <a:pt x="334724" y="998839"/>
                      </a:lnTo>
                      <a:lnTo>
                        <a:pt x="329594" y="1021885"/>
                      </a:lnTo>
                      <a:cubicBezTo>
                        <a:pt x="313702" y="1093275"/>
                        <a:pt x="313702" y="1093275"/>
                        <a:pt x="313702" y="1093275"/>
                      </a:cubicBezTo>
                      <a:cubicBezTo>
                        <a:pt x="10582" y="1093275"/>
                        <a:pt x="10582" y="1093275"/>
                        <a:pt x="10582" y="1093275"/>
                      </a:cubicBezTo>
                      <a:cubicBezTo>
                        <a:pt x="19807" y="945926"/>
                        <a:pt x="13218" y="257860"/>
                        <a:pt x="13218" y="257860"/>
                      </a:cubicBezTo>
                      <a:cubicBezTo>
                        <a:pt x="13218" y="259176"/>
                        <a:pt x="-27638" y="72359"/>
                        <a:pt x="34304" y="53940"/>
                      </a:cubicBezTo>
                      <a:cubicBezTo>
                        <a:pt x="85703" y="38153"/>
                        <a:pt x="148963" y="24997"/>
                        <a:pt x="214858" y="0"/>
                      </a:cubicBezTo>
                      <a:close/>
                    </a:path>
                  </a:pathLst>
                </a:custGeom>
                <a:solidFill>
                  <a:srgbClr val="1A17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sp>
            <p:nvSpPr>
              <p:cNvPr id="121" name="Freeform 179"/>
              <p:cNvSpPr>
                <a:spLocks/>
              </p:cNvSpPr>
              <p:nvPr/>
            </p:nvSpPr>
            <p:spPr bwMode="auto">
              <a:xfrm>
                <a:off x="5021904" y="2924886"/>
                <a:ext cx="185826" cy="514118"/>
              </a:xfrm>
              <a:custGeom>
                <a:avLst/>
                <a:gdLst>
                  <a:gd name="T0" fmla="*/ 60 w 60"/>
                  <a:gd name="T1" fmla="*/ 13 h 166"/>
                  <a:gd name="T2" fmla="*/ 59 w 60"/>
                  <a:gd name="T3" fmla="*/ 41 h 166"/>
                  <a:gd name="T4" fmla="*/ 45 w 60"/>
                  <a:gd name="T5" fmla="*/ 52 h 166"/>
                  <a:gd name="T6" fmla="*/ 56 w 60"/>
                  <a:gd name="T7" fmla="*/ 67 h 166"/>
                  <a:gd name="T8" fmla="*/ 0 w 60"/>
                  <a:gd name="T9" fmla="*/ 166 h 166"/>
                  <a:gd name="T10" fmla="*/ 35 w 60"/>
                  <a:gd name="T11" fmla="*/ 0 h 166"/>
                  <a:gd name="T12" fmla="*/ 60 w 60"/>
                  <a:gd name="T13" fmla="*/ 13 h 166"/>
                </a:gdLst>
                <a:ahLst/>
                <a:cxnLst>
                  <a:cxn ang="0">
                    <a:pos x="T0" y="T1"/>
                  </a:cxn>
                  <a:cxn ang="0">
                    <a:pos x="T2" y="T3"/>
                  </a:cxn>
                  <a:cxn ang="0">
                    <a:pos x="T4" y="T5"/>
                  </a:cxn>
                  <a:cxn ang="0">
                    <a:pos x="T6" y="T7"/>
                  </a:cxn>
                  <a:cxn ang="0">
                    <a:pos x="T8" y="T9"/>
                  </a:cxn>
                  <a:cxn ang="0">
                    <a:pos x="T10" y="T11"/>
                  </a:cxn>
                  <a:cxn ang="0">
                    <a:pos x="T12" y="T13"/>
                  </a:cxn>
                </a:cxnLst>
                <a:rect l="0" t="0" r="r" b="b"/>
                <a:pathLst>
                  <a:path w="60" h="166">
                    <a:moveTo>
                      <a:pt x="60" y="13"/>
                    </a:moveTo>
                    <a:lnTo>
                      <a:pt x="59" y="41"/>
                    </a:lnTo>
                    <a:lnTo>
                      <a:pt x="45" y="52"/>
                    </a:lnTo>
                    <a:lnTo>
                      <a:pt x="56" y="67"/>
                    </a:lnTo>
                    <a:lnTo>
                      <a:pt x="0" y="166"/>
                    </a:lnTo>
                    <a:lnTo>
                      <a:pt x="35" y="0"/>
                    </a:lnTo>
                    <a:lnTo>
                      <a:pt x="60" y="13"/>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2" name="Freeform 180"/>
              <p:cNvSpPr>
                <a:spLocks/>
              </p:cNvSpPr>
              <p:nvPr/>
            </p:nvSpPr>
            <p:spPr bwMode="auto">
              <a:xfrm>
                <a:off x="4832980" y="2924886"/>
                <a:ext cx="185826" cy="514118"/>
              </a:xfrm>
              <a:custGeom>
                <a:avLst/>
                <a:gdLst>
                  <a:gd name="T0" fmla="*/ 0 w 60"/>
                  <a:gd name="T1" fmla="*/ 13 h 166"/>
                  <a:gd name="T2" fmla="*/ 1 w 60"/>
                  <a:gd name="T3" fmla="*/ 41 h 166"/>
                  <a:gd name="T4" fmla="*/ 15 w 60"/>
                  <a:gd name="T5" fmla="*/ 52 h 166"/>
                  <a:gd name="T6" fmla="*/ 4 w 60"/>
                  <a:gd name="T7" fmla="*/ 67 h 166"/>
                  <a:gd name="T8" fmla="*/ 60 w 60"/>
                  <a:gd name="T9" fmla="*/ 166 h 166"/>
                  <a:gd name="T10" fmla="*/ 24 w 60"/>
                  <a:gd name="T11" fmla="*/ 0 h 166"/>
                  <a:gd name="T12" fmla="*/ 0 w 60"/>
                  <a:gd name="T13" fmla="*/ 13 h 166"/>
                </a:gdLst>
                <a:ahLst/>
                <a:cxnLst>
                  <a:cxn ang="0">
                    <a:pos x="T0" y="T1"/>
                  </a:cxn>
                  <a:cxn ang="0">
                    <a:pos x="T2" y="T3"/>
                  </a:cxn>
                  <a:cxn ang="0">
                    <a:pos x="T4" y="T5"/>
                  </a:cxn>
                  <a:cxn ang="0">
                    <a:pos x="T6" y="T7"/>
                  </a:cxn>
                  <a:cxn ang="0">
                    <a:pos x="T8" y="T9"/>
                  </a:cxn>
                  <a:cxn ang="0">
                    <a:pos x="T10" y="T11"/>
                  </a:cxn>
                  <a:cxn ang="0">
                    <a:pos x="T12" y="T13"/>
                  </a:cxn>
                </a:cxnLst>
                <a:rect l="0" t="0" r="r" b="b"/>
                <a:pathLst>
                  <a:path w="60" h="166">
                    <a:moveTo>
                      <a:pt x="0" y="13"/>
                    </a:moveTo>
                    <a:lnTo>
                      <a:pt x="1" y="41"/>
                    </a:lnTo>
                    <a:lnTo>
                      <a:pt x="15" y="52"/>
                    </a:lnTo>
                    <a:lnTo>
                      <a:pt x="4" y="67"/>
                    </a:lnTo>
                    <a:lnTo>
                      <a:pt x="60" y="166"/>
                    </a:lnTo>
                    <a:lnTo>
                      <a:pt x="24" y="0"/>
                    </a:lnTo>
                    <a:lnTo>
                      <a:pt x="0" y="13"/>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123" name="Group 122"/>
              <p:cNvGrpSpPr/>
              <p:nvPr/>
            </p:nvGrpSpPr>
            <p:grpSpPr>
              <a:xfrm>
                <a:off x="4349833" y="3002315"/>
                <a:ext cx="523410" cy="560575"/>
                <a:chOff x="4349833" y="3002315"/>
                <a:chExt cx="523410" cy="560575"/>
              </a:xfrm>
            </p:grpSpPr>
            <p:sp>
              <p:nvSpPr>
                <p:cNvPr id="124" name="Freeform 187"/>
                <p:cNvSpPr>
                  <a:spLocks/>
                </p:cNvSpPr>
                <p:nvPr/>
              </p:nvSpPr>
              <p:spPr bwMode="auto">
                <a:xfrm>
                  <a:off x="4675029" y="3401839"/>
                  <a:ext cx="198214" cy="145564"/>
                </a:xfrm>
                <a:custGeom>
                  <a:avLst/>
                  <a:gdLst>
                    <a:gd name="T0" fmla="*/ 102 w 152"/>
                    <a:gd name="T1" fmla="*/ 3 h 111"/>
                    <a:gd name="T2" fmla="*/ 51 w 152"/>
                    <a:gd name="T3" fmla="*/ 11 h 111"/>
                    <a:gd name="T4" fmla="*/ 16 w 152"/>
                    <a:gd name="T5" fmla="*/ 15 h 111"/>
                    <a:gd name="T6" fmla="*/ 0 w 152"/>
                    <a:gd name="T7" fmla="*/ 16 h 111"/>
                    <a:gd name="T8" fmla="*/ 7 w 152"/>
                    <a:gd name="T9" fmla="*/ 111 h 111"/>
                    <a:gd name="T10" fmla="*/ 25 w 152"/>
                    <a:gd name="T11" fmla="*/ 110 h 111"/>
                    <a:gd name="T12" fmla="*/ 63 w 152"/>
                    <a:gd name="T13" fmla="*/ 106 h 111"/>
                    <a:gd name="T14" fmla="*/ 118 w 152"/>
                    <a:gd name="T15" fmla="*/ 97 h 111"/>
                    <a:gd name="T16" fmla="*/ 147 w 152"/>
                    <a:gd name="T17" fmla="*/ 43 h 111"/>
                    <a:gd name="T18" fmla="*/ 102 w 152"/>
                    <a:gd name="T19" fmla="*/ 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11">
                      <a:moveTo>
                        <a:pt x="102" y="3"/>
                      </a:moveTo>
                      <a:cubicBezTo>
                        <a:pt x="102" y="3"/>
                        <a:pt x="76" y="8"/>
                        <a:pt x="51" y="11"/>
                      </a:cubicBezTo>
                      <a:cubicBezTo>
                        <a:pt x="38" y="13"/>
                        <a:pt x="26" y="14"/>
                        <a:pt x="16" y="15"/>
                      </a:cubicBezTo>
                      <a:cubicBezTo>
                        <a:pt x="7" y="16"/>
                        <a:pt x="0" y="16"/>
                        <a:pt x="0" y="16"/>
                      </a:cubicBezTo>
                      <a:cubicBezTo>
                        <a:pt x="7" y="111"/>
                        <a:pt x="7" y="111"/>
                        <a:pt x="7" y="111"/>
                      </a:cubicBezTo>
                      <a:cubicBezTo>
                        <a:pt x="7" y="111"/>
                        <a:pt x="14" y="111"/>
                        <a:pt x="25" y="110"/>
                      </a:cubicBezTo>
                      <a:cubicBezTo>
                        <a:pt x="35" y="109"/>
                        <a:pt x="49" y="107"/>
                        <a:pt x="63" y="106"/>
                      </a:cubicBezTo>
                      <a:cubicBezTo>
                        <a:pt x="91" y="102"/>
                        <a:pt x="118" y="97"/>
                        <a:pt x="118" y="97"/>
                      </a:cubicBezTo>
                      <a:cubicBezTo>
                        <a:pt x="139" y="94"/>
                        <a:pt x="152" y="69"/>
                        <a:pt x="147" y="43"/>
                      </a:cubicBezTo>
                      <a:cubicBezTo>
                        <a:pt x="142" y="18"/>
                        <a:pt x="121" y="0"/>
                        <a:pt x="102" y="3"/>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25" name="Freeform 188"/>
                <p:cNvSpPr>
                  <a:spLocks/>
                </p:cNvSpPr>
                <p:nvPr/>
              </p:nvSpPr>
              <p:spPr bwMode="auto">
                <a:xfrm>
                  <a:off x="4715290" y="3312024"/>
                  <a:ext cx="92913" cy="151759"/>
                </a:xfrm>
                <a:custGeom>
                  <a:avLst/>
                  <a:gdLst>
                    <a:gd name="T0" fmla="*/ 22 w 72"/>
                    <a:gd name="T1" fmla="*/ 115 h 115"/>
                    <a:gd name="T2" fmla="*/ 10 w 72"/>
                    <a:gd name="T3" fmla="*/ 111 h 115"/>
                    <a:gd name="T4" fmla="*/ 7 w 72"/>
                    <a:gd name="T5" fmla="*/ 84 h 115"/>
                    <a:gd name="T6" fmla="*/ 34 w 72"/>
                    <a:gd name="T7" fmla="*/ 19 h 115"/>
                    <a:gd name="T8" fmla="*/ 53 w 72"/>
                    <a:gd name="T9" fmla="*/ 0 h 115"/>
                    <a:gd name="T10" fmla="*/ 72 w 72"/>
                    <a:gd name="T11" fmla="*/ 19 h 115"/>
                    <a:gd name="T12" fmla="*/ 37 w 72"/>
                    <a:gd name="T13" fmla="*/ 108 h 115"/>
                    <a:gd name="T14" fmla="*/ 22 w 72"/>
                    <a:gd name="T15" fmla="*/ 115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15">
                      <a:moveTo>
                        <a:pt x="22" y="115"/>
                      </a:moveTo>
                      <a:cubicBezTo>
                        <a:pt x="18" y="115"/>
                        <a:pt x="14" y="114"/>
                        <a:pt x="10" y="111"/>
                      </a:cubicBezTo>
                      <a:cubicBezTo>
                        <a:pt x="2" y="105"/>
                        <a:pt x="0" y="93"/>
                        <a:pt x="7" y="84"/>
                      </a:cubicBezTo>
                      <a:cubicBezTo>
                        <a:pt x="14" y="74"/>
                        <a:pt x="34" y="44"/>
                        <a:pt x="34" y="19"/>
                      </a:cubicBezTo>
                      <a:cubicBezTo>
                        <a:pt x="34" y="9"/>
                        <a:pt x="42" y="0"/>
                        <a:pt x="53" y="0"/>
                      </a:cubicBezTo>
                      <a:cubicBezTo>
                        <a:pt x="63" y="0"/>
                        <a:pt x="72" y="9"/>
                        <a:pt x="72" y="19"/>
                      </a:cubicBezTo>
                      <a:cubicBezTo>
                        <a:pt x="72" y="61"/>
                        <a:pt x="41" y="103"/>
                        <a:pt x="37" y="108"/>
                      </a:cubicBezTo>
                      <a:cubicBezTo>
                        <a:pt x="33" y="112"/>
                        <a:pt x="28" y="115"/>
                        <a:pt x="22" y="115"/>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26" name="Freeform 189"/>
                <p:cNvSpPr>
                  <a:spLocks/>
                </p:cNvSpPr>
                <p:nvPr/>
              </p:nvSpPr>
              <p:spPr bwMode="auto">
                <a:xfrm>
                  <a:off x="4349833" y="3002315"/>
                  <a:ext cx="387136" cy="560575"/>
                </a:xfrm>
                <a:custGeom>
                  <a:avLst/>
                  <a:gdLst>
                    <a:gd name="T0" fmla="*/ 207 w 292"/>
                    <a:gd name="T1" fmla="*/ 428 h 428"/>
                    <a:gd name="T2" fmla="*/ 37 w 292"/>
                    <a:gd name="T3" fmla="*/ 371 h 428"/>
                    <a:gd name="T4" fmla="*/ 14 w 292"/>
                    <a:gd name="T5" fmla="*/ 256 h 428"/>
                    <a:gd name="T6" fmla="*/ 292 w 292"/>
                    <a:gd name="T7" fmla="*/ 0 h 428"/>
                    <a:gd name="T8" fmla="*/ 280 w 292"/>
                    <a:gd name="T9" fmla="*/ 120 h 428"/>
                    <a:gd name="T10" fmla="*/ 192 w 292"/>
                    <a:gd name="T11" fmla="*/ 190 h 428"/>
                    <a:gd name="T12" fmla="*/ 125 w 292"/>
                    <a:gd name="T13" fmla="*/ 285 h 428"/>
                    <a:gd name="T14" fmla="*/ 124 w 292"/>
                    <a:gd name="T15" fmla="*/ 297 h 428"/>
                    <a:gd name="T16" fmla="*/ 256 w 292"/>
                    <a:gd name="T17" fmla="*/ 311 h 428"/>
                    <a:gd name="T18" fmla="*/ 267 w 292"/>
                    <a:gd name="T19" fmla="*/ 425 h 428"/>
                    <a:gd name="T20" fmla="*/ 207 w 292"/>
                    <a:gd name="T21"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428">
                      <a:moveTo>
                        <a:pt x="207" y="428"/>
                      </a:moveTo>
                      <a:cubicBezTo>
                        <a:pt x="126" y="428"/>
                        <a:pt x="69" y="409"/>
                        <a:pt x="37" y="371"/>
                      </a:cubicBezTo>
                      <a:cubicBezTo>
                        <a:pt x="19" y="350"/>
                        <a:pt x="0" y="312"/>
                        <a:pt x="14" y="256"/>
                      </a:cubicBezTo>
                      <a:cubicBezTo>
                        <a:pt x="29" y="199"/>
                        <a:pt x="168" y="15"/>
                        <a:pt x="292" y="0"/>
                      </a:cubicBezTo>
                      <a:cubicBezTo>
                        <a:pt x="280" y="120"/>
                        <a:pt x="280" y="120"/>
                        <a:pt x="280" y="120"/>
                      </a:cubicBezTo>
                      <a:cubicBezTo>
                        <a:pt x="249" y="143"/>
                        <a:pt x="219" y="162"/>
                        <a:pt x="192" y="190"/>
                      </a:cubicBezTo>
                      <a:cubicBezTo>
                        <a:pt x="162" y="220"/>
                        <a:pt x="133" y="253"/>
                        <a:pt x="125" y="285"/>
                      </a:cubicBezTo>
                      <a:cubicBezTo>
                        <a:pt x="123" y="294"/>
                        <a:pt x="124" y="297"/>
                        <a:pt x="124" y="297"/>
                      </a:cubicBezTo>
                      <a:cubicBezTo>
                        <a:pt x="129" y="304"/>
                        <a:pt x="170" y="319"/>
                        <a:pt x="256" y="311"/>
                      </a:cubicBezTo>
                      <a:cubicBezTo>
                        <a:pt x="267" y="425"/>
                        <a:pt x="267" y="425"/>
                        <a:pt x="267" y="425"/>
                      </a:cubicBezTo>
                      <a:cubicBezTo>
                        <a:pt x="246" y="427"/>
                        <a:pt x="226" y="428"/>
                        <a:pt x="207" y="42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grpSp>
        <p:grpSp>
          <p:nvGrpSpPr>
            <p:cNvPr id="97" name="Group 96"/>
            <p:cNvGrpSpPr/>
            <p:nvPr/>
          </p:nvGrpSpPr>
          <p:grpSpPr>
            <a:xfrm>
              <a:off x="5293953" y="3054260"/>
              <a:ext cx="945032" cy="267628"/>
              <a:chOff x="5293953" y="3054260"/>
              <a:chExt cx="945032" cy="267628"/>
            </a:xfrm>
          </p:grpSpPr>
          <p:grpSp>
            <p:nvGrpSpPr>
              <p:cNvPr id="98" name="Group 97"/>
              <p:cNvGrpSpPr/>
              <p:nvPr/>
            </p:nvGrpSpPr>
            <p:grpSpPr>
              <a:xfrm rot="8941883" flipV="1">
                <a:off x="6028383" y="3123674"/>
                <a:ext cx="210602" cy="198214"/>
                <a:chOff x="5197135" y="3681872"/>
                <a:chExt cx="210602" cy="198214"/>
              </a:xfrm>
            </p:grpSpPr>
            <p:sp>
              <p:nvSpPr>
                <p:cNvPr id="100" name="Freeform 181"/>
                <p:cNvSpPr>
                  <a:spLocks/>
                </p:cNvSpPr>
                <p:nvPr/>
              </p:nvSpPr>
              <p:spPr bwMode="auto">
                <a:xfrm>
                  <a:off x="5197135" y="3681872"/>
                  <a:ext cx="210602" cy="198214"/>
                </a:xfrm>
                <a:custGeom>
                  <a:avLst/>
                  <a:gdLst>
                    <a:gd name="T0" fmla="*/ 18 w 161"/>
                    <a:gd name="T1" fmla="*/ 69 h 151"/>
                    <a:gd name="T2" fmla="*/ 108 w 161"/>
                    <a:gd name="T3" fmla="*/ 0 h 151"/>
                    <a:gd name="T4" fmla="*/ 161 w 161"/>
                    <a:gd name="T5" fmla="*/ 69 h 151"/>
                    <a:gd name="T6" fmla="*/ 70 w 161"/>
                    <a:gd name="T7" fmla="*/ 138 h 151"/>
                    <a:gd name="T8" fmla="*/ 29 w 161"/>
                    <a:gd name="T9" fmla="*/ 128 h 151"/>
                    <a:gd name="T10" fmla="*/ 18 w 161"/>
                    <a:gd name="T11" fmla="*/ 69 h 151"/>
                  </a:gdLst>
                  <a:ahLst/>
                  <a:cxnLst>
                    <a:cxn ang="0">
                      <a:pos x="T0" y="T1"/>
                    </a:cxn>
                    <a:cxn ang="0">
                      <a:pos x="T2" y="T3"/>
                    </a:cxn>
                    <a:cxn ang="0">
                      <a:pos x="T4" y="T5"/>
                    </a:cxn>
                    <a:cxn ang="0">
                      <a:pos x="T6" y="T7"/>
                    </a:cxn>
                    <a:cxn ang="0">
                      <a:pos x="T8" y="T9"/>
                    </a:cxn>
                    <a:cxn ang="0">
                      <a:pos x="T10" y="T11"/>
                    </a:cxn>
                  </a:cxnLst>
                  <a:rect l="0" t="0" r="r" b="b"/>
                  <a:pathLst>
                    <a:path w="161" h="151">
                      <a:moveTo>
                        <a:pt x="18" y="69"/>
                      </a:moveTo>
                      <a:cubicBezTo>
                        <a:pt x="108" y="0"/>
                        <a:pt x="108" y="0"/>
                        <a:pt x="108" y="0"/>
                      </a:cubicBezTo>
                      <a:cubicBezTo>
                        <a:pt x="161" y="69"/>
                        <a:pt x="161" y="69"/>
                        <a:pt x="161" y="69"/>
                      </a:cubicBezTo>
                      <a:cubicBezTo>
                        <a:pt x="70" y="138"/>
                        <a:pt x="70" y="138"/>
                        <a:pt x="70" y="138"/>
                      </a:cubicBezTo>
                      <a:cubicBezTo>
                        <a:pt x="53" y="151"/>
                        <a:pt x="44" y="147"/>
                        <a:pt x="29" y="128"/>
                      </a:cubicBezTo>
                      <a:cubicBezTo>
                        <a:pt x="15" y="109"/>
                        <a:pt x="0" y="83"/>
                        <a:pt x="18" y="69"/>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101" name="Freeform 182"/>
                <p:cNvSpPr>
                  <a:spLocks/>
                </p:cNvSpPr>
                <p:nvPr/>
              </p:nvSpPr>
              <p:spPr bwMode="auto">
                <a:xfrm>
                  <a:off x="5212617" y="3697357"/>
                  <a:ext cx="120786" cy="68136"/>
                </a:xfrm>
                <a:custGeom>
                  <a:avLst/>
                  <a:gdLst>
                    <a:gd name="T0" fmla="*/ 7 w 90"/>
                    <a:gd name="T1" fmla="*/ 24 h 51"/>
                    <a:gd name="T2" fmla="*/ 78 w 90"/>
                    <a:gd name="T3" fmla="*/ 5 h 51"/>
                    <a:gd name="T4" fmla="*/ 89 w 90"/>
                    <a:gd name="T5" fmla="*/ 22 h 51"/>
                    <a:gd name="T6" fmla="*/ 72 w 90"/>
                    <a:gd name="T7" fmla="*/ 32 h 51"/>
                    <a:gd name="T8" fmla="*/ 67 w 90"/>
                    <a:gd name="T9" fmla="*/ 32 h 51"/>
                    <a:gd name="T10" fmla="*/ 56 w 90"/>
                    <a:gd name="T11" fmla="*/ 33 h 51"/>
                    <a:gd name="T12" fmla="*/ 25 w 90"/>
                    <a:gd name="T13" fmla="*/ 47 h 51"/>
                    <a:gd name="T14" fmla="*/ 5 w 90"/>
                    <a:gd name="T15" fmla="*/ 44 h 51"/>
                    <a:gd name="T16" fmla="*/ 7 w 90"/>
                    <a:gd name="T1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51">
                      <a:moveTo>
                        <a:pt x="7" y="24"/>
                      </a:moveTo>
                      <a:cubicBezTo>
                        <a:pt x="39" y="0"/>
                        <a:pt x="76" y="4"/>
                        <a:pt x="78" y="5"/>
                      </a:cubicBezTo>
                      <a:cubicBezTo>
                        <a:pt x="86" y="7"/>
                        <a:pt x="90" y="15"/>
                        <a:pt x="89" y="22"/>
                      </a:cubicBezTo>
                      <a:cubicBezTo>
                        <a:pt x="87" y="30"/>
                        <a:pt x="79" y="34"/>
                        <a:pt x="72" y="32"/>
                      </a:cubicBezTo>
                      <a:cubicBezTo>
                        <a:pt x="72" y="31"/>
                        <a:pt x="70" y="31"/>
                        <a:pt x="67" y="32"/>
                      </a:cubicBezTo>
                      <a:cubicBezTo>
                        <a:pt x="64" y="32"/>
                        <a:pt x="60" y="32"/>
                        <a:pt x="56" y="33"/>
                      </a:cubicBezTo>
                      <a:cubicBezTo>
                        <a:pt x="47" y="35"/>
                        <a:pt x="35" y="39"/>
                        <a:pt x="25" y="47"/>
                      </a:cubicBezTo>
                      <a:cubicBezTo>
                        <a:pt x="19" y="51"/>
                        <a:pt x="10" y="50"/>
                        <a:pt x="5" y="44"/>
                      </a:cubicBezTo>
                      <a:cubicBezTo>
                        <a:pt x="0" y="37"/>
                        <a:pt x="1" y="29"/>
                        <a:pt x="7" y="24"/>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99" name="Rectangle 98"/>
              <p:cNvSpPr/>
              <p:nvPr/>
            </p:nvSpPr>
            <p:spPr>
              <a:xfrm rot="656802">
                <a:off x="5293953" y="3054260"/>
                <a:ext cx="783522" cy="163442"/>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algn="ctr"/>
                <a:endParaRPr lang="en-US" sz="1350"/>
              </a:p>
            </p:txBody>
          </p:sp>
        </p:grpSp>
      </p:grpSp>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9515" y="-29603"/>
            <a:ext cx="1876425" cy="820632"/>
          </a:xfrm>
          <a:prstGeom prst="rect">
            <a:avLst/>
          </a:prstGeom>
        </p:spPr>
      </p:pic>
      <p:sp>
        <p:nvSpPr>
          <p:cNvPr id="4" name="Ellipse 3">
            <a:hlinkClick r:id="rId3" action="ppaction://hlinksldjump"/>
          </p:cNvPr>
          <p:cNvSpPr/>
          <p:nvPr/>
        </p:nvSpPr>
        <p:spPr>
          <a:xfrm>
            <a:off x="6555180" y="4902283"/>
            <a:ext cx="2208810" cy="170039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Découvrir les deux familles</a:t>
            </a:r>
          </a:p>
        </p:txBody>
      </p:sp>
      <p:sp>
        <p:nvSpPr>
          <p:cNvPr id="44" name="ZoneTexte 13"/>
          <p:cNvSpPr txBox="1"/>
          <p:nvPr/>
        </p:nvSpPr>
        <p:spPr>
          <a:xfrm>
            <a:off x="213806" y="6208569"/>
            <a:ext cx="8496944" cy="5078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fr-FR" sz="900" dirty="0">
                <a:solidFill>
                  <a:srgbClr val="7A3A00"/>
                </a:solidFill>
              </a:rPr>
              <a:t>Ce document original est la propriété d’AG2R LA MONDIALE. Toute reproduction ou cession sans l’accord de son auteur est interdite. Non contractuel, ce document n’est ni un conseil fourni ni une consultation et ne peut engager la responsabilité du Groupe en cas d’exploitation. </a:t>
            </a:r>
          </a:p>
          <a:p>
            <a:pPr fontAlgn="base">
              <a:spcBef>
                <a:spcPct val="0"/>
              </a:spcBef>
              <a:spcAft>
                <a:spcPct val="0"/>
              </a:spcAft>
            </a:pPr>
            <a:r>
              <a:rPr lang="fr-FR" sz="900" b="1" dirty="0">
                <a:solidFill>
                  <a:srgbClr val="7A3A00"/>
                </a:solidFill>
              </a:rPr>
              <a:t>Ce document original est exclusivement réservé à un usage interne et ne peut engager la responsabilité d’AG2R LA MONDIALE</a:t>
            </a:r>
            <a:r>
              <a:rPr lang="fr-FR" sz="900" dirty="0">
                <a:solidFill>
                  <a:srgbClr val="7A3A00"/>
                </a:solidFill>
              </a:rPr>
              <a:t>. </a:t>
            </a:r>
          </a:p>
        </p:txBody>
      </p:sp>
      <p:pic>
        <p:nvPicPr>
          <p:cNvPr id="1028" name="Picture 4" descr="C:\Users\JUMO\Desktop\Logo natixi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0162" y="2630419"/>
            <a:ext cx="1827086" cy="604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21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0-#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wipe(left)">
                                      <p:cBhvr>
                                        <p:cTn id="12" dur="800"/>
                                        <p:tgtEl>
                                          <p:spTgt spid="87"/>
                                        </p:tgtEl>
                                      </p:cBhvr>
                                    </p:animEffect>
                                  </p:childTnLst>
                                </p:cTn>
                              </p:par>
                              <p:par>
                                <p:cTn id="13" presetID="22" presetClass="entr" presetSubtype="8"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wipe(left)">
                                      <p:cBhvr>
                                        <p:cTn id="15" dur="800"/>
                                        <p:tgtEl>
                                          <p:spTgt spid="102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4"/>
                                        </p:tgtEl>
                                        <p:attrNameLst>
                                          <p:attrName>style.visibility</p:attrName>
                                        </p:attrNameLst>
                                      </p:cBhvr>
                                      <p:to>
                                        <p:strVal val="visible"/>
                                      </p:to>
                                    </p:set>
                                    <p:animEffect transition="in" filter="wipe(left)">
                                      <p:cBhvr>
                                        <p:cTn id="18" dur="8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9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644107" y="3904974"/>
            <a:ext cx="3557066" cy="495586"/>
          </a:xfrm>
          <a:prstGeom prst="roundRect">
            <a:avLst>
              <a:gd name="adj" fmla="val 50000"/>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algn="ctr"/>
            <a:r>
              <a:rPr lang="fr-FR" dirty="0">
                <a:solidFill>
                  <a:srgbClr val="F9F9F9"/>
                </a:solidFill>
                <a:latin typeface="Verdana" panose="020B0604030504040204" pitchFamily="34" charset="0"/>
                <a:ea typeface="Verdana" panose="020B0604030504040204" pitchFamily="34" charset="0"/>
                <a:cs typeface="Verdana" panose="020B0604030504040204" pitchFamily="34" charset="0"/>
              </a:rPr>
              <a:t>Pour gérer une allocation € / UC indépendamment des marchés financiers</a:t>
            </a:r>
          </a:p>
        </p:txBody>
      </p:sp>
      <p:grpSp>
        <p:nvGrpSpPr>
          <p:cNvPr id="40" name="Group 39"/>
          <p:cNvGrpSpPr/>
          <p:nvPr/>
        </p:nvGrpSpPr>
        <p:grpSpPr>
          <a:xfrm>
            <a:off x="885552" y="957212"/>
            <a:ext cx="3074175" cy="2520492"/>
            <a:chOff x="1263084" y="2773444"/>
            <a:chExt cx="4098900" cy="3360656"/>
          </a:xfrm>
        </p:grpSpPr>
        <p:grpSp>
          <p:nvGrpSpPr>
            <p:cNvPr id="35" name="Group 34"/>
            <p:cNvGrpSpPr/>
            <p:nvPr/>
          </p:nvGrpSpPr>
          <p:grpSpPr>
            <a:xfrm>
              <a:off x="1263084" y="5199979"/>
              <a:ext cx="4098900" cy="324521"/>
              <a:chOff x="1263084" y="5199979"/>
              <a:chExt cx="4098900" cy="324521"/>
            </a:xfrm>
          </p:grpSpPr>
          <p:sp>
            <p:nvSpPr>
              <p:cNvPr id="34" name="Right Triangle 33"/>
              <p:cNvSpPr/>
              <p:nvPr/>
            </p:nvSpPr>
            <p:spPr>
              <a:xfrm>
                <a:off x="4132366" y="5199979"/>
                <a:ext cx="1229618" cy="324521"/>
              </a:xfrm>
              <a:prstGeom prst="rtTriangle">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sz="1350">
                  <a:solidFill>
                    <a:srgbClr val="F9F9F9"/>
                  </a:solidFill>
                </a:endParaRPr>
              </a:p>
            </p:txBody>
          </p:sp>
          <p:sp>
            <p:nvSpPr>
              <p:cNvPr id="33" name="Right Triangle 32"/>
              <p:cNvSpPr/>
              <p:nvPr/>
            </p:nvSpPr>
            <p:spPr>
              <a:xfrm flipH="1">
                <a:off x="1263084" y="5199979"/>
                <a:ext cx="1229618" cy="324521"/>
              </a:xfrm>
              <a:prstGeom prst="rtTriangle">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sz="1350">
                  <a:solidFill>
                    <a:srgbClr val="F9F9F9"/>
                  </a:solidFill>
                </a:endParaRPr>
              </a:p>
            </p:txBody>
          </p:sp>
        </p:grpSp>
        <p:grpSp>
          <p:nvGrpSpPr>
            <p:cNvPr id="23" name="Group 22"/>
            <p:cNvGrpSpPr/>
            <p:nvPr/>
          </p:nvGrpSpPr>
          <p:grpSpPr>
            <a:xfrm>
              <a:off x="1779009" y="2773444"/>
              <a:ext cx="3067050" cy="3067050"/>
              <a:chOff x="9432925" y="357188"/>
              <a:chExt cx="1330325" cy="1330325"/>
            </a:xfrm>
          </p:grpSpPr>
          <p:sp>
            <p:nvSpPr>
              <p:cNvPr id="24" name="Oval 58"/>
              <p:cNvSpPr>
                <a:spLocks noChangeArrowheads="1"/>
              </p:cNvSpPr>
              <p:nvPr/>
            </p:nvSpPr>
            <p:spPr bwMode="auto">
              <a:xfrm>
                <a:off x="9432925" y="357188"/>
                <a:ext cx="1330325" cy="1330325"/>
              </a:xfrm>
              <a:prstGeom prst="ellipse">
                <a:avLst/>
              </a:pr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25" name="Freeform 59"/>
              <p:cNvSpPr>
                <a:spLocks/>
              </p:cNvSpPr>
              <p:nvPr/>
            </p:nvSpPr>
            <p:spPr bwMode="auto">
              <a:xfrm>
                <a:off x="10174288" y="1123951"/>
                <a:ext cx="276225" cy="287338"/>
              </a:xfrm>
              <a:custGeom>
                <a:avLst/>
                <a:gdLst>
                  <a:gd name="T0" fmla="*/ 72 w 73"/>
                  <a:gd name="T1" fmla="*/ 41 h 76"/>
                  <a:gd name="T2" fmla="*/ 44 w 73"/>
                  <a:gd name="T3" fmla="*/ 0 h 76"/>
                  <a:gd name="T4" fmla="*/ 42 w 73"/>
                  <a:gd name="T5" fmla="*/ 2 h 76"/>
                  <a:gd name="T6" fmla="*/ 42 w 73"/>
                  <a:gd name="T7" fmla="*/ 23 h 76"/>
                  <a:gd name="T8" fmla="*/ 21 w 73"/>
                  <a:gd name="T9" fmla="*/ 23 h 76"/>
                  <a:gd name="T10" fmla="*/ 13 w 73"/>
                  <a:gd name="T11" fmla="*/ 42 h 76"/>
                  <a:gd name="T12" fmla="*/ 0 w 73"/>
                  <a:gd name="T13" fmla="*/ 36 h 76"/>
                  <a:gd name="T14" fmla="*/ 25 w 73"/>
                  <a:gd name="T15" fmla="*/ 73 h 76"/>
                  <a:gd name="T16" fmla="*/ 30 w 73"/>
                  <a:gd name="T17" fmla="*/ 75 h 76"/>
                  <a:gd name="T18" fmla="*/ 35 w 73"/>
                  <a:gd name="T19" fmla="*/ 71 h 76"/>
                  <a:gd name="T20" fmla="*/ 41 w 73"/>
                  <a:gd name="T21" fmla="*/ 52 h 76"/>
                  <a:gd name="T22" fmla="*/ 47 w 73"/>
                  <a:gd name="T23" fmla="*/ 48 h 76"/>
                  <a:gd name="T24" fmla="*/ 67 w 73"/>
                  <a:gd name="T25" fmla="*/ 50 h 76"/>
                  <a:gd name="T26" fmla="*/ 72 w 73"/>
                  <a:gd name="T27" fmla="*/ 47 h 76"/>
                  <a:gd name="T28" fmla="*/ 72 w 73"/>
                  <a:gd name="T29" fmla="*/ 4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76">
                    <a:moveTo>
                      <a:pt x="72" y="41"/>
                    </a:moveTo>
                    <a:cubicBezTo>
                      <a:pt x="44" y="0"/>
                      <a:pt x="44" y="0"/>
                      <a:pt x="44" y="0"/>
                    </a:cubicBezTo>
                    <a:cubicBezTo>
                      <a:pt x="43" y="1"/>
                      <a:pt x="43" y="1"/>
                      <a:pt x="42" y="2"/>
                    </a:cubicBezTo>
                    <a:cubicBezTo>
                      <a:pt x="39" y="7"/>
                      <a:pt x="46" y="19"/>
                      <a:pt x="42" y="23"/>
                    </a:cubicBezTo>
                    <a:cubicBezTo>
                      <a:pt x="38" y="27"/>
                      <a:pt x="26" y="20"/>
                      <a:pt x="21" y="23"/>
                    </a:cubicBezTo>
                    <a:cubicBezTo>
                      <a:pt x="17" y="26"/>
                      <a:pt x="18" y="40"/>
                      <a:pt x="13" y="42"/>
                    </a:cubicBezTo>
                    <a:cubicBezTo>
                      <a:pt x="10" y="43"/>
                      <a:pt x="5" y="39"/>
                      <a:pt x="0" y="36"/>
                    </a:cubicBezTo>
                    <a:cubicBezTo>
                      <a:pt x="25" y="73"/>
                      <a:pt x="25" y="73"/>
                      <a:pt x="25" y="73"/>
                    </a:cubicBezTo>
                    <a:cubicBezTo>
                      <a:pt x="26" y="75"/>
                      <a:pt x="28" y="76"/>
                      <a:pt x="30" y="75"/>
                    </a:cubicBezTo>
                    <a:cubicBezTo>
                      <a:pt x="32" y="75"/>
                      <a:pt x="34" y="73"/>
                      <a:pt x="35" y="71"/>
                    </a:cubicBezTo>
                    <a:cubicBezTo>
                      <a:pt x="41" y="52"/>
                      <a:pt x="41" y="52"/>
                      <a:pt x="41" y="52"/>
                    </a:cubicBezTo>
                    <a:cubicBezTo>
                      <a:pt x="42" y="50"/>
                      <a:pt x="44" y="48"/>
                      <a:pt x="47" y="48"/>
                    </a:cubicBezTo>
                    <a:cubicBezTo>
                      <a:pt x="67" y="50"/>
                      <a:pt x="67" y="50"/>
                      <a:pt x="67" y="50"/>
                    </a:cubicBezTo>
                    <a:cubicBezTo>
                      <a:pt x="69" y="50"/>
                      <a:pt x="71" y="49"/>
                      <a:pt x="72" y="47"/>
                    </a:cubicBezTo>
                    <a:cubicBezTo>
                      <a:pt x="73" y="45"/>
                      <a:pt x="73" y="43"/>
                      <a:pt x="72" y="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26" name="Freeform 60"/>
              <p:cNvSpPr>
                <a:spLocks/>
              </p:cNvSpPr>
              <p:nvPr/>
            </p:nvSpPr>
            <p:spPr bwMode="auto">
              <a:xfrm>
                <a:off x="9742488" y="1123951"/>
                <a:ext cx="276225" cy="287338"/>
              </a:xfrm>
              <a:custGeom>
                <a:avLst/>
                <a:gdLst>
                  <a:gd name="T0" fmla="*/ 60 w 73"/>
                  <a:gd name="T1" fmla="*/ 42 h 76"/>
                  <a:gd name="T2" fmla="*/ 52 w 73"/>
                  <a:gd name="T3" fmla="*/ 23 h 76"/>
                  <a:gd name="T4" fmla="*/ 31 w 73"/>
                  <a:gd name="T5" fmla="*/ 23 h 76"/>
                  <a:gd name="T6" fmla="*/ 31 w 73"/>
                  <a:gd name="T7" fmla="*/ 2 h 76"/>
                  <a:gd name="T8" fmla="*/ 28 w 73"/>
                  <a:gd name="T9" fmla="*/ 0 h 76"/>
                  <a:gd name="T10" fmla="*/ 1 w 73"/>
                  <a:gd name="T11" fmla="*/ 41 h 76"/>
                  <a:gd name="T12" fmla="*/ 1 w 73"/>
                  <a:gd name="T13" fmla="*/ 47 h 76"/>
                  <a:gd name="T14" fmla="*/ 6 w 73"/>
                  <a:gd name="T15" fmla="*/ 50 h 76"/>
                  <a:gd name="T16" fmla="*/ 26 w 73"/>
                  <a:gd name="T17" fmla="*/ 48 h 76"/>
                  <a:gd name="T18" fmla="*/ 32 w 73"/>
                  <a:gd name="T19" fmla="*/ 52 h 76"/>
                  <a:gd name="T20" fmla="*/ 38 w 73"/>
                  <a:gd name="T21" fmla="*/ 71 h 76"/>
                  <a:gd name="T22" fmla="*/ 43 w 73"/>
                  <a:gd name="T23" fmla="*/ 75 h 76"/>
                  <a:gd name="T24" fmla="*/ 48 w 73"/>
                  <a:gd name="T25" fmla="*/ 73 h 76"/>
                  <a:gd name="T26" fmla="*/ 73 w 73"/>
                  <a:gd name="T27" fmla="*/ 36 h 76"/>
                  <a:gd name="T28" fmla="*/ 60 w 73"/>
                  <a:gd name="T29" fmla="*/ 4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76">
                    <a:moveTo>
                      <a:pt x="60" y="42"/>
                    </a:moveTo>
                    <a:cubicBezTo>
                      <a:pt x="55" y="40"/>
                      <a:pt x="56" y="26"/>
                      <a:pt x="52" y="23"/>
                    </a:cubicBezTo>
                    <a:cubicBezTo>
                      <a:pt x="47" y="20"/>
                      <a:pt x="35" y="27"/>
                      <a:pt x="31" y="23"/>
                    </a:cubicBezTo>
                    <a:cubicBezTo>
                      <a:pt x="27" y="19"/>
                      <a:pt x="34" y="7"/>
                      <a:pt x="31" y="2"/>
                    </a:cubicBezTo>
                    <a:cubicBezTo>
                      <a:pt x="30" y="2"/>
                      <a:pt x="29" y="1"/>
                      <a:pt x="28" y="0"/>
                    </a:cubicBezTo>
                    <a:cubicBezTo>
                      <a:pt x="1" y="41"/>
                      <a:pt x="1" y="41"/>
                      <a:pt x="1" y="41"/>
                    </a:cubicBezTo>
                    <a:cubicBezTo>
                      <a:pt x="0" y="43"/>
                      <a:pt x="0" y="45"/>
                      <a:pt x="1" y="47"/>
                    </a:cubicBezTo>
                    <a:cubicBezTo>
                      <a:pt x="2" y="49"/>
                      <a:pt x="4" y="50"/>
                      <a:pt x="6" y="50"/>
                    </a:cubicBezTo>
                    <a:cubicBezTo>
                      <a:pt x="26" y="48"/>
                      <a:pt x="26" y="48"/>
                      <a:pt x="26" y="48"/>
                    </a:cubicBezTo>
                    <a:cubicBezTo>
                      <a:pt x="29" y="48"/>
                      <a:pt x="31" y="50"/>
                      <a:pt x="32" y="52"/>
                    </a:cubicBezTo>
                    <a:cubicBezTo>
                      <a:pt x="38" y="71"/>
                      <a:pt x="38" y="71"/>
                      <a:pt x="38" y="71"/>
                    </a:cubicBezTo>
                    <a:cubicBezTo>
                      <a:pt x="39" y="73"/>
                      <a:pt x="41" y="75"/>
                      <a:pt x="43" y="75"/>
                    </a:cubicBezTo>
                    <a:cubicBezTo>
                      <a:pt x="45" y="76"/>
                      <a:pt x="47" y="75"/>
                      <a:pt x="48" y="73"/>
                    </a:cubicBezTo>
                    <a:cubicBezTo>
                      <a:pt x="73" y="36"/>
                      <a:pt x="73" y="36"/>
                      <a:pt x="73" y="36"/>
                    </a:cubicBezTo>
                    <a:cubicBezTo>
                      <a:pt x="68" y="39"/>
                      <a:pt x="63" y="44"/>
                      <a:pt x="60" y="4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27" name="Freeform 61"/>
              <p:cNvSpPr>
                <a:spLocks/>
              </p:cNvSpPr>
              <p:nvPr/>
            </p:nvSpPr>
            <p:spPr bwMode="auto">
              <a:xfrm>
                <a:off x="9761538" y="639763"/>
                <a:ext cx="669925" cy="669925"/>
              </a:xfrm>
              <a:custGeom>
                <a:avLst/>
                <a:gdLst>
                  <a:gd name="T0" fmla="*/ 177 w 177"/>
                  <a:gd name="T1" fmla="*/ 88 h 177"/>
                  <a:gd name="T2" fmla="*/ 162 w 177"/>
                  <a:gd name="T3" fmla="*/ 103 h 177"/>
                  <a:gd name="T4" fmla="*/ 170 w 177"/>
                  <a:gd name="T5" fmla="*/ 122 h 177"/>
                  <a:gd name="T6" fmla="*/ 151 w 177"/>
                  <a:gd name="T7" fmla="*/ 130 h 177"/>
                  <a:gd name="T8" fmla="*/ 151 w 177"/>
                  <a:gd name="T9" fmla="*/ 151 h 177"/>
                  <a:gd name="T10" fmla="*/ 130 w 177"/>
                  <a:gd name="T11" fmla="*/ 151 h 177"/>
                  <a:gd name="T12" fmla="*/ 122 w 177"/>
                  <a:gd name="T13" fmla="*/ 170 h 177"/>
                  <a:gd name="T14" fmla="*/ 103 w 177"/>
                  <a:gd name="T15" fmla="*/ 162 h 177"/>
                  <a:gd name="T16" fmla="*/ 88 w 177"/>
                  <a:gd name="T17" fmla="*/ 177 h 177"/>
                  <a:gd name="T18" fmla="*/ 74 w 177"/>
                  <a:gd name="T19" fmla="*/ 162 h 177"/>
                  <a:gd name="T20" fmla="*/ 55 w 177"/>
                  <a:gd name="T21" fmla="*/ 170 h 177"/>
                  <a:gd name="T22" fmla="*/ 47 w 177"/>
                  <a:gd name="T23" fmla="*/ 151 h 177"/>
                  <a:gd name="T24" fmla="*/ 26 w 177"/>
                  <a:gd name="T25" fmla="*/ 151 h 177"/>
                  <a:gd name="T26" fmla="*/ 26 w 177"/>
                  <a:gd name="T27" fmla="*/ 130 h 177"/>
                  <a:gd name="T28" fmla="*/ 7 w 177"/>
                  <a:gd name="T29" fmla="*/ 122 h 177"/>
                  <a:gd name="T30" fmla="*/ 15 w 177"/>
                  <a:gd name="T31" fmla="*/ 103 h 177"/>
                  <a:gd name="T32" fmla="*/ 0 w 177"/>
                  <a:gd name="T33" fmla="*/ 88 h 177"/>
                  <a:gd name="T34" fmla="*/ 15 w 177"/>
                  <a:gd name="T35" fmla="*/ 74 h 177"/>
                  <a:gd name="T36" fmla="*/ 7 w 177"/>
                  <a:gd name="T37" fmla="*/ 55 h 177"/>
                  <a:gd name="T38" fmla="*/ 26 w 177"/>
                  <a:gd name="T39" fmla="*/ 47 h 177"/>
                  <a:gd name="T40" fmla="*/ 26 w 177"/>
                  <a:gd name="T41" fmla="*/ 26 h 177"/>
                  <a:gd name="T42" fmla="*/ 47 w 177"/>
                  <a:gd name="T43" fmla="*/ 26 h 177"/>
                  <a:gd name="T44" fmla="*/ 55 w 177"/>
                  <a:gd name="T45" fmla="*/ 7 h 177"/>
                  <a:gd name="T46" fmla="*/ 74 w 177"/>
                  <a:gd name="T47" fmla="*/ 15 h 177"/>
                  <a:gd name="T48" fmla="*/ 88 w 177"/>
                  <a:gd name="T49" fmla="*/ 0 h 177"/>
                  <a:gd name="T50" fmla="*/ 103 w 177"/>
                  <a:gd name="T51" fmla="*/ 15 h 177"/>
                  <a:gd name="T52" fmla="*/ 122 w 177"/>
                  <a:gd name="T53" fmla="*/ 7 h 177"/>
                  <a:gd name="T54" fmla="*/ 130 w 177"/>
                  <a:gd name="T55" fmla="*/ 26 h 177"/>
                  <a:gd name="T56" fmla="*/ 151 w 177"/>
                  <a:gd name="T57" fmla="*/ 26 h 177"/>
                  <a:gd name="T58" fmla="*/ 151 w 177"/>
                  <a:gd name="T59" fmla="*/ 47 h 177"/>
                  <a:gd name="T60" fmla="*/ 170 w 177"/>
                  <a:gd name="T61" fmla="*/ 55 h 177"/>
                  <a:gd name="T62" fmla="*/ 162 w 177"/>
                  <a:gd name="T63" fmla="*/ 74 h 177"/>
                  <a:gd name="T64" fmla="*/ 177 w 177"/>
                  <a:gd name="T65" fmla="*/ 8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7" h="177">
                    <a:moveTo>
                      <a:pt x="177" y="88"/>
                    </a:moveTo>
                    <a:cubicBezTo>
                      <a:pt x="177" y="94"/>
                      <a:pt x="163" y="98"/>
                      <a:pt x="162" y="103"/>
                    </a:cubicBezTo>
                    <a:cubicBezTo>
                      <a:pt x="161" y="108"/>
                      <a:pt x="172" y="117"/>
                      <a:pt x="170" y="122"/>
                    </a:cubicBezTo>
                    <a:cubicBezTo>
                      <a:pt x="168" y="127"/>
                      <a:pt x="154" y="126"/>
                      <a:pt x="151" y="130"/>
                    </a:cubicBezTo>
                    <a:cubicBezTo>
                      <a:pt x="148" y="135"/>
                      <a:pt x="155" y="147"/>
                      <a:pt x="151" y="151"/>
                    </a:cubicBezTo>
                    <a:cubicBezTo>
                      <a:pt x="147" y="155"/>
                      <a:pt x="135" y="148"/>
                      <a:pt x="130" y="151"/>
                    </a:cubicBezTo>
                    <a:cubicBezTo>
                      <a:pt x="126" y="154"/>
                      <a:pt x="127" y="168"/>
                      <a:pt x="122" y="170"/>
                    </a:cubicBezTo>
                    <a:cubicBezTo>
                      <a:pt x="117" y="172"/>
                      <a:pt x="108" y="161"/>
                      <a:pt x="103" y="162"/>
                    </a:cubicBezTo>
                    <a:cubicBezTo>
                      <a:pt x="98" y="163"/>
                      <a:pt x="94" y="177"/>
                      <a:pt x="88" y="177"/>
                    </a:cubicBezTo>
                    <a:cubicBezTo>
                      <a:pt x="83" y="177"/>
                      <a:pt x="79" y="163"/>
                      <a:pt x="74" y="162"/>
                    </a:cubicBezTo>
                    <a:cubicBezTo>
                      <a:pt x="68" y="161"/>
                      <a:pt x="60" y="172"/>
                      <a:pt x="55" y="170"/>
                    </a:cubicBezTo>
                    <a:cubicBezTo>
                      <a:pt x="50" y="168"/>
                      <a:pt x="51" y="154"/>
                      <a:pt x="47" y="151"/>
                    </a:cubicBezTo>
                    <a:cubicBezTo>
                      <a:pt x="42" y="148"/>
                      <a:pt x="30" y="155"/>
                      <a:pt x="26" y="151"/>
                    </a:cubicBezTo>
                    <a:cubicBezTo>
                      <a:pt x="22" y="147"/>
                      <a:pt x="29" y="135"/>
                      <a:pt x="26" y="130"/>
                    </a:cubicBezTo>
                    <a:cubicBezTo>
                      <a:pt x="23" y="126"/>
                      <a:pt x="9" y="127"/>
                      <a:pt x="7" y="122"/>
                    </a:cubicBezTo>
                    <a:cubicBezTo>
                      <a:pt x="5" y="117"/>
                      <a:pt x="16" y="108"/>
                      <a:pt x="15" y="103"/>
                    </a:cubicBezTo>
                    <a:cubicBezTo>
                      <a:pt x="14" y="98"/>
                      <a:pt x="0" y="94"/>
                      <a:pt x="0" y="88"/>
                    </a:cubicBezTo>
                    <a:cubicBezTo>
                      <a:pt x="0" y="83"/>
                      <a:pt x="14" y="79"/>
                      <a:pt x="15" y="74"/>
                    </a:cubicBezTo>
                    <a:cubicBezTo>
                      <a:pt x="16" y="68"/>
                      <a:pt x="5" y="60"/>
                      <a:pt x="7" y="55"/>
                    </a:cubicBezTo>
                    <a:cubicBezTo>
                      <a:pt x="9" y="50"/>
                      <a:pt x="23" y="51"/>
                      <a:pt x="26" y="47"/>
                    </a:cubicBezTo>
                    <a:cubicBezTo>
                      <a:pt x="29" y="42"/>
                      <a:pt x="22" y="30"/>
                      <a:pt x="26" y="26"/>
                    </a:cubicBezTo>
                    <a:cubicBezTo>
                      <a:pt x="30" y="22"/>
                      <a:pt x="42" y="29"/>
                      <a:pt x="47" y="26"/>
                    </a:cubicBezTo>
                    <a:cubicBezTo>
                      <a:pt x="51" y="23"/>
                      <a:pt x="50" y="9"/>
                      <a:pt x="55" y="7"/>
                    </a:cubicBezTo>
                    <a:cubicBezTo>
                      <a:pt x="60" y="5"/>
                      <a:pt x="68" y="16"/>
                      <a:pt x="74" y="15"/>
                    </a:cubicBezTo>
                    <a:cubicBezTo>
                      <a:pt x="79" y="14"/>
                      <a:pt x="83" y="0"/>
                      <a:pt x="88" y="0"/>
                    </a:cubicBezTo>
                    <a:cubicBezTo>
                      <a:pt x="94" y="0"/>
                      <a:pt x="98" y="14"/>
                      <a:pt x="103" y="15"/>
                    </a:cubicBezTo>
                    <a:cubicBezTo>
                      <a:pt x="108" y="16"/>
                      <a:pt x="117" y="5"/>
                      <a:pt x="122" y="7"/>
                    </a:cubicBezTo>
                    <a:cubicBezTo>
                      <a:pt x="127" y="9"/>
                      <a:pt x="126" y="23"/>
                      <a:pt x="130" y="26"/>
                    </a:cubicBezTo>
                    <a:cubicBezTo>
                      <a:pt x="135" y="29"/>
                      <a:pt x="147" y="22"/>
                      <a:pt x="151" y="26"/>
                    </a:cubicBezTo>
                    <a:cubicBezTo>
                      <a:pt x="155" y="30"/>
                      <a:pt x="148" y="42"/>
                      <a:pt x="151" y="47"/>
                    </a:cubicBezTo>
                    <a:cubicBezTo>
                      <a:pt x="154" y="51"/>
                      <a:pt x="168" y="50"/>
                      <a:pt x="170" y="55"/>
                    </a:cubicBezTo>
                    <a:cubicBezTo>
                      <a:pt x="172" y="60"/>
                      <a:pt x="161" y="68"/>
                      <a:pt x="162" y="74"/>
                    </a:cubicBezTo>
                    <a:cubicBezTo>
                      <a:pt x="163" y="79"/>
                      <a:pt x="177" y="83"/>
                      <a:pt x="177" y="88"/>
                    </a:cubicBez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28" name="Freeform 62"/>
              <p:cNvSpPr>
                <a:spLocks/>
              </p:cNvSpPr>
              <p:nvPr/>
            </p:nvSpPr>
            <p:spPr bwMode="auto">
              <a:xfrm>
                <a:off x="9761538" y="639763"/>
                <a:ext cx="571500" cy="571500"/>
              </a:xfrm>
              <a:custGeom>
                <a:avLst/>
                <a:gdLst>
                  <a:gd name="T0" fmla="*/ 151 w 151"/>
                  <a:gd name="T1" fmla="*/ 26 h 151"/>
                  <a:gd name="T2" fmla="*/ 130 w 151"/>
                  <a:gd name="T3" fmla="*/ 26 h 151"/>
                  <a:gd name="T4" fmla="*/ 122 w 151"/>
                  <a:gd name="T5" fmla="*/ 7 h 151"/>
                  <a:gd name="T6" fmla="*/ 103 w 151"/>
                  <a:gd name="T7" fmla="*/ 15 h 151"/>
                  <a:gd name="T8" fmla="*/ 88 w 151"/>
                  <a:gd name="T9" fmla="*/ 0 h 151"/>
                  <a:gd name="T10" fmla="*/ 74 w 151"/>
                  <a:gd name="T11" fmla="*/ 15 h 151"/>
                  <a:gd name="T12" fmla="*/ 55 w 151"/>
                  <a:gd name="T13" fmla="*/ 7 h 151"/>
                  <a:gd name="T14" fmla="*/ 47 w 151"/>
                  <a:gd name="T15" fmla="*/ 26 h 151"/>
                  <a:gd name="T16" fmla="*/ 26 w 151"/>
                  <a:gd name="T17" fmla="*/ 26 h 151"/>
                  <a:gd name="T18" fmla="*/ 26 w 151"/>
                  <a:gd name="T19" fmla="*/ 47 h 151"/>
                  <a:gd name="T20" fmla="*/ 7 w 151"/>
                  <a:gd name="T21" fmla="*/ 55 h 151"/>
                  <a:gd name="T22" fmla="*/ 15 w 151"/>
                  <a:gd name="T23" fmla="*/ 74 h 151"/>
                  <a:gd name="T24" fmla="*/ 0 w 151"/>
                  <a:gd name="T25" fmla="*/ 88 h 151"/>
                  <a:gd name="T26" fmla="*/ 15 w 151"/>
                  <a:gd name="T27" fmla="*/ 103 h 151"/>
                  <a:gd name="T28" fmla="*/ 7 w 151"/>
                  <a:gd name="T29" fmla="*/ 122 h 151"/>
                  <a:gd name="T30" fmla="*/ 26 w 151"/>
                  <a:gd name="T31" fmla="*/ 130 h 151"/>
                  <a:gd name="T32" fmla="*/ 26 w 151"/>
                  <a:gd name="T33" fmla="*/ 151 h 151"/>
                  <a:gd name="T34" fmla="*/ 26 w 151"/>
                  <a:gd name="T35" fmla="*/ 151 h 151"/>
                  <a:gd name="T36" fmla="*/ 151 w 151"/>
                  <a:gd name="T37" fmla="*/ 26 h 151"/>
                  <a:gd name="T38" fmla="*/ 151 w 151"/>
                  <a:gd name="T39" fmla="*/ 2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1" h="151">
                    <a:moveTo>
                      <a:pt x="151" y="26"/>
                    </a:moveTo>
                    <a:cubicBezTo>
                      <a:pt x="147" y="22"/>
                      <a:pt x="135" y="29"/>
                      <a:pt x="130" y="26"/>
                    </a:cubicBezTo>
                    <a:cubicBezTo>
                      <a:pt x="126" y="23"/>
                      <a:pt x="127" y="9"/>
                      <a:pt x="122" y="7"/>
                    </a:cubicBezTo>
                    <a:cubicBezTo>
                      <a:pt x="117" y="5"/>
                      <a:pt x="108" y="16"/>
                      <a:pt x="103" y="15"/>
                    </a:cubicBezTo>
                    <a:cubicBezTo>
                      <a:pt x="98" y="14"/>
                      <a:pt x="94" y="0"/>
                      <a:pt x="88" y="0"/>
                    </a:cubicBezTo>
                    <a:cubicBezTo>
                      <a:pt x="83" y="0"/>
                      <a:pt x="79" y="14"/>
                      <a:pt x="74" y="15"/>
                    </a:cubicBezTo>
                    <a:cubicBezTo>
                      <a:pt x="68" y="16"/>
                      <a:pt x="60" y="5"/>
                      <a:pt x="55" y="7"/>
                    </a:cubicBezTo>
                    <a:cubicBezTo>
                      <a:pt x="50" y="9"/>
                      <a:pt x="51" y="23"/>
                      <a:pt x="47" y="26"/>
                    </a:cubicBezTo>
                    <a:cubicBezTo>
                      <a:pt x="42" y="29"/>
                      <a:pt x="30" y="22"/>
                      <a:pt x="26" y="26"/>
                    </a:cubicBezTo>
                    <a:cubicBezTo>
                      <a:pt x="22" y="30"/>
                      <a:pt x="29" y="42"/>
                      <a:pt x="26" y="47"/>
                    </a:cubicBezTo>
                    <a:cubicBezTo>
                      <a:pt x="23" y="51"/>
                      <a:pt x="9" y="50"/>
                      <a:pt x="7" y="55"/>
                    </a:cubicBezTo>
                    <a:cubicBezTo>
                      <a:pt x="5" y="60"/>
                      <a:pt x="16" y="68"/>
                      <a:pt x="15" y="74"/>
                    </a:cubicBezTo>
                    <a:cubicBezTo>
                      <a:pt x="14" y="79"/>
                      <a:pt x="0" y="83"/>
                      <a:pt x="0" y="88"/>
                    </a:cubicBezTo>
                    <a:cubicBezTo>
                      <a:pt x="0" y="94"/>
                      <a:pt x="14" y="98"/>
                      <a:pt x="15" y="103"/>
                    </a:cubicBezTo>
                    <a:cubicBezTo>
                      <a:pt x="16" y="108"/>
                      <a:pt x="5" y="117"/>
                      <a:pt x="7" y="122"/>
                    </a:cubicBezTo>
                    <a:cubicBezTo>
                      <a:pt x="9" y="127"/>
                      <a:pt x="23" y="126"/>
                      <a:pt x="26" y="130"/>
                    </a:cubicBezTo>
                    <a:cubicBezTo>
                      <a:pt x="29" y="135"/>
                      <a:pt x="22" y="147"/>
                      <a:pt x="26" y="151"/>
                    </a:cubicBezTo>
                    <a:cubicBezTo>
                      <a:pt x="26" y="151"/>
                      <a:pt x="26" y="151"/>
                      <a:pt x="26" y="151"/>
                    </a:cubicBezTo>
                    <a:cubicBezTo>
                      <a:pt x="151" y="26"/>
                      <a:pt x="151" y="26"/>
                      <a:pt x="151" y="26"/>
                    </a:cubicBezTo>
                    <a:cubicBezTo>
                      <a:pt x="151" y="26"/>
                      <a:pt x="151" y="26"/>
                      <a:pt x="151" y="26"/>
                    </a:cubicBez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29" name="Oval 63"/>
              <p:cNvSpPr>
                <a:spLocks noChangeArrowheads="1"/>
              </p:cNvSpPr>
              <p:nvPr/>
            </p:nvSpPr>
            <p:spPr bwMode="auto">
              <a:xfrm>
                <a:off x="9871075" y="749301"/>
                <a:ext cx="450850" cy="450850"/>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30" name="Freeform 64"/>
              <p:cNvSpPr>
                <a:spLocks/>
              </p:cNvSpPr>
              <p:nvPr/>
            </p:nvSpPr>
            <p:spPr bwMode="auto">
              <a:xfrm>
                <a:off x="9871075" y="749301"/>
                <a:ext cx="382588" cy="385763"/>
              </a:xfrm>
              <a:custGeom>
                <a:avLst/>
                <a:gdLst>
                  <a:gd name="T0" fmla="*/ 59 w 101"/>
                  <a:gd name="T1" fmla="*/ 0 h 102"/>
                  <a:gd name="T2" fmla="*/ 0 w 101"/>
                  <a:gd name="T3" fmla="*/ 59 h 102"/>
                  <a:gd name="T4" fmla="*/ 17 w 101"/>
                  <a:gd name="T5" fmla="*/ 102 h 102"/>
                  <a:gd name="T6" fmla="*/ 101 w 101"/>
                  <a:gd name="T7" fmla="*/ 17 h 102"/>
                  <a:gd name="T8" fmla="*/ 59 w 101"/>
                  <a:gd name="T9" fmla="*/ 0 h 102"/>
                </a:gdLst>
                <a:ahLst/>
                <a:cxnLst>
                  <a:cxn ang="0">
                    <a:pos x="T0" y="T1"/>
                  </a:cxn>
                  <a:cxn ang="0">
                    <a:pos x="T2" y="T3"/>
                  </a:cxn>
                  <a:cxn ang="0">
                    <a:pos x="T4" y="T5"/>
                  </a:cxn>
                  <a:cxn ang="0">
                    <a:pos x="T6" y="T7"/>
                  </a:cxn>
                  <a:cxn ang="0">
                    <a:pos x="T8" y="T9"/>
                  </a:cxn>
                </a:cxnLst>
                <a:rect l="0" t="0" r="r" b="b"/>
                <a:pathLst>
                  <a:path w="101" h="102">
                    <a:moveTo>
                      <a:pt x="59" y="0"/>
                    </a:moveTo>
                    <a:cubicBezTo>
                      <a:pt x="26" y="0"/>
                      <a:pt x="0" y="27"/>
                      <a:pt x="0" y="59"/>
                    </a:cubicBezTo>
                    <a:cubicBezTo>
                      <a:pt x="0" y="76"/>
                      <a:pt x="6" y="91"/>
                      <a:pt x="17" y="102"/>
                    </a:cubicBezTo>
                    <a:cubicBezTo>
                      <a:pt x="101" y="17"/>
                      <a:pt x="101" y="17"/>
                      <a:pt x="101" y="17"/>
                    </a:cubicBezTo>
                    <a:cubicBezTo>
                      <a:pt x="91" y="6"/>
                      <a:pt x="76" y="0"/>
                      <a:pt x="59" y="0"/>
                    </a:cubicBez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31" name="Oval 65"/>
              <p:cNvSpPr>
                <a:spLocks noChangeArrowheads="1"/>
              </p:cNvSpPr>
              <p:nvPr/>
            </p:nvSpPr>
            <p:spPr bwMode="auto">
              <a:xfrm>
                <a:off x="9947275" y="828676"/>
                <a:ext cx="295275" cy="2921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grpSp>
        <p:sp>
          <p:nvSpPr>
            <p:cNvPr id="7" name="Rectangle 6">
              <a:hlinkClick r:id="rId2" action="ppaction://hlinksldjump"/>
            </p:cNvPr>
            <p:cNvSpPr/>
            <p:nvPr/>
          </p:nvSpPr>
          <p:spPr>
            <a:xfrm>
              <a:off x="1263085" y="5524500"/>
              <a:ext cx="4098899" cy="609600"/>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r>
                <a:rPr lang="en-US" b="1" dirty="0">
                  <a:solidFill>
                    <a:srgbClr val="F9F9F9"/>
                  </a:solidFill>
                </a:rPr>
                <a:t>Les options de réallocation programmée de l’épargne</a:t>
              </a:r>
            </a:p>
          </p:txBody>
        </p:sp>
      </p:grpSp>
      <p:grpSp>
        <p:nvGrpSpPr>
          <p:cNvPr id="39" name="Group 38"/>
          <p:cNvGrpSpPr/>
          <p:nvPr/>
        </p:nvGrpSpPr>
        <p:grpSpPr>
          <a:xfrm>
            <a:off x="5312200" y="957212"/>
            <a:ext cx="3074175" cy="2520492"/>
            <a:chOff x="6830014" y="2773444"/>
            <a:chExt cx="4098900" cy="3360656"/>
          </a:xfrm>
        </p:grpSpPr>
        <p:grpSp>
          <p:nvGrpSpPr>
            <p:cNvPr id="36" name="Group 35"/>
            <p:cNvGrpSpPr/>
            <p:nvPr/>
          </p:nvGrpSpPr>
          <p:grpSpPr>
            <a:xfrm>
              <a:off x="6830014" y="5199979"/>
              <a:ext cx="4098900" cy="324521"/>
              <a:chOff x="1263084" y="5199979"/>
              <a:chExt cx="4098900" cy="324521"/>
            </a:xfrm>
            <a:solidFill>
              <a:schemeClr val="accent3">
                <a:lumMod val="50000"/>
              </a:schemeClr>
            </a:solidFill>
          </p:grpSpPr>
          <p:sp>
            <p:nvSpPr>
              <p:cNvPr id="37" name="Right Triangle 36"/>
              <p:cNvSpPr/>
              <p:nvPr/>
            </p:nvSpPr>
            <p:spPr>
              <a:xfrm>
                <a:off x="4132366" y="5199979"/>
                <a:ext cx="1229618" cy="32452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sz="1350">
                  <a:solidFill>
                    <a:srgbClr val="F9F9F9"/>
                  </a:solidFill>
                </a:endParaRPr>
              </a:p>
            </p:txBody>
          </p:sp>
          <p:sp>
            <p:nvSpPr>
              <p:cNvPr id="38" name="Right Triangle 37"/>
              <p:cNvSpPr/>
              <p:nvPr/>
            </p:nvSpPr>
            <p:spPr>
              <a:xfrm flipH="1">
                <a:off x="1263084" y="5199979"/>
                <a:ext cx="1229618" cy="32452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sz="1350">
                  <a:solidFill>
                    <a:srgbClr val="F9F9F9"/>
                  </a:solidFill>
                </a:endParaRPr>
              </a:p>
            </p:txBody>
          </p:sp>
        </p:grpSp>
        <p:grpSp>
          <p:nvGrpSpPr>
            <p:cNvPr id="14" name="Group 13"/>
            <p:cNvGrpSpPr/>
            <p:nvPr/>
          </p:nvGrpSpPr>
          <p:grpSpPr>
            <a:xfrm>
              <a:off x="7343639" y="2773444"/>
              <a:ext cx="3071653" cy="3071653"/>
              <a:chOff x="4618038" y="1962150"/>
              <a:chExt cx="1330325" cy="1330325"/>
            </a:xfrm>
          </p:grpSpPr>
          <p:sp>
            <p:nvSpPr>
              <p:cNvPr id="15" name="Oval 89"/>
              <p:cNvSpPr>
                <a:spLocks noChangeArrowheads="1"/>
              </p:cNvSpPr>
              <p:nvPr/>
            </p:nvSpPr>
            <p:spPr bwMode="auto">
              <a:xfrm>
                <a:off x="4618038" y="1962150"/>
                <a:ext cx="1330325" cy="1330325"/>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16" name="Freeform 90"/>
              <p:cNvSpPr>
                <a:spLocks noEditPoints="1"/>
              </p:cNvSpPr>
              <p:nvPr/>
            </p:nvSpPr>
            <p:spPr bwMode="auto">
              <a:xfrm>
                <a:off x="4894263" y="2241550"/>
                <a:ext cx="779463" cy="627063"/>
              </a:xfrm>
              <a:custGeom>
                <a:avLst/>
                <a:gdLst>
                  <a:gd name="T0" fmla="*/ 28 w 206"/>
                  <a:gd name="T1" fmla="*/ 46 h 166"/>
                  <a:gd name="T2" fmla="*/ 22 w 206"/>
                  <a:gd name="T3" fmla="*/ 32 h 166"/>
                  <a:gd name="T4" fmla="*/ 39 w 206"/>
                  <a:gd name="T5" fmla="*/ 32 h 166"/>
                  <a:gd name="T6" fmla="*/ 39 w 206"/>
                  <a:gd name="T7" fmla="*/ 39 h 166"/>
                  <a:gd name="T8" fmla="*/ 45 w 206"/>
                  <a:gd name="T9" fmla="*/ 65 h 166"/>
                  <a:gd name="T10" fmla="*/ 28 w 206"/>
                  <a:gd name="T11" fmla="*/ 46 h 166"/>
                  <a:gd name="T12" fmla="*/ 167 w 206"/>
                  <a:gd name="T13" fmla="*/ 39 h 166"/>
                  <a:gd name="T14" fmla="*/ 167 w 206"/>
                  <a:gd name="T15" fmla="*/ 32 h 166"/>
                  <a:gd name="T16" fmla="*/ 184 w 206"/>
                  <a:gd name="T17" fmla="*/ 32 h 166"/>
                  <a:gd name="T18" fmla="*/ 178 w 206"/>
                  <a:gd name="T19" fmla="*/ 46 h 166"/>
                  <a:gd name="T20" fmla="*/ 161 w 206"/>
                  <a:gd name="T21" fmla="*/ 65 h 166"/>
                  <a:gd name="T22" fmla="*/ 167 w 206"/>
                  <a:gd name="T23" fmla="*/ 39 h 166"/>
                  <a:gd name="T24" fmla="*/ 205 w 206"/>
                  <a:gd name="T25" fmla="*/ 23 h 166"/>
                  <a:gd name="T26" fmla="*/ 203 w 206"/>
                  <a:gd name="T27" fmla="*/ 16 h 166"/>
                  <a:gd name="T28" fmla="*/ 196 w 206"/>
                  <a:gd name="T29" fmla="*/ 12 h 166"/>
                  <a:gd name="T30" fmla="*/ 167 w 206"/>
                  <a:gd name="T31" fmla="*/ 12 h 166"/>
                  <a:gd name="T32" fmla="*/ 167 w 206"/>
                  <a:gd name="T33" fmla="*/ 0 h 166"/>
                  <a:gd name="T34" fmla="*/ 39 w 206"/>
                  <a:gd name="T35" fmla="*/ 0 h 166"/>
                  <a:gd name="T36" fmla="*/ 39 w 206"/>
                  <a:gd name="T37" fmla="*/ 12 h 166"/>
                  <a:gd name="T38" fmla="*/ 10 w 206"/>
                  <a:gd name="T39" fmla="*/ 12 h 166"/>
                  <a:gd name="T40" fmla="*/ 3 w 206"/>
                  <a:gd name="T41" fmla="*/ 16 h 166"/>
                  <a:gd name="T42" fmla="*/ 1 w 206"/>
                  <a:gd name="T43" fmla="*/ 23 h 166"/>
                  <a:gd name="T44" fmla="*/ 86 w 206"/>
                  <a:gd name="T45" fmla="*/ 100 h 166"/>
                  <a:gd name="T46" fmla="*/ 70 w 206"/>
                  <a:gd name="T47" fmla="*/ 153 h 166"/>
                  <a:gd name="T48" fmla="*/ 65 w 206"/>
                  <a:gd name="T49" fmla="*/ 159 h 166"/>
                  <a:gd name="T50" fmla="*/ 65 w 206"/>
                  <a:gd name="T51" fmla="*/ 166 h 166"/>
                  <a:gd name="T52" fmla="*/ 141 w 206"/>
                  <a:gd name="T53" fmla="*/ 166 h 166"/>
                  <a:gd name="T54" fmla="*/ 141 w 206"/>
                  <a:gd name="T55" fmla="*/ 159 h 166"/>
                  <a:gd name="T56" fmla="*/ 136 w 206"/>
                  <a:gd name="T57" fmla="*/ 153 h 166"/>
                  <a:gd name="T58" fmla="*/ 120 w 206"/>
                  <a:gd name="T59" fmla="*/ 100 h 166"/>
                  <a:gd name="T60" fmla="*/ 205 w 206"/>
                  <a:gd name="T61" fmla="*/ 2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6" h="166">
                    <a:moveTo>
                      <a:pt x="28" y="46"/>
                    </a:moveTo>
                    <a:cubicBezTo>
                      <a:pt x="25" y="41"/>
                      <a:pt x="23" y="36"/>
                      <a:pt x="22" y="32"/>
                    </a:cubicBezTo>
                    <a:cubicBezTo>
                      <a:pt x="39" y="32"/>
                      <a:pt x="39" y="32"/>
                      <a:pt x="39" y="32"/>
                    </a:cubicBezTo>
                    <a:cubicBezTo>
                      <a:pt x="39" y="39"/>
                      <a:pt x="39" y="39"/>
                      <a:pt x="39" y="39"/>
                    </a:cubicBezTo>
                    <a:cubicBezTo>
                      <a:pt x="39" y="48"/>
                      <a:pt x="41" y="57"/>
                      <a:pt x="45" y="65"/>
                    </a:cubicBezTo>
                    <a:cubicBezTo>
                      <a:pt x="38" y="62"/>
                      <a:pt x="32" y="55"/>
                      <a:pt x="28" y="46"/>
                    </a:cubicBezTo>
                    <a:close/>
                    <a:moveTo>
                      <a:pt x="167" y="39"/>
                    </a:moveTo>
                    <a:cubicBezTo>
                      <a:pt x="167" y="32"/>
                      <a:pt x="167" y="32"/>
                      <a:pt x="167" y="32"/>
                    </a:cubicBezTo>
                    <a:cubicBezTo>
                      <a:pt x="184" y="32"/>
                      <a:pt x="184" y="32"/>
                      <a:pt x="184" y="32"/>
                    </a:cubicBezTo>
                    <a:cubicBezTo>
                      <a:pt x="183" y="36"/>
                      <a:pt x="181" y="41"/>
                      <a:pt x="178" y="46"/>
                    </a:cubicBezTo>
                    <a:cubicBezTo>
                      <a:pt x="174" y="55"/>
                      <a:pt x="168" y="62"/>
                      <a:pt x="161" y="65"/>
                    </a:cubicBezTo>
                    <a:cubicBezTo>
                      <a:pt x="165" y="57"/>
                      <a:pt x="167" y="48"/>
                      <a:pt x="167" y="39"/>
                    </a:cubicBezTo>
                    <a:close/>
                    <a:moveTo>
                      <a:pt x="205" y="23"/>
                    </a:moveTo>
                    <a:cubicBezTo>
                      <a:pt x="206" y="20"/>
                      <a:pt x="205" y="18"/>
                      <a:pt x="203" y="16"/>
                    </a:cubicBezTo>
                    <a:cubicBezTo>
                      <a:pt x="201" y="14"/>
                      <a:pt x="199" y="12"/>
                      <a:pt x="196" y="12"/>
                    </a:cubicBezTo>
                    <a:cubicBezTo>
                      <a:pt x="167" y="12"/>
                      <a:pt x="167" y="12"/>
                      <a:pt x="167" y="12"/>
                    </a:cubicBezTo>
                    <a:cubicBezTo>
                      <a:pt x="167" y="0"/>
                      <a:pt x="167" y="0"/>
                      <a:pt x="167" y="0"/>
                    </a:cubicBezTo>
                    <a:cubicBezTo>
                      <a:pt x="39" y="0"/>
                      <a:pt x="39" y="0"/>
                      <a:pt x="39" y="0"/>
                    </a:cubicBezTo>
                    <a:cubicBezTo>
                      <a:pt x="39" y="12"/>
                      <a:pt x="39" y="12"/>
                      <a:pt x="39" y="12"/>
                    </a:cubicBezTo>
                    <a:cubicBezTo>
                      <a:pt x="10" y="12"/>
                      <a:pt x="10" y="12"/>
                      <a:pt x="10" y="12"/>
                    </a:cubicBezTo>
                    <a:cubicBezTo>
                      <a:pt x="8" y="12"/>
                      <a:pt x="5" y="14"/>
                      <a:pt x="3" y="16"/>
                    </a:cubicBezTo>
                    <a:cubicBezTo>
                      <a:pt x="1" y="18"/>
                      <a:pt x="0" y="20"/>
                      <a:pt x="1" y="23"/>
                    </a:cubicBezTo>
                    <a:cubicBezTo>
                      <a:pt x="6" y="73"/>
                      <a:pt x="37" y="87"/>
                      <a:pt x="86" y="100"/>
                    </a:cubicBezTo>
                    <a:cubicBezTo>
                      <a:pt x="97" y="123"/>
                      <a:pt x="88" y="149"/>
                      <a:pt x="70" y="153"/>
                    </a:cubicBezTo>
                    <a:cubicBezTo>
                      <a:pt x="67" y="153"/>
                      <a:pt x="65" y="156"/>
                      <a:pt x="65" y="159"/>
                    </a:cubicBezTo>
                    <a:cubicBezTo>
                      <a:pt x="65" y="166"/>
                      <a:pt x="65" y="166"/>
                      <a:pt x="65" y="166"/>
                    </a:cubicBezTo>
                    <a:cubicBezTo>
                      <a:pt x="141" y="166"/>
                      <a:pt x="141" y="166"/>
                      <a:pt x="141" y="166"/>
                    </a:cubicBezTo>
                    <a:cubicBezTo>
                      <a:pt x="141" y="159"/>
                      <a:pt x="141" y="159"/>
                      <a:pt x="141" y="159"/>
                    </a:cubicBezTo>
                    <a:cubicBezTo>
                      <a:pt x="141" y="156"/>
                      <a:pt x="139" y="153"/>
                      <a:pt x="136" y="153"/>
                    </a:cubicBezTo>
                    <a:cubicBezTo>
                      <a:pt x="118" y="149"/>
                      <a:pt x="109" y="123"/>
                      <a:pt x="120" y="100"/>
                    </a:cubicBezTo>
                    <a:cubicBezTo>
                      <a:pt x="169" y="87"/>
                      <a:pt x="201" y="73"/>
                      <a:pt x="205" y="23"/>
                    </a:cubicBez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17" name="Freeform 91"/>
              <p:cNvSpPr>
                <a:spLocks/>
              </p:cNvSpPr>
              <p:nvPr/>
            </p:nvSpPr>
            <p:spPr bwMode="auto">
              <a:xfrm>
                <a:off x="5041901" y="2868613"/>
                <a:ext cx="484188" cy="144463"/>
              </a:xfrm>
              <a:custGeom>
                <a:avLst/>
                <a:gdLst>
                  <a:gd name="T0" fmla="*/ 128 w 128"/>
                  <a:gd name="T1" fmla="*/ 32 h 38"/>
                  <a:gd name="T2" fmla="*/ 122 w 128"/>
                  <a:gd name="T3" fmla="*/ 38 h 38"/>
                  <a:gd name="T4" fmla="*/ 6 w 128"/>
                  <a:gd name="T5" fmla="*/ 38 h 38"/>
                  <a:gd name="T6" fmla="*/ 0 w 128"/>
                  <a:gd name="T7" fmla="*/ 32 h 38"/>
                  <a:gd name="T8" fmla="*/ 0 w 128"/>
                  <a:gd name="T9" fmla="*/ 6 h 38"/>
                  <a:gd name="T10" fmla="*/ 6 w 128"/>
                  <a:gd name="T11" fmla="*/ 0 h 38"/>
                  <a:gd name="T12" fmla="*/ 122 w 128"/>
                  <a:gd name="T13" fmla="*/ 0 h 38"/>
                  <a:gd name="T14" fmla="*/ 128 w 128"/>
                  <a:gd name="T15" fmla="*/ 6 h 38"/>
                  <a:gd name="T16" fmla="*/ 128 w 128"/>
                  <a:gd name="T17"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38">
                    <a:moveTo>
                      <a:pt x="128" y="32"/>
                    </a:moveTo>
                    <a:cubicBezTo>
                      <a:pt x="128" y="36"/>
                      <a:pt x="125" y="38"/>
                      <a:pt x="122" y="38"/>
                    </a:cubicBezTo>
                    <a:cubicBezTo>
                      <a:pt x="6" y="38"/>
                      <a:pt x="6" y="38"/>
                      <a:pt x="6" y="38"/>
                    </a:cubicBezTo>
                    <a:cubicBezTo>
                      <a:pt x="3" y="38"/>
                      <a:pt x="0" y="36"/>
                      <a:pt x="0" y="32"/>
                    </a:cubicBezTo>
                    <a:cubicBezTo>
                      <a:pt x="0" y="6"/>
                      <a:pt x="0" y="6"/>
                      <a:pt x="0" y="6"/>
                    </a:cubicBezTo>
                    <a:cubicBezTo>
                      <a:pt x="0" y="3"/>
                      <a:pt x="3" y="0"/>
                      <a:pt x="6" y="0"/>
                    </a:cubicBezTo>
                    <a:cubicBezTo>
                      <a:pt x="122" y="0"/>
                      <a:pt x="122" y="0"/>
                      <a:pt x="122" y="0"/>
                    </a:cubicBezTo>
                    <a:cubicBezTo>
                      <a:pt x="125" y="0"/>
                      <a:pt x="128" y="3"/>
                      <a:pt x="128" y="6"/>
                    </a:cubicBezTo>
                    <a:lnTo>
                      <a:pt x="128" y="32"/>
                    </a:ln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id-ID" sz="1350">
                  <a:solidFill>
                    <a:prstClr val="black"/>
                  </a:solidFill>
                </a:endParaRPr>
              </a:p>
            </p:txBody>
          </p:sp>
          <p:sp>
            <p:nvSpPr>
              <p:cNvPr id="18" name="Rectangle 92"/>
              <p:cNvSpPr>
                <a:spLocks noChangeArrowheads="1"/>
              </p:cNvSpPr>
              <p:nvPr/>
            </p:nvSpPr>
            <p:spPr bwMode="auto">
              <a:xfrm>
                <a:off x="5173663" y="2917825"/>
                <a:ext cx="219075" cy="49213"/>
              </a:xfrm>
              <a:prstGeom prst="rect">
                <a:avLst/>
              </a:prstGeom>
              <a:solidFill>
                <a:srgbClr val="F0F1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19" name="Freeform 93"/>
              <p:cNvSpPr>
                <a:spLocks/>
              </p:cNvSpPr>
              <p:nvPr/>
            </p:nvSpPr>
            <p:spPr bwMode="auto">
              <a:xfrm>
                <a:off x="5041901" y="2868613"/>
                <a:ext cx="241300" cy="144463"/>
              </a:xfrm>
              <a:custGeom>
                <a:avLst/>
                <a:gdLst>
                  <a:gd name="T0" fmla="*/ 35 w 64"/>
                  <a:gd name="T1" fmla="*/ 26 h 38"/>
                  <a:gd name="T2" fmla="*/ 35 w 64"/>
                  <a:gd name="T3" fmla="*/ 13 h 38"/>
                  <a:gd name="T4" fmla="*/ 64 w 64"/>
                  <a:gd name="T5" fmla="*/ 13 h 38"/>
                  <a:gd name="T6" fmla="*/ 64 w 64"/>
                  <a:gd name="T7" fmla="*/ 0 h 38"/>
                  <a:gd name="T8" fmla="*/ 6 w 64"/>
                  <a:gd name="T9" fmla="*/ 0 h 38"/>
                  <a:gd name="T10" fmla="*/ 0 w 64"/>
                  <a:gd name="T11" fmla="*/ 6 h 38"/>
                  <a:gd name="T12" fmla="*/ 0 w 64"/>
                  <a:gd name="T13" fmla="*/ 32 h 38"/>
                  <a:gd name="T14" fmla="*/ 6 w 64"/>
                  <a:gd name="T15" fmla="*/ 38 h 38"/>
                  <a:gd name="T16" fmla="*/ 64 w 64"/>
                  <a:gd name="T17" fmla="*/ 38 h 38"/>
                  <a:gd name="T18" fmla="*/ 64 w 64"/>
                  <a:gd name="T19" fmla="*/ 26 h 38"/>
                  <a:gd name="T20" fmla="*/ 35 w 64"/>
                  <a:gd name="T21"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38">
                    <a:moveTo>
                      <a:pt x="35" y="26"/>
                    </a:moveTo>
                    <a:cubicBezTo>
                      <a:pt x="35" y="13"/>
                      <a:pt x="35" y="13"/>
                      <a:pt x="35" y="13"/>
                    </a:cubicBezTo>
                    <a:cubicBezTo>
                      <a:pt x="64" y="13"/>
                      <a:pt x="64" y="13"/>
                      <a:pt x="64" y="13"/>
                    </a:cubicBezTo>
                    <a:cubicBezTo>
                      <a:pt x="64" y="0"/>
                      <a:pt x="64" y="0"/>
                      <a:pt x="64" y="0"/>
                    </a:cubicBezTo>
                    <a:cubicBezTo>
                      <a:pt x="6" y="0"/>
                      <a:pt x="6" y="0"/>
                      <a:pt x="6" y="0"/>
                    </a:cubicBezTo>
                    <a:cubicBezTo>
                      <a:pt x="3" y="0"/>
                      <a:pt x="0" y="3"/>
                      <a:pt x="0" y="6"/>
                    </a:cubicBezTo>
                    <a:cubicBezTo>
                      <a:pt x="0" y="32"/>
                      <a:pt x="0" y="32"/>
                      <a:pt x="0" y="32"/>
                    </a:cubicBezTo>
                    <a:cubicBezTo>
                      <a:pt x="0" y="36"/>
                      <a:pt x="3" y="38"/>
                      <a:pt x="6" y="38"/>
                    </a:cubicBezTo>
                    <a:cubicBezTo>
                      <a:pt x="64" y="38"/>
                      <a:pt x="64" y="38"/>
                      <a:pt x="64" y="38"/>
                    </a:cubicBezTo>
                    <a:cubicBezTo>
                      <a:pt x="64" y="26"/>
                      <a:pt x="64" y="26"/>
                      <a:pt x="64" y="26"/>
                    </a:cubicBezTo>
                    <a:lnTo>
                      <a:pt x="35" y="26"/>
                    </a:ln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id-ID" sz="1350">
                  <a:solidFill>
                    <a:prstClr val="black"/>
                  </a:solidFill>
                </a:endParaRPr>
              </a:p>
            </p:txBody>
          </p:sp>
          <p:sp>
            <p:nvSpPr>
              <p:cNvPr id="20" name="Freeform 94"/>
              <p:cNvSpPr>
                <a:spLocks noEditPoints="1"/>
              </p:cNvSpPr>
              <p:nvPr/>
            </p:nvSpPr>
            <p:spPr bwMode="auto">
              <a:xfrm>
                <a:off x="4894264" y="2241550"/>
                <a:ext cx="388938" cy="627063"/>
              </a:xfrm>
              <a:custGeom>
                <a:avLst/>
                <a:gdLst>
                  <a:gd name="T0" fmla="*/ 45 w 103"/>
                  <a:gd name="T1" fmla="*/ 65 h 166"/>
                  <a:gd name="T2" fmla="*/ 28 w 103"/>
                  <a:gd name="T3" fmla="*/ 46 h 166"/>
                  <a:gd name="T4" fmla="*/ 22 w 103"/>
                  <a:gd name="T5" fmla="*/ 32 h 166"/>
                  <a:gd name="T6" fmla="*/ 39 w 103"/>
                  <a:gd name="T7" fmla="*/ 32 h 166"/>
                  <a:gd name="T8" fmla="*/ 39 w 103"/>
                  <a:gd name="T9" fmla="*/ 39 h 166"/>
                  <a:gd name="T10" fmla="*/ 45 w 103"/>
                  <a:gd name="T11" fmla="*/ 65 h 166"/>
                  <a:gd name="T12" fmla="*/ 86 w 103"/>
                  <a:gd name="T13" fmla="*/ 100 h 166"/>
                  <a:gd name="T14" fmla="*/ 70 w 103"/>
                  <a:gd name="T15" fmla="*/ 153 h 166"/>
                  <a:gd name="T16" fmla="*/ 65 w 103"/>
                  <a:gd name="T17" fmla="*/ 159 h 166"/>
                  <a:gd name="T18" fmla="*/ 65 w 103"/>
                  <a:gd name="T19" fmla="*/ 166 h 166"/>
                  <a:gd name="T20" fmla="*/ 103 w 103"/>
                  <a:gd name="T21" fmla="*/ 166 h 166"/>
                  <a:gd name="T22" fmla="*/ 103 w 103"/>
                  <a:gd name="T23" fmla="*/ 0 h 166"/>
                  <a:gd name="T24" fmla="*/ 39 w 103"/>
                  <a:gd name="T25" fmla="*/ 0 h 166"/>
                  <a:gd name="T26" fmla="*/ 39 w 103"/>
                  <a:gd name="T27" fmla="*/ 12 h 166"/>
                  <a:gd name="T28" fmla="*/ 10 w 103"/>
                  <a:gd name="T29" fmla="*/ 12 h 166"/>
                  <a:gd name="T30" fmla="*/ 3 w 103"/>
                  <a:gd name="T31" fmla="*/ 16 h 166"/>
                  <a:gd name="T32" fmla="*/ 1 w 103"/>
                  <a:gd name="T33" fmla="*/ 23 h 166"/>
                  <a:gd name="T34" fmla="*/ 86 w 103"/>
                  <a:gd name="T35"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166">
                    <a:moveTo>
                      <a:pt x="45" y="65"/>
                    </a:moveTo>
                    <a:cubicBezTo>
                      <a:pt x="38" y="62"/>
                      <a:pt x="32" y="55"/>
                      <a:pt x="28" y="46"/>
                    </a:cubicBezTo>
                    <a:cubicBezTo>
                      <a:pt x="25" y="41"/>
                      <a:pt x="23" y="36"/>
                      <a:pt x="22" y="32"/>
                    </a:cubicBezTo>
                    <a:cubicBezTo>
                      <a:pt x="39" y="32"/>
                      <a:pt x="39" y="32"/>
                      <a:pt x="39" y="32"/>
                    </a:cubicBezTo>
                    <a:cubicBezTo>
                      <a:pt x="39" y="39"/>
                      <a:pt x="39" y="39"/>
                      <a:pt x="39" y="39"/>
                    </a:cubicBezTo>
                    <a:cubicBezTo>
                      <a:pt x="39" y="48"/>
                      <a:pt x="41" y="57"/>
                      <a:pt x="45" y="65"/>
                    </a:cubicBezTo>
                    <a:close/>
                    <a:moveTo>
                      <a:pt x="86" y="100"/>
                    </a:moveTo>
                    <a:cubicBezTo>
                      <a:pt x="97" y="123"/>
                      <a:pt x="88" y="149"/>
                      <a:pt x="70" y="153"/>
                    </a:cubicBezTo>
                    <a:cubicBezTo>
                      <a:pt x="67" y="153"/>
                      <a:pt x="65" y="156"/>
                      <a:pt x="65" y="159"/>
                    </a:cubicBezTo>
                    <a:cubicBezTo>
                      <a:pt x="65" y="166"/>
                      <a:pt x="65" y="166"/>
                      <a:pt x="65" y="166"/>
                    </a:cubicBezTo>
                    <a:cubicBezTo>
                      <a:pt x="103" y="166"/>
                      <a:pt x="103" y="166"/>
                      <a:pt x="103" y="166"/>
                    </a:cubicBezTo>
                    <a:cubicBezTo>
                      <a:pt x="103" y="0"/>
                      <a:pt x="103" y="0"/>
                      <a:pt x="103" y="0"/>
                    </a:cubicBezTo>
                    <a:cubicBezTo>
                      <a:pt x="39" y="0"/>
                      <a:pt x="39" y="0"/>
                      <a:pt x="39" y="0"/>
                    </a:cubicBezTo>
                    <a:cubicBezTo>
                      <a:pt x="39" y="12"/>
                      <a:pt x="39" y="12"/>
                      <a:pt x="39" y="12"/>
                    </a:cubicBezTo>
                    <a:cubicBezTo>
                      <a:pt x="10" y="12"/>
                      <a:pt x="10" y="12"/>
                      <a:pt x="10" y="12"/>
                    </a:cubicBezTo>
                    <a:cubicBezTo>
                      <a:pt x="8" y="12"/>
                      <a:pt x="5" y="14"/>
                      <a:pt x="3" y="16"/>
                    </a:cubicBezTo>
                    <a:cubicBezTo>
                      <a:pt x="1" y="18"/>
                      <a:pt x="0" y="20"/>
                      <a:pt x="1" y="23"/>
                    </a:cubicBezTo>
                    <a:cubicBezTo>
                      <a:pt x="6" y="73"/>
                      <a:pt x="37" y="87"/>
                      <a:pt x="86" y="100"/>
                    </a:cubicBez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21" name="Freeform 95"/>
              <p:cNvSpPr>
                <a:spLocks/>
              </p:cNvSpPr>
              <p:nvPr/>
            </p:nvSpPr>
            <p:spPr bwMode="auto">
              <a:xfrm>
                <a:off x="5465763" y="2665413"/>
                <a:ext cx="120650" cy="120650"/>
              </a:xfrm>
              <a:custGeom>
                <a:avLst/>
                <a:gdLst>
                  <a:gd name="T0" fmla="*/ 32 w 32"/>
                  <a:gd name="T1" fmla="*/ 16 h 32"/>
                  <a:gd name="T2" fmla="*/ 32 w 32"/>
                  <a:gd name="T3" fmla="*/ 16 h 32"/>
                  <a:gd name="T4" fmla="*/ 32 w 32"/>
                  <a:gd name="T5" fmla="*/ 16 h 32"/>
                  <a:gd name="T6" fmla="*/ 32 w 32"/>
                  <a:gd name="T7" fmla="*/ 15 h 32"/>
                  <a:gd name="T8" fmla="*/ 16 w 32"/>
                  <a:gd name="T9" fmla="*/ 0 h 32"/>
                  <a:gd name="T10" fmla="*/ 16 w 32"/>
                  <a:gd name="T11" fmla="*/ 0 h 32"/>
                  <a:gd name="T12" fmla="*/ 16 w 32"/>
                  <a:gd name="T13" fmla="*/ 0 h 32"/>
                  <a:gd name="T14" fmla="*/ 16 w 32"/>
                  <a:gd name="T15" fmla="*/ 0 h 32"/>
                  <a:gd name="T16" fmla="*/ 0 w 32"/>
                  <a:gd name="T17" fmla="*/ 15 h 32"/>
                  <a:gd name="T18" fmla="*/ 0 w 32"/>
                  <a:gd name="T19" fmla="*/ 16 h 32"/>
                  <a:gd name="T20" fmla="*/ 0 w 32"/>
                  <a:gd name="T21" fmla="*/ 16 h 32"/>
                  <a:gd name="T22" fmla="*/ 0 w 32"/>
                  <a:gd name="T23" fmla="*/ 16 h 32"/>
                  <a:gd name="T24" fmla="*/ 16 w 32"/>
                  <a:gd name="T25" fmla="*/ 31 h 32"/>
                  <a:gd name="T26" fmla="*/ 16 w 32"/>
                  <a:gd name="T27" fmla="*/ 32 h 32"/>
                  <a:gd name="T28" fmla="*/ 16 w 32"/>
                  <a:gd name="T29" fmla="*/ 32 h 32"/>
                  <a:gd name="T30" fmla="*/ 16 w 32"/>
                  <a:gd name="T31" fmla="*/ 31 h 32"/>
                  <a:gd name="T32" fmla="*/ 32 w 32"/>
                  <a:gd name="T3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32">
                    <a:moveTo>
                      <a:pt x="32" y="16"/>
                    </a:moveTo>
                    <a:cubicBezTo>
                      <a:pt x="32" y="16"/>
                      <a:pt x="32" y="16"/>
                      <a:pt x="32" y="16"/>
                    </a:cubicBezTo>
                    <a:cubicBezTo>
                      <a:pt x="32" y="16"/>
                      <a:pt x="32" y="16"/>
                      <a:pt x="32" y="16"/>
                    </a:cubicBezTo>
                    <a:cubicBezTo>
                      <a:pt x="32" y="15"/>
                      <a:pt x="32" y="15"/>
                      <a:pt x="32" y="15"/>
                    </a:cubicBezTo>
                    <a:cubicBezTo>
                      <a:pt x="23" y="14"/>
                      <a:pt x="18" y="9"/>
                      <a:pt x="16" y="0"/>
                    </a:cubicBezTo>
                    <a:cubicBezTo>
                      <a:pt x="16" y="0"/>
                      <a:pt x="16" y="0"/>
                      <a:pt x="16" y="0"/>
                    </a:cubicBezTo>
                    <a:cubicBezTo>
                      <a:pt x="16" y="0"/>
                      <a:pt x="16" y="0"/>
                      <a:pt x="16" y="0"/>
                    </a:cubicBezTo>
                    <a:cubicBezTo>
                      <a:pt x="16" y="0"/>
                      <a:pt x="16" y="0"/>
                      <a:pt x="16" y="0"/>
                    </a:cubicBezTo>
                    <a:cubicBezTo>
                      <a:pt x="14" y="9"/>
                      <a:pt x="9" y="14"/>
                      <a:pt x="0" y="15"/>
                    </a:cubicBezTo>
                    <a:cubicBezTo>
                      <a:pt x="0" y="15"/>
                      <a:pt x="0" y="15"/>
                      <a:pt x="0" y="16"/>
                    </a:cubicBezTo>
                    <a:cubicBezTo>
                      <a:pt x="0" y="16"/>
                      <a:pt x="0" y="16"/>
                      <a:pt x="0" y="16"/>
                    </a:cubicBezTo>
                    <a:cubicBezTo>
                      <a:pt x="0" y="16"/>
                      <a:pt x="0" y="16"/>
                      <a:pt x="0" y="16"/>
                    </a:cubicBezTo>
                    <a:cubicBezTo>
                      <a:pt x="9" y="17"/>
                      <a:pt x="14" y="22"/>
                      <a:pt x="16" y="31"/>
                    </a:cubicBezTo>
                    <a:cubicBezTo>
                      <a:pt x="16" y="31"/>
                      <a:pt x="16" y="32"/>
                      <a:pt x="16" y="32"/>
                    </a:cubicBezTo>
                    <a:cubicBezTo>
                      <a:pt x="16" y="32"/>
                      <a:pt x="16" y="32"/>
                      <a:pt x="16" y="32"/>
                    </a:cubicBezTo>
                    <a:cubicBezTo>
                      <a:pt x="16" y="32"/>
                      <a:pt x="16" y="31"/>
                      <a:pt x="16" y="31"/>
                    </a:cubicBezTo>
                    <a:cubicBezTo>
                      <a:pt x="18" y="22"/>
                      <a:pt x="23" y="17"/>
                      <a:pt x="32"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id-ID" sz="1350">
                  <a:solidFill>
                    <a:prstClr val="black"/>
                  </a:solidFill>
                </a:endParaRPr>
              </a:p>
            </p:txBody>
          </p:sp>
          <p:sp>
            <p:nvSpPr>
              <p:cNvPr id="22" name="Freeform 96"/>
              <p:cNvSpPr>
                <a:spLocks/>
              </p:cNvSpPr>
              <p:nvPr/>
            </p:nvSpPr>
            <p:spPr bwMode="auto">
              <a:xfrm>
                <a:off x="4908551" y="2589213"/>
                <a:ext cx="193675" cy="196850"/>
              </a:xfrm>
              <a:custGeom>
                <a:avLst/>
                <a:gdLst>
                  <a:gd name="T0" fmla="*/ 51 w 51"/>
                  <a:gd name="T1" fmla="*/ 27 h 52"/>
                  <a:gd name="T2" fmla="*/ 51 w 51"/>
                  <a:gd name="T3" fmla="*/ 26 h 52"/>
                  <a:gd name="T4" fmla="*/ 51 w 51"/>
                  <a:gd name="T5" fmla="*/ 26 h 52"/>
                  <a:gd name="T6" fmla="*/ 51 w 51"/>
                  <a:gd name="T7" fmla="*/ 25 h 52"/>
                  <a:gd name="T8" fmla="*/ 26 w 51"/>
                  <a:gd name="T9" fmla="*/ 1 h 52"/>
                  <a:gd name="T10" fmla="*/ 25 w 51"/>
                  <a:gd name="T11" fmla="*/ 0 h 52"/>
                  <a:gd name="T12" fmla="*/ 25 w 51"/>
                  <a:gd name="T13" fmla="*/ 0 h 52"/>
                  <a:gd name="T14" fmla="*/ 25 w 51"/>
                  <a:gd name="T15" fmla="*/ 1 h 52"/>
                  <a:gd name="T16" fmla="*/ 0 w 51"/>
                  <a:gd name="T17" fmla="*/ 25 h 52"/>
                  <a:gd name="T18" fmla="*/ 0 w 51"/>
                  <a:gd name="T19" fmla="*/ 26 h 52"/>
                  <a:gd name="T20" fmla="*/ 0 w 51"/>
                  <a:gd name="T21" fmla="*/ 26 h 52"/>
                  <a:gd name="T22" fmla="*/ 0 w 51"/>
                  <a:gd name="T23" fmla="*/ 27 h 52"/>
                  <a:gd name="T24" fmla="*/ 25 w 51"/>
                  <a:gd name="T25" fmla="*/ 51 h 52"/>
                  <a:gd name="T26" fmla="*/ 25 w 51"/>
                  <a:gd name="T27" fmla="*/ 52 h 52"/>
                  <a:gd name="T28" fmla="*/ 26 w 51"/>
                  <a:gd name="T29" fmla="*/ 52 h 52"/>
                  <a:gd name="T30" fmla="*/ 26 w 51"/>
                  <a:gd name="T31" fmla="*/ 51 h 52"/>
                  <a:gd name="T32" fmla="*/ 51 w 51"/>
                  <a:gd name="T33"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51" y="27"/>
                    </a:moveTo>
                    <a:cubicBezTo>
                      <a:pt x="51" y="27"/>
                      <a:pt x="51" y="26"/>
                      <a:pt x="51" y="26"/>
                    </a:cubicBezTo>
                    <a:cubicBezTo>
                      <a:pt x="51" y="26"/>
                      <a:pt x="51" y="26"/>
                      <a:pt x="51" y="26"/>
                    </a:cubicBezTo>
                    <a:cubicBezTo>
                      <a:pt x="51" y="26"/>
                      <a:pt x="51" y="25"/>
                      <a:pt x="51" y="25"/>
                    </a:cubicBezTo>
                    <a:cubicBezTo>
                      <a:pt x="36" y="23"/>
                      <a:pt x="28" y="15"/>
                      <a:pt x="26" y="1"/>
                    </a:cubicBezTo>
                    <a:cubicBezTo>
                      <a:pt x="26" y="1"/>
                      <a:pt x="26" y="0"/>
                      <a:pt x="25" y="0"/>
                    </a:cubicBezTo>
                    <a:cubicBezTo>
                      <a:pt x="25" y="0"/>
                      <a:pt x="25" y="0"/>
                      <a:pt x="25" y="0"/>
                    </a:cubicBezTo>
                    <a:cubicBezTo>
                      <a:pt x="25" y="0"/>
                      <a:pt x="25" y="1"/>
                      <a:pt x="25" y="1"/>
                    </a:cubicBezTo>
                    <a:cubicBezTo>
                      <a:pt x="23" y="15"/>
                      <a:pt x="15" y="23"/>
                      <a:pt x="0" y="25"/>
                    </a:cubicBezTo>
                    <a:cubicBezTo>
                      <a:pt x="0" y="25"/>
                      <a:pt x="0" y="26"/>
                      <a:pt x="0" y="26"/>
                    </a:cubicBezTo>
                    <a:cubicBezTo>
                      <a:pt x="0" y="26"/>
                      <a:pt x="0" y="26"/>
                      <a:pt x="0" y="26"/>
                    </a:cubicBezTo>
                    <a:cubicBezTo>
                      <a:pt x="0" y="26"/>
                      <a:pt x="0" y="27"/>
                      <a:pt x="0" y="27"/>
                    </a:cubicBezTo>
                    <a:cubicBezTo>
                      <a:pt x="15" y="29"/>
                      <a:pt x="23" y="37"/>
                      <a:pt x="25" y="51"/>
                    </a:cubicBezTo>
                    <a:cubicBezTo>
                      <a:pt x="25" y="51"/>
                      <a:pt x="25" y="52"/>
                      <a:pt x="25" y="52"/>
                    </a:cubicBezTo>
                    <a:cubicBezTo>
                      <a:pt x="26" y="52"/>
                      <a:pt x="26" y="52"/>
                      <a:pt x="26" y="52"/>
                    </a:cubicBezTo>
                    <a:cubicBezTo>
                      <a:pt x="26" y="52"/>
                      <a:pt x="26" y="51"/>
                      <a:pt x="26" y="51"/>
                    </a:cubicBezTo>
                    <a:cubicBezTo>
                      <a:pt x="28" y="37"/>
                      <a:pt x="36" y="29"/>
                      <a:pt x="51"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grpSp>
        <p:sp>
          <p:nvSpPr>
            <p:cNvPr id="10" name="Rectangle 9">
              <a:hlinkClick r:id="rId3" action="ppaction://hlinksldjump"/>
            </p:cNvPr>
            <p:cNvSpPr/>
            <p:nvPr/>
          </p:nvSpPr>
          <p:spPr>
            <a:xfrm>
              <a:off x="6830016" y="5524500"/>
              <a:ext cx="4098898" cy="609600"/>
            </a:xfrm>
            <a:prstGeom prst="rect">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r>
                <a:rPr lang="en-US" b="1" dirty="0">
                  <a:solidFill>
                    <a:srgbClr val="F9F9F9"/>
                  </a:solidFill>
                </a:rPr>
                <a:t>Les options d’arbitrages automatiques</a:t>
              </a:r>
            </a:p>
          </p:txBody>
        </p:sp>
      </p:grpSp>
      <p:sp>
        <p:nvSpPr>
          <p:cNvPr id="11" name="Rectangle 10"/>
          <p:cNvSpPr/>
          <p:nvPr/>
        </p:nvSpPr>
        <p:spPr>
          <a:xfrm>
            <a:off x="1225067" y="1043037"/>
            <a:ext cx="6693866" cy="369332"/>
          </a:xfrm>
          <a:prstGeom prst="rect">
            <a:avLst/>
          </a:prstGeom>
        </p:spPr>
        <p:txBody>
          <a:bodyPr lIns="0" tIns="0" rIns="0" bIns="0" anchor="ctr" anchorCtr="0">
            <a:normAutofit/>
          </a:bodyPr>
          <a:lstStyle/>
          <a:p>
            <a:pPr algn="ctr"/>
            <a:endParaRPr lang="en-US" sz="2400" b="1" dirty="0">
              <a:solidFill>
                <a:srgbClr val="F9F9F9"/>
              </a:solidFill>
            </a:endParaRPr>
          </a:p>
        </p:txBody>
      </p:sp>
      <p:sp>
        <p:nvSpPr>
          <p:cNvPr id="41" name="Rectangle 40"/>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solidFill>
                  <a:srgbClr val="F9F9F9"/>
                </a:solidFill>
                <a:latin typeface="Verdana" panose="020B0604030504040204" pitchFamily="34" charset="0"/>
                <a:ea typeface="Verdana" panose="020B0604030504040204" pitchFamily="34" charset="0"/>
                <a:cs typeface="Verdana" panose="020B0604030504040204" pitchFamily="34" charset="0"/>
              </a:rPr>
              <a:t>Introduction</a:t>
            </a:r>
          </a:p>
          <a:p>
            <a:endParaRPr lang="fr-FR" sz="1600" dirty="0">
              <a:solidFill>
                <a:srgbClr val="F9F9F9"/>
              </a:solidFill>
              <a:latin typeface="Verdana" panose="020B0604030504040204" pitchFamily="34" charset="0"/>
              <a:ea typeface="Verdana" panose="020B0604030504040204" pitchFamily="34" charset="0"/>
              <a:cs typeface="Verdana" panose="020B0604030504040204" pitchFamily="34" charset="0"/>
            </a:endParaRPr>
          </a:p>
          <a:p>
            <a:r>
              <a:rPr lang="fr-FR" sz="1600" dirty="0">
                <a:solidFill>
                  <a:srgbClr val="F9F9F9"/>
                </a:solidFill>
                <a:latin typeface="Verdana" panose="020B0604030504040204" pitchFamily="34" charset="0"/>
                <a:ea typeface="Verdana" panose="020B0604030504040204" pitchFamily="34" charset="0"/>
                <a:cs typeface="Verdana" panose="020B0604030504040204" pitchFamily="34" charset="0"/>
              </a:rPr>
              <a:t>Nos options de gestion sont classées en 2 familles</a:t>
            </a:r>
          </a:p>
        </p:txBody>
      </p:sp>
      <p:sp>
        <p:nvSpPr>
          <p:cNvPr id="42" name="Rectangle 41"/>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F9F9"/>
              </a:solidFill>
            </a:endParaRPr>
          </a:p>
        </p:txBody>
      </p:sp>
      <p:sp>
        <p:nvSpPr>
          <p:cNvPr id="43" name="Rectangle: Rounded Corners 5"/>
          <p:cNvSpPr/>
          <p:nvPr/>
        </p:nvSpPr>
        <p:spPr>
          <a:xfrm>
            <a:off x="638616" y="4774925"/>
            <a:ext cx="3557066" cy="495586"/>
          </a:xfrm>
          <a:prstGeom prst="roundRect">
            <a:avLst>
              <a:gd name="adj" fmla="val 50000"/>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algn="ctr"/>
            <a:r>
              <a:rPr lang="fr-FR" dirty="0">
                <a:solidFill>
                  <a:srgbClr val="F9F9F9"/>
                </a:solidFill>
                <a:latin typeface="Verdana" panose="020B0604030504040204" pitchFamily="34" charset="0"/>
                <a:ea typeface="Verdana" panose="020B0604030504040204" pitchFamily="34" charset="0"/>
                <a:cs typeface="Verdana" panose="020B0604030504040204" pitchFamily="34" charset="0"/>
              </a:rPr>
              <a:t>Pour permettre au client de sécuriser ou dynamiser son épargne</a:t>
            </a:r>
          </a:p>
        </p:txBody>
      </p:sp>
      <p:sp>
        <p:nvSpPr>
          <p:cNvPr id="44" name="Rectangle: Rounded Corners 5"/>
          <p:cNvSpPr/>
          <p:nvPr/>
        </p:nvSpPr>
        <p:spPr>
          <a:xfrm>
            <a:off x="5072132" y="4774925"/>
            <a:ext cx="3557066" cy="495586"/>
          </a:xfrm>
          <a:prstGeom prst="roundRect">
            <a:avLst>
              <a:gd name="adj" fmla="val 50000"/>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1000" dirty="0">
                <a:solidFill>
                  <a:srgbClr val="F9F9F9"/>
                </a:solidFill>
                <a:latin typeface="Verdana" panose="020B0604030504040204" pitchFamily="34" charset="0"/>
                <a:ea typeface="Verdana" panose="020B0604030504040204" pitchFamily="34" charset="0"/>
                <a:cs typeface="Verdana" panose="020B0604030504040204" pitchFamily="34" charset="0"/>
              </a:rPr>
              <a:t>Pour permettre au client de : </a:t>
            </a:r>
          </a:p>
          <a:p>
            <a:pPr marL="171450" indent="-171450" algn="ctr">
              <a:buFont typeface="Wingdings" panose="05000000000000000000" pitchFamily="2" charset="2"/>
              <a:buChar char="ü"/>
            </a:pPr>
            <a:r>
              <a:rPr lang="fr-FR" sz="1000" dirty="0">
                <a:solidFill>
                  <a:srgbClr val="F9F9F9"/>
                </a:solidFill>
                <a:latin typeface="Verdana" panose="020B0604030504040204" pitchFamily="34" charset="0"/>
                <a:ea typeface="Verdana" panose="020B0604030504040204" pitchFamily="34" charset="0"/>
                <a:cs typeface="Verdana" panose="020B0604030504040204" pitchFamily="34" charset="0"/>
              </a:rPr>
              <a:t>maîtriser la volatilité de l’investissement</a:t>
            </a:r>
          </a:p>
          <a:p>
            <a:pPr marL="171450" indent="-171450" algn="ctr">
              <a:buFont typeface="Wingdings" panose="05000000000000000000" pitchFamily="2" charset="2"/>
              <a:buChar char="ü"/>
            </a:pPr>
            <a:r>
              <a:rPr lang="fr-FR" sz="1000" dirty="0">
                <a:solidFill>
                  <a:srgbClr val="F9F9F9"/>
                </a:solidFill>
                <a:latin typeface="Verdana" panose="020B0604030504040204" pitchFamily="34" charset="0"/>
                <a:ea typeface="Verdana" panose="020B0604030504040204" pitchFamily="34" charset="0"/>
                <a:cs typeface="Verdana" panose="020B0604030504040204" pitchFamily="34" charset="0"/>
              </a:rPr>
              <a:t>réduire le risque</a:t>
            </a:r>
          </a:p>
        </p:txBody>
      </p:sp>
      <p:sp>
        <p:nvSpPr>
          <p:cNvPr id="45" name="Rectangle: Rounded Corners 5"/>
          <p:cNvSpPr/>
          <p:nvPr/>
        </p:nvSpPr>
        <p:spPr>
          <a:xfrm>
            <a:off x="5070756" y="3914588"/>
            <a:ext cx="3557066" cy="495586"/>
          </a:xfrm>
          <a:prstGeom prst="roundRect">
            <a:avLst>
              <a:gd name="adj" fmla="val 50000"/>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algn="ctr"/>
            <a:r>
              <a:rPr lang="fr-FR" dirty="0">
                <a:solidFill>
                  <a:srgbClr val="F9F9F9"/>
                </a:solidFill>
                <a:latin typeface="Verdana" panose="020B0604030504040204" pitchFamily="34" charset="0"/>
                <a:ea typeface="Verdana" panose="020B0604030504040204" pitchFamily="34" charset="0"/>
                <a:cs typeface="Verdana" panose="020B0604030504040204" pitchFamily="34" charset="0"/>
              </a:rPr>
              <a:t>Pour gérer l’épargne investie sur une unité de compte en lien direct avec les marchés financiers</a:t>
            </a:r>
          </a:p>
        </p:txBody>
      </p:sp>
      <p:sp>
        <p:nvSpPr>
          <p:cNvPr id="2" name="ZoneTexte 1"/>
          <p:cNvSpPr txBox="1"/>
          <p:nvPr/>
        </p:nvSpPr>
        <p:spPr>
          <a:xfrm>
            <a:off x="1024853" y="5539563"/>
            <a:ext cx="2795573" cy="338554"/>
          </a:xfrm>
          <a:prstGeom prst="rect">
            <a:avLst/>
          </a:prstGeom>
          <a:noFill/>
        </p:spPr>
        <p:txBody>
          <a:bodyPr wrap="none" rtlCol="0">
            <a:spAutoFit/>
          </a:bodyPr>
          <a:lstStyle/>
          <a:p>
            <a:pPr marL="285750" indent="-285750">
              <a:buFont typeface="Wingdings" panose="05000000000000000000" pitchFamily="2" charset="2"/>
              <a:buChar char="v"/>
            </a:pPr>
            <a:r>
              <a:rPr lang="fr-FR" sz="1600" dirty="0">
                <a:solidFill>
                  <a:prstClr val="black"/>
                </a:solidFill>
                <a:latin typeface="Verdana" panose="020B0604030504040204" pitchFamily="34" charset="0"/>
                <a:ea typeface="Verdana" panose="020B0604030504040204" pitchFamily="34" charset="0"/>
                <a:cs typeface="Verdana" panose="020B0604030504040204" pitchFamily="34" charset="0"/>
              </a:rPr>
              <a:t>Arbitrages périodiques</a:t>
            </a:r>
          </a:p>
        </p:txBody>
      </p:sp>
      <p:sp>
        <p:nvSpPr>
          <p:cNvPr id="46" name="ZoneTexte 45"/>
          <p:cNvSpPr txBox="1"/>
          <p:nvPr/>
        </p:nvSpPr>
        <p:spPr>
          <a:xfrm>
            <a:off x="5452878" y="5539563"/>
            <a:ext cx="2901372" cy="338554"/>
          </a:xfrm>
          <a:prstGeom prst="rect">
            <a:avLst/>
          </a:prstGeom>
          <a:noFill/>
        </p:spPr>
        <p:txBody>
          <a:bodyPr wrap="none" rtlCol="0">
            <a:spAutoFit/>
          </a:bodyPr>
          <a:lstStyle/>
          <a:p>
            <a:pPr marL="285750" indent="-285750">
              <a:buFont typeface="Wingdings" panose="05000000000000000000" pitchFamily="2" charset="2"/>
              <a:buChar char="v"/>
            </a:pPr>
            <a:r>
              <a:rPr lang="fr-FR" sz="1600" dirty="0">
                <a:solidFill>
                  <a:prstClr val="black"/>
                </a:solidFill>
                <a:latin typeface="Verdana" panose="020B0604030504040204" pitchFamily="34" charset="0"/>
                <a:ea typeface="Verdana" panose="020B0604030504040204" pitchFamily="34" charset="0"/>
                <a:cs typeface="Verdana" panose="020B0604030504040204" pitchFamily="34" charset="0"/>
              </a:rPr>
              <a:t>Arbitrages conditionnés</a:t>
            </a: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7484" y="3108444"/>
            <a:ext cx="706767" cy="706767"/>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620" y="3151586"/>
            <a:ext cx="647750" cy="647750"/>
          </a:xfrm>
          <a:prstGeom prst="rect">
            <a:avLst/>
          </a:prstGeom>
        </p:spPr>
      </p:pic>
      <p:pic>
        <p:nvPicPr>
          <p:cNvPr id="47" name="Image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9515" y="-29603"/>
            <a:ext cx="1876425" cy="820632"/>
          </a:xfrm>
          <a:prstGeom prst="rect">
            <a:avLst/>
          </a:prstGeom>
        </p:spPr>
      </p:pic>
    </p:spTree>
    <p:extLst>
      <p:ext uri="{BB962C8B-B14F-4D97-AF65-F5344CB8AC3E}">
        <p14:creationId xmlns:p14="http://schemas.microsoft.com/office/powerpoint/2010/main" val="213603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par>
                                <p:cTn id="8" presetID="2" presetClass="entr" presetSubtype="8" fill="hold" grpId="0" nodeType="withEffect" nodePh="1">
                                  <p:stCondLst>
                                    <p:cond delay="0"/>
                                  </p:stCondLst>
                                  <p:endCondLst>
                                    <p:cond evt="begin" delay="0">
                                      <p:tn val="8"/>
                                    </p:cond>
                                  </p:end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par>
                          <p:cTn id="15" fill="hold">
                            <p:stCondLst>
                              <p:cond delay="500"/>
                            </p:stCondLst>
                            <p:childTnLst>
                              <p:par>
                                <p:cTn id="16" presetID="32" presetClass="emph" presetSubtype="0" fill="hold" nodeType="afterEffect">
                                  <p:stCondLst>
                                    <p:cond delay="0"/>
                                  </p:stCondLst>
                                  <p:childTnLst>
                                    <p:animRot by="120000">
                                      <p:cBhvr>
                                        <p:cTn id="17" dur="100" fill="hold">
                                          <p:stCondLst>
                                            <p:cond delay="0"/>
                                          </p:stCondLst>
                                        </p:cTn>
                                        <p:tgtEl>
                                          <p:spTgt spid="4"/>
                                        </p:tgtEl>
                                        <p:attrNameLst>
                                          <p:attrName>r</p:attrName>
                                        </p:attrNameLst>
                                      </p:cBhvr>
                                    </p:animRot>
                                    <p:animRot by="-240000">
                                      <p:cBhvr>
                                        <p:cTn id="18" dur="200" fill="hold">
                                          <p:stCondLst>
                                            <p:cond delay="200"/>
                                          </p:stCondLst>
                                        </p:cTn>
                                        <p:tgtEl>
                                          <p:spTgt spid="4"/>
                                        </p:tgtEl>
                                        <p:attrNameLst>
                                          <p:attrName>r</p:attrName>
                                        </p:attrNameLst>
                                      </p:cBhvr>
                                    </p:animRot>
                                    <p:animRot by="240000">
                                      <p:cBhvr>
                                        <p:cTn id="19" dur="200" fill="hold">
                                          <p:stCondLst>
                                            <p:cond delay="400"/>
                                          </p:stCondLst>
                                        </p:cTn>
                                        <p:tgtEl>
                                          <p:spTgt spid="4"/>
                                        </p:tgtEl>
                                        <p:attrNameLst>
                                          <p:attrName>r</p:attrName>
                                        </p:attrNameLst>
                                      </p:cBhvr>
                                    </p:animRot>
                                    <p:animRot by="-240000">
                                      <p:cBhvr>
                                        <p:cTn id="20" dur="200" fill="hold">
                                          <p:stCondLst>
                                            <p:cond delay="600"/>
                                          </p:stCondLst>
                                        </p:cTn>
                                        <p:tgtEl>
                                          <p:spTgt spid="4"/>
                                        </p:tgtEl>
                                        <p:attrNameLst>
                                          <p:attrName>r</p:attrName>
                                        </p:attrNameLst>
                                      </p:cBhvr>
                                    </p:animRot>
                                    <p:animRot by="120000">
                                      <p:cBhvr>
                                        <p:cTn id="21" dur="200" fill="hold">
                                          <p:stCondLst>
                                            <p:cond delay="800"/>
                                          </p:stCondLst>
                                        </p:cTn>
                                        <p:tgtEl>
                                          <p:spTgt spid="4"/>
                                        </p:tgtEl>
                                        <p:attrNameLst>
                                          <p:attrName>r</p:attrName>
                                        </p:attrNameLst>
                                      </p:cBhvr>
                                    </p:animRo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fill="hold"/>
                                        <p:tgtEl>
                                          <p:spTgt spid="43"/>
                                        </p:tgtEl>
                                        <p:attrNameLst>
                                          <p:attrName>ppt_x</p:attrName>
                                        </p:attrNameLst>
                                      </p:cBhvr>
                                      <p:tavLst>
                                        <p:tav tm="0">
                                          <p:val>
                                            <p:strVal val="#ppt_x"/>
                                          </p:val>
                                        </p:tav>
                                        <p:tav tm="100000">
                                          <p:val>
                                            <p:strVal val="#ppt_x"/>
                                          </p:val>
                                        </p:tav>
                                      </p:tavLst>
                                    </p:anim>
                                    <p:anim calcmode="lin" valueType="num">
                                      <p:cBhvr additive="base">
                                        <p:cTn id="31" dur="500" fill="hold"/>
                                        <p:tgtEl>
                                          <p:spTgt spid="43"/>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down)">
                                      <p:cBhvr>
                                        <p:cTn id="41" dur="500"/>
                                        <p:tgtEl>
                                          <p:spTgt spid="39"/>
                                        </p:tgtEl>
                                      </p:cBhvr>
                                    </p:animEffect>
                                  </p:childTnLst>
                                </p:cTn>
                              </p:par>
                            </p:childTnLst>
                          </p:cTn>
                        </p:par>
                        <p:par>
                          <p:cTn id="42" fill="hold">
                            <p:stCondLst>
                              <p:cond delay="4000"/>
                            </p:stCondLst>
                            <p:childTnLst>
                              <p:par>
                                <p:cTn id="43" presetID="1"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32" presetClass="emph" presetSubtype="0" fill="hold" nodeType="withEffect">
                                  <p:stCondLst>
                                    <p:cond delay="0"/>
                                  </p:stCondLst>
                                  <p:childTnLst>
                                    <p:animRot by="120000">
                                      <p:cBhvr>
                                        <p:cTn id="46" dur="100" fill="hold">
                                          <p:stCondLst>
                                            <p:cond delay="0"/>
                                          </p:stCondLst>
                                        </p:cTn>
                                        <p:tgtEl>
                                          <p:spTgt spid="3"/>
                                        </p:tgtEl>
                                        <p:attrNameLst>
                                          <p:attrName>r</p:attrName>
                                        </p:attrNameLst>
                                      </p:cBhvr>
                                    </p:animRot>
                                    <p:animRot by="-240000">
                                      <p:cBhvr>
                                        <p:cTn id="47" dur="200" fill="hold">
                                          <p:stCondLst>
                                            <p:cond delay="200"/>
                                          </p:stCondLst>
                                        </p:cTn>
                                        <p:tgtEl>
                                          <p:spTgt spid="3"/>
                                        </p:tgtEl>
                                        <p:attrNameLst>
                                          <p:attrName>r</p:attrName>
                                        </p:attrNameLst>
                                      </p:cBhvr>
                                    </p:animRot>
                                    <p:animRot by="240000">
                                      <p:cBhvr>
                                        <p:cTn id="48" dur="200" fill="hold">
                                          <p:stCondLst>
                                            <p:cond delay="400"/>
                                          </p:stCondLst>
                                        </p:cTn>
                                        <p:tgtEl>
                                          <p:spTgt spid="3"/>
                                        </p:tgtEl>
                                        <p:attrNameLst>
                                          <p:attrName>r</p:attrName>
                                        </p:attrNameLst>
                                      </p:cBhvr>
                                    </p:animRot>
                                    <p:animRot by="-240000">
                                      <p:cBhvr>
                                        <p:cTn id="49" dur="200" fill="hold">
                                          <p:stCondLst>
                                            <p:cond delay="600"/>
                                          </p:stCondLst>
                                        </p:cTn>
                                        <p:tgtEl>
                                          <p:spTgt spid="3"/>
                                        </p:tgtEl>
                                        <p:attrNameLst>
                                          <p:attrName>r</p:attrName>
                                        </p:attrNameLst>
                                      </p:cBhvr>
                                    </p:animRot>
                                    <p:animRot by="120000">
                                      <p:cBhvr>
                                        <p:cTn id="50" dur="200" fill="hold">
                                          <p:stCondLst>
                                            <p:cond delay="800"/>
                                          </p:stCondLst>
                                        </p:cTn>
                                        <p:tgtEl>
                                          <p:spTgt spid="3"/>
                                        </p:tgtEl>
                                        <p:attrNameLst>
                                          <p:attrName>r</p:attrName>
                                        </p:attrNameLst>
                                      </p:cBhvr>
                                    </p:animRot>
                                  </p:childTnLst>
                                </p:cTn>
                              </p:par>
                            </p:childTnLst>
                          </p:cTn>
                        </p:par>
                        <p:par>
                          <p:cTn id="51" fill="hold">
                            <p:stCondLst>
                              <p:cond delay="5000"/>
                            </p:stCondLst>
                            <p:childTnLst>
                              <p:par>
                                <p:cTn id="52" presetID="2" presetClass="entr" presetSubtype="4"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fill="hold"/>
                                        <p:tgtEl>
                                          <p:spTgt spid="45"/>
                                        </p:tgtEl>
                                        <p:attrNameLst>
                                          <p:attrName>ppt_x</p:attrName>
                                        </p:attrNameLst>
                                      </p:cBhvr>
                                      <p:tavLst>
                                        <p:tav tm="0">
                                          <p:val>
                                            <p:strVal val="#ppt_x"/>
                                          </p:val>
                                        </p:tav>
                                        <p:tav tm="100000">
                                          <p:val>
                                            <p:strVal val="#ppt_x"/>
                                          </p:val>
                                        </p:tav>
                                      </p:tavLst>
                                    </p:anim>
                                    <p:anim calcmode="lin" valueType="num">
                                      <p:cBhvr additive="base">
                                        <p:cTn id="55" dur="500" fill="hold"/>
                                        <p:tgtEl>
                                          <p:spTgt spid="45"/>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1000"/>
                                        <p:tgtEl>
                                          <p:spTgt spid="46"/>
                                        </p:tgtEl>
                                      </p:cBhvr>
                                    </p:animEffect>
                                    <p:anim calcmode="lin" valueType="num">
                                      <p:cBhvr>
                                        <p:cTn id="65" dur="1000" fill="hold"/>
                                        <p:tgtEl>
                                          <p:spTgt spid="46"/>
                                        </p:tgtEl>
                                        <p:attrNameLst>
                                          <p:attrName>ppt_x</p:attrName>
                                        </p:attrNameLst>
                                      </p:cBhvr>
                                      <p:tavLst>
                                        <p:tav tm="0">
                                          <p:val>
                                            <p:strVal val="#ppt_x"/>
                                          </p:val>
                                        </p:tav>
                                        <p:tav tm="100000">
                                          <p:val>
                                            <p:strVal val="#ppt_x"/>
                                          </p:val>
                                        </p:tav>
                                      </p:tavLst>
                                    </p:anim>
                                    <p:anim calcmode="lin" valueType="num">
                                      <p:cBhvr>
                                        <p:cTn id="6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43" grpId="0" animBg="1"/>
      <p:bldP spid="44" grpId="0" animBg="1"/>
      <p:bldP spid="45" grpId="0" animBg="1"/>
      <p:bldP spid="2" grpId="0"/>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ectangle 114"/>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F9F9"/>
              </a:solidFill>
            </a:endParaRPr>
          </a:p>
        </p:txBody>
      </p:sp>
      <p:sp>
        <p:nvSpPr>
          <p:cNvPr id="89" name="Oval 78"/>
          <p:cNvSpPr>
            <a:spLocks noChangeArrowheads="1"/>
          </p:cNvSpPr>
          <p:nvPr/>
        </p:nvSpPr>
        <p:spPr bwMode="auto">
          <a:xfrm>
            <a:off x="463617" y="3968606"/>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6" name="Title 5"/>
          <p:cNvSpPr>
            <a:spLocks noGrp="1"/>
          </p:cNvSpPr>
          <p:nvPr>
            <p:ph type="title"/>
          </p:nvPr>
        </p:nvSpPr>
        <p:spPr>
          <a:xfrm>
            <a:off x="451226" y="0"/>
            <a:ext cx="7886700" cy="804092"/>
          </a:xfrm>
        </p:spPr>
        <p:txBody>
          <a:bodyPr>
            <a:noAutofit/>
          </a:bodyPr>
          <a:lstStyle/>
          <a:p>
            <a:r>
              <a:rPr lang="en-US" sz="1600" b="0" dirty="0">
                <a:solidFill>
                  <a:srgbClr val="8E7339"/>
                </a:solidFill>
                <a:latin typeface="Verdana" panose="020B0604030504040204" pitchFamily="34" charset="0"/>
                <a:ea typeface="Verdana" panose="020B0604030504040204" pitchFamily="34" charset="0"/>
                <a:cs typeface="Verdana" panose="020B0604030504040204" pitchFamily="34" charset="0"/>
              </a:rPr>
              <a:t>Options de réallocation programmée de </a:t>
            </a:r>
            <a:r>
              <a:rPr lang="en-US" sz="1600" b="0" dirty="0" err="1">
                <a:solidFill>
                  <a:srgbClr val="8E7339"/>
                </a:solidFill>
                <a:latin typeface="Verdana" panose="020B0604030504040204" pitchFamily="34" charset="0"/>
                <a:ea typeface="Verdana" panose="020B0604030504040204" pitchFamily="34" charset="0"/>
                <a:cs typeface="Verdana" panose="020B0604030504040204" pitchFamily="34" charset="0"/>
              </a:rPr>
              <a:t>l’épargne</a:t>
            </a:r>
            <a:r>
              <a:rPr lang="en-US" sz="1600" b="0" dirty="0">
                <a:solidFill>
                  <a:srgbClr val="8E7339"/>
                </a:solidFill>
                <a:latin typeface="Verdana" panose="020B0604030504040204" pitchFamily="34" charset="0"/>
                <a:ea typeface="Verdana" panose="020B0604030504040204" pitchFamily="34" charset="0"/>
                <a:cs typeface="Verdana" panose="020B0604030504040204" pitchFamily="34" charset="0"/>
              </a:rPr>
              <a:t/>
            </a:r>
            <a:br>
              <a:rPr lang="en-US" sz="1600" b="0" dirty="0">
                <a:solidFill>
                  <a:srgbClr val="8E7339"/>
                </a:solidFill>
                <a:latin typeface="Verdana" panose="020B0604030504040204" pitchFamily="34" charset="0"/>
                <a:ea typeface="Verdana" panose="020B0604030504040204" pitchFamily="34" charset="0"/>
                <a:cs typeface="Verdana" panose="020B0604030504040204" pitchFamily="34" charset="0"/>
              </a:rPr>
            </a:br>
            <a:r>
              <a:rPr lang="fr-FR" sz="1600" b="0" dirty="0" err="1">
                <a:solidFill>
                  <a:srgbClr val="8E7339"/>
                </a:solidFill>
                <a:latin typeface="Verdana" panose="020B0604030504040204" pitchFamily="34" charset="0"/>
                <a:ea typeface="Verdana" panose="020B0604030504040204" pitchFamily="34" charset="0"/>
                <a:cs typeface="Verdana" panose="020B0604030504040204" pitchFamily="34" charset="0"/>
              </a:rPr>
              <a:t>Natixis</a:t>
            </a:r>
            <a:r>
              <a:rPr lang="fr-FR" sz="1600" b="0" dirty="0">
                <a:solidFill>
                  <a:srgbClr val="8E7339"/>
                </a:solidFill>
                <a:latin typeface="Verdana" panose="020B0604030504040204" pitchFamily="34" charset="0"/>
                <a:ea typeface="Verdana" panose="020B0604030504040204" pitchFamily="34" charset="0"/>
                <a:cs typeface="Verdana" panose="020B0604030504040204" pitchFamily="34" charset="0"/>
              </a:rPr>
              <a:t> </a:t>
            </a:r>
            <a:r>
              <a:rPr lang="fr-FR" sz="1600" b="0" dirty="0" err="1">
                <a:solidFill>
                  <a:srgbClr val="8E7339"/>
                </a:solidFill>
                <a:latin typeface="Verdana" panose="020B0604030504040204" pitchFamily="34" charset="0"/>
                <a:ea typeface="Verdana" panose="020B0604030504040204" pitchFamily="34" charset="0"/>
                <a:cs typeface="Verdana" panose="020B0604030504040204" pitchFamily="34" charset="0"/>
              </a:rPr>
              <a:t>Wealth</a:t>
            </a:r>
            <a:r>
              <a:rPr lang="fr-FR" sz="1600" b="0" dirty="0">
                <a:solidFill>
                  <a:srgbClr val="8E7339"/>
                </a:solidFill>
                <a:latin typeface="Verdana" panose="020B0604030504040204" pitchFamily="34" charset="0"/>
                <a:ea typeface="Verdana" panose="020B0604030504040204" pitchFamily="34" charset="0"/>
                <a:cs typeface="Verdana" panose="020B0604030504040204" pitchFamily="34" charset="0"/>
              </a:rPr>
              <a:t> Management propose 3 options de réallocation </a:t>
            </a:r>
            <a:br>
              <a:rPr lang="fr-FR" sz="1600" b="0" dirty="0">
                <a:solidFill>
                  <a:srgbClr val="8E7339"/>
                </a:solidFill>
                <a:latin typeface="Verdana" panose="020B0604030504040204" pitchFamily="34" charset="0"/>
                <a:ea typeface="Verdana" panose="020B0604030504040204" pitchFamily="34" charset="0"/>
                <a:cs typeface="Verdana" panose="020B0604030504040204" pitchFamily="34" charset="0"/>
              </a:rPr>
            </a:br>
            <a:r>
              <a:rPr lang="fr-FR" sz="1600" b="0" dirty="0">
                <a:solidFill>
                  <a:srgbClr val="8E7339"/>
                </a:solidFill>
                <a:latin typeface="Verdana" panose="020B0604030504040204" pitchFamily="34" charset="0"/>
                <a:ea typeface="Verdana" panose="020B0604030504040204" pitchFamily="34" charset="0"/>
                <a:cs typeface="Verdana" panose="020B0604030504040204" pitchFamily="34" charset="0"/>
              </a:rPr>
              <a:t>programmée de l’épargne</a:t>
            </a:r>
            <a:endParaRPr lang="en-US" sz="1600" b="0"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grpSp>
        <p:nvGrpSpPr>
          <p:cNvPr id="23" name="Group 22"/>
          <p:cNvGrpSpPr/>
          <p:nvPr/>
        </p:nvGrpSpPr>
        <p:grpSpPr>
          <a:xfrm>
            <a:off x="936970" y="1397447"/>
            <a:ext cx="935543" cy="2878076"/>
            <a:chOff x="1249294" y="1641789"/>
            <a:chExt cx="1247390" cy="3837434"/>
          </a:xfrm>
        </p:grpSpPr>
        <p:grpSp>
          <p:nvGrpSpPr>
            <p:cNvPr id="20" name="Group 19"/>
            <p:cNvGrpSpPr/>
            <p:nvPr/>
          </p:nvGrpSpPr>
          <p:grpSpPr>
            <a:xfrm>
              <a:off x="1257087" y="1641789"/>
              <a:ext cx="1233378" cy="3660186"/>
              <a:chOff x="1257087" y="1641789"/>
              <a:chExt cx="1233378" cy="3660186"/>
            </a:xfrm>
          </p:grpSpPr>
          <p:sp>
            <p:nvSpPr>
              <p:cNvPr id="315" name="Rectangle 75"/>
              <p:cNvSpPr>
                <a:spLocks noChangeArrowheads="1"/>
              </p:cNvSpPr>
              <p:nvPr/>
            </p:nvSpPr>
            <p:spPr bwMode="auto">
              <a:xfrm>
                <a:off x="1725650" y="2585638"/>
                <a:ext cx="292461" cy="110780"/>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16" name="Rectangle 76"/>
              <p:cNvSpPr>
                <a:spLocks noChangeArrowheads="1"/>
              </p:cNvSpPr>
              <p:nvPr/>
            </p:nvSpPr>
            <p:spPr bwMode="auto">
              <a:xfrm>
                <a:off x="1725650" y="2585638"/>
                <a:ext cx="292461" cy="11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17" name="Rectangle 77"/>
              <p:cNvSpPr>
                <a:spLocks noChangeArrowheads="1"/>
              </p:cNvSpPr>
              <p:nvPr/>
            </p:nvSpPr>
            <p:spPr bwMode="auto">
              <a:xfrm>
                <a:off x="1747806" y="2505876"/>
                <a:ext cx="250365" cy="465278"/>
              </a:xfrm>
              <a:prstGeom prst="rect">
                <a:avLst/>
              </a:prstGeom>
              <a:solidFill>
                <a:srgbClr val="F2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18" name="Rectangle 78"/>
              <p:cNvSpPr>
                <a:spLocks noChangeArrowheads="1"/>
              </p:cNvSpPr>
              <p:nvPr/>
            </p:nvSpPr>
            <p:spPr bwMode="auto">
              <a:xfrm>
                <a:off x="1747806" y="2505876"/>
                <a:ext cx="250365" cy="465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19" name="Freeform 79"/>
              <p:cNvSpPr>
                <a:spLocks/>
              </p:cNvSpPr>
              <p:nvPr/>
            </p:nvSpPr>
            <p:spPr bwMode="auto">
              <a:xfrm>
                <a:off x="1747806" y="2534679"/>
                <a:ext cx="250365" cy="97487"/>
              </a:xfrm>
              <a:custGeom>
                <a:avLst/>
                <a:gdLst>
                  <a:gd name="T0" fmla="*/ 92 w 92"/>
                  <a:gd name="T1" fmla="*/ 0 h 36"/>
                  <a:gd name="T2" fmla="*/ 46 w 92"/>
                  <a:gd name="T3" fmla="*/ 11 h 36"/>
                  <a:gd name="T4" fmla="*/ 0 w 92"/>
                  <a:gd name="T5" fmla="*/ 0 h 36"/>
                  <a:gd name="T6" fmla="*/ 0 w 92"/>
                  <a:gd name="T7" fmla="*/ 3 h 36"/>
                  <a:gd name="T8" fmla="*/ 92 w 92"/>
                  <a:gd name="T9" fmla="*/ 36 h 36"/>
                  <a:gd name="T10" fmla="*/ 92 w 92"/>
                  <a:gd name="T11" fmla="*/ 19 h 36"/>
                  <a:gd name="T12" fmla="*/ 92 w 9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92" h="36">
                    <a:moveTo>
                      <a:pt x="92" y="0"/>
                    </a:moveTo>
                    <a:cubicBezTo>
                      <a:pt x="79" y="7"/>
                      <a:pt x="63" y="11"/>
                      <a:pt x="46" y="11"/>
                    </a:cubicBezTo>
                    <a:cubicBezTo>
                      <a:pt x="30" y="11"/>
                      <a:pt x="14" y="7"/>
                      <a:pt x="0" y="0"/>
                    </a:cubicBezTo>
                    <a:cubicBezTo>
                      <a:pt x="0" y="3"/>
                      <a:pt x="0" y="3"/>
                      <a:pt x="0" y="3"/>
                    </a:cubicBezTo>
                    <a:cubicBezTo>
                      <a:pt x="92" y="36"/>
                      <a:pt x="92" y="36"/>
                      <a:pt x="92" y="36"/>
                    </a:cubicBezTo>
                    <a:cubicBezTo>
                      <a:pt x="92" y="19"/>
                      <a:pt x="92" y="19"/>
                      <a:pt x="92" y="19"/>
                    </a:cubicBezTo>
                    <a:cubicBezTo>
                      <a:pt x="92" y="0"/>
                      <a:pt x="92" y="0"/>
                      <a:pt x="92" y="0"/>
                    </a:cubicBezTo>
                  </a:path>
                </a:pathLst>
              </a:custGeom>
              <a:solidFill>
                <a:srgbClr val="E69D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20" name="Freeform 80"/>
              <p:cNvSpPr>
                <a:spLocks/>
              </p:cNvSpPr>
              <p:nvPr/>
            </p:nvSpPr>
            <p:spPr bwMode="auto">
              <a:xfrm>
                <a:off x="1519599" y="3799792"/>
                <a:ext cx="704564" cy="1502183"/>
              </a:xfrm>
              <a:custGeom>
                <a:avLst/>
                <a:gdLst>
                  <a:gd name="T0" fmla="*/ 0 w 318"/>
                  <a:gd name="T1" fmla="*/ 108 h 678"/>
                  <a:gd name="T2" fmla="*/ 0 w 318"/>
                  <a:gd name="T3" fmla="*/ 678 h 678"/>
                  <a:gd name="T4" fmla="*/ 130 w 318"/>
                  <a:gd name="T5" fmla="*/ 678 h 678"/>
                  <a:gd name="T6" fmla="*/ 145 w 318"/>
                  <a:gd name="T7" fmla="*/ 108 h 678"/>
                  <a:gd name="T8" fmla="*/ 175 w 318"/>
                  <a:gd name="T9" fmla="*/ 108 h 678"/>
                  <a:gd name="T10" fmla="*/ 190 w 318"/>
                  <a:gd name="T11" fmla="*/ 678 h 678"/>
                  <a:gd name="T12" fmla="*/ 318 w 318"/>
                  <a:gd name="T13" fmla="*/ 678 h 678"/>
                  <a:gd name="T14" fmla="*/ 318 w 318"/>
                  <a:gd name="T15" fmla="*/ 108 h 678"/>
                  <a:gd name="T16" fmla="*/ 318 w 318"/>
                  <a:gd name="T17" fmla="*/ 0 h 678"/>
                  <a:gd name="T18" fmla="*/ 180 w 318"/>
                  <a:gd name="T19" fmla="*/ 0 h 678"/>
                  <a:gd name="T20" fmla="*/ 140 w 318"/>
                  <a:gd name="T21" fmla="*/ 0 h 678"/>
                  <a:gd name="T22" fmla="*/ 0 w 318"/>
                  <a:gd name="T23" fmla="*/ 0 h 678"/>
                  <a:gd name="T24" fmla="*/ 0 w 318"/>
                  <a:gd name="T25" fmla="*/ 10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678">
                    <a:moveTo>
                      <a:pt x="0" y="108"/>
                    </a:moveTo>
                    <a:lnTo>
                      <a:pt x="0" y="678"/>
                    </a:lnTo>
                    <a:lnTo>
                      <a:pt x="130" y="678"/>
                    </a:lnTo>
                    <a:lnTo>
                      <a:pt x="145" y="108"/>
                    </a:lnTo>
                    <a:lnTo>
                      <a:pt x="175" y="108"/>
                    </a:lnTo>
                    <a:lnTo>
                      <a:pt x="190" y="678"/>
                    </a:lnTo>
                    <a:lnTo>
                      <a:pt x="318" y="678"/>
                    </a:lnTo>
                    <a:lnTo>
                      <a:pt x="318" y="108"/>
                    </a:lnTo>
                    <a:lnTo>
                      <a:pt x="318" y="0"/>
                    </a:lnTo>
                    <a:lnTo>
                      <a:pt x="180" y="0"/>
                    </a:lnTo>
                    <a:lnTo>
                      <a:pt x="140" y="0"/>
                    </a:lnTo>
                    <a:lnTo>
                      <a:pt x="0" y="0"/>
                    </a:lnTo>
                    <a:lnTo>
                      <a:pt x="0" y="108"/>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24" name="Rectangle 85"/>
              <p:cNvSpPr>
                <a:spLocks noChangeArrowheads="1"/>
              </p:cNvSpPr>
              <p:nvPr/>
            </p:nvSpPr>
            <p:spPr bwMode="auto">
              <a:xfrm>
                <a:off x="1519599" y="3722245"/>
                <a:ext cx="704564" cy="7754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25" name="Freeform 86"/>
              <p:cNvSpPr>
                <a:spLocks noEditPoints="1"/>
              </p:cNvSpPr>
              <p:nvPr/>
            </p:nvSpPr>
            <p:spPr bwMode="auto">
              <a:xfrm>
                <a:off x="1796549" y="3704520"/>
                <a:ext cx="155093" cy="117427"/>
              </a:xfrm>
              <a:custGeom>
                <a:avLst/>
                <a:gdLst>
                  <a:gd name="T0" fmla="*/ 40 w 57"/>
                  <a:gd name="T1" fmla="*/ 44 h 44"/>
                  <a:gd name="T2" fmla="*/ 17 w 57"/>
                  <a:gd name="T3" fmla="*/ 44 h 44"/>
                  <a:gd name="T4" fmla="*/ 0 w 57"/>
                  <a:gd name="T5" fmla="*/ 28 h 44"/>
                  <a:gd name="T6" fmla="*/ 0 w 57"/>
                  <a:gd name="T7" fmla="*/ 16 h 44"/>
                  <a:gd name="T8" fmla="*/ 17 w 57"/>
                  <a:gd name="T9" fmla="*/ 0 h 44"/>
                  <a:gd name="T10" fmla="*/ 40 w 57"/>
                  <a:gd name="T11" fmla="*/ 0 h 44"/>
                  <a:gd name="T12" fmla="*/ 57 w 57"/>
                  <a:gd name="T13" fmla="*/ 16 h 44"/>
                  <a:gd name="T14" fmla="*/ 57 w 57"/>
                  <a:gd name="T15" fmla="*/ 28 h 44"/>
                  <a:gd name="T16" fmla="*/ 40 w 57"/>
                  <a:gd name="T17" fmla="*/ 44 h 44"/>
                  <a:gd name="T18" fmla="*/ 17 w 57"/>
                  <a:gd name="T19" fmla="*/ 8 h 44"/>
                  <a:gd name="T20" fmla="*/ 8 w 57"/>
                  <a:gd name="T21" fmla="*/ 16 h 44"/>
                  <a:gd name="T22" fmla="*/ 8 w 57"/>
                  <a:gd name="T23" fmla="*/ 28 h 44"/>
                  <a:gd name="T24" fmla="*/ 17 w 57"/>
                  <a:gd name="T25" fmla="*/ 36 h 44"/>
                  <a:gd name="T26" fmla="*/ 40 w 57"/>
                  <a:gd name="T27" fmla="*/ 36 h 44"/>
                  <a:gd name="T28" fmla="*/ 49 w 57"/>
                  <a:gd name="T29" fmla="*/ 28 h 44"/>
                  <a:gd name="T30" fmla="*/ 49 w 57"/>
                  <a:gd name="T31" fmla="*/ 16 h 44"/>
                  <a:gd name="T32" fmla="*/ 40 w 57"/>
                  <a:gd name="T33" fmla="*/ 8 h 44"/>
                  <a:gd name="T34" fmla="*/ 17 w 57"/>
                  <a:gd name="T35"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44">
                    <a:moveTo>
                      <a:pt x="40" y="44"/>
                    </a:moveTo>
                    <a:cubicBezTo>
                      <a:pt x="17" y="44"/>
                      <a:pt x="17" y="44"/>
                      <a:pt x="17" y="44"/>
                    </a:cubicBezTo>
                    <a:cubicBezTo>
                      <a:pt x="8" y="44"/>
                      <a:pt x="0" y="37"/>
                      <a:pt x="0" y="28"/>
                    </a:cubicBezTo>
                    <a:cubicBezTo>
                      <a:pt x="0" y="16"/>
                      <a:pt x="0" y="16"/>
                      <a:pt x="0" y="16"/>
                    </a:cubicBezTo>
                    <a:cubicBezTo>
                      <a:pt x="0" y="7"/>
                      <a:pt x="8" y="0"/>
                      <a:pt x="17" y="0"/>
                    </a:cubicBezTo>
                    <a:cubicBezTo>
                      <a:pt x="40" y="0"/>
                      <a:pt x="40" y="0"/>
                      <a:pt x="40" y="0"/>
                    </a:cubicBezTo>
                    <a:cubicBezTo>
                      <a:pt x="49" y="0"/>
                      <a:pt x="57" y="7"/>
                      <a:pt x="57" y="16"/>
                    </a:cubicBezTo>
                    <a:cubicBezTo>
                      <a:pt x="57" y="28"/>
                      <a:pt x="57" y="28"/>
                      <a:pt x="57" y="28"/>
                    </a:cubicBezTo>
                    <a:cubicBezTo>
                      <a:pt x="57" y="37"/>
                      <a:pt x="49" y="44"/>
                      <a:pt x="40" y="44"/>
                    </a:cubicBezTo>
                    <a:close/>
                    <a:moveTo>
                      <a:pt x="17" y="8"/>
                    </a:moveTo>
                    <a:cubicBezTo>
                      <a:pt x="12" y="8"/>
                      <a:pt x="8" y="11"/>
                      <a:pt x="8" y="16"/>
                    </a:cubicBezTo>
                    <a:cubicBezTo>
                      <a:pt x="8" y="28"/>
                      <a:pt x="8" y="28"/>
                      <a:pt x="8" y="28"/>
                    </a:cubicBezTo>
                    <a:cubicBezTo>
                      <a:pt x="8" y="32"/>
                      <a:pt x="12" y="36"/>
                      <a:pt x="17" y="36"/>
                    </a:cubicBezTo>
                    <a:cubicBezTo>
                      <a:pt x="40" y="36"/>
                      <a:pt x="40" y="36"/>
                      <a:pt x="40" y="36"/>
                    </a:cubicBezTo>
                    <a:cubicBezTo>
                      <a:pt x="45" y="36"/>
                      <a:pt x="49" y="32"/>
                      <a:pt x="49" y="28"/>
                    </a:cubicBezTo>
                    <a:cubicBezTo>
                      <a:pt x="49" y="16"/>
                      <a:pt x="49" y="16"/>
                      <a:pt x="49" y="16"/>
                    </a:cubicBezTo>
                    <a:cubicBezTo>
                      <a:pt x="49" y="11"/>
                      <a:pt x="45" y="8"/>
                      <a:pt x="40" y="8"/>
                    </a:cubicBezTo>
                    <a:lnTo>
                      <a:pt x="17" y="8"/>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26" name="Freeform 87"/>
              <p:cNvSpPr>
                <a:spLocks/>
              </p:cNvSpPr>
              <p:nvPr/>
            </p:nvSpPr>
            <p:spPr bwMode="auto">
              <a:xfrm>
                <a:off x="1481933" y="2614440"/>
                <a:ext cx="782111" cy="1107804"/>
              </a:xfrm>
              <a:custGeom>
                <a:avLst/>
                <a:gdLst>
                  <a:gd name="T0" fmla="*/ 288 w 288"/>
                  <a:gd name="T1" fmla="*/ 154 h 412"/>
                  <a:gd name="T2" fmla="*/ 288 w 288"/>
                  <a:gd name="T3" fmla="*/ 41 h 412"/>
                  <a:gd name="T4" fmla="*/ 206 w 288"/>
                  <a:gd name="T5" fmla="*/ 0 h 412"/>
                  <a:gd name="T6" fmla="*/ 202 w 288"/>
                  <a:gd name="T7" fmla="*/ 0 h 412"/>
                  <a:gd name="T8" fmla="*/ 144 w 288"/>
                  <a:gd name="T9" fmla="*/ 79 h 412"/>
                  <a:gd name="T10" fmla="*/ 87 w 288"/>
                  <a:gd name="T11" fmla="*/ 0 h 412"/>
                  <a:gd name="T12" fmla="*/ 82 w 288"/>
                  <a:gd name="T13" fmla="*/ 0 h 412"/>
                  <a:gd name="T14" fmla="*/ 0 w 288"/>
                  <a:gd name="T15" fmla="*/ 41 h 412"/>
                  <a:gd name="T16" fmla="*/ 0 w 288"/>
                  <a:gd name="T17" fmla="*/ 154 h 412"/>
                  <a:gd name="T18" fmla="*/ 0 w 288"/>
                  <a:gd name="T19" fmla="*/ 155 h 412"/>
                  <a:gd name="T20" fmla="*/ 0 w 288"/>
                  <a:gd name="T21" fmla="*/ 396 h 412"/>
                  <a:gd name="T22" fmla="*/ 16 w 288"/>
                  <a:gd name="T23" fmla="*/ 412 h 412"/>
                  <a:gd name="T24" fmla="*/ 144 w 288"/>
                  <a:gd name="T25" fmla="*/ 412 h 412"/>
                  <a:gd name="T26" fmla="*/ 272 w 288"/>
                  <a:gd name="T27" fmla="*/ 412 h 412"/>
                  <a:gd name="T28" fmla="*/ 288 w 288"/>
                  <a:gd name="T29" fmla="*/ 396 h 412"/>
                  <a:gd name="T30" fmla="*/ 288 w 288"/>
                  <a:gd name="T31" fmla="*/ 155 h 412"/>
                  <a:gd name="T32" fmla="*/ 288 w 288"/>
                  <a:gd name="T33" fmla="*/ 15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412">
                    <a:moveTo>
                      <a:pt x="288" y="154"/>
                    </a:moveTo>
                    <a:cubicBezTo>
                      <a:pt x="288" y="41"/>
                      <a:pt x="288" y="41"/>
                      <a:pt x="288" y="41"/>
                    </a:cubicBezTo>
                    <a:cubicBezTo>
                      <a:pt x="266" y="20"/>
                      <a:pt x="238" y="4"/>
                      <a:pt x="206" y="0"/>
                    </a:cubicBezTo>
                    <a:cubicBezTo>
                      <a:pt x="205" y="0"/>
                      <a:pt x="204" y="0"/>
                      <a:pt x="202" y="0"/>
                    </a:cubicBezTo>
                    <a:cubicBezTo>
                      <a:pt x="144" y="79"/>
                      <a:pt x="144" y="79"/>
                      <a:pt x="144" y="79"/>
                    </a:cubicBezTo>
                    <a:cubicBezTo>
                      <a:pt x="87" y="0"/>
                      <a:pt x="87" y="0"/>
                      <a:pt x="87" y="0"/>
                    </a:cubicBezTo>
                    <a:cubicBezTo>
                      <a:pt x="85" y="0"/>
                      <a:pt x="84" y="0"/>
                      <a:pt x="82" y="0"/>
                    </a:cubicBezTo>
                    <a:cubicBezTo>
                      <a:pt x="51" y="4"/>
                      <a:pt x="23" y="20"/>
                      <a:pt x="0" y="41"/>
                    </a:cubicBezTo>
                    <a:cubicBezTo>
                      <a:pt x="0" y="154"/>
                      <a:pt x="0" y="154"/>
                      <a:pt x="0" y="154"/>
                    </a:cubicBezTo>
                    <a:cubicBezTo>
                      <a:pt x="0" y="155"/>
                      <a:pt x="0" y="155"/>
                      <a:pt x="0" y="155"/>
                    </a:cubicBezTo>
                    <a:cubicBezTo>
                      <a:pt x="0" y="396"/>
                      <a:pt x="0" y="396"/>
                      <a:pt x="0" y="396"/>
                    </a:cubicBezTo>
                    <a:cubicBezTo>
                      <a:pt x="0" y="405"/>
                      <a:pt x="8" y="412"/>
                      <a:pt x="16" y="412"/>
                    </a:cubicBezTo>
                    <a:cubicBezTo>
                      <a:pt x="144" y="412"/>
                      <a:pt x="144" y="412"/>
                      <a:pt x="144" y="412"/>
                    </a:cubicBezTo>
                    <a:cubicBezTo>
                      <a:pt x="272" y="412"/>
                      <a:pt x="272" y="412"/>
                      <a:pt x="272" y="412"/>
                    </a:cubicBezTo>
                    <a:cubicBezTo>
                      <a:pt x="281" y="412"/>
                      <a:pt x="288" y="405"/>
                      <a:pt x="288" y="396"/>
                    </a:cubicBezTo>
                    <a:cubicBezTo>
                      <a:pt x="288" y="155"/>
                      <a:pt x="288" y="155"/>
                      <a:pt x="288" y="155"/>
                    </a:cubicBezTo>
                    <a:lnTo>
                      <a:pt x="288" y="154"/>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27" name="Freeform 88"/>
              <p:cNvSpPr>
                <a:spLocks/>
              </p:cNvSpPr>
              <p:nvPr/>
            </p:nvSpPr>
            <p:spPr bwMode="auto">
              <a:xfrm>
                <a:off x="1812059" y="2751808"/>
                <a:ext cx="119643" cy="95270"/>
              </a:xfrm>
              <a:custGeom>
                <a:avLst/>
                <a:gdLst>
                  <a:gd name="T0" fmla="*/ 54 w 54"/>
                  <a:gd name="T1" fmla="*/ 22 h 43"/>
                  <a:gd name="T2" fmla="*/ 44 w 54"/>
                  <a:gd name="T3" fmla="*/ 43 h 43"/>
                  <a:gd name="T4" fmla="*/ 11 w 54"/>
                  <a:gd name="T5" fmla="*/ 43 h 43"/>
                  <a:gd name="T6" fmla="*/ 0 w 54"/>
                  <a:gd name="T7" fmla="*/ 22 h 43"/>
                  <a:gd name="T8" fmla="*/ 27 w 54"/>
                  <a:gd name="T9" fmla="*/ 0 h 43"/>
                  <a:gd name="T10" fmla="*/ 54 w 54"/>
                  <a:gd name="T11" fmla="*/ 22 h 43"/>
                </a:gdLst>
                <a:ahLst/>
                <a:cxnLst>
                  <a:cxn ang="0">
                    <a:pos x="T0" y="T1"/>
                  </a:cxn>
                  <a:cxn ang="0">
                    <a:pos x="T2" y="T3"/>
                  </a:cxn>
                  <a:cxn ang="0">
                    <a:pos x="T4" y="T5"/>
                  </a:cxn>
                  <a:cxn ang="0">
                    <a:pos x="T6" y="T7"/>
                  </a:cxn>
                  <a:cxn ang="0">
                    <a:pos x="T8" y="T9"/>
                  </a:cxn>
                  <a:cxn ang="0">
                    <a:pos x="T10" y="T11"/>
                  </a:cxn>
                </a:cxnLst>
                <a:rect l="0" t="0" r="r" b="b"/>
                <a:pathLst>
                  <a:path w="54" h="43">
                    <a:moveTo>
                      <a:pt x="54" y="22"/>
                    </a:moveTo>
                    <a:lnTo>
                      <a:pt x="44" y="43"/>
                    </a:lnTo>
                    <a:lnTo>
                      <a:pt x="11" y="43"/>
                    </a:lnTo>
                    <a:lnTo>
                      <a:pt x="0" y="22"/>
                    </a:lnTo>
                    <a:lnTo>
                      <a:pt x="27" y="0"/>
                    </a:lnTo>
                    <a:lnTo>
                      <a:pt x="54"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28" name="Freeform 89"/>
              <p:cNvSpPr>
                <a:spLocks/>
              </p:cNvSpPr>
              <p:nvPr/>
            </p:nvSpPr>
            <p:spPr bwMode="auto">
              <a:xfrm>
                <a:off x="1663613" y="2585638"/>
                <a:ext cx="208267" cy="248148"/>
              </a:xfrm>
              <a:custGeom>
                <a:avLst/>
                <a:gdLst>
                  <a:gd name="T0" fmla="*/ 28 w 94"/>
                  <a:gd name="T1" fmla="*/ 0 h 112"/>
                  <a:gd name="T2" fmla="*/ 94 w 94"/>
                  <a:gd name="T3" fmla="*/ 75 h 112"/>
                  <a:gd name="T4" fmla="*/ 55 w 94"/>
                  <a:gd name="T5" fmla="*/ 112 h 112"/>
                  <a:gd name="T6" fmla="*/ 0 w 94"/>
                  <a:gd name="T7" fmla="*/ 15 h 112"/>
                  <a:gd name="T8" fmla="*/ 28 w 94"/>
                  <a:gd name="T9" fmla="*/ 0 h 112"/>
                </a:gdLst>
                <a:ahLst/>
                <a:cxnLst>
                  <a:cxn ang="0">
                    <a:pos x="T0" y="T1"/>
                  </a:cxn>
                  <a:cxn ang="0">
                    <a:pos x="T2" y="T3"/>
                  </a:cxn>
                  <a:cxn ang="0">
                    <a:pos x="T4" y="T5"/>
                  </a:cxn>
                  <a:cxn ang="0">
                    <a:pos x="T6" y="T7"/>
                  </a:cxn>
                  <a:cxn ang="0">
                    <a:pos x="T8" y="T9"/>
                  </a:cxn>
                </a:cxnLst>
                <a:rect l="0" t="0" r="r" b="b"/>
                <a:pathLst>
                  <a:path w="94" h="112">
                    <a:moveTo>
                      <a:pt x="28" y="0"/>
                    </a:moveTo>
                    <a:lnTo>
                      <a:pt x="94" y="75"/>
                    </a:lnTo>
                    <a:lnTo>
                      <a:pt x="55" y="112"/>
                    </a:lnTo>
                    <a:lnTo>
                      <a:pt x="0" y="15"/>
                    </a:lnTo>
                    <a:lnTo>
                      <a:pt x="28"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solidFill>
                    <a:prstClr val="black"/>
                  </a:solidFill>
                </a:endParaRPr>
              </a:p>
            </p:txBody>
          </p:sp>
          <p:sp>
            <p:nvSpPr>
              <p:cNvPr id="329" name="Freeform 90"/>
              <p:cNvSpPr>
                <a:spLocks/>
              </p:cNvSpPr>
              <p:nvPr/>
            </p:nvSpPr>
            <p:spPr bwMode="auto">
              <a:xfrm>
                <a:off x="1871880" y="2585638"/>
                <a:ext cx="210484" cy="248148"/>
              </a:xfrm>
              <a:custGeom>
                <a:avLst/>
                <a:gdLst>
                  <a:gd name="T0" fmla="*/ 66 w 95"/>
                  <a:gd name="T1" fmla="*/ 0 h 112"/>
                  <a:gd name="T2" fmla="*/ 0 w 95"/>
                  <a:gd name="T3" fmla="*/ 75 h 112"/>
                  <a:gd name="T4" fmla="*/ 40 w 95"/>
                  <a:gd name="T5" fmla="*/ 112 h 112"/>
                  <a:gd name="T6" fmla="*/ 95 w 95"/>
                  <a:gd name="T7" fmla="*/ 15 h 112"/>
                  <a:gd name="T8" fmla="*/ 66 w 95"/>
                  <a:gd name="T9" fmla="*/ 0 h 112"/>
                </a:gdLst>
                <a:ahLst/>
                <a:cxnLst>
                  <a:cxn ang="0">
                    <a:pos x="T0" y="T1"/>
                  </a:cxn>
                  <a:cxn ang="0">
                    <a:pos x="T2" y="T3"/>
                  </a:cxn>
                  <a:cxn ang="0">
                    <a:pos x="T4" y="T5"/>
                  </a:cxn>
                  <a:cxn ang="0">
                    <a:pos x="T6" y="T7"/>
                  </a:cxn>
                  <a:cxn ang="0">
                    <a:pos x="T8" y="T9"/>
                  </a:cxn>
                </a:cxnLst>
                <a:rect l="0" t="0" r="r" b="b"/>
                <a:pathLst>
                  <a:path w="95" h="112">
                    <a:moveTo>
                      <a:pt x="66" y="0"/>
                    </a:moveTo>
                    <a:lnTo>
                      <a:pt x="0" y="75"/>
                    </a:lnTo>
                    <a:lnTo>
                      <a:pt x="40" y="112"/>
                    </a:lnTo>
                    <a:lnTo>
                      <a:pt x="95" y="15"/>
                    </a:lnTo>
                    <a:lnTo>
                      <a:pt x="66"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solidFill>
                    <a:prstClr val="black"/>
                  </a:solidFill>
                </a:endParaRPr>
              </a:p>
            </p:txBody>
          </p:sp>
          <p:sp>
            <p:nvSpPr>
              <p:cNvPr id="330" name="Freeform 91"/>
              <p:cNvSpPr>
                <a:spLocks/>
              </p:cNvSpPr>
              <p:nvPr/>
            </p:nvSpPr>
            <p:spPr bwMode="auto">
              <a:xfrm>
                <a:off x="1796549" y="2858157"/>
                <a:ext cx="152879" cy="824207"/>
              </a:xfrm>
              <a:custGeom>
                <a:avLst/>
                <a:gdLst>
                  <a:gd name="T0" fmla="*/ 51 w 69"/>
                  <a:gd name="T1" fmla="*/ 0 h 372"/>
                  <a:gd name="T2" fmla="*/ 69 w 69"/>
                  <a:gd name="T3" fmla="*/ 341 h 372"/>
                  <a:gd name="T4" fmla="*/ 34 w 69"/>
                  <a:gd name="T5" fmla="*/ 372 h 372"/>
                  <a:gd name="T6" fmla="*/ 0 w 69"/>
                  <a:gd name="T7" fmla="*/ 341 h 372"/>
                  <a:gd name="T8" fmla="*/ 18 w 69"/>
                  <a:gd name="T9" fmla="*/ 0 h 372"/>
                  <a:gd name="T10" fmla="*/ 51 w 69"/>
                  <a:gd name="T11" fmla="*/ 0 h 372"/>
                </a:gdLst>
                <a:ahLst/>
                <a:cxnLst>
                  <a:cxn ang="0">
                    <a:pos x="T0" y="T1"/>
                  </a:cxn>
                  <a:cxn ang="0">
                    <a:pos x="T2" y="T3"/>
                  </a:cxn>
                  <a:cxn ang="0">
                    <a:pos x="T4" y="T5"/>
                  </a:cxn>
                  <a:cxn ang="0">
                    <a:pos x="T6" y="T7"/>
                  </a:cxn>
                  <a:cxn ang="0">
                    <a:pos x="T8" y="T9"/>
                  </a:cxn>
                  <a:cxn ang="0">
                    <a:pos x="T10" y="T11"/>
                  </a:cxn>
                </a:cxnLst>
                <a:rect l="0" t="0" r="r" b="b"/>
                <a:pathLst>
                  <a:path w="69" h="372">
                    <a:moveTo>
                      <a:pt x="51" y="0"/>
                    </a:moveTo>
                    <a:lnTo>
                      <a:pt x="69" y="341"/>
                    </a:lnTo>
                    <a:lnTo>
                      <a:pt x="34" y="372"/>
                    </a:lnTo>
                    <a:lnTo>
                      <a:pt x="0" y="341"/>
                    </a:lnTo>
                    <a:lnTo>
                      <a:pt x="18" y="0"/>
                    </a:lnTo>
                    <a:lnTo>
                      <a:pt x="5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39" name="Freeform 100"/>
              <p:cNvSpPr>
                <a:spLocks/>
              </p:cNvSpPr>
              <p:nvPr/>
            </p:nvSpPr>
            <p:spPr bwMode="auto">
              <a:xfrm>
                <a:off x="1601576" y="1745922"/>
                <a:ext cx="542825" cy="817559"/>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45" y="0"/>
                      <a:pt x="0" y="45"/>
                      <a:pt x="0" y="100"/>
                    </a:cubicBezTo>
                    <a:cubicBezTo>
                      <a:pt x="0" y="204"/>
                      <a:pt x="0" y="204"/>
                      <a:pt x="0" y="204"/>
                    </a:cubicBezTo>
                    <a:cubicBezTo>
                      <a:pt x="0" y="259"/>
                      <a:pt x="45" y="304"/>
                      <a:pt x="100" y="304"/>
                    </a:cubicBezTo>
                    <a:cubicBezTo>
                      <a:pt x="156" y="304"/>
                      <a:pt x="200" y="259"/>
                      <a:pt x="200" y="204"/>
                    </a:cubicBezTo>
                    <a:cubicBezTo>
                      <a:pt x="200" y="100"/>
                      <a:pt x="200" y="100"/>
                      <a:pt x="200" y="100"/>
                    </a:cubicBezTo>
                    <a:cubicBezTo>
                      <a:pt x="200" y="45"/>
                      <a:pt x="156" y="0"/>
                      <a:pt x="100" y="0"/>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40" name="Freeform 101"/>
              <p:cNvSpPr>
                <a:spLocks/>
              </p:cNvSpPr>
              <p:nvPr/>
            </p:nvSpPr>
            <p:spPr bwMode="auto">
              <a:xfrm>
                <a:off x="1528461" y="1641789"/>
                <a:ext cx="691271" cy="618154"/>
              </a:xfrm>
              <a:custGeom>
                <a:avLst/>
                <a:gdLst>
                  <a:gd name="T0" fmla="*/ 236 w 255"/>
                  <a:gd name="T1" fmla="*/ 65 h 230"/>
                  <a:gd name="T2" fmla="*/ 247 w 255"/>
                  <a:gd name="T3" fmla="*/ 28 h 230"/>
                  <a:gd name="T4" fmla="*/ 228 w 255"/>
                  <a:gd name="T5" fmla="*/ 29 h 230"/>
                  <a:gd name="T6" fmla="*/ 234 w 255"/>
                  <a:gd name="T7" fmla="*/ 15 h 230"/>
                  <a:gd name="T8" fmla="*/ 233 w 255"/>
                  <a:gd name="T9" fmla="*/ 15 h 230"/>
                  <a:gd name="T10" fmla="*/ 187 w 255"/>
                  <a:gd name="T11" fmla="*/ 12 h 230"/>
                  <a:gd name="T12" fmla="*/ 127 w 255"/>
                  <a:gd name="T13" fmla="*/ 0 h 230"/>
                  <a:gd name="T14" fmla="*/ 19 w 255"/>
                  <a:gd name="T15" fmla="*/ 65 h 230"/>
                  <a:gd name="T16" fmla="*/ 28 w 255"/>
                  <a:gd name="T17" fmla="*/ 227 h 230"/>
                  <a:gd name="T18" fmla="*/ 29 w 255"/>
                  <a:gd name="T19" fmla="*/ 230 h 230"/>
                  <a:gd name="T20" fmla="*/ 27 w 255"/>
                  <a:gd name="T21" fmla="*/ 216 h 230"/>
                  <a:gd name="T22" fmla="*/ 27 w 255"/>
                  <a:gd name="T23" fmla="*/ 180 h 230"/>
                  <a:gd name="T24" fmla="*/ 50 w 255"/>
                  <a:gd name="T25" fmla="*/ 112 h 230"/>
                  <a:gd name="T26" fmla="*/ 127 w 255"/>
                  <a:gd name="T27" fmla="*/ 121 h 230"/>
                  <a:gd name="T28" fmla="*/ 205 w 255"/>
                  <a:gd name="T29" fmla="*/ 112 h 230"/>
                  <a:gd name="T30" fmla="*/ 227 w 255"/>
                  <a:gd name="T31" fmla="*/ 180 h 230"/>
                  <a:gd name="T32" fmla="*/ 228 w 255"/>
                  <a:gd name="T33" fmla="*/ 216 h 230"/>
                  <a:gd name="T34" fmla="*/ 226 w 255"/>
                  <a:gd name="T35" fmla="*/ 230 h 230"/>
                  <a:gd name="T36" fmla="*/ 227 w 255"/>
                  <a:gd name="T37" fmla="*/ 227 h 230"/>
                  <a:gd name="T38" fmla="*/ 236 w 255"/>
                  <a:gd name="T39" fmla="*/ 6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5" h="230">
                    <a:moveTo>
                      <a:pt x="236" y="65"/>
                    </a:moveTo>
                    <a:cubicBezTo>
                      <a:pt x="243" y="54"/>
                      <a:pt x="248" y="42"/>
                      <a:pt x="247" y="28"/>
                    </a:cubicBezTo>
                    <a:cubicBezTo>
                      <a:pt x="240" y="29"/>
                      <a:pt x="234" y="30"/>
                      <a:pt x="228" y="29"/>
                    </a:cubicBezTo>
                    <a:cubicBezTo>
                      <a:pt x="232" y="24"/>
                      <a:pt x="234" y="18"/>
                      <a:pt x="234" y="15"/>
                    </a:cubicBezTo>
                    <a:cubicBezTo>
                      <a:pt x="234" y="15"/>
                      <a:pt x="233" y="14"/>
                      <a:pt x="233" y="15"/>
                    </a:cubicBezTo>
                    <a:cubicBezTo>
                      <a:pt x="212" y="24"/>
                      <a:pt x="187" y="12"/>
                      <a:pt x="187" y="12"/>
                    </a:cubicBezTo>
                    <a:cubicBezTo>
                      <a:pt x="170" y="4"/>
                      <a:pt x="153" y="0"/>
                      <a:pt x="127" y="0"/>
                    </a:cubicBezTo>
                    <a:cubicBezTo>
                      <a:pt x="43" y="0"/>
                      <a:pt x="19" y="65"/>
                      <a:pt x="19" y="65"/>
                    </a:cubicBezTo>
                    <a:cubicBezTo>
                      <a:pt x="0" y="109"/>
                      <a:pt x="5" y="170"/>
                      <a:pt x="28" y="227"/>
                    </a:cubicBezTo>
                    <a:cubicBezTo>
                      <a:pt x="28" y="228"/>
                      <a:pt x="28" y="229"/>
                      <a:pt x="29" y="230"/>
                    </a:cubicBezTo>
                    <a:cubicBezTo>
                      <a:pt x="28" y="225"/>
                      <a:pt x="27" y="221"/>
                      <a:pt x="27" y="216"/>
                    </a:cubicBezTo>
                    <a:cubicBezTo>
                      <a:pt x="27" y="198"/>
                      <a:pt x="25" y="178"/>
                      <a:pt x="27" y="180"/>
                    </a:cubicBezTo>
                    <a:cubicBezTo>
                      <a:pt x="44" y="158"/>
                      <a:pt x="50" y="112"/>
                      <a:pt x="50" y="112"/>
                    </a:cubicBezTo>
                    <a:cubicBezTo>
                      <a:pt x="50" y="112"/>
                      <a:pt x="86" y="120"/>
                      <a:pt x="127" y="121"/>
                    </a:cubicBezTo>
                    <a:cubicBezTo>
                      <a:pt x="169" y="120"/>
                      <a:pt x="205" y="112"/>
                      <a:pt x="205" y="112"/>
                    </a:cubicBezTo>
                    <a:cubicBezTo>
                      <a:pt x="205" y="112"/>
                      <a:pt x="210" y="158"/>
                      <a:pt x="227" y="180"/>
                    </a:cubicBezTo>
                    <a:cubicBezTo>
                      <a:pt x="230" y="178"/>
                      <a:pt x="228" y="198"/>
                      <a:pt x="228" y="216"/>
                    </a:cubicBezTo>
                    <a:cubicBezTo>
                      <a:pt x="228" y="221"/>
                      <a:pt x="227" y="225"/>
                      <a:pt x="226" y="230"/>
                    </a:cubicBezTo>
                    <a:cubicBezTo>
                      <a:pt x="226" y="229"/>
                      <a:pt x="227" y="228"/>
                      <a:pt x="227" y="227"/>
                    </a:cubicBezTo>
                    <a:cubicBezTo>
                      <a:pt x="249" y="170"/>
                      <a:pt x="255" y="109"/>
                      <a:pt x="236" y="65"/>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47" name="Freeform 108"/>
              <p:cNvSpPr>
                <a:spLocks/>
              </p:cNvSpPr>
              <p:nvPr/>
            </p:nvSpPr>
            <p:spPr bwMode="auto">
              <a:xfrm>
                <a:off x="1546186" y="2124792"/>
                <a:ext cx="108566" cy="163955"/>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solidFill>
                    <a:prstClr val="black"/>
                  </a:solidFill>
                </a:endParaRPr>
              </a:p>
            </p:txBody>
          </p:sp>
          <p:sp>
            <p:nvSpPr>
              <p:cNvPr id="348" name="Freeform 109"/>
              <p:cNvSpPr>
                <a:spLocks/>
              </p:cNvSpPr>
              <p:nvPr/>
            </p:nvSpPr>
            <p:spPr bwMode="auto">
              <a:xfrm>
                <a:off x="2089010" y="2124792"/>
                <a:ext cx="108566" cy="163955"/>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solidFill>
                    <a:prstClr val="black"/>
                  </a:solidFill>
                </a:endParaRPr>
              </a:p>
            </p:txBody>
          </p:sp>
          <p:sp>
            <p:nvSpPr>
              <p:cNvPr id="114" name="Rectangle: Rounded Corners 17"/>
              <p:cNvSpPr/>
              <p:nvPr/>
            </p:nvSpPr>
            <p:spPr>
              <a:xfrm>
                <a:off x="1732373" y="3051348"/>
                <a:ext cx="286439" cy="42239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solidFill>
                    <a:srgbClr val="F9F9F9"/>
                  </a:solidFill>
                </a:endParaRPr>
              </a:p>
            </p:txBody>
          </p:sp>
          <p:grpSp>
            <p:nvGrpSpPr>
              <p:cNvPr id="12" name="Group 11"/>
              <p:cNvGrpSpPr/>
              <p:nvPr/>
            </p:nvGrpSpPr>
            <p:grpSpPr>
              <a:xfrm>
                <a:off x="1991316" y="2647598"/>
                <a:ext cx="499149" cy="679303"/>
                <a:chOff x="2097198" y="2752698"/>
                <a:chExt cx="499149" cy="679303"/>
              </a:xfrm>
            </p:grpSpPr>
            <p:sp>
              <p:nvSpPr>
                <p:cNvPr id="333" name="Freeform 94"/>
                <p:cNvSpPr>
                  <a:spLocks/>
                </p:cNvSpPr>
                <p:nvPr/>
              </p:nvSpPr>
              <p:spPr bwMode="auto">
                <a:xfrm>
                  <a:off x="2097198" y="3237027"/>
                  <a:ext cx="241502" cy="190542"/>
                </a:xfrm>
                <a:custGeom>
                  <a:avLst/>
                  <a:gdLst>
                    <a:gd name="T0" fmla="*/ 31 w 89"/>
                    <a:gd name="T1" fmla="*/ 3 h 71"/>
                    <a:gd name="T2" fmla="*/ 60 w 89"/>
                    <a:gd name="T3" fmla="*/ 8 h 71"/>
                    <a:gd name="T4" fmla="*/ 71 w 89"/>
                    <a:gd name="T5" fmla="*/ 9 h 71"/>
                    <a:gd name="T6" fmla="*/ 80 w 89"/>
                    <a:gd name="T7" fmla="*/ 10 h 71"/>
                    <a:gd name="T8" fmla="*/ 89 w 89"/>
                    <a:gd name="T9" fmla="*/ 11 h 71"/>
                    <a:gd name="T10" fmla="*/ 86 w 89"/>
                    <a:gd name="T11" fmla="*/ 71 h 71"/>
                    <a:gd name="T12" fmla="*/ 75 w 89"/>
                    <a:gd name="T13" fmla="*/ 70 h 71"/>
                    <a:gd name="T14" fmla="*/ 64 w 89"/>
                    <a:gd name="T15" fmla="*/ 69 h 71"/>
                    <a:gd name="T16" fmla="*/ 52 w 89"/>
                    <a:gd name="T17" fmla="*/ 67 h 71"/>
                    <a:gd name="T18" fmla="*/ 19 w 89"/>
                    <a:gd name="T19" fmla="*/ 61 h 71"/>
                    <a:gd name="T20" fmla="*/ 3 w 89"/>
                    <a:gd name="T21" fmla="*/ 27 h 71"/>
                    <a:gd name="T22" fmla="*/ 31 w 89"/>
                    <a:gd name="T2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1">
                      <a:moveTo>
                        <a:pt x="31" y="3"/>
                      </a:moveTo>
                      <a:cubicBezTo>
                        <a:pt x="31" y="3"/>
                        <a:pt x="46" y="6"/>
                        <a:pt x="60" y="8"/>
                      </a:cubicBezTo>
                      <a:cubicBezTo>
                        <a:pt x="64" y="8"/>
                        <a:pt x="68" y="9"/>
                        <a:pt x="71" y="9"/>
                      </a:cubicBezTo>
                      <a:cubicBezTo>
                        <a:pt x="74" y="10"/>
                        <a:pt x="78" y="10"/>
                        <a:pt x="80" y="10"/>
                      </a:cubicBezTo>
                      <a:cubicBezTo>
                        <a:pt x="85" y="11"/>
                        <a:pt x="89" y="11"/>
                        <a:pt x="89" y="11"/>
                      </a:cubicBezTo>
                      <a:cubicBezTo>
                        <a:pt x="86" y="71"/>
                        <a:pt x="86" y="71"/>
                        <a:pt x="86" y="71"/>
                      </a:cubicBezTo>
                      <a:cubicBezTo>
                        <a:pt x="86" y="71"/>
                        <a:pt x="82" y="70"/>
                        <a:pt x="75" y="70"/>
                      </a:cubicBezTo>
                      <a:cubicBezTo>
                        <a:pt x="72" y="70"/>
                        <a:pt x="68" y="69"/>
                        <a:pt x="64" y="69"/>
                      </a:cubicBezTo>
                      <a:cubicBezTo>
                        <a:pt x="60" y="68"/>
                        <a:pt x="56" y="68"/>
                        <a:pt x="52" y="67"/>
                      </a:cubicBezTo>
                      <a:cubicBezTo>
                        <a:pt x="35" y="65"/>
                        <a:pt x="19" y="61"/>
                        <a:pt x="19" y="61"/>
                      </a:cubicBezTo>
                      <a:cubicBezTo>
                        <a:pt x="6" y="59"/>
                        <a:pt x="0" y="43"/>
                        <a:pt x="3" y="27"/>
                      </a:cubicBezTo>
                      <a:cubicBezTo>
                        <a:pt x="7" y="11"/>
                        <a:pt x="20" y="0"/>
                        <a:pt x="31" y="3"/>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solidFill>
                      <a:prstClr val="black"/>
                    </a:solidFill>
                  </a:endParaRPr>
                </a:p>
              </p:txBody>
            </p:sp>
            <p:sp>
              <p:nvSpPr>
                <p:cNvPr id="334" name="Freeform 95"/>
                <p:cNvSpPr>
                  <a:spLocks/>
                </p:cNvSpPr>
                <p:nvPr/>
              </p:nvSpPr>
              <p:spPr bwMode="auto">
                <a:xfrm>
                  <a:off x="2219732" y="3203792"/>
                  <a:ext cx="112997" cy="132937"/>
                </a:xfrm>
                <a:custGeom>
                  <a:avLst/>
                  <a:gdLst>
                    <a:gd name="T0" fmla="*/ 9 w 42"/>
                    <a:gd name="T1" fmla="*/ 0 h 49"/>
                    <a:gd name="T2" fmla="*/ 32 w 42"/>
                    <a:gd name="T3" fmla="*/ 17 h 49"/>
                    <a:gd name="T4" fmla="*/ 40 w 42"/>
                    <a:gd name="T5" fmla="*/ 32 h 49"/>
                    <a:gd name="T6" fmla="*/ 38 w 42"/>
                    <a:gd name="T7" fmla="*/ 46 h 49"/>
                    <a:gd name="T8" fmla="*/ 28 w 42"/>
                    <a:gd name="T9" fmla="*/ 43 h 49"/>
                    <a:gd name="T10" fmla="*/ 26 w 42"/>
                    <a:gd name="T11" fmla="*/ 40 h 49"/>
                    <a:gd name="T12" fmla="*/ 21 w 42"/>
                    <a:gd name="T13" fmla="*/ 32 h 49"/>
                    <a:gd name="T14" fmla="*/ 6 w 42"/>
                    <a:gd name="T15" fmla="*/ 20 h 49"/>
                    <a:gd name="T16" fmla="*/ 1 w 42"/>
                    <a:gd name="T17" fmla="*/ 9 h 49"/>
                    <a:gd name="T18" fmla="*/ 9 w 42"/>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9">
                      <a:moveTo>
                        <a:pt x="9" y="0"/>
                      </a:moveTo>
                      <a:cubicBezTo>
                        <a:pt x="19" y="2"/>
                        <a:pt x="26" y="10"/>
                        <a:pt x="32" y="17"/>
                      </a:cubicBezTo>
                      <a:cubicBezTo>
                        <a:pt x="37" y="24"/>
                        <a:pt x="40" y="31"/>
                        <a:pt x="40" y="32"/>
                      </a:cubicBezTo>
                      <a:cubicBezTo>
                        <a:pt x="42" y="37"/>
                        <a:pt x="41" y="43"/>
                        <a:pt x="38" y="46"/>
                      </a:cubicBezTo>
                      <a:cubicBezTo>
                        <a:pt x="34" y="49"/>
                        <a:pt x="30" y="48"/>
                        <a:pt x="28" y="43"/>
                      </a:cubicBezTo>
                      <a:cubicBezTo>
                        <a:pt x="28" y="43"/>
                        <a:pt x="27" y="42"/>
                        <a:pt x="26" y="40"/>
                      </a:cubicBezTo>
                      <a:cubicBezTo>
                        <a:pt x="25" y="38"/>
                        <a:pt x="23" y="35"/>
                        <a:pt x="21" y="32"/>
                      </a:cubicBezTo>
                      <a:cubicBezTo>
                        <a:pt x="18" y="27"/>
                        <a:pt x="12" y="21"/>
                        <a:pt x="6" y="20"/>
                      </a:cubicBezTo>
                      <a:cubicBezTo>
                        <a:pt x="2" y="19"/>
                        <a:pt x="0" y="14"/>
                        <a:pt x="1" y="9"/>
                      </a:cubicBezTo>
                      <a:cubicBezTo>
                        <a:pt x="2" y="3"/>
                        <a:pt x="6" y="0"/>
                        <a:pt x="9"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35" name="Freeform 96"/>
                <p:cNvSpPr>
                  <a:spLocks/>
                </p:cNvSpPr>
                <p:nvPr/>
              </p:nvSpPr>
              <p:spPr bwMode="auto">
                <a:xfrm>
                  <a:off x="2120029" y="2752698"/>
                  <a:ext cx="476318" cy="679303"/>
                </a:xfrm>
                <a:custGeom>
                  <a:avLst/>
                  <a:gdLst>
                    <a:gd name="T0" fmla="*/ 78 w 194"/>
                    <a:gd name="T1" fmla="*/ 267 h 267"/>
                    <a:gd name="T2" fmla="*/ 63 w 194"/>
                    <a:gd name="T3" fmla="*/ 266 h 267"/>
                    <a:gd name="T4" fmla="*/ 69 w 194"/>
                    <a:gd name="T5" fmla="*/ 194 h 267"/>
                    <a:gd name="T6" fmla="*/ 103 w 194"/>
                    <a:gd name="T7" fmla="*/ 194 h 267"/>
                    <a:gd name="T8" fmla="*/ 104 w 194"/>
                    <a:gd name="T9" fmla="*/ 194 h 267"/>
                    <a:gd name="T10" fmla="*/ 101 w 194"/>
                    <a:gd name="T11" fmla="*/ 170 h 267"/>
                    <a:gd name="T12" fmla="*/ 0 w 194"/>
                    <a:gd name="T13" fmla="*/ 52 h 267"/>
                    <a:gd name="T14" fmla="*/ 49 w 194"/>
                    <a:gd name="T15" fmla="*/ 0 h 267"/>
                    <a:gd name="T16" fmla="*/ 162 w 194"/>
                    <a:gd name="T17" fmla="*/ 138 h 267"/>
                    <a:gd name="T18" fmla="*/ 149 w 194"/>
                    <a:gd name="T19" fmla="*/ 250 h 267"/>
                    <a:gd name="T20" fmla="*/ 78 w 194"/>
                    <a:gd name="T21" fmla="*/ 267 h 267"/>
                    <a:gd name="connsiteX0" fmla="*/ 4021 w 9071"/>
                    <a:gd name="connsiteY0" fmla="*/ 10026 h 10026"/>
                    <a:gd name="connsiteX1" fmla="*/ 3247 w 9071"/>
                    <a:gd name="connsiteY1" fmla="*/ 9989 h 10026"/>
                    <a:gd name="connsiteX2" fmla="*/ 3557 w 9071"/>
                    <a:gd name="connsiteY2" fmla="*/ 7292 h 10026"/>
                    <a:gd name="connsiteX3" fmla="*/ 5309 w 9071"/>
                    <a:gd name="connsiteY3" fmla="*/ 7292 h 10026"/>
                    <a:gd name="connsiteX4" fmla="*/ 5361 w 9071"/>
                    <a:gd name="connsiteY4" fmla="*/ 7292 h 10026"/>
                    <a:gd name="connsiteX5" fmla="*/ 5206 w 9071"/>
                    <a:gd name="connsiteY5" fmla="*/ 6393 h 10026"/>
                    <a:gd name="connsiteX6" fmla="*/ 0 w 9071"/>
                    <a:gd name="connsiteY6" fmla="*/ 1974 h 10026"/>
                    <a:gd name="connsiteX7" fmla="*/ 2526 w 9071"/>
                    <a:gd name="connsiteY7" fmla="*/ 26 h 10026"/>
                    <a:gd name="connsiteX8" fmla="*/ 4158 w 9071"/>
                    <a:gd name="connsiteY8" fmla="*/ 1150 h 10026"/>
                    <a:gd name="connsiteX9" fmla="*/ 8351 w 9071"/>
                    <a:gd name="connsiteY9" fmla="*/ 5195 h 10026"/>
                    <a:gd name="connsiteX10" fmla="*/ 7680 w 9071"/>
                    <a:gd name="connsiteY10" fmla="*/ 9389 h 10026"/>
                    <a:gd name="connsiteX11" fmla="*/ 4021 w 9071"/>
                    <a:gd name="connsiteY11" fmla="*/ 10026 h 10026"/>
                    <a:gd name="connsiteX0" fmla="*/ 4433 w 10000"/>
                    <a:gd name="connsiteY0" fmla="*/ 9416 h 9416"/>
                    <a:gd name="connsiteX1" fmla="*/ 3580 w 10000"/>
                    <a:gd name="connsiteY1" fmla="*/ 9379 h 9416"/>
                    <a:gd name="connsiteX2" fmla="*/ 3921 w 10000"/>
                    <a:gd name="connsiteY2" fmla="*/ 6689 h 9416"/>
                    <a:gd name="connsiteX3" fmla="*/ 5853 w 10000"/>
                    <a:gd name="connsiteY3" fmla="*/ 6689 h 9416"/>
                    <a:gd name="connsiteX4" fmla="*/ 5910 w 10000"/>
                    <a:gd name="connsiteY4" fmla="*/ 6689 h 9416"/>
                    <a:gd name="connsiteX5" fmla="*/ 5739 w 10000"/>
                    <a:gd name="connsiteY5" fmla="*/ 5792 h 9416"/>
                    <a:gd name="connsiteX6" fmla="*/ 0 w 10000"/>
                    <a:gd name="connsiteY6" fmla="*/ 1385 h 9416"/>
                    <a:gd name="connsiteX7" fmla="*/ 1968 w 10000"/>
                    <a:gd name="connsiteY7" fmla="*/ 185 h 9416"/>
                    <a:gd name="connsiteX8" fmla="*/ 4584 w 10000"/>
                    <a:gd name="connsiteY8" fmla="*/ 563 h 9416"/>
                    <a:gd name="connsiteX9" fmla="*/ 9206 w 10000"/>
                    <a:gd name="connsiteY9" fmla="*/ 4598 h 9416"/>
                    <a:gd name="connsiteX10" fmla="*/ 8467 w 10000"/>
                    <a:gd name="connsiteY10" fmla="*/ 8781 h 9416"/>
                    <a:gd name="connsiteX11" fmla="*/ 4433 w 10000"/>
                    <a:gd name="connsiteY11" fmla="*/ 9416 h 9416"/>
                    <a:gd name="connsiteX0" fmla="*/ 4433 w 10000"/>
                    <a:gd name="connsiteY0" fmla="*/ 9834 h 9834"/>
                    <a:gd name="connsiteX1" fmla="*/ 3580 w 10000"/>
                    <a:gd name="connsiteY1" fmla="*/ 9795 h 9834"/>
                    <a:gd name="connsiteX2" fmla="*/ 3921 w 10000"/>
                    <a:gd name="connsiteY2" fmla="*/ 6938 h 9834"/>
                    <a:gd name="connsiteX3" fmla="*/ 5853 w 10000"/>
                    <a:gd name="connsiteY3" fmla="*/ 6938 h 9834"/>
                    <a:gd name="connsiteX4" fmla="*/ 5910 w 10000"/>
                    <a:gd name="connsiteY4" fmla="*/ 6938 h 9834"/>
                    <a:gd name="connsiteX5" fmla="*/ 5739 w 10000"/>
                    <a:gd name="connsiteY5" fmla="*/ 5985 h 9834"/>
                    <a:gd name="connsiteX6" fmla="*/ 0 w 10000"/>
                    <a:gd name="connsiteY6" fmla="*/ 1305 h 9834"/>
                    <a:gd name="connsiteX7" fmla="*/ 1355 w 10000"/>
                    <a:gd name="connsiteY7" fmla="*/ 461 h 9834"/>
                    <a:gd name="connsiteX8" fmla="*/ 4584 w 10000"/>
                    <a:gd name="connsiteY8" fmla="*/ 432 h 9834"/>
                    <a:gd name="connsiteX9" fmla="*/ 9206 w 10000"/>
                    <a:gd name="connsiteY9" fmla="*/ 4717 h 9834"/>
                    <a:gd name="connsiteX10" fmla="*/ 8467 w 10000"/>
                    <a:gd name="connsiteY10" fmla="*/ 9160 h 9834"/>
                    <a:gd name="connsiteX11" fmla="*/ 4433 w 10000"/>
                    <a:gd name="connsiteY11" fmla="*/ 9834 h 9834"/>
                    <a:gd name="connsiteX0" fmla="*/ 4433 w 10000"/>
                    <a:gd name="connsiteY0" fmla="*/ 10193 h 10193"/>
                    <a:gd name="connsiteX1" fmla="*/ 3580 w 10000"/>
                    <a:gd name="connsiteY1" fmla="*/ 10153 h 10193"/>
                    <a:gd name="connsiteX2" fmla="*/ 3921 w 10000"/>
                    <a:gd name="connsiteY2" fmla="*/ 7248 h 10193"/>
                    <a:gd name="connsiteX3" fmla="*/ 5853 w 10000"/>
                    <a:gd name="connsiteY3" fmla="*/ 7248 h 10193"/>
                    <a:gd name="connsiteX4" fmla="*/ 5910 w 10000"/>
                    <a:gd name="connsiteY4" fmla="*/ 7248 h 10193"/>
                    <a:gd name="connsiteX5" fmla="*/ 5739 w 10000"/>
                    <a:gd name="connsiteY5" fmla="*/ 6279 h 10193"/>
                    <a:gd name="connsiteX6" fmla="*/ 0 w 10000"/>
                    <a:gd name="connsiteY6" fmla="*/ 1520 h 10193"/>
                    <a:gd name="connsiteX7" fmla="*/ 1355 w 10000"/>
                    <a:gd name="connsiteY7" fmla="*/ 662 h 10193"/>
                    <a:gd name="connsiteX8" fmla="*/ 4584 w 10000"/>
                    <a:gd name="connsiteY8" fmla="*/ 632 h 10193"/>
                    <a:gd name="connsiteX9" fmla="*/ 9206 w 10000"/>
                    <a:gd name="connsiteY9" fmla="*/ 4990 h 10193"/>
                    <a:gd name="connsiteX10" fmla="*/ 8467 w 10000"/>
                    <a:gd name="connsiteY10" fmla="*/ 9508 h 10193"/>
                    <a:gd name="connsiteX11" fmla="*/ 4433 w 10000"/>
                    <a:gd name="connsiteY11" fmla="*/ 10193 h 10193"/>
                    <a:gd name="connsiteX0" fmla="*/ 4433 w 10000"/>
                    <a:gd name="connsiteY0" fmla="*/ 10193 h 10193"/>
                    <a:gd name="connsiteX1" fmla="*/ 3580 w 10000"/>
                    <a:gd name="connsiteY1" fmla="*/ 10153 h 10193"/>
                    <a:gd name="connsiteX2" fmla="*/ 3921 w 10000"/>
                    <a:gd name="connsiteY2" fmla="*/ 7248 h 10193"/>
                    <a:gd name="connsiteX3" fmla="*/ 5853 w 10000"/>
                    <a:gd name="connsiteY3" fmla="*/ 7248 h 10193"/>
                    <a:gd name="connsiteX4" fmla="*/ 5910 w 10000"/>
                    <a:gd name="connsiteY4" fmla="*/ 7248 h 10193"/>
                    <a:gd name="connsiteX5" fmla="*/ 5739 w 10000"/>
                    <a:gd name="connsiteY5" fmla="*/ 6279 h 10193"/>
                    <a:gd name="connsiteX6" fmla="*/ 0 w 10000"/>
                    <a:gd name="connsiteY6" fmla="*/ 1520 h 10193"/>
                    <a:gd name="connsiteX7" fmla="*/ 1355 w 10000"/>
                    <a:gd name="connsiteY7" fmla="*/ 662 h 10193"/>
                    <a:gd name="connsiteX8" fmla="*/ 4584 w 10000"/>
                    <a:gd name="connsiteY8" fmla="*/ 632 h 10193"/>
                    <a:gd name="connsiteX9" fmla="*/ 9206 w 10000"/>
                    <a:gd name="connsiteY9" fmla="*/ 4990 h 10193"/>
                    <a:gd name="connsiteX10" fmla="*/ 8467 w 10000"/>
                    <a:gd name="connsiteY10" fmla="*/ 9508 h 10193"/>
                    <a:gd name="connsiteX11" fmla="*/ 4433 w 10000"/>
                    <a:gd name="connsiteY11" fmla="*/ 10193 h 1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193">
                      <a:moveTo>
                        <a:pt x="4433" y="10193"/>
                      </a:moveTo>
                      <a:cubicBezTo>
                        <a:pt x="3978" y="10193"/>
                        <a:pt x="4035" y="10193"/>
                        <a:pt x="3580" y="10153"/>
                      </a:cubicBezTo>
                      <a:cubicBezTo>
                        <a:pt x="3694" y="9184"/>
                        <a:pt x="3807" y="8216"/>
                        <a:pt x="3921" y="7248"/>
                      </a:cubicBezTo>
                      <a:cubicBezTo>
                        <a:pt x="5171" y="7329"/>
                        <a:pt x="5569" y="7449"/>
                        <a:pt x="5853" y="7248"/>
                      </a:cubicBezTo>
                      <a:lnTo>
                        <a:pt x="5910" y="7248"/>
                      </a:lnTo>
                      <a:cubicBezTo>
                        <a:pt x="5910" y="7167"/>
                        <a:pt x="6137" y="6885"/>
                        <a:pt x="5739" y="6279"/>
                      </a:cubicBezTo>
                      <a:cubicBezTo>
                        <a:pt x="4546" y="4505"/>
                        <a:pt x="2102" y="2971"/>
                        <a:pt x="0" y="1520"/>
                      </a:cubicBezTo>
                      <a:lnTo>
                        <a:pt x="1355" y="662"/>
                      </a:lnTo>
                      <a:cubicBezTo>
                        <a:pt x="2119" y="514"/>
                        <a:pt x="756" y="-733"/>
                        <a:pt x="4584" y="632"/>
                      </a:cubicBezTo>
                      <a:cubicBezTo>
                        <a:pt x="5858" y="1342"/>
                        <a:pt x="8559" y="3510"/>
                        <a:pt x="9206" y="4990"/>
                      </a:cubicBezTo>
                      <a:cubicBezTo>
                        <a:pt x="11024" y="7611"/>
                        <a:pt x="9262" y="9024"/>
                        <a:pt x="8467" y="9508"/>
                      </a:cubicBezTo>
                      <a:cubicBezTo>
                        <a:pt x="7274" y="10193"/>
                        <a:pt x="5853" y="10193"/>
                        <a:pt x="4433" y="1019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grpSp>
          <p:grpSp>
            <p:nvGrpSpPr>
              <p:cNvPr id="8" name="Group 7"/>
              <p:cNvGrpSpPr/>
              <p:nvPr/>
            </p:nvGrpSpPr>
            <p:grpSpPr>
              <a:xfrm>
                <a:off x="1257087" y="2638633"/>
                <a:ext cx="499789" cy="677758"/>
                <a:chOff x="1151205" y="2754243"/>
                <a:chExt cx="499789" cy="677758"/>
              </a:xfrm>
            </p:grpSpPr>
            <p:sp>
              <p:nvSpPr>
                <p:cNvPr id="337" name="Freeform 98"/>
                <p:cNvSpPr>
                  <a:spLocks/>
                </p:cNvSpPr>
                <p:nvPr/>
              </p:nvSpPr>
              <p:spPr bwMode="auto">
                <a:xfrm>
                  <a:off x="1413249" y="3203792"/>
                  <a:ext cx="115212" cy="132937"/>
                </a:xfrm>
                <a:custGeom>
                  <a:avLst/>
                  <a:gdLst>
                    <a:gd name="T0" fmla="*/ 33 w 42"/>
                    <a:gd name="T1" fmla="*/ 0 h 49"/>
                    <a:gd name="T2" fmla="*/ 10 w 42"/>
                    <a:gd name="T3" fmla="*/ 17 h 49"/>
                    <a:gd name="T4" fmla="*/ 2 w 42"/>
                    <a:gd name="T5" fmla="*/ 32 h 49"/>
                    <a:gd name="T6" fmla="*/ 4 w 42"/>
                    <a:gd name="T7" fmla="*/ 46 h 49"/>
                    <a:gd name="T8" fmla="*/ 14 w 42"/>
                    <a:gd name="T9" fmla="*/ 43 h 49"/>
                    <a:gd name="T10" fmla="*/ 16 w 42"/>
                    <a:gd name="T11" fmla="*/ 40 h 49"/>
                    <a:gd name="T12" fmla="*/ 20 w 42"/>
                    <a:gd name="T13" fmla="*/ 32 h 49"/>
                    <a:gd name="T14" fmla="*/ 36 w 42"/>
                    <a:gd name="T15" fmla="*/ 20 h 49"/>
                    <a:gd name="T16" fmla="*/ 41 w 42"/>
                    <a:gd name="T17" fmla="*/ 9 h 49"/>
                    <a:gd name="T18" fmla="*/ 33 w 42"/>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9">
                      <a:moveTo>
                        <a:pt x="33" y="0"/>
                      </a:moveTo>
                      <a:cubicBezTo>
                        <a:pt x="23" y="2"/>
                        <a:pt x="16" y="10"/>
                        <a:pt x="10" y="17"/>
                      </a:cubicBezTo>
                      <a:cubicBezTo>
                        <a:pt x="5" y="24"/>
                        <a:pt x="2" y="31"/>
                        <a:pt x="2" y="32"/>
                      </a:cubicBezTo>
                      <a:cubicBezTo>
                        <a:pt x="0" y="37"/>
                        <a:pt x="1" y="43"/>
                        <a:pt x="4" y="46"/>
                      </a:cubicBezTo>
                      <a:cubicBezTo>
                        <a:pt x="8" y="49"/>
                        <a:pt x="12" y="48"/>
                        <a:pt x="14" y="43"/>
                      </a:cubicBezTo>
                      <a:cubicBezTo>
                        <a:pt x="14" y="43"/>
                        <a:pt x="15" y="42"/>
                        <a:pt x="16" y="40"/>
                      </a:cubicBezTo>
                      <a:cubicBezTo>
                        <a:pt x="17" y="38"/>
                        <a:pt x="18" y="35"/>
                        <a:pt x="20" y="32"/>
                      </a:cubicBezTo>
                      <a:cubicBezTo>
                        <a:pt x="24" y="27"/>
                        <a:pt x="29" y="21"/>
                        <a:pt x="36" y="20"/>
                      </a:cubicBezTo>
                      <a:cubicBezTo>
                        <a:pt x="40" y="19"/>
                        <a:pt x="42" y="14"/>
                        <a:pt x="41" y="9"/>
                      </a:cubicBezTo>
                      <a:cubicBezTo>
                        <a:pt x="40" y="3"/>
                        <a:pt x="36" y="0"/>
                        <a:pt x="33"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grpSp>
              <p:nvGrpSpPr>
                <p:cNvPr id="7" name="Group 6"/>
                <p:cNvGrpSpPr/>
                <p:nvPr/>
              </p:nvGrpSpPr>
              <p:grpSpPr>
                <a:xfrm>
                  <a:off x="1151205" y="2754243"/>
                  <a:ext cx="499789" cy="677758"/>
                  <a:chOff x="1151205" y="2754243"/>
                  <a:chExt cx="499789" cy="677758"/>
                </a:xfrm>
              </p:grpSpPr>
              <p:sp>
                <p:nvSpPr>
                  <p:cNvPr id="336" name="Freeform 97"/>
                  <p:cNvSpPr>
                    <a:spLocks/>
                  </p:cNvSpPr>
                  <p:nvPr/>
                </p:nvSpPr>
                <p:spPr bwMode="auto">
                  <a:xfrm>
                    <a:off x="1409492" y="3237027"/>
                    <a:ext cx="241502" cy="190542"/>
                  </a:xfrm>
                  <a:custGeom>
                    <a:avLst/>
                    <a:gdLst>
                      <a:gd name="T0" fmla="*/ 58 w 89"/>
                      <a:gd name="T1" fmla="*/ 3 h 71"/>
                      <a:gd name="T2" fmla="*/ 28 w 89"/>
                      <a:gd name="T3" fmla="*/ 8 h 71"/>
                      <a:gd name="T4" fmla="*/ 18 w 89"/>
                      <a:gd name="T5" fmla="*/ 9 h 71"/>
                      <a:gd name="T6" fmla="*/ 9 w 89"/>
                      <a:gd name="T7" fmla="*/ 10 h 71"/>
                      <a:gd name="T8" fmla="*/ 0 w 89"/>
                      <a:gd name="T9" fmla="*/ 11 h 71"/>
                      <a:gd name="T10" fmla="*/ 3 w 89"/>
                      <a:gd name="T11" fmla="*/ 71 h 71"/>
                      <a:gd name="T12" fmla="*/ 14 w 89"/>
                      <a:gd name="T13" fmla="*/ 70 h 71"/>
                      <a:gd name="T14" fmla="*/ 25 w 89"/>
                      <a:gd name="T15" fmla="*/ 69 h 71"/>
                      <a:gd name="T16" fmla="*/ 37 w 89"/>
                      <a:gd name="T17" fmla="*/ 67 h 71"/>
                      <a:gd name="T18" fmla="*/ 70 w 89"/>
                      <a:gd name="T19" fmla="*/ 61 h 71"/>
                      <a:gd name="T20" fmla="*/ 85 w 89"/>
                      <a:gd name="T21" fmla="*/ 27 h 71"/>
                      <a:gd name="T22" fmla="*/ 58 w 89"/>
                      <a:gd name="T2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1">
                        <a:moveTo>
                          <a:pt x="58" y="3"/>
                        </a:moveTo>
                        <a:cubicBezTo>
                          <a:pt x="58" y="3"/>
                          <a:pt x="43" y="6"/>
                          <a:pt x="28" y="8"/>
                        </a:cubicBezTo>
                        <a:cubicBezTo>
                          <a:pt x="25" y="8"/>
                          <a:pt x="21" y="9"/>
                          <a:pt x="18" y="9"/>
                        </a:cubicBezTo>
                        <a:cubicBezTo>
                          <a:pt x="14" y="10"/>
                          <a:pt x="11" y="10"/>
                          <a:pt x="9" y="10"/>
                        </a:cubicBezTo>
                        <a:cubicBezTo>
                          <a:pt x="3" y="11"/>
                          <a:pt x="0" y="11"/>
                          <a:pt x="0" y="11"/>
                        </a:cubicBezTo>
                        <a:cubicBezTo>
                          <a:pt x="3" y="71"/>
                          <a:pt x="3" y="71"/>
                          <a:pt x="3" y="71"/>
                        </a:cubicBezTo>
                        <a:cubicBezTo>
                          <a:pt x="3" y="71"/>
                          <a:pt x="7" y="70"/>
                          <a:pt x="14" y="70"/>
                        </a:cubicBezTo>
                        <a:cubicBezTo>
                          <a:pt x="17" y="70"/>
                          <a:pt x="21" y="69"/>
                          <a:pt x="25" y="69"/>
                        </a:cubicBezTo>
                        <a:cubicBezTo>
                          <a:pt x="29" y="68"/>
                          <a:pt x="33" y="68"/>
                          <a:pt x="37" y="67"/>
                        </a:cubicBezTo>
                        <a:cubicBezTo>
                          <a:pt x="54" y="65"/>
                          <a:pt x="70" y="61"/>
                          <a:pt x="70" y="61"/>
                        </a:cubicBezTo>
                        <a:cubicBezTo>
                          <a:pt x="82" y="59"/>
                          <a:pt x="89" y="43"/>
                          <a:pt x="85" y="27"/>
                        </a:cubicBezTo>
                        <a:cubicBezTo>
                          <a:pt x="82" y="11"/>
                          <a:pt x="69" y="0"/>
                          <a:pt x="58" y="3"/>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solidFill>
                        <a:prstClr val="black"/>
                      </a:solidFill>
                    </a:endParaRPr>
                  </a:p>
                </p:txBody>
              </p:sp>
              <p:sp>
                <p:nvSpPr>
                  <p:cNvPr id="338" name="Freeform 99"/>
                  <p:cNvSpPr>
                    <a:spLocks/>
                  </p:cNvSpPr>
                  <p:nvPr/>
                </p:nvSpPr>
                <p:spPr bwMode="auto">
                  <a:xfrm>
                    <a:off x="1151205" y="2754243"/>
                    <a:ext cx="445526" cy="677758"/>
                  </a:xfrm>
                  <a:custGeom>
                    <a:avLst/>
                    <a:gdLst>
                      <a:gd name="T0" fmla="*/ 116 w 194"/>
                      <a:gd name="T1" fmla="*/ 267 h 267"/>
                      <a:gd name="T2" fmla="*/ 45 w 194"/>
                      <a:gd name="T3" fmla="*/ 250 h 267"/>
                      <a:gd name="T4" fmla="*/ 32 w 194"/>
                      <a:gd name="T5" fmla="*/ 138 h 267"/>
                      <a:gd name="T6" fmla="*/ 145 w 194"/>
                      <a:gd name="T7" fmla="*/ 0 h 267"/>
                      <a:gd name="T8" fmla="*/ 194 w 194"/>
                      <a:gd name="T9" fmla="*/ 52 h 267"/>
                      <a:gd name="T10" fmla="*/ 93 w 194"/>
                      <a:gd name="T11" fmla="*/ 170 h 267"/>
                      <a:gd name="T12" fmla="*/ 90 w 194"/>
                      <a:gd name="T13" fmla="*/ 194 h 267"/>
                      <a:gd name="T14" fmla="*/ 90 w 194"/>
                      <a:gd name="T15" fmla="*/ 194 h 267"/>
                      <a:gd name="T16" fmla="*/ 125 w 194"/>
                      <a:gd name="T17" fmla="*/ 194 h 267"/>
                      <a:gd name="T18" fmla="*/ 131 w 194"/>
                      <a:gd name="T19" fmla="*/ 266 h 267"/>
                      <a:gd name="T20" fmla="*/ 116 w 194"/>
                      <a:gd name="T21" fmla="*/ 267 h 267"/>
                      <a:gd name="connsiteX0" fmla="*/ 5062 w 9083"/>
                      <a:gd name="connsiteY0" fmla="*/ 10025 h 10025"/>
                      <a:gd name="connsiteX1" fmla="*/ 1403 w 9083"/>
                      <a:gd name="connsiteY1" fmla="*/ 9388 h 10025"/>
                      <a:gd name="connsiteX2" fmla="*/ 732 w 9083"/>
                      <a:gd name="connsiteY2" fmla="*/ 5194 h 10025"/>
                      <a:gd name="connsiteX3" fmla="*/ 4898 w 9083"/>
                      <a:gd name="connsiteY3" fmla="*/ 1162 h 10025"/>
                      <a:gd name="connsiteX4" fmla="*/ 6557 w 9083"/>
                      <a:gd name="connsiteY4" fmla="*/ 25 h 10025"/>
                      <a:gd name="connsiteX5" fmla="*/ 9083 w 9083"/>
                      <a:gd name="connsiteY5" fmla="*/ 1973 h 10025"/>
                      <a:gd name="connsiteX6" fmla="*/ 3877 w 9083"/>
                      <a:gd name="connsiteY6" fmla="*/ 6392 h 10025"/>
                      <a:gd name="connsiteX7" fmla="*/ 3722 w 9083"/>
                      <a:gd name="connsiteY7" fmla="*/ 7291 h 10025"/>
                      <a:gd name="connsiteX8" fmla="*/ 3722 w 9083"/>
                      <a:gd name="connsiteY8" fmla="*/ 7291 h 10025"/>
                      <a:gd name="connsiteX9" fmla="*/ 5526 w 9083"/>
                      <a:gd name="connsiteY9" fmla="*/ 7291 h 10025"/>
                      <a:gd name="connsiteX10" fmla="*/ 5836 w 9083"/>
                      <a:gd name="connsiteY10" fmla="*/ 9988 h 10025"/>
                      <a:gd name="connsiteX11" fmla="*/ 5062 w 9083"/>
                      <a:gd name="connsiteY11" fmla="*/ 10025 h 10025"/>
                      <a:gd name="connsiteX0" fmla="*/ 5573 w 10261"/>
                      <a:gd name="connsiteY0" fmla="*/ 9504 h 9504"/>
                      <a:gd name="connsiteX1" fmla="*/ 1545 w 10261"/>
                      <a:gd name="connsiteY1" fmla="*/ 8869 h 9504"/>
                      <a:gd name="connsiteX2" fmla="*/ 806 w 10261"/>
                      <a:gd name="connsiteY2" fmla="*/ 4685 h 9504"/>
                      <a:gd name="connsiteX3" fmla="*/ 5392 w 10261"/>
                      <a:gd name="connsiteY3" fmla="*/ 663 h 9504"/>
                      <a:gd name="connsiteX4" fmla="*/ 9202 w 10261"/>
                      <a:gd name="connsiteY4" fmla="*/ 113 h 9504"/>
                      <a:gd name="connsiteX5" fmla="*/ 10000 w 10261"/>
                      <a:gd name="connsiteY5" fmla="*/ 1472 h 9504"/>
                      <a:gd name="connsiteX6" fmla="*/ 4268 w 10261"/>
                      <a:gd name="connsiteY6" fmla="*/ 5880 h 9504"/>
                      <a:gd name="connsiteX7" fmla="*/ 4098 w 10261"/>
                      <a:gd name="connsiteY7" fmla="*/ 6777 h 9504"/>
                      <a:gd name="connsiteX8" fmla="*/ 4098 w 10261"/>
                      <a:gd name="connsiteY8" fmla="*/ 6777 h 9504"/>
                      <a:gd name="connsiteX9" fmla="*/ 6084 w 10261"/>
                      <a:gd name="connsiteY9" fmla="*/ 6777 h 9504"/>
                      <a:gd name="connsiteX10" fmla="*/ 6425 w 10261"/>
                      <a:gd name="connsiteY10" fmla="*/ 9467 h 9504"/>
                      <a:gd name="connsiteX11" fmla="*/ 5573 w 10261"/>
                      <a:gd name="connsiteY11" fmla="*/ 9504 h 9504"/>
                      <a:gd name="connsiteX0" fmla="*/ 5431 w 9165"/>
                      <a:gd name="connsiteY0" fmla="*/ 9999 h 9999"/>
                      <a:gd name="connsiteX1" fmla="*/ 1506 w 9165"/>
                      <a:gd name="connsiteY1" fmla="*/ 9331 h 9999"/>
                      <a:gd name="connsiteX2" fmla="*/ 785 w 9165"/>
                      <a:gd name="connsiteY2" fmla="*/ 4929 h 9999"/>
                      <a:gd name="connsiteX3" fmla="*/ 5255 w 9165"/>
                      <a:gd name="connsiteY3" fmla="*/ 697 h 9999"/>
                      <a:gd name="connsiteX4" fmla="*/ 8968 w 9165"/>
                      <a:gd name="connsiteY4" fmla="*/ 118 h 9999"/>
                      <a:gd name="connsiteX5" fmla="*/ 8553 w 9165"/>
                      <a:gd name="connsiteY5" fmla="*/ 3326 h 9999"/>
                      <a:gd name="connsiteX6" fmla="*/ 4159 w 9165"/>
                      <a:gd name="connsiteY6" fmla="*/ 6186 h 9999"/>
                      <a:gd name="connsiteX7" fmla="*/ 3994 w 9165"/>
                      <a:gd name="connsiteY7" fmla="*/ 7130 h 9999"/>
                      <a:gd name="connsiteX8" fmla="*/ 3994 w 9165"/>
                      <a:gd name="connsiteY8" fmla="*/ 7130 h 9999"/>
                      <a:gd name="connsiteX9" fmla="*/ 5929 w 9165"/>
                      <a:gd name="connsiteY9" fmla="*/ 7130 h 9999"/>
                      <a:gd name="connsiteX10" fmla="*/ 6262 w 9165"/>
                      <a:gd name="connsiteY10" fmla="*/ 9960 h 9999"/>
                      <a:gd name="connsiteX11" fmla="*/ 5431 w 9165"/>
                      <a:gd name="connsiteY11" fmla="*/ 9999 h 9999"/>
                      <a:gd name="connsiteX0" fmla="*/ 5926 w 9933"/>
                      <a:gd name="connsiteY0" fmla="*/ 9789 h 9789"/>
                      <a:gd name="connsiteX1" fmla="*/ 1643 w 9933"/>
                      <a:gd name="connsiteY1" fmla="*/ 9121 h 9789"/>
                      <a:gd name="connsiteX2" fmla="*/ 857 w 9933"/>
                      <a:gd name="connsiteY2" fmla="*/ 4718 h 9789"/>
                      <a:gd name="connsiteX3" fmla="*/ 5734 w 9933"/>
                      <a:gd name="connsiteY3" fmla="*/ 486 h 9789"/>
                      <a:gd name="connsiteX4" fmla="*/ 9677 w 9933"/>
                      <a:gd name="connsiteY4" fmla="*/ 334 h 9789"/>
                      <a:gd name="connsiteX5" fmla="*/ 9332 w 9933"/>
                      <a:gd name="connsiteY5" fmla="*/ 3115 h 9789"/>
                      <a:gd name="connsiteX6" fmla="*/ 4538 w 9933"/>
                      <a:gd name="connsiteY6" fmla="*/ 5976 h 9789"/>
                      <a:gd name="connsiteX7" fmla="*/ 4358 w 9933"/>
                      <a:gd name="connsiteY7" fmla="*/ 6920 h 9789"/>
                      <a:gd name="connsiteX8" fmla="*/ 4358 w 9933"/>
                      <a:gd name="connsiteY8" fmla="*/ 6920 h 9789"/>
                      <a:gd name="connsiteX9" fmla="*/ 6469 w 9933"/>
                      <a:gd name="connsiteY9" fmla="*/ 6920 h 9789"/>
                      <a:gd name="connsiteX10" fmla="*/ 6833 w 9933"/>
                      <a:gd name="connsiteY10" fmla="*/ 9750 h 9789"/>
                      <a:gd name="connsiteX11" fmla="*/ 5926 w 9933"/>
                      <a:gd name="connsiteY11" fmla="*/ 9789 h 9789"/>
                      <a:gd name="connsiteX0" fmla="*/ 5966 w 10000"/>
                      <a:gd name="connsiteY0" fmla="*/ 9907 h 9907"/>
                      <a:gd name="connsiteX1" fmla="*/ 1654 w 10000"/>
                      <a:gd name="connsiteY1" fmla="*/ 9225 h 9907"/>
                      <a:gd name="connsiteX2" fmla="*/ 863 w 10000"/>
                      <a:gd name="connsiteY2" fmla="*/ 4727 h 9907"/>
                      <a:gd name="connsiteX3" fmla="*/ 5773 w 10000"/>
                      <a:gd name="connsiteY3" fmla="*/ 403 h 9907"/>
                      <a:gd name="connsiteX4" fmla="*/ 9742 w 10000"/>
                      <a:gd name="connsiteY4" fmla="*/ 248 h 9907"/>
                      <a:gd name="connsiteX5" fmla="*/ 9395 w 10000"/>
                      <a:gd name="connsiteY5" fmla="*/ 3089 h 9907"/>
                      <a:gd name="connsiteX6" fmla="*/ 4569 w 10000"/>
                      <a:gd name="connsiteY6" fmla="*/ 6012 h 9907"/>
                      <a:gd name="connsiteX7" fmla="*/ 4387 w 10000"/>
                      <a:gd name="connsiteY7" fmla="*/ 6976 h 9907"/>
                      <a:gd name="connsiteX8" fmla="*/ 4387 w 10000"/>
                      <a:gd name="connsiteY8" fmla="*/ 6976 h 9907"/>
                      <a:gd name="connsiteX9" fmla="*/ 6513 w 10000"/>
                      <a:gd name="connsiteY9" fmla="*/ 6976 h 9907"/>
                      <a:gd name="connsiteX10" fmla="*/ 6879 w 10000"/>
                      <a:gd name="connsiteY10" fmla="*/ 9867 h 9907"/>
                      <a:gd name="connsiteX11" fmla="*/ 5966 w 10000"/>
                      <a:gd name="connsiteY11" fmla="*/ 9907 h 9907"/>
                      <a:gd name="connsiteX0" fmla="*/ 5966 w 10000"/>
                      <a:gd name="connsiteY0" fmla="*/ 10000 h 10000"/>
                      <a:gd name="connsiteX1" fmla="*/ 1654 w 10000"/>
                      <a:gd name="connsiteY1" fmla="*/ 9312 h 10000"/>
                      <a:gd name="connsiteX2" fmla="*/ 863 w 10000"/>
                      <a:gd name="connsiteY2" fmla="*/ 4771 h 10000"/>
                      <a:gd name="connsiteX3" fmla="*/ 5773 w 10000"/>
                      <a:gd name="connsiteY3" fmla="*/ 407 h 10000"/>
                      <a:gd name="connsiteX4" fmla="*/ 9742 w 10000"/>
                      <a:gd name="connsiteY4" fmla="*/ 250 h 10000"/>
                      <a:gd name="connsiteX5" fmla="*/ 9395 w 10000"/>
                      <a:gd name="connsiteY5" fmla="*/ 3118 h 10000"/>
                      <a:gd name="connsiteX6" fmla="*/ 4569 w 10000"/>
                      <a:gd name="connsiteY6" fmla="*/ 6068 h 10000"/>
                      <a:gd name="connsiteX7" fmla="*/ 4387 w 10000"/>
                      <a:gd name="connsiteY7" fmla="*/ 7041 h 10000"/>
                      <a:gd name="connsiteX8" fmla="*/ 4387 w 10000"/>
                      <a:gd name="connsiteY8" fmla="*/ 7041 h 10000"/>
                      <a:gd name="connsiteX9" fmla="*/ 6513 w 10000"/>
                      <a:gd name="connsiteY9" fmla="*/ 7041 h 10000"/>
                      <a:gd name="connsiteX10" fmla="*/ 6879 w 10000"/>
                      <a:gd name="connsiteY10" fmla="*/ 9960 h 10000"/>
                      <a:gd name="connsiteX11" fmla="*/ 5966 w 10000"/>
                      <a:gd name="connsiteY11" fmla="*/ 10000 h 10000"/>
                      <a:gd name="connsiteX0" fmla="*/ 5966 w 10000"/>
                      <a:gd name="connsiteY0" fmla="*/ 10219 h 10219"/>
                      <a:gd name="connsiteX1" fmla="*/ 1654 w 10000"/>
                      <a:gd name="connsiteY1" fmla="*/ 9531 h 10219"/>
                      <a:gd name="connsiteX2" fmla="*/ 863 w 10000"/>
                      <a:gd name="connsiteY2" fmla="*/ 4990 h 10219"/>
                      <a:gd name="connsiteX3" fmla="*/ 5773 w 10000"/>
                      <a:gd name="connsiteY3" fmla="*/ 626 h 10219"/>
                      <a:gd name="connsiteX4" fmla="*/ 9742 w 10000"/>
                      <a:gd name="connsiteY4" fmla="*/ 469 h 10219"/>
                      <a:gd name="connsiteX5" fmla="*/ 9395 w 10000"/>
                      <a:gd name="connsiteY5" fmla="*/ 3337 h 10219"/>
                      <a:gd name="connsiteX6" fmla="*/ 4569 w 10000"/>
                      <a:gd name="connsiteY6" fmla="*/ 6287 h 10219"/>
                      <a:gd name="connsiteX7" fmla="*/ 4387 w 10000"/>
                      <a:gd name="connsiteY7" fmla="*/ 7260 h 10219"/>
                      <a:gd name="connsiteX8" fmla="*/ 4387 w 10000"/>
                      <a:gd name="connsiteY8" fmla="*/ 7260 h 10219"/>
                      <a:gd name="connsiteX9" fmla="*/ 6513 w 10000"/>
                      <a:gd name="connsiteY9" fmla="*/ 7260 h 10219"/>
                      <a:gd name="connsiteX10" fmla="*/ 6879 w 10000"/>
                      <a:gd name="connsiteY10" fmla="*/ 10179 h 10219"/>
                      <a:gd name="connsiteX11" fmla="*/ 5966 w 10000"/>
                      <a:gd name="connsiteY11" fmla="*/ 10219 h 1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219">
                        <a:moveTo>
                          <a:pt x="5966" y="10219"/>
                        </a:moveTo>
                        <a:cubicBezTo>
                          <a:pt x="4448" y="10219"/>
                          <a:pt x="2929" y="10219"/>
                          <a:pt x="1654" y="9531"/>
                        </a:cubicBezTo>
                        <a:cubicBezTo>
                          <a:pt x="741" y="9043"/>
                          <a:pt x="-1081" y="7625"/>
                          <a:pt x="863" y="4990"/>
                        </a:cubicBezTo>
                        <a:cubicBezTo>
                          <a:pt x="1548" y="3506"/>
                          <a:pt x="3755" y="1998"/>
                          <a:pt x="5773" y="626"/>
                        </a:cubicBezTo>
                        <a:cubicBezTo>
                          <a:pt x="9647" y="-599"/>
                          <a:pt x="8921" y="323"/>
                          <a:pt x="9742" y="469"/>
                        </a:cubicBezTo>
                        <a:cubicBezTo>
                          <a:pt x="10027" y="961"/>
                          <a:pt x="10258" y="2368"/>
                          <a:pt x="9395" y="3337"/>
                        </a:cubicBezTo>
                        <a:cubicBezTo>
                          <a:pt x="8532" y="4306"/>
                          <a:pt x="5845" y="4503"/>
                          <a:pt x="4569" y="6287"/>
                        </a:cubicBezTo>
                        <a:cubicBezTo>
                          <a:pt x="4083" y="6855"/>
                          <a:pt x="4327" y="7179"/>
                          <a:pt x="4387" y="7260"/>
                        </a:cubicBezTo>
                        <a:lnTo>
                          <a:pt x="4387" y="7260"/>
                        </a:lnTo>
                        <a:cubicBezTo>
                          <a:pt x="4751" y="7461"/>
                          <a:pt x="5115" y="7342"/>
                          <a:pt x="6513" y="7260"/>
                        </a:cubicBezTo>
                        <a:cubicBezTo>
                          <a:pt x="6634" y="8233"/>
                          <a:pt x="6755" y="9206"/>
                          <a:pt x="6879" y="10179"/>
                        </a:cubicBezTo>
                        <a:cubicBezTo>
                          <a:pt x="6391" y="10219"/>
                          <a:pt x="6391" y="10219"/>
                          <a:pt x="5966" y="1021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grpSp>
          </p:grpSp>
        </p:grpSp>
        <p:sp>
          <p:nvSpPr>
            <p:cNvPr id="314" name="Oval 74"/>
            <p:cNvSpPr>
              <a:spLocks noChangeArrowheads="1"/>
            </p:cNvSpPr>
            <p:nvPr/>
          </p:nvSpPr>
          <p:spPr bwMode="auto">
            <a:xfrm>
              <a:off x="1249294" y="5315268"/>
              <a:ext cx="1247390" cy="163955"/>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solidFill>
                  <a:prstClr val="black"/>
                </a:solidFill>
              </a:endParaRPr>
            </a:p>
          </p:txBody>
        </p:sp>
        <p:sp>
          <p:nvSpPr>
            <p:cNvPr id="321" name="Freeform 81"/>
            <p:cNvSpPr>
              <a:spLocks/>
            </p:cNvSpPr>
            <p:nvPr/>
          </p:nvSpPr>
          <p:spPr bwMode="auto">
            <a:xfrm>
              <a:off x="1519599" y="3799792"/>
              <a:ext cx="704564" cy="1502183"/>
            </a:xfrm>
            <a:custGeom>
              <a:avLst/>
              <a:gdLst>
                <a:gd name="T0" fmla="*/ 0 w 318"/>
                <a:gd name="T1" fmla="*/ 108 h 678"/>
                <a:gd name="T2" fmla="*/ 0 w 318"/>
                <a:gd name="T3" fmla="*/ 678 h 678"/>
                <a:gd name="T4" fmla="*/ 130 w 318"/>
                <a:gd name="T5" fmla="*/ 678 h 678"/>
                <a:gd name="T6" fmla="*/ 145 w 318"/>
                <a:gd name="T7" fmla="*/ 108 h 678"/>
                <a:gd name="T8" fmla="*/ 175 w 318"/>
                <a:gd name="T9" fmla="*/ 108 h 678"/>
                <a:gd name="T10" fmla="*/ 190 w 318"/>
                <a:gd name="T11" fmla="*/ 678 h 678"/>
                <a:gd name="T12" fmla="*/ 318 w 318"/>
                <a:gd name="T13" fmla="*/ 678 h 678"/>
                <a:gd name="T14" fmla="*/ 318 w 318"/>
                <a:gd name="T15" fmla="*/ 108 h 678"/>
                <a:gd name="T16" fmla="*/ 318 w 318"/>
                <a:gd name="T17" fmla="*/ 0 h 678"/>
                <a:gd name="T18" fmla="*/ 180 w 318"/>
                <a:gd name="T19" fmla="*/ 0 h 678"/>
                <a:gd name="T20" fmla="*/ 140 w 318"/>
                <a:gd name="T21" fmla="*/ 0 h 678"/>
                <a:gd name="T22" fmla="*/ 0 w 318"/>
                <a:gd name="T23" fmla="*/ 0 h 678"/>
                <a:gd name="T24" fmla="*/ 0 w 318"/>
                <a:gd name="T25" fmla="*/ 10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678">
                  <a:moveTo>
                    <a:pt x="0" y="108"/>
                  </a:moveTo>
                  <a:lnTo>
                    <a:pt x="0" y="678"/>
                  </a:lnTo>
                  <a:lnTo>
                    <a:pt x="130" y="678"/>
                  </a:lnTo>
                  <a:lnTo>
                    <a:pt x="145" y="108"/>
                  </a:lnTo>
                  <a:lnTo>
                    <a:pt x="175" y="108"/>
                  </a:lnTo>
                  <a:lnTo>
                    <a:pt x="190" y="678"/>
                  </a:lnTo>
                  <a:lnTo>
                    <a:pt x="318" y="678"/>
                  </a:lnTo>
                  <a:lnTo>
                    <a:pt x="318" y="108"/>
                  </a:lnTo>
                  <a:lnTo>
                    <a:pt x="318" y="0"/>
                  </a:lnTo>
                  <a:lnTo>
                    <a:pt x="180" y="0"/>
                  </a:lnTo>
                  <a:lnTo>
                    <a:pt x="140" y="0"/>
                  </a:lnTo>
                  <a:lnTo>
                    <a:pt x="0" y="0"/>
                  </a:lnTo>
                  <a:lnTo>
                    <a:pt x="0" y="1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solidFill>
                  <a:prstClr val="black"/>
                </a:solidFill>
              </a:endParaRPr>
            </a:p>
          </p:txBody>
        </p:sp>
        <p:sp>
          <p:nvSpPr>
            <p:cNvPr id="322" name="Freeform 83"/>
            <p:cNvSpPr>
              <a:spLocks/>
            </p:cNvSpPr>
            <p:nvPr/>
          </p:nvSpPr>
          <p:spPr bwMode="auto">
            <a:xfrm>
              <a:off x="1468639" y="5228859"/>
              <a:ext cx="378870" cy="203836"/>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8"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solidFill>
                  <a:prstClr val="black"/>
                </a:solidFill>
              </a:endParaRPr>
            </a:p>
          </p:txBody>
        </p:sp>
        <p:sp>
          <p:nvSpPr>
            <p:cNvPr id="323" name="Freeform 84"/>
            <p:cNvSpPr>
              <a:spLocks/>
            </p:cNvSpPr>
            <p:nvPr/>
          </p:nvSpPr>
          <p:spPr bwMode="auto">
            <a:xfrm>
              <a:off x="1900684" y="5228859"/>
              <a:ext cx="378870" cy="203836"/>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9"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solidFill>
                  <a:prstClr val="black"/>
                </a:solidFill>
              </a:endParaRPr>
            </a:p>
          </p:txBody>
        </p:sp>
      </p:grpSp>
      <p:grpSp>
        <p:nvGrpSpPr>
          <p:cNvPr id="349" name="Group 348"/>
          <p:cNvGrpSpPr/>
          <p:nvPr/>
        </p:nvGrpSpPr>
        <p:grpSpPr>
          <a:xfrm>
            <a:off x="3107659" y="1385673"/>
            <a:ext cx="908123" cy="907040"/>
            <a:chOff x="6480175" y="3519488"/>
            <a:chExt cx="1331913" cy="1330325"/>
          </a:xfrm>
        </p:grpSpPr>
        <p:sp>
          <p:nvSpPr>
            <p:cNvPr id="350" name="Oval 331"/>
            <p:cNvSpPr>
              <a:spLocks noChangeArrowheads="1"/>
            </p:cNvSpPr>
            <p:nvPr/>
          </p:nvSpPr>
          <p:spPr bwMode="auto">
            <a:xfrm>
              <a:off x="6480175" y="3519488"/>
              <a:ext cx="1331913" cy="1330325"/>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351" name="Freeform 332"/>
            <p:cNvSpPr>
              <a:spLocks/>
            </p:cNvSpPr>
            <p:nvPr/>
          </p:nvSpPr>
          <p:spPr bwMode="auto">
            <a:xfrm>
              <a:off x="6805613" y="4376738"/>
              <a:ext cx="439738" cy="193675"/>
            </a:xfrm>
            <a:custGeom>
              <a:avLst/>
              <a:gdLst>
                <a:gd name="T0" fmla="*/ 0 w 116"/>
                <a:gd name="T1" fmla="*/ 45 h 51"/>
                <a:gd name="T2" fmla="*/ 7 w 116"/>
                <a:gd name="T3" fmla="*/ 51 h 51"/>
                <a:gd name="T4" fmla="*/ 109 w 116"/>
                <a:gd name="T5" fmla="*/ 51 h 51"/>
                <a:gd name="T6" fmla="*/ 116 w 116"/>
                <a:gd name="T7" fmla="*/ 45 h 51"/>
                <a:gd name="T8" fmla="*/ 116 w 116"/>
                <a:gd name="T9" fmla="*/ 7 h 51"/>
                <a:gd name="T10" fmla="*/ 109 w 116"/>
                <a:gd name="T11" fmla="*/ 0 h 51"/>
                <a:gd name="T12" fmla="*/ 7 w 116"/>
                <a:gd name="T13" fmla="*/ 0 h 51"/>
                <a:gd name="T14" fmla="*/ 0 w 116"/>
                <a:gd name="T15" fmla="*/ 7 h 51"/>
                <a:gd name="T16" fmla="*/ 0 w 116"/>
                <a:gd name="T17"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51">
                  <a:moveTo>
                    <a:pt x="0" y="45"/>
                  </a:moveTo>
                  <a:cubicBezTo>
                    <a:pt x="0" y="49"/>
                    <a:pt x="3" y="51"/>
                    <a:pt x="7" y="51"/>
                  </a:cubicBezTo>
                  <a:cubicBezTo>
                    <a:pt x="109" y="51"/>
                    <a:pt x="109" y="51"/>
                    <a:pt x="109" y="51"/>
                  </a:cubicBezTo>
                  <a:cubicBezTo>
                    <a:pt x="113" y="51"/>
                    <a:pt x="116" y="49"/>
                    <a:pt x="116" y="45"/>
                  </a:cubicBezTo>
                  <a:cubicBezTo>
                    <a:pt x="116" y="7"/>
                    <a:pt x="116" y="7"/>
                    <a:pt x="116" y="7"/>
                  </a:cubicBezTo>
                  <a:cubicBezTo>
                    <a:pt x="116" y="3"/>
                    <a:pt x="113" y="0"/>
                    <a:pt x="109" y="0"/>
                  </a:cubicBezTo>
                  <a:cubicBezTo>
                    <a:pt x="7" y="0"/>
                    <a:pt x="7" y="0"/>
                    <a:pt x="7" y="0"/>
                  </a:cubicBezTo>
                  <a:cubicBezTo>
                    <a:pt x="3" y="0"/>
                    <a:pt x="0" y="3"/>
                    <a:pt x="0" y="7"/>
                  </a:cubicBezTo>
                  <a:lnTo>
                    <a:pt x="0"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id-ID" sz="1350">
                <a:solidFill>
                  <a:prstClr val="black"/>
                </a:solidFill>
              </a:endParaRPr>
            </a:p>
          </p:txBody>
        </p:sp>
        <p:sp>
          <p:nvSpPr>
            <p:cNvPr id="352" name="Freeform 333"/>
            <p:cNvSpPr>
              <a:spLocks/>
            </p:cNvSpPr>
            <p:nvPr/>
          </p:nvSpPr>
          <p:spPr bwMode="auto">
            <a:xfrm>
              <a:off x="6805613" y="4124326"/>
              <a:ext cx="439738" cy="192088"/>
            </a:xfrm>
            <a:custGeom>
              <a:avLst/>
              <a:gdLst>
                <a:gd name="T0" fmla="*/ 0 w 116"/>
                <a:gd name="T1" fmla="*/ 45 h 51"/>
                <a:gd name="T2" fmla="*/ 7 w 116"/>
                <a:gd name="T3" fmla="*/ 51 h 51"/>
                <a:gd name="T4" fmla="*/ 109 w 116"/>
                <a:gd name="T5" fmla="*/ 51 h 51"/>
                <a:gd name="T6" fmla="*/ 116 w 116"/>
                <a:gd name="T7" fmla="*/ 45 h 51"/>
                <a:gd name="T8" fmla="*/ 116 w 116"/>
                <a:gd name="T9" fmla="*/ 6 h 51"/>
                <a:gd name="T10" fmla="*/ 109 w 116"/>
                <a:gd name="T11" fmla="*/ 0 h 51"/>
                <a:gd name="T12" fmla="*/ 7 w 116"/>
                <a:gd name="T13" fmla="*/ 0 h 51"/>
                <a:gd name="T14" fmla="*/ 0 w 116"/>
                <a:gd name="T15" fmla="*/ 6 h 51"/>
                <a:gd name="T16" fmla="*/ 0 w 116"/>
                <a:gd name="T17"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51">
                  <a:moveTo>
                    <a:pt x="0" y="45"/>
                  </a:moveTo>
                  <a:cubicBezTo>
                    <a:pt x="0" y="48"/>
                    <a:pt x="3" y="51"/>
                    <a:pt x="7" y="51"/>
                  </a:cubicBezTo>
                  <a:cubicBezTo>
                    <a:pt x="109" y="51"/>
                    <a:pt x="109" y="51"/>
                    <a:pt x="109" y="51"/>
                  </a:cubicBezTo>
                  <a:cubicBezTo>
                    <a:pt x="113" y="51"/>
                    <a:pt x="116" y="48"/>
                    <a:pt x="116" y="45"/>
                  </a:cubicBezTo>
                  <a:cubicBezTo>
                    <a:pt x="116" y="6"/>
                    <a:pt x="116" y="6"/>
                    <a:pt x="116" y="6"/>
                  </a:cubicBezTo>
                  <a:cubicBezTo>
                    <a:pt x="116" y="3"/>
                    <a:pt x="113" y="0"/>
                    <a:pt x="109" y="0"/>
                  </a:cubicBezTo>
                  <a:cubicBezTo>
                    <a:pt x="7" y="0"/>
                    <a:pt x="7" y="0"/>
                    <a:pt x="7" y="0"/>
                  </a:cubicBezTo>
                  <a:cubicBezTo>
                    <a:pt x="3" y="0"/>
                    <a:pt x="0" y="3"/>
                    <a:pt x="0" y="6"/>
                  </a:cubicBezTo>
                  <a:lnTo>
                    <a:pt x="0"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id-ID" sz="1350">
                <a:solidFill>
                  <a:prstClr val="black"/>
                </a:solidFill>
              </a:endParaRPr>
            </a:p>
          </p:txBody>
        </p:sp>
        <p:sp>
          <p:nvSpPr>
            <p:cNvPr id="353" name="Freeform 334"/>
            <p:cNvSpPr>
              <a:spLocks/>
            </p:cNvSpPr>
            <p:nvPr/>
          </p:nvSpPr>
          <p:spPr bwMode="auto">
            <a:xfrm>
              <a:off x="6805613" y="3798888"/>
              <a:ext cx="439738" cy="241300"/>
            </a:xfrm>
            <a:custGeom>
              <a:avLst/>
              <a:gdLst>
                <a:gd name="T0" fmla="*/ 0 w 116"/>
                <a:gd name="T1" fmla="*/ 57 h 64"/>
                <a:gd name="T2" fmla="*/ 7 w 116"/>
                <a:gd name="T3" fmla="*/ 64 h 64"/>
                <a:gd name="T4" fmla="*/ 109 w 116"/>
                <a:gd name="T5" fmla="*/ 64 h 64"/>
                <a:gd name="T6" fmla="*/ 116 w 116"/>
                <a:gd name="T7" fmla="*/ 57 h 64"/>
                <a:gd name="T8" fmla="*/ 116 w 116"/>
                <a:gd name="T9" fmla="*/ 6 h 64"/>
                <a:gd name="T10" fmla="*/ 109 w 116"/>
                <a:gd name="T11" fmla="*/ 0 h 64"/>
                <a:gd name="T12" fmla="*/ 7 w 116"/>
                <a:gd name="T13" fmla="*/ 0 h 64"/>
                <a:gd name="T14" fmla="*/ 0 w 116"/>
                <a:gd name="T15" fmla="*/ 6 h 64"/>
                <a:gd name="T16" fmla="*/ 0 w 116"/>
                <a:gd name="T17"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4">
                  <a:moveTo>
                    <a:pt x="0" y="57"/>
                  </a:moveTo>
                  <a:cubicBezTo>
                    <a:pt x="0" y="61"/>
                    <a:pt x="3" y="64"/>
                    <a:pt x="7" y="64"/>
                  </a:cubicBezTo>
                  <a:cubicBezTo>
                    <a:pt x="109" y="64"/>
                    <a:pt x="109" y="64"/>
                    <a:pt x="109" y="64"/>
                  </a:cubicBezTo>
                  <a:cubicBezTo>
                    <a:pt x="113" y="64"/>
                    <a:pt x="116" y="61"/>
                    <a:pt x="116" y="57"/>
                  </a:cubicBezTo>
                  <a:cubicBezTo>
                    <a:pt x="116" y="6"/>
                    <a:pt x="116" y="6"/>
                    <a:pt x="116" y="6"/>
                  </a:cubicBezTo>
                  <a:cubicBezTo>
                    <a:pt x="116" y="2"/>
                    <a:pt x="113" y="0"/>
                    <a:pt x="109" y="0"/>
                  </a:cubicBezTo>
                  <a:cubicBezTo>
                    <a:pt x="7" y="0"/>
                    <a:pt x="7" y="0"/>
                    <a:pt x="7" y="0"/>
                  </a:cubicBezTo>
                  <a:cubicBezTo>
                    <a:pt x="3" y="0"/>
                    <a:pt x="0" y="2"/>
                    <a:pt x="0" y="6"/>
                  </a:cubicBezTo>
                  <a:lnTo>
                    <a:pt x="0"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id-ID" sz="1350">
                <a:solidFill>
                  <a:prstClr val="black"/>
                </a:solidFill>
              </a:endParaRPr>
            </a:p>
          </p:txBody>
        </p:sp>
        <p:sp>
          <p:nvSpPr>
            <p:cNvPr id="354" name="Freeform 335"/>
            <p:cNvSpPr>
              <a:spLocks/>
            </p:cNvSpPr>
            <p:nvPr/>
          </p:nvSpPr>
          <p:spPr bwMode="auto">
            <a:xfrm>
              <a:off x="7048500" y="3843338"/>
              <a:ext cx="438150" cy="655638"/>
            </a:xfrm>
            <a:custGeom>
              <a:avLst/>
              <a:gdLst>
                <a:gd name="T0" fmla="*/ 103 w 116"/>
                <a:gd name="T1" fmla="*/ 13 h 173"/>
                <a:gd name="T2" fmla="*/ 26 w 116"/>
                <a:gd name="T3" fmla="*/ 13 h 173"/>
                <a:gd name="T4" fmla="*/ 26 w 116"/>
                <a:gd name="T5" fmla="*/ 0 h 173"/>
                <a:gd name="T6" fmla="*/ 0 w 116"/>
                <a:gd name="T7" fmla="*/ 20 h 173"/>
                <a:gd name="T8" fmla="*/ 26 w 116"/>
                <a:gd name="T9" fmla="*/ 39 h 173"/>
                <a:gd name="T10" fmla="*/ 26 w 116"/>
                <a:gd name="T11" fmla="*/ 26 h 173"/>
                <a:gd name="T12" fmla="*/ 96 w 116"/>
                <a:gd name="T13" fmla="*/ 26 h 173"/>
                <a:gd name="T14" fmla="*/ 103 w 116"/>
                <a:gd name="T15" fmla="*/ 32 h 173"/>
                <a:gd name="T16" fmla="*/ 103 w 116"/>
                <a:gd name="T17" fmla="*/ 154 h 173"/>
                <a:gd name="T18" fmla="*/ 96 w 116"/>
                <a:gd name="T19" fmla="*/ 160 h 173"/>
                <a:gd name="T20" fmla="*/ 52 w 116"/>
                <a:gd name="T21" fmla="*/ 160 h 173"/>
                <a:gd name="T22" fmla="*/ 52 w 116"/>
                <a:gd name="T23" fmla="*/ 173 h 173"/>
                <a:gd name="T24" fmla="*/ 103 w 116"/>
                <a:gd name="T25" fmla="*/ 173 h 173"/>
                <a:gd name="T26" fmla="*/ 116 w 116"/>
                <a:gd name="T27" fmla="*/ 160 h 173"/>
                <a:gd name="T28" fmla="*/ 116 w 116"/>
                <a:gd name="T29" fmla="*/ 26 h 173"/>
                <a:gd name="T30" fmla="*/ 103 w 116"/>
                <a:gd name="T31" fmla="*/ 1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 h="173">
                  <a:moveTo>
                    <a:pt x="103" y="13"/>
                  </a:moveTo>
                  <a:cubicBezTo>
                    <a:pt x="26" y="13"/>
                    <a:pt x="26" y="13"/>
                    <a:pt x="26" y="13"/>
                  </a:cubicBezTo>
                  <a:cubicBezTo>
                    <a:pt x="26" y="0"/>
                    <a:pt x="26" y="0"/>
                    <a:pt x="26" y="0"/>
                  </a:cubicBezTo>
                  <a:cubicBezTo>
                    <a:pt x="0" y="20"/>
                    <a:pt x="0" y="20"/>
                    <a:pt x="0" y="20"/>
                  </a:cubicBezTo>
                  <a:cubicBezTo>
                    <a:pt x="26" y="39"/>
                    <a:pt x="26" y="39"/>
                    <a:pt x="26" y="39"/>
                  </a:cubicBezTo>
                  <a:cubicBezTo>
                    <a:pt x="26" y="26"/>
                    <a:pt x="26" y="26"/>
                    <a:pt x="26" y="26"/>
                  </a:cubicBezTo>
                  <a:cubicBezTo>
                    <a:pt x="96" y="26"/>
                    <a:pt x="96" y="26"/>
                    <a:pt x="96" y="26"/>
                  </a:cubicBezTo>
                  <a:cubicBezTo>
                    <a:pt x="100" y="26"/>
                    <a:pt x="103" y="29"/>
                    <a:pt x="103" y="32"/>
                  </a:cubicBezTo>
                  <a:cubicBezTo>
                    <a:pt x="103" y="154"/>
                    <a:pt x="103" y="154"/>
                    <a:pt x="103" y="154"/>
                  </a:cubicBezTo>
                  <a:cubicBezTo>
                    <a:pt x="103" y="158"/>
                    <a:pt x="100" y="160"/>
                    <a:pt x="96" y="160"/>
                  </a:cubicBezTo>
                  <a:cubicBezTo>
                    <a:pt x="52" y="160"/>
                    <a:pt x="52" y="160"/>
                    <a:pt x="52" y="160"/>
                  </a:cubicBezTo>
                  <a:cubicBezTo>
                    <a:pt x="52" y="173"/>
                    <a:pt x="52" y="173"/>
                    <a:pt x="52" y="173"/>
                  </a:cubicBezTo>
                  <a:cubicBezTo>
                    <a:pt x="103" y="173"/>
                    <a:pt x="103" y="173"/>
                    <a:pt x="103" y="173"/>
                  </a:cubicBezTo>
                  <a:cubicBezTo>
                    <a:pt x="110" y="173"/>
                    <a:pt x="116" y="167"/>
                    <a:pt x="116" y="160"/>
                  </a:cubicBezTo>
                  <a:cubicBezTo>
                    <a:pt x="116" y="26"/>
                    <a:pt x="116" y="26"/>
                    <a:pt x="116" y="26"/>
                  </a:cubicBezTo>
                  <a:cubicBezTo>
                    <a:pt x="116" y="19"/>
                    <a:pt x="110" y="13"/>
                    <a:pt x="103" y="1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355" name="Freeform 336"/>
            <p:cNvSpPr>
              <a:spLocks/>
            </p:cNvSpPr>
            <p:nvPr/>
          </p:nvSpPr>
          <p:spPr bwMode="auto">
            <a:xfrm>
              <a:off x="6953250" y="4040188"/>
              <a:ext cx="144463" cy="215900"/>
            </a:xfrm>
            <a:custGeom>
              <a:avLst/>
              <a:gdLst>
                <a:gd name="T0" fmla="*/ 60 w 91"/>
                <a:gd name="T1" fmla="*/ 91 h 136"/>
                <a:gd name="T2" fmla="*/ 60 w 91"/>
                <a:gd name="T3" fmla="*/ 0 h 136"/>
                <a:gd name="T4" fmla="*/ 31 w 91"/>
                <a:gd name="T5" fmla="*/ 0 h 136"/>
                <a:gd name="T6" fmla="*/ 31 w 91"/>
                <a:gd name="T7" fmla="*/ 91 h 136"/>
                <a:gd name="T8" fmla="*/ 0 w 91"/>
                <a:gd name="T9" fmla="*/ 91 h 136"/>
                <a:gd name="T10" fmla="*/ 45 w 91"/>
                <a:gd name="T11" fmla="*/ 136 h 136"/>
                <a:gd name="T12" fmla="*/ 91 w 91"/>
                <a:gd name="T13" fmla="*/ 91 h 136"/>
                <a:gd name="T14" fmla="*/ 60 w 91"/>
                <a:gd name="T15" fmla="*/ 91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136">
                  <a:moveTo>
                    <a:pt x="60" y="91"/>
                  </a:moveTo>
                  <a:lnTo>
                    <a:pt x="60" y="0"/>
                  </a:lnTo>
                  <a:lnTo>
                    <a:pt x="31" y="0"/>
                  </a:lnTo>
                  <a:lnTo>
                    <a:pt x="31" y="91"/>
                  </a:lnTo>
                  <a:lnTo>
                    <a:pt x="0" y="91"/>
                  </a:lnTo>
                  <a:lnTo>
                    <a:pt x="45" y="136"/>
                  </a:lnTo>
                  <a:lnTo>
                    <a:pt x="91" y="91"/>
                  </a:lnTo>
                  <a:lnTo>
                    <a:pt x="60" y="91"/>
                  </a:lnTo>
                  <a:close/>
                </a:path>
              </a:pathLst>
            </a:custGeom>
            <a:solidFill>
              <a:srgbClr val="00B9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id-ID" sz="1350">
                <a:solidFill>
                  <a:prstClr val="black"/>
                </a:solidFill>
              </a:endParaRPr>
            </a:p>
          </p:txBody>
        </p:sp>
        <p:sp>
          <p:nvSpPr>
            <p:cNvPr id="356" name="Freeform 337"/>
            <p:cNvSpPr>
              <a:spLocks/>
            </p:cNvSpPr>
            <p:nvPr/>
          </p:nvSpPr>
          <p:spPr bwMode="auto">
            <a:xfrm>
              <a:off x="6953250" y="4316413"/>
              <a:ext cx="144463" cy="207963"/>
            </a:xfrm>
            <a:custGeom>
              <a:avLst/>
              <a:gdLst>
                <a:gd name="T0" fmla="*/ 60 w 91"/>
                <a:gd name="T1" fmla="*/ 84 h 131"/>
                <a:gd name="T2" fmla="*/ 60 w 91"/>
                <a:gd name="T3" fmla="*/ 0 h 131"/>
                <a:gd name="T4" fmla="*/ 31 w 91"/>
                <a:gd name="T5" fmla="*/ 0 h 131"/>
                <a:gd name="T6" fmla="*/ 31 w 91"/>
                <a:gd name="T7" fmla="*/ 84 h 131"/>
                <a:gd name="T8" fmla="*/ 0 w 91"/>
                <a:gd name="T9" fmla="*/ 84 h 131"/>
                <a:gd name="T10" fmla="*/ 45 w 91"/>
                <a:gd name="T11" fmla="*/ 131 h 131"/>
                <a:gd name="T12" fmla="*/ 91 w 91"/>
                <a:gd name="T13" fmla="*/ 84 h 131"/>
                <a:gd name="T14" fmla="*/ 60 w 91"/>
                <a:gd name="T15" fmla="*/ 84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131">
                  <a:moveTo>
                    <a:pt x="60" y="84"/>
                  </a:moveTo>
                  <a:lnTo>
                    <a:pt x="60" y="0"/>
                  </a:lnTo>
                  <a:lnTo>
                    <a:pt x="31" y="0"/>
                  </a:lnTo>
                  <a:lnTo>
                    <a:pt x="31" y="84"/>
                  </a:lnTo>
                  <a:lnTo>
                    <a:pt x="0" y="84"/>
                  </a:lnTo>
                  <a:lnTo>
                    <a:pt x="45" y="131"/>
                  </a:lnTo>
                  <a:lnTo>
                    <a:pt x="91" y="84"/>
                  </a:lnTo>
                  <a:lnTo>
                    <a:pt x="60" y="84"/>
                  </a:lnTo>
                  <a:close/>
                </a:path>
              </a:pathLst>
            </a:custGeom>
            <a:solidFill>
              <a:srgbClr val="00B9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id-ID" sz="1350">
                <a:solidFill>
                  <a:prstClr val="black"/>
                </a:solidFill>
              </a:endParaRPr>
            </a:p>
          </p:txBody>
        </p:sp>
      </p:grpSp>
      <p:grpSp>
        <p:nvGrpSpPr>
          <p:cNvPr id="357" name="Group 356"/>
          <p:cNvGrpSpPr/>
          <p:nvPr/>
        </p:nvGrpSpPr>
        <p:grpSpPr>
          <a:xfrm>
            <a:off x="2262585" y="1826204"/>
            <a:ext cx="749620" cy="749620"/>
            <a:chOff x="4611688" y="5095875"/>
            <a:chExt cx="1330325" cy="1330325"/>
          </a:xfrm>
        </p:grpSpPr>
        <p:sp>
          <p:nvSpPr>
            <p:cNvPr id="358" name="Oval 407"/>
            <p:cNvSpPr>
              <a:spLocks noChangeArrowheads="1"/>
            </p:cNvSpPr>
            <p:nvPr/>
          </p:nvSpPr>
          <p:spPr bwMode="auto">
            <a:xfrm>
              <a:off x="4611688" y="5095875"/>
              <a:ext cx="1330325" cy="133032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359" name="Freeform 408"/>
            <p:cNvSpPr>
              <a:spLocks/>
            </p:cNvSpPr>
            <p:nvPr/>
          </p:nvSpPr>
          <p:spPr bwMode="auto">
            <a:xfrm>
              <a:off x="4891088" y="5375275"/>
              <a:ext cx="771525" cy="771525"/>
            </a:xfrm>
            <a:custGeom>
              <a:avLst/>
              <a:gdLst>
                <a:gd name="T0" fmla="*/ 179 w 204"/>
                <a:gd name="T1" fmla="*/ 0 h 204"/>
                <a:gd name="T2" fmla="*/ 204 w 204"/>
                <a:gd name="T3" fmla="*/ 25 h 204"/>
                <a:gd name="T4" fmla="*/ 204 w 204"/>
                <a:gd name="T5" fmla="*/ 179 h 204"/>
                <a:gd name="T6" fmla="*/ 179 w 204"/>
                <a:gd name="T7" fmla="*/ 204 h 204"/>
                <a:gd name="T8" fmla="*/ 25 w 204"/>
                <a:gd name="T9" fmla="*/ 204 h 204"/>
                <a:gd name="T10" fmla="*/ 0 w 204"/>
                <a:gd name="T11" fmla="*/ 179 h 204"/>
                <a:gd name="T12" fmla="*/ 0 w 204"/>
                <a:gd name="T13" fmla="*/ 25 h 204"/>
                <a:gd name="T14" fmla="*/ 25 w 204"/>
                <a:gd name="T15" fmla="*/ 0 h 204"/>
                <a:gd name="T16" fmla="*/ 179 w 204"/>
                <a:gd name="T1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 h="204">
                  <a:moveTo>
                    <a:pt x="179" y="0"/>
                  </a:moveTo>
                  <a:cubicBezTo>
                    <a:pt x="193" y="0"/>
                    <a:pt x="204" y="11"/>
                    <a:pt x="204" y="25"/>
                  </a:cubicBezTo>
                  <a:cubicBezTo>
                    <a:pt x="204" y="179"/>
                    <a:pt x="204" y="179"/>
                    <a:pt x="204" y="179"/>
                  </a:cubicBezTo>
                  <a:cubicBezTo>
                    <a:pt x="204" y="193"/>
                    <a:pt x="193" y="204"/>
                    <a:pt x="179" y="204"/>
                  </a:cubicBezTo>
                  <a:cubicBezTo>
                    <a:pt x="25" y="204"/>
                    <a:pt x="25" y="204"/>
                    <a:pt x="25" y="204"/>
                  </a:cubicBezTo>
                  <a:cubicBezTo>
                    <a:pt x="11" y="204"/>
                    <a:pt x="0" y="193"/>
                    <a:pt x="0" y="179"/>
                  </a:cubicBezTo>
                  <a:cubicBezTo>
                    <a:pt x="0" y="25"/>
                    <a:pt x="0" y="25"/>
                    <a:pt x="0" y="25"/>
                  </a:cubicBezTo>
                  <a:cubicBezTo>
                    <a:pt x="0" y="11"/>
                    <a:pt x="11" y="0"/>
                    <a:pt x="25" y="0"/>
                  </a:cubicBezTo>
                  <a:lnTo>
                    <a:pt x="17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360" name="Freeform 409"/>
            <p:cNvSpPr>
              <a:spLocks/>
            </p:cNvSpPr>
            <p:nvPr/>
          </p:nvSpPr>
          <p:spPr bwMode="auto">
            <a:xfrm>
              <a:off x="4891088" y="5518150"/>
              <a:ext cx="287338" cy="628650"/>
            </a:xfrm>
            <a:custGeom>
              <a:avLst/>
              <a:gdLst>
                <a:gd name="T0" fmla="*/ 0 w 76"/>
                <a:gd name="T1" fmla="*/ 0 h 166"/>
                <a:gd name="T2" fmla="*/ 0 w 76"/>
                <a:gd name="T3" fmla="*/ 141 h 166"/>
                <a:gd name="T4" fmla="*/ 25 w 76"/>
                <a:gd name="T5" fmla="*/ 166 h 166"/>
                <a:gd name="T6" fmla="*/ 76 w 76"/>
                <a:gd name="T7" fmla="*/ 166 h 166"/>
                <a:gd name="T8" fmla="*/ 76 w 76"/>
                <a:gd name="T9" fmla="*/ 0 h 166"/>
                <a:gd name="T10" fmla="*/ 0 w 76"/>
                <a:gd name="T11" fmla="*/ 0 h 166"/>
              </a:gdLst>
              <a:ahLst/>
              <a:cxnLst>
                <a:cxn ang="0">
                  <a:pos x="T0" y="T1"/>
                </a:cxn>
                <a:cxn ang="0">
                  <a:pos x="T2" y="T3"/>
                </a:cxn>
                <a:cxn ang="0">
                  <a:pos x="T4" y="T5"/>
                </a:cxn>
                <a:cxn ang="0">
                  <a:pos x="T6" y="T7"/>
                </a:cxn>
                <a:cxn ang="0">
                  <a:pos x="T8" y="T9"/>
                </a:cxn>
                <a:cxn ang="0">
                  <a:pos x="T10" y="T11"/>
                </a:cxn>
              </a:cxnLst>
              <a:rect l="0" t="0" r="r" b="b"/>
              <a:pathLst>
                <a:path w="76" h="166">
                  <a:moveTo>
                    <a:pt x="0" y="0"/>
                  </a:moveTo>
                  <a:cubicBezTo>
                    <a:pt x="0" y="141"/>
                    <a:pt x="0" y="141"/>
                    <a:pt x="0" y="141"/>
                  </a:cubicBezTo>
                  <a:cubicBezTo>
                    <a:pt x="0" y="155"/>
                    <a:pt x="11" y="166"/>
                    <a:pt x="25" y="166"/>
                  </a:cubicBezTo>
                  <a:cubicBezTo>
                    <a:pt x="76" y="166"/>
                    <a:pt x="76" y="166"/>
                    <a:pt x="76" y="166"/>
                  </a:cubicBezTo>
                  <a:cubicBezTo>
                    <a:pt x="76" y="0"/>
                    <a:pt x="76" y="0"/>
                    <a:pt x="76" y="0"/>
                  </a:cubicBezTo>
                  <a:lnTo>
                    <a:pt x="0" y="0"/>
                  </a:lnTo>
                  <a:close/>
                </a:path>
              </a:pathLst>
            </a:custGeom>
            <a:solidFill>
              <a:srgbClr val="8182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solidFill>
                  <a:prstClr val="black"/>
                </a:solidFill>
              </a:endParaRPr>
            </a:p>
          </p:txBody>
        </p:sp>
        <p:sp>
          <p:nvSpPr>
            <p:cNvPr id="361" name="Freeform 410"/>
            <p:cNvSpPr>
              <a:spLocks/>
            </p:cNvSpPr>
            <p:nvPr/>
          </p:nvSpPr>
          <p:spPr bwMode="auto">
            <a:xfrm>
              <a:off x="4891088" y="5375275"/>
              <a:ext cx="771525" cy="142875"/>
            </a:xfrm>
            <a:custGeom>
              <a:avLst/>
              <a:gdLst>
                <a:gd name="T0" fmla="*/ 179 w 204"/>
                <a:gd name="T1" fmla="*/ 0 h 38"/>
                <a:gd name="T2" fmla="*/ 25 w 204"/>
                <a:gd name="T3" fmla="*/ 0 h 38"/>
                <a:gd name="T4" fmla="*/ 0 w 204"/>
                <a:gd name="T5" fmla="*/ 25 h 38"/>
                <a:gd name="T6" fmla="*/ 0 w 204"/>
                <a:gd name="T7" fmla="*/ 38 h 38"/>
                <a:gd name="T8" fmla="*/ 204 w 204"/>
                <a:gd name="T9" fmla="*/ 38 h 38"/>
                <a:gd name="T10" fmla="*/ 204 w 204"/>
                <a:gd name="T11" fmla="*/ 25 h 38"/>
                <a:gd name="T12" fmla="*/ 179 w 204"/>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04" h="38">
                  <a:moveTo>
                    <a:pt x="179" y="0"/>
                  </a:moveTo>
                  <a:cubicBezTo>
                    <a:pt x="25" y="0"/>
                    <a:pt x="25" y="0"/>
                    <a:pt x="25" y="0"/>
                  </a:cubicBezTo>
                  <a:cubicBezTo>
                    <a:pt x="11" y="0"/>
                    <a:pt x="0" y="11"/>
                    <a:pt x="0" y="25"/>
                  </a:cubicBezTo>
                  <a:cubicBezTo>
                    <a:pt x="0" y="38"/>
                    <a:pt x="0" y="38"/>
                    <a:pt x="0" y="38"/>
                  </a:cubicBezTo>
                  <a:cubicBezTo>
                    <a:pt x="204" y="38"/>
                    <a:pt x="204" y="38"/>
                    <a:pt x="204" y="38"/>
                  </a:cubicBezTo>
                  <a:cubicBezTo>
                    <a:pt x="204" y="25"/>
                    <a:pt x="204" y="25"/>
                    <a:pt x="204" y="25"/>
                  </a:cubicBezTo>
                  <a:cubicBezTo>
                    <a:pt x="204" y="11"/>
                    <a:pt x="193" y="0"/>
                    <a:pt x="179" y="0"/>
                  </a:cubicBezTo>
                  <a:close/>
                </a:path>
              </a:pathLst>
            </a:custGeom>
            <a:solidFill>
              <a:srgbClr val="3E3E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2" name="Oval 411"/>
            <p:cNvSpPr>
              <a:spLocks noChangeArrowheads="1"/>
            </p:cNvSpPr>
            <p:nvPr/>
          </p:nvSpPr>
          <p:spPr bwMode="auto">
            <a:xfrm>
              <a:off x="4975226" y="5419725"/>
              <a:ext cx="49213" cy="492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3" name="Oval 412"/>
            <p:cNvSpPr>
              <a:spLocks noChangeArrowheads="1"/>
            </p:cNvSpPr>
            <p:nvPr/>
          </p:nvSpPr>
          <p:spPr bwMode="auto">
            <a:xfrm>
              <a:off x="5073651" y="5419725"/>
              <a:ext cx="44450" cy="4921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4" name="Oval 413"/>
            <p:cNvSpPr>
              <a:spLocks noChangeArrowheads="1"/>
            </p:cNvSpPr>
            <p:nvPr/>
          </p:nvSpPr>
          <p:spPr bwMode="auto">
            <a:xfrm>
              <a:off x="5167313" y="5419725"/>
              <a:ext cx="49213" cy="49213"/>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5" name="Rectangle 414"/>
            <p:cNvSpPr>
              <a:spLocks noChangeArrowheads="1"/>
            </p:cNvSpPr>
            <p:nvPr/>
          </p:nvSpPr>
          <p:spPr bwMode="auto">
            <a:xfrm>
              <a:off x="4937126" y="5591175"/>
              <a:ext cx="98425"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6" name="Rectangle 415"/>
            <p:cNvSpPr>
              <a:spLocks noChangeArrowheads="1"/>
            </p:cNvSpPr>
            <p:nvPr/>
          </p:nvSpPr>
          <p:spPr bwMode="auto">
            <a:xfrm>
              <a:off x="5035551" y="5689600"/>
              <a:ext cx="98425"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7" name="Rectangle 416"/>
            <p:cNvSpPr>
              <a:spLocks noChangeArrowheads="1"/>
            </p:cNvSpPr>
            <p:nvPr/>
          </p:nvSpPr>
          <p:spPr bwMode="auto">
            <a:xfrm>
              <a:off x="5035551" y="5783263"/>
              <a:ext cx="98425"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8" name="Rectangle 417"/>
            <p:cNvSpPr>
              <a:spLocks noChangeArrowheads="1"/>
            </p:cNvSpPr>
            <p:nvPr/>
          </p:nvSpPr>
          <p:spPr bwMode="auto">
            <a:xfrm>
              <a:off x="4937126" y="5903913"/>
              <a:ext cx="98425"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69" name="Rectangle 418"/>
            <p:cNvSpPr>
              <a:spLocks noChangeArrowheads="1"/>
            </p:cNvSpPr>
            <p:nvPr/>
          </p:nvSpPr>
          <p:spPr bwMode="auto">
            <a:xfrm>
              <a:off x="5035551" y="6002338"/>
              <a:ext cx="98425" cy="49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70" name="Freeform 419"/>
            <p:cNvSpPr>
              <a:spLocks/>
            </p:cNvSpPr>
            <p:nvPr/>
          </p:nvSpPr>
          <p:spPr bwMode="auto">
            <a:xfrm>
              <a:off x="4975226" y="5953125"/>
              <a:ext cx="60325" cy="87313"/>
            </a:xfrm>
            <a:custGeom>
              <a:avLst/>
              <a:gdLst>
                <a:gd name="T0" fmla="*/ 38 w 38"/>
                <a:gd name="T1" fmla="*/ 55 h 55"/>
                <a:gd name="T2" fmla="*/ 0 w 38"/>
                <a:gd name="T3" fmla="*/ 55 h 55"/>
                <a:gd name="T4" fmla="*/ 0 w 38"/>
                <a:gd name="T5" fmla="*/ 0 h 55"/>
                <a:gd name="T6" fmla="*/ 14 w 38"/>
                <a:gd name="T7" fmla="*/ 0 h 55"/>
                <a:gd name="T8" fmla="*/ 14 w 38"/>
                <a:gd name="T9" fmla="*/ 38 h 55"/>
                <a:gd name="T10" fmla="*/ 38 w 38"/>
                <a:gd name="T11" fmla="*/ 38 h 55"/>
                <a:gd name="T12" fmla="*/ 38 w 38"/>
                <a:gd name="T13" fmla="*/ 55 h 55"/>
              </a:gdLst>
              <a:ahLst/>
              <a:cxnLst>
                <a:cxn ang="0">
                  <a:pos x="T0" y="T1"/>
                </a:cxn>
                <a:cxn ang="0">
                  <a:pos x="T2" y="T3"/>
                </a:cxn>
                <a:cxn ang="0">
                  <a:pos x="T4" y="T5"/>
                </a:cxn>
                <a:cxn ang="0">
                  <a:pos x="T6" y="T7"/>
                </a:cxn>
                <a:cxn ang="0">
                  <a:pos x="T8" y="T9"/>
                </a:cxn>
                <a:cxn ang="0">
                  <a:pos x="T10" y="T11"/>
                </a:cxn>
                <a:cxn ang="0">
                  <a:pos x="T12" y="T13"/>
                </a:cxn>
              </a:cxnLst>
              <a:rect l="0" t="0" r="r" b="b"/>
              <a:pathLst>
                <a:path w="38" h="55">
                  <a:moveTo>
                    <a:pt x="38" y="55"/>
                  </a:moveTo>
                  <a:lnTo>
                    <a:pt x="0" y="55"/>
                  </a:lnTo>
                  <a:lnTo>
                    <a:pt x="0" y="0"/>
                  </a:lnTo>
                  <a:lnTo>
                    <a:pt x="14" y="0"/>
                  </a:lnTo>
                  <a:lnTo>
                    <a:pt x="14" y="38"/>
                  </a:lnTo>
                  <a:lnTo>
                    <a:pt x="38" y="38"/>
                  </a:lnTo>
                  <a:lnTo>
                    <a:pt x="38" y="55"/>
                  </a:lnTo>
                  <a:close/>
                </a:path>
              </a:pathLst>
            </a:custGeom>
            <a:solidFill>
              <a:srgbClr val="E2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71" name="Rectangle 420"/>
            <p:cNvSpPr>
              <a:spLocks noChangeArrowheads="1"/>
            </p:cNvSpPr>
            <p:nvPr/>
          </p:nvSpPr>
          <p:spPr bwMode="auto">
            <a:xfrm>
              <a:off x="5254626" y="5591175"/>
              <a:ext cx="325438" cy="207963"/>
            </a:xfrm>
            <a:prstGeom prst="rect">
              <a:avLst/>
            </a:prstGeom>
            <a:solidFill>
              <a:srgbClr val="E2E4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72" name="Rectangle 421"/>
            <p:cNvSpPr>
              <a:spLocks noChangeArrowheads="1"/>
            </p:cNvSpPr>
            <p:nvPr/>
          </p:nvSpPr>
          <p:spPr bwMode="auto">
            <a:xfrm>
              <a:off x="5254626" y="5859463"/>
              <a:ext cx="325438" cy="203200"/>
            </a:xfrm>
            <a:prstGeom prst="rect">
              <a:avLst/>
            </a:prstGeom>
            <a:solidFill>
              <a:srgbClr val="E2E4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sp>
          <p:nvSpPr>
            <p:cNvPr id="373" name="Freeform 422"/>
            <p:cNvSpPr>
              <a:spLocks/>
            </p:cNvSpPr>
            <p:nvPr/>
          </p:nvSpPr>
          <p:spPr bwMode="auto">
            <a:xfrm>
              <a:off x="4975226" y="5640388"/>
              <a:ext cx="60325" cy="180975"/>
            </a:xfrm>
            <a:custGeom>
              <a:avLst/>
              <a:gdLst>
                <a:gd name="T0" fmla="*/ 14 w 38"/>
                <a:gd name="T1" fmla="*/ 114 h 114"/>
                <a:gd name="T2" fmla="*/ 38 w 38"/>
                <a:gd name="T3" fmla="*/ 114 h 114"/>
                <a:gd name="T4" fmla="*/ 38 w 38"/>
                <a:gd name="T5" fmla="*/ 100 h 114"/>
                <a:gd name="T6" fmla="*/ 14 w 38"/>
                <a:gd name="T7" fmla="*/ 100 h 114"/>
                <a:gd name="T8" fmla="*/ 14 w 38"/>
                <a:gd name="T9" fmla="*/ 52 h 114"/>
                <a:gd name="T10" fmla="*/ 38 w 38"/>
                <a:gd name="T11" fmla="*/ 52 h 114"/>
                <a:gd name="T12" fmla="*/ 38 w 38"/>
                <a:gd name="T13" fmla="*/ 38 h 114"/>
                <a:gd name="T14" fmla="*/ 14 w 38"/>
                <a:gd name="T15" fmla="*/ 38 h 114"/>
                <a:gd name="T16" fmla="*/ 14 w 38"/>
                <a:gd name="T17" fmla="*/ 0 h 114"/>
                <a:gd name="T18" fmla="*/ 0 w 38"/>
                <a:gd name="T19" fmla="*/ 0 h 114"/>
                <a:gd name="T20" fmla="*/ 0 w 38"/>
                <a:gd name="T21" fmla="*/ 114 h 114"/>
                <a:gd name="T22" fmla="*/ 14 w 38"/>
                <a:gd name="T23"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14">
                  <a:moveTo>
                    <a:pt x="14" y="114"/>
                  </a:moveTo>
                  <a:lnTo>
                    <a:pt x="38" y="114"/>
                  </a:lnTo>
                  <a:lnTo>
                    <a:pt x="38" y="100"/>
                  </a:lnTo>
                  <a:lnTo>
                    <a:pt x="14" y="100"/>
                  </a:lnTo>
                  <a:lnTo>
                    <a:pt x="14" y="52"/>
                  </a:lnTo>
                  <a:lnTo>
                    <a:pt x="38" y="52"/>
                  </a:lnTo>
                  <a:lnTo>
                    <a:pt x="38" y="38"/>
                  </a:lnTo>
                  <a:lnTo>
                    <a:pt x="14" y="38"/>
                  </a:lnTo>
                  <a:lnTo>
                    <a:pt x="14" y="0"/>
                  </a:lnTo>
                  <a:lnTo>
                    <a:pt x="0" y="0"/>
                  </a:lnTo>
                  <a:lnTo>
                    <a:pt x="0" y="114"/>
                  </a:lnTo>
                  <a:lnTo>
                    <a:pt x="14" y="114"/>
                  </a:lnTo>
                  <a:close/>
                </a:path>
              </a:pathLst>
            </a:custGeom>
            <a:solidFill>
              <a:srgbClr val="E2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solidFill>
                  <a:prstClr val="black"/>
                </a:solidFill>
              </a:endParaRPr>
            </a:p>
          </p:txBody>
        </p:sp>
      </p:grpSp>
      <p:grpSp>
        <p:nvGrpSpPr>
          <p:cNvPr id="10" name="Groupe 9"/>
          <p:cNvGrpSpPr/>
          <p:nvPr/>
        </p:nvGrpSpPr>
        <p:grpSpPr>
          <a:xfrm>
            <a:off x="1034859" y="2625772"/>
            <a:ext cx="3040528" cy="3339662"/>
            <a:chOff x="1034859" y="2625772"/>
            <a:chExt cx="3040528" cy="3339662"/>
          </a:xfrm>
        </p:grpSpPr>
        <p:sp>
          <p:nvSpPr>
            <p:cNvPr id="18" name="Rectangle: Rounded Corners 17"/>
            <p:cNvSpPr/>
            <p:nvPr/>
          </p:nvSpPr>
          <p:spPr>
            <a:xfrm>
              <a:off x="1464525" y="286057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solidFill>
                  <a:srgbClr val="F9F9F9"/>
                </a:solidFill>
              </a:endParaRPr>
            </a:p>
          </p:txBody>
        </p:sp>
        <p:sp>
          <p:nvSpPr>
            <p:cNvPr id="309" name="Rectangle: Rounded Corners 308"/>
            <p:cNvSpPr/>
            <p:nvPr/>
          </p:nvSpPr>
          <p:spPr>
            <a:xfrm>
              <a:off x="1727043" y="286057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solidFill>
                  <a:srgbClr val="F9F9F9"/>
                </a:solidFill>
              </a:endParaRPr>
            </a:p>
          </p:txBody>
        </p:sp>
        <p:sp>
          <p:nvSpPr>
            <p:cNvPr id="310" name="Rectangle: Rounded Corners 309"/>
            <p:cNvSpPr/>
            <p:nvPr/>
          </p:nvSpPr>
          <p:spPr>
            <a:xfrm>
              <a:off x="1989561" y="286057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solidFill>
                  <a:srgbClr val="F9F9F9"/>
                </a:solidFill>
              </a:endParaRPr>
            </a:p>
          </p:txBody>
        </p:sp>
        <p:sp>
          <p:nvSpPr>
            <p:cNvPr id="311" name="Rectangle: Rounded Corners 310"/>
            <p:cNvSpPr/>
            <p:nvPr/>
          </p:nvSpPr>
          <p:spPr>
            <a:xfrm>
              <a:off x="2252079" y="286057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solidFill>
                  <a:srgbClr val="F9F9F9"/>
                </a:solidFill>
              </a:endParaRPr>
            </a:p>
          </p:txBody>
        </p:sp>
        <p:sp>
          <p:nvSpPr>
            <p:cNvPr id="312" name="Rectangle: Rounded Corners 311"/>
            <p:cNvSpPr/>
            <p:nvPr/>
          </p:nvSpPr>
          <p:spPr>
            <a:xfrm>
              <a:off x="2514596" y="286057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solidFill>
                  <a:srgbClr val="F9F9F9"/>
                </a:solidFill>
              </a:endParaRPr>
            </a:p>
          </p:txBody>
        </p:sp>
        <p:grpSp>
          <p:nvGrpSpPr>
            <p:cNvPr id="5" name="Group 4"/>
            <p:cNvGrpSpPr/>
            <p:nvPr/>
          </p:nvGrpSpPr>
          <p:grpSpPr>
            <a:xfrm>
              <a:off x="1034859" y="2625772"/>
              <a:ext cx="3040528" cy="3339662"/>
              <a:chOff x="1379811" y="3251200"/>
              <a:chExt cx="4054037" cy="4452883"/>
            </a:xfrm>
          </p:grpSpPr>
          <p:grpSp>
            <p:nvGrpSpPr>
              <p:cNvPr id="2" name="Group 1"/>
              <p:cNvGrpSpPr/>
              <p:nvPr/>
            </p:nvGrpSpPr>
            <p:grpSpPr>
              <a:xfrm>
                <a:off x="1379811" y="3251200"/>
                <a:ext cx="4035105" cy="2286000"/>
                <a:chOff x="1379811" y="3251200"/>
                <a:chExt cx="4035105" cy="2286000"/>
              </a:xfrm>
            </p:grpSpPr>
            <p:sp>
              <p:nvSpPr>
                <p:cNvPr id="4" name="Rectangle 3"/>
                <p:cNvSpPr/>
                <p:nvPr/>
              </p:nvSpPr>
              <p:spPr>
                <a:xfrm>
                  <a:off x="1516016" y="4521200"/>
                  <a:ext cx="3898900" cy="1016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47" name="Freeform: Shape 246"/>
                <p:cNvSpPr/>
                <p:nvPr/>
              </p:nvSpPr>
              <p:spPr>
                <a:xfrm flipH="1">
                  <a:off x="3325766" y="3251200"/>
                  <a:ext cx="2089150" cy="1270000"/>
                </a:xfrm>
                <a:custGeom>
                  <a:avLst/>
                  <a:gdLst>
                    <a:gd name="connsiteX0" fmla="*/ 1047750 w 2089150"/>
                    <a:gd name="connsiteY0" fmla="*/ 0 h 1270000"/>
                    <a:gd name="connsiteX1" fmla="*/ 0 w 2089150"/>
                    <a:gd name="connsiteY1" fmla="*/ 0 h 1270000"/>
                    <a:gd name="connsiteX2" fmla="*/ 0 w 2089150"/>
                    <a:gd name="connsiteY2" fmla="*/ 1270000 h 1270000"/>
                    <a:gd name="connsiteX3" fmla="*/ 1047750 w 2089150"/>
                    <a:gd name="connsiteY3" fmla="*/ 1270000 h 1270000"/>
                    <a:gd name="connsiteX4" fmla="*/ 2089150 w 2089150"/>
                    <a:gd name="connsiteY4" fmla="*/ 1270000 h 127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150" h="1270000">
                      <a:moveTo>
                        <a:pt x="1047750" y="0"/>
                      </a:moveTo>
                      <a:lnTo>
                        <a:pt x="0" y="0"/>
                      </a:lnTo>
                      <a:lnTo>
                        <a:pt x="0" y="1270000"/>
                      </a:lnTo>
                      <a:lnTo>
                        <a:pt x="1047750" y="1270000"/>
                      </a:lnTo>
                      <a:lnTo>
                        <a:pt x="2089150" y="127000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F9F9F9"/>
                    </a:solidFill>
                  </a:endParaRPr>
                </a:p>
              </p:txBody>
            </p:sp>
            <p:sp>
              <p:nvSpPr>
                <p:cNvPr id="9" name="Rectangle: Rounded Corners 8"/>
                <p:cNvSpPr/>
                <p:nvPr/>
              </p:nvSpPr>
              <p:spPr>
                <a:xfrm>
                  <a:off x="1379811" y="4015024"/>
                  <a:ext cx="3154240" cy="1012352"/>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49" name="Rectangle: Rounded Corners 248"/>
                <p:cNvSpPr/>
                <p:nvPr/>
              </p:nvSpPr>
              <p:spPr>
                <a:xfrm>
                  <a:off x="1653526" y="4285066"/>
                  <a:ext cx="2606810" cy="47226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nvGrpSpPr>
                <p:cNvPr id="11" name="Group 10"/>
                <p:cNvGrpSpPr/>
                <p:nvPr/>
              </p:nvGrpSpPr>
              <p:grpSpPr>
                <a:xfrm>
                  <a:off x="1653526" y="4222027"/>
                  <a:ext cx="598346" cy="598346"/>
                  <a:chOff x="907877" y="2593613"/>
                  <a:chExt cx="598346" cy="598346"/>
                </a:xfrm>
              </p:grpSpPr>
              <p:sp>
                <p:nvSpPr>
                  <p:cNvPr id="253" name="Oval 252"/>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52" name="Oval 251"/>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51" name="Oval 250"/>
                  <p:cNvSpPr/>
                  <p:nvPr/>
                </p:nvSpPr>
                <p:spPr>
                  <a:xfrm>
                    <a:off x="1002711" y="2688447"/>
                    <a:ext cx="408678" cy="4086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17" name="Group 16"/>
                <p:cNvGrpSpPr/>
                <p:nvPr/>
              </p:nvGrpSpPr>
              <p:grpSpPr>
                <a:xfrm>
                  <a:off x="4767827" y="3592630"/>
                  <a:ext cx="341260" cy="587141"/>
                  <a:chOff x="289143" y="3551722"/>
                  <a:chExt cx="341260" cy="587141"/>
                </a:xfrm>
              </p:grpSpPr>
              <p:sp>
                <p:nvSpPr>
                  <p:cNvPr id="13" name="Rectangle 12"/>
                  <p:cNvSpPr/>
                  <p:nvPr/>
                </p:nvSpPr>
                <p:spPr>
                  <a:xfrm>
                    <a:off x="289143" y="3551722"/>
                    <a:ext cx="341260" cy="587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nvGrpSpPr>
                  <p:cNvPr id="16" name="Group 15"/>
                  <p:cNvGrpSpPr/>
                  <p:nvPr/>
                </p:nvGrpSpPr>
                <p:grpSpPr>
                  <a:xfrm>
                    <a:off x="355633" y="3608584"/>
                    <a:ext cx="208280" cy="473417"/>
                    <a:chOff x="355633" y="3617807"/>
                    <a:chExt cx="208280" cy="473417"/>
                  </a:xfrm>
                </p:grpSpPr>
                <p:grpSp>
                  <p:nvGrpSpPr>
                    <p:cNvPr id="15" name="Group 14"/>
                    <p:cNvGrpSpPr/>
                    <p:nvPr/>
                  </p:nvGrpSpPr>
                  <p:grpSpPr>
                    <a:xfrm>
                      <a:off x="355633" y="3617807"/>
                      <a:ext cx="208280" cy="55880"/>
                      <a:chOff x="223520" y="2860040"/>
                      <a:chExt cx="208280" cy="55880"/>
                    </a:xfrm>
                    <a:solidFill>
                      <a:schemeClr val="bg1"/>
                    </a:solidFill>
                  </p:grpSpPr>
                  <p:sp>
                    <p:nvSpPr>
                      <p:cNvPr id="14" name="Rectangle 13"/>
                      <p:cNvSpPr/>
                      <p:nvPr/>
                    </p:nvSpPr>
                    <p:spPr>
                      <a:xfrm>
                        <a:off x="2235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79" name="Rectangle 278"/>
                      <p:cNvSpPr/>
                      <p:nvPr/>
                    </p:nvSpPr>
                    <p:spPr>
                      <a:xfrm>
                        <a:off x="2997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80" name="Rectangle 279"/>
                      <p:cNvSpPr/>
                      <p:nvPr/>
                    </p:nvSpPr>
                    <p:spPr>
                      <a:xfrm>
                        <a:off x="3759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281" name="Group 280"/>
                    <p:cNvGrpSpPr/>
                    <p:nvPr/>
                  </p:nvGrpSpPr>
                  <p:grpSpPr>
                    <a:xfrm>
                      <a:off x="355633" y="3700539"/>
                      <a:ext cx="208280" cy="55880"/>
                      <a:chOff x="223520" y="2860040"/>
                      <a:chExt cx="208280" cy="55880"/>
                    </a:xfrm>
                    <a:solidFill>
                      <a:schemeClr val="bg1"/>
                    </a:solidFill>
                  </p:grpSpPr>
                  <p:sp>
                    <p:nvSpPr>
                      <p:cNvPr id="282" name="Rectangle 281"/>
                      <p:cNvSpPr/>
                      <p:nvPr/>
                    </p:nvSpPr>
                    <p:spPr>
                      <a:xfrm>
                        <a:off x="2235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83" name="Rectangle 282"/>
                      <p:cNvSpPr/>
                      <p:nvPr/>
                    </p:nvSpPr>
                    <p:spPr>
                      <a:xfrm>
                        <a:off x="2997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84" name="Rectangle 283"/>
                      <p:cNvSpPr/>
                      <p:nvPr/>
                    </p:nvSpPr>
                    <p:spPr>
                      <a:xfrm>
                        <a:off x="3759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285" name="Group 284"/>
                    <p:cNvGrpSpPr/>
                    <p:nvPr/>
                  </p:nvGrpSpPr>
                  <p:grpSpPr>
                    <a:xfrm>
                      <a:off x="355633" y="3783271"/>
                      <a:ext cx="208280" cy="55880"/>
                      <a:chOff x="223520" y="2860040"/>
                      <a:chExt cx="208280" cy="55880"/>
                    </a:xfrm>
                    <a:solidFill>
                      <a:schemeClr val="bg1"/>
                    </a:solidFill>
                  </p:grpSpPr>
                  <p:sp>
                    <p:nvSpPr>
                      <p:cNvPr id="286" name="Rectangle 285"/>
                      <p:cNvSpPr/>
                      <p:nvPr/>
                    </p:nvSpPr>
                    <p:spPr>
                      <a:xfrm>
                        <a:off x="2235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87" name="Rectangle 286"/>
                      <p:cNvSpPr/>
                      <p:nvPr/>
                    </p:nvSpPr>
                    <p:spPr>
                      <a:xfrm>
                        <a:off x="2997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88" name="Rectangle 287"/>
                      <p:cNvSpPr/>
                      <p:nvPr/>
                    </p:nvSpPr>
                    <p:spPr>
                      <a:xfrm>
                        <a:off x="3759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sp>
                  <p:nvSpPr>
                    <p:cNvPr id="290" name="Rectangle 289"/>
                    <p:cNvSpPr/>
                    <p:nvPr/>
                  </p:nvSpPr>
                  <p:spPr>
                    <a:xfrm>
                      <a:off x="355633" y="3866002"/>
                      <a:ext cx="55880" cy="5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91" name="Rectangle 290"/>
                    <p:cNvSpPr/>
                    <p:nvPr/>
                  </p:nvSpPr>
                  <p:spPr>
                    <a:xfrm>
                      <a:off x="431833" y="3866002"/>
                      <a:ext cx="55880" cy="5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92" name="Rectangle 291"/>
                    <p:cNvSpPr/>
                    <p:nvPr/>
                  </p:nvSpPr>
                  <p:spPr>
                    <a:xfrm>
                      <a:off x="508033" y="3866002"/>
                      <a:ext cx="55880" cy="5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93" name="Rectangle 292"/>
                    <p:cNvSpPr/>
                    <p:nvPr/>
                  </p:nvSpPr>
                  <p:spPr>
                    <a:xfrm>
                      <a:off x="431833" y="3959144"/>
                      <a:ext cx="132080" cy="13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grpSp>
              <p:nvGrpSpPr>
                <p:cNvPr id="294" name="Group 293"/>
                <p:cNvGrpSpPr/>
                <p:nvPr/>
              </p:nvGrpSpPr>
              <p:grpSpPr>
                <a:xfrm>
                  <a:off x="2323014" y="4222027"/>
                  <a:ext cx="598346" cy="598346"/>
                  <a:chOff x="907877" y="2593613"/>
                  <a:chExt cx="598346" cy="598346"/>
                </a:xfrm>
              </p:grpSpPr>
              <p:sp>
                <p:nvSpPr>
                  <p:cNvPr id="295" name="Oval 294"/>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96" name="Oval 295"/>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97" name="Oval 296"/>
                  <p:cNvSpPr/>
                  <p:nvPr/>
                </p:nvSpPr>
                <p:spPr>
                  <a:xfrm>
                    <a:off x="1002711" y="2688447"/>
                    <a:ext cx="408678" cy="4086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299" name="Group 298"/>
                <p:cNvGrpSpPr/>
                <p:nvPr/>
              </p:nvGrpSpPr>
              <p:grpSpPr>
                <a:xfrm>
                  <a:off x="2992502" y="4222027"/>
                  <a:ext cx="598346" cy="598346"/>
                  <a:chOff x="907877" y="2593613"/>
                  <a:chExt cx="598346" cy="598346"/>
                </a:xfrm>
              </p:grpSpPr>
              <p:sp>
                <p:nvSpPr>
                  <p:cNvPr id="300" name="Oval 299"/>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301" name="Oval 300"/>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302" name="Oval 301"/>
                  <p:cNvSpPr/>
                  <p:nvPr/>
                </p:nvSpPr>
                <p:spPr>
                  <a:xfrm>
                    <a:off x="1002711" y="2688447"/>
                    <a:ext cx="408678" cy="4086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304" name="Group 303"/>
                <p:cNvGrpSpPr/>
                <p:nvPr/>
              </p:nvGrpSpPr>
              <p:grpSpPr>
                <a:xfrm>
                  <a:off x="3661990" y="4222027"/>
                  <a:ext cx="598346" cy="598346"/>
                  <a:chOff x="907877" y="2593613"/>
                  <a:chExt cx="598346" cy="598346"/>
                </a:xfrm>
              </p:grpSpPr>
              <p:sp>
                <p:nvSpPr>
                  <p:cNvPr id="305" name="Oval 304"/>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306" name="Oval 305"/>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307" name="Oval 306"/>
                  <p:cNvSpPr/>
                  <p:nvPr/>
                </p:nvSpPr>
                <p:spPr>
                  <a:xfrm>
                    <a:off x="1002711" y="2688447"/>
                    <a:ext cx="408678" cy="408678"/>
                  </a:xfrm>
                  <a:prstGeom prst="ellipse">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sp>
            <p:nvSpPr>
              <p:cNvPr id="3" name="Rectangle 2"/>
              <p:cNvSpPr/>
              <p:nvPr/>
            </p:nvSpPr>
            <p:spPr>
              <a:xfrm>
                <a:off x="1534510" y="5507421"/>
                <a:ext cx="3899338" cy="2196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sp>
        <p:nvSpPr>
          <p:cNvPr id="116" name="Rectangle 115"/>
          <p:cNvSpPr/>
          <p:nvPr/>
        </p:nvSpPr>
        <p:spPr>
          <a:xfrm>
            <a:off x="0" y="607200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sp>
        <p:nvSpPr>
          <p:cNvPr id="122" name="Rectangle 121">
            <a:hlinkClick r:id="rId2" action="ppaction://hlinksldjump"/>
          </p:cNvPr>
          <p:cNvSpPr/>
          <p:nvPr/>
        </p:nvSpPr>
        <p:spPr>
          <a:xfrm>
            <a:off x="4786932" y="1388120"/>
            <a:ext cx="3884372" cy="376106"/>
          </a:xfrm>
          <a:prstGeom prst="rect">
            <a:avLst/>
          </a:prstGeom>
          <a:solidFill>
            <a:srgbClr val="D69829"/>
          </a:solidFill>
          <a:ln>
            <a:solidFill>
              <a:srgbClr val="D69829"/>
            </a:solidFill>
          </a:ln>
        </p:spPr>
        <p:style>
          <a:lnRef idx="0">
            <a:scrgbClr r="0" g="0" b="0"/>
          </a:lnRef>
          <a:fillRef idx="0">
            <a:scrgbClr r="0" g="0" b="0"/>
          </a:fillRef>
          <a:effectRef idx="0">
            <a:scrgbClr r="0" g="0" b="0"/>
          </a:effectRef>
          <a:fontRef idx="minor">
            <a:schemeClr val="lt1"/>
          </a:fontRef>
        </p:style>
        <p:txBody>
          <a:bodyPr spcFirstLastPara="0" vert="horz" wrap="square" lIns="213384" tIns="0" rIns="213384" bIns="0" numCol="1" spcCol="1270" anchor="ctr" anchorCtr="0">
            <a:noAutofit/>
          </a:bodyPr>
          <a:lstStyle/>
          <a:p>
            <a:pPr lvl="0" algn="l" defTabSz="622300">
              <a:lnSpc>
                <a:spcPct val="90000"/>
              </a:lnSpc>
              <a:spcBef>
                <a:spcPct val="0"/>
              </a:spcBef>
              <a:spcAft>
                <a:spcPct val="35000"/>
              </a:spcAft>
            </a:pPr>
            <a:r>
              <a:rPr lang="fr-FR" sz="1200" dirty="0">
                <a:solidFill>
                  <a:schemeClr val="tx1"/>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Progression</a:t>
            </a:r>
            <a:r>
              <a:rPr lang="fr-FR" sz="1200" kern="1200" dirty="0">
                <a:solidFill>
                  <a:schemeClr val="tx1"/>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endParaRPr lang="fr-FR" sz="120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26" name="Groupe 125"/>
          <p:cNvGrpSpPr/>
          <p:nvPr/>
        </p:nvGrpSpPr>
        <p:grpSpPr>
          <a:xfrm>
            <a:off x="4795284" y="2117433"/>
            <a:ext cx="3884364" cy="477733"/>
            <a:chOff x="432000" y="767760"/>
            <a:chExt cx="7200008" cy="316793"/>
          </a:xfrm>
          <a:solidFill>
            <a:srgbClr val="00B9E4"/>
          </a:solidFill>
        </p:grpSpPr>
        <p:sp>
          <p:nvSpPr>
            <p:cNvPr id="127" name="Rectangle à coins arrondis 126">
              <a:hlinkClick r:id="rId3" action="ppaction://hlinksldjump"/>
            </p:cNvPr>
            <p:cNvSpPr/>
            <p:nvPr/>
          </p:nvSpPr>
          <p:spPr>
            <a:xfrm>
              <a:off x="432000" y="767760"/>
              <a:ext cx="7200008" cy="31679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8" name="Rectangle 127">
              <a:hlinkClick r:id="rId3" action="ppaction://hlinksldjump"/>
            </p:cNvPr>
            <p:cNvSpPr/>
            <p:nvPr/>
          </p:nvSpPr>
          <p:spPr>
            <a:xfrm>
              <a:off x="447465" y="783225"/>
              <a:ext cx="7169078" cy="2858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13384" tIns="0" rIns="213384" bIns="0" numCol="1" spcCol="1270" anchor="ctr" anchorCtr="0">
              <a:noAutofit/>
            </a:bodyPr>
            <a:lstStyle/>
            <a:p>
              <a:pPr marL="177800" lvl="0" indent="-177800" algn="l" defTabSz="622300">
                <a:lnSpc>
                  <a:spcPct val="100000"/>
                </a:lnSpc>
                <a:spcBef>
                  <a:spcPct val="0"/>
                </a:spcBef>
                <a:spcAft>
                  <a:spcPts val="0"/>
                </a:spcAft>
                <a:tabLst>
                  <a:tab pos="177800" algn="l"/>
                </a:tabLst>
              </a:pPr>
              <a:r>
                <a:rPr lang="fr-FR" sz="1200" dirty="0">
                  <a:solidFill>
                    <a:schemeClr val="tx1"/>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Long cours</a:t>
              </a:r>
              <a:endParaRPr lang="fr-FR" sz="120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132" name="Groupe 131"/>
          <p:cNvGrpSpPr/>
          <p:nvPr/>
        </p:nvGrpSpPr>
        <p:grpSpPr>
          <a:xfrm>
            <a:off x="4786937" y="2881845"/>
            <a:ext cx="3884367" cy="658750"/>
            <a:chOff x="419479" y="1828386"/>
            <a:chExt cx="7200008" cy="316793"/>
          </a:xfrm>
          <a:solidFill>
            <a:srgbClr val="581D74"/>
          </a:solidFill>
        </p:grpSpPr>
        <p:sp>
          <p:nvSpPr>
            <p:cNvPr id="133" name="Rectangle à coins arrondis 132"/>
            <p:cNvSpPr/>
            <p:nvPr/>
          </p:nvSpPr>
          <p:spPr>
            <a:xfrm>
              <a:off x="419479" y="1828386"/>
              <a:ext cx="7200008" cy="31679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4" name="Rectangle 133">
              <a:hlinkClick r:id="rId4" action="ppaction://hlinksldjump"/>
            </p:cNvPr>
            <p:cNvSpPr/>
            <p:nvPr/>
          </p:nvSpPr>
          <p:spPr>
            <a:xfrm>
              <a:off x="434944" y="1843851"/>
              <a:ext cx="7169078" cy="2858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13384" tIns="0" rIns="213384" bIns="0" numCol="1" spcCol="1270" anchor="ctr" anchorCtr="0">
              <a:noAutofit/>
            </a:bodyPr>
            <a:lstStyle/>
            <a:p>
              <a:pPr lvl="0" algn="l" defTabSz="622300">
                <a:lnSpc>
                  <a:spcPct val="90000"/>
                </a:lnSpc>
                <a:spcBef>
                  <a:spcPct val="0"/>
                </a:spcBef>
                <a:spcAft>
                  <a:spcPct val="35000"/>
                </a:spcAft>
              </a:pPr>
              <a:r>
                <a:rPr lang="fr-FR" sz="1100" kern="120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Amplitude / Confort</a:t>
              </a:r>
              <a:endParaRPr lang="fr-FR" sz="1100" kern="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19" name="ZoneTexte 18"/>
          <p:cNvSpPr txBox="1"/>
          <p:nvPr/>
        </p:nvSpPr>
        <p:spPr>
          <a:xfrm>
            <a:off x="386212" y="4897420"/>
            <a:ext cx="2224199" cy="1015663"/>
          </a:xfrm>
          <a:prstGeom prst="rect">
            <a:avLst/>
          </a:prstGeom>
          <a:noFill/>
          <a:ln>
            <a:solidFill>
              <a:srgbClr val="8E7339"/>
            </a:solidFill>
          </a:ln>
        </p:spPr>
        <p:txBody>
          <a:bodyPr wrap="none" rtlCol="0">
            <a:spAutoFit/>
          </a:bodyPr>
          <a:lstStyle/>
          <a:p>
            <a:r>
              <a:rPr lang="fr-FR" sz="1200" b="1" dirty="0">
                <a:latin typeface="Verdana" panose="020B0604030504040204" pitchFamily="34" charset="0"/>
                <a:ea typeface="Verdana" panose="020B0604030504040204" pitchFamily="34" charset="0"/>
                <a:cs typeface="Verdana" panose="020B0604030504040204" pitchFamily="34" charset="0"/>
              </a:rPr>
              <a:t>Accessibilité </a:t>
            </a:r>
          </a:p>
          <a:p>
            <a:endParaRPr lang="fr-FR" sz="1200" dirty="0">
              <a:latin typeface="Verdana" panose="020B0604030504040204" pitchFamily="34" charset="0"/>
              <a:ea typeface="Verdana" panose="020B0604030504040204" pitchFamily="34" charset="0"/>
              <a:cs typeface="Verdana" panose="020B0604030504040204" pitchFamily="34" charset="0"/>
            </a:endParaRPr>
          </a:p>
          <a:p>
            <a:r>
              <a:rPr lang="fr-FR" sz="1200" dirty="0">
                <a:latin typeface="Verdana" panose="020B0604030504040204" pitchFamily="34" charset="0"/>
                <a:ea typeface="Verdana" panose="020B0604030504040204" pitchFamily="34" charset="0"/>
                <a:cs typeface="Verdana" panose="020B0604030504040204" pitchFamily="34" charset="0"/>
              </a:rPr>
              <a:t>A la souscription</a:t>
            </a:r>
          </a:p>
          <a:p>
            <a:r>
              <a:rPr lang="fr-FR" sz="1200" dirty="0">
                <a:latin typeface="Verdana" panose="020B0604030504040204" pitchFamily="34" charset="0"/>
                <a:ea typeface="Verdana" panose="020B0604030504040204" pitchFamily="34" charset="0"/>
                <a:cs typeface="Verdana" panose="020B0604030504040204" pitchFamily="34" charset="0"/>
              </a:rPr>
              <a:t>Ou </a:t>
            </a:r>
          </a:p>
          <a:p>
            <a:r>
              <a:rPr lang="fr-FR" sz="1200" dirty="0">
                <a:latin typeface="Verdana" panose="020B0604030504040204" pitchFamily="34" charset="0"/>
                <a:ea typeface="Verdana" panose="020B0604030504040204" pitchFamily="34" charset="0"/>
                <a:cs typeface="Verdana" panose="020B0604030504040204" pitchFamily="34" charset="0"/>
              </a:rPr>
              <a:t>En cours de vie du contrat</a:t>
            </a:r>
          </a:p>
        </p:txBody>
      </p:sp>
      <p:sp>
        <p:nvSpPr>
          <p:cNvPr id="21" name="ZoneTexte 20"/>
          <p:cNvSpPr txBox="1"/>
          <p:nvPr/>
        </p:nvSpPr>
        <p:spPr>
          <a:xfrm>
            <a:off x="2905879" y="4911405"/>
            <a:ext cx="2763898" cy="646331"/>
          </a:xfrm>
          <a:prstGeom prst="rect">
            <a:avLst/>
          </a:prstGeom>
          <a:noFill/>
          <a:ln>
            <a:solidFill>
              <a:srgbClr val="8E7339"/>
            </a:solidFill>
          </a:ln>
        </p:spPr>
        <p:txBody>
          <a:bodyPr wrap="none" rtlCol="0">
            <a:spAutoFit/>
          </a:bodyPr>
          <a:lstStyle/>
          <a:p>
            <a:r>
              <a:rPr lang="fr-FR" sz="1200" b="1" dirty="0">
                <a:latin typeface="Verdana" panose="020B0604030504040204" pitchFamily="34" charset="0"/>
                <a:ea typeface="Verdana" panose="020B0604030504040204" pitchFamily="34" charset="0"/>
                <a:cs typeface="Verdana" panose="020B0604030504040204" pitchFamily="34" charset="0"/>
              </a:rPr>
              <a:t>Prise d’effet de l’option</a:t>
            </a:r>
          </a:p>
          <a:p>
            <a:endParaRPr lang="fr-FR" sz="1200" b="1" dirty="0">
              <a:latin typeface="Verdana" panose="020B0604030504040204" pitchFamily="34" charset="0"/>
              <a:ea typeface="Verdana" panose="020B0604030504040204" pitchFamily="34" charset="0"/>
              <a:cs typeface="Verdana" panose="020B0604030504040204" pitchFamily="34" charset="0"/>
            </a:endParaRPr>
          </a:p>
          <a:p>
            <a:r>
              <a:rPr lang="fr-FR" sz="1200" dirty="0">
                <a:latin typeface="Verdana" panose="020B0604030504040204" pitchFamily="34" charset="0"/>
                <a:ea typeface="Verdana" panose="020B0604030504040204" pitchFamily="34" charset="0"/>
                <a:cs typeface="Verdana" panose="020B0604030504040204" pitchFamily="34" charset="0"/>
              </a:rPr>
              <a:t>Date de réception de la demande</a:t>
            </a:r>
          </a:p>
        </p:txBody>
      </p:sp>
      <p:sp>
        <p:nvSpPr>
          <p:cNvPr id="139" name="ZoneTexte 138"/>
          <p:cNvSpPr txBox="1"/>
          <p:nvPr/>
        </p:nvSpPr>
        <p:spPr>
          <a:xfrm>
            <a:off x="5861789" y="4897420"/>
            <a:ext cx="2909771" cy="1015663"/>
          </a:xfrm>
          <a:prstGeom prst="rect">
            <a:avLst/>
          </a:prstGeom>
          <a:noFill/>
          <a:ln>
            <a:solidFill>
              <a:srgbClr val="8E7339"/>
            </a:solidFill>
          </a:ln>
        </p:spPr>
        <p:txBody>
          <a:bodyPr wrap="none" rtlCol="0">
            <a:spAutoFit/>
          </a:bodyPr>
          <a:lstStyle/>
          <a:p>
            <a:r>
              <a:rPr lang="fr-FR" sz="1200" b="1" dirty="0">
                <a:latin typeface="Verdana" panose="020B0604030504040204" pitchFamily="34" charset="0"/>
                <a:ea typeface="Verdana" panose="020B0604030504040204" pitchFamily="34" charset="0"/>
                <a:cs typeface="Verdana" panose="020B0604030504040204" pitchFamily="34" charset="0"/>
              </a:rPr>
              <a:t>Date de constatation</a:t>
            </a:r>
          </a:p>
          <a:p>
            <a:endParaRPr lang="fr-FR" sz="1200" b="1" dirty="0">
              <a:latin typeface="Verdana" panose="020B0604030504040204" pitchFamily="34" charset="0"/>
              <a:ea typeface="Verdana" panose="020B0604030504040204" pitchFamily="34" charset="0"/>
              <a:cs typeface="Verdana" panose="020B0604030504040204" pitchFamily="34" charset="0"/>
            </a:endParaRPr>
          </a:p>
          <a:p>
            <a:r>
              <a:rPr lang="fr-FR" sz="1200" dirty="0">
                <a:latin typeface="Verdana" panose="020B0604030504040204" pitchFamily="34" charset="0"/>
                <a:ea typeface="Verdana" panose="020B0604030504040204" pitchFamily="34" charset="0"/>
                <a:cs typeface="Verdana" panose="020B0604030504040204" pitchFamily="34" charset="0"/>
              </a:rPr>
              <a:t>Date d’effet de l’arbitrage</a:t>
            </a:r>
          </a:p>
          <a:p>
            <a:r>
              <a:rPr lang="fr-FR" sz="1200" dirty="0">
                <a:latin typeface="Verdana" panose="020B0604030504040204" pitchFamily="34" charset="0"/>
                <a:ea typeface="Verdana" panose="020B0604030504040204" pitchFamily="34" charset="0"/>
                <a:cs typeface="Verdana" panose="020B0604030504040204" pitchFamily="34" charset="0"/>
              </a:rPr>
              <a:t>•1</a:t>
            </a:r>
            <a:r>
              <a:rPr lang="fr-FR" sz="1200" baseline="30000" dirty="0">
                <a:latin typeface="Verdana" panose="020B0604030504040204" pitchFamily="34" charset="0"/>
                <a:ea typeface="Verdana" panose="020B0604030504040204" pitchFamily="34" charset="0"/>
                <a:cs typeface="Verdana" panose="020B0604030504040204" pitchFamily="34" charset="0"/>
              </a:rPr>
              <a:t>er</a:t>
            </a:r>
            <a:r>
              <a:rPr lang="fr-FR" sz="1200" dirty="0">
                <a:latin typeface="Verdana" panose="020B0604030504040204" pitchFamily="34" charset="0"/>
                <a:ea typeface="Verdana" panose="020B0604030504040204" pitchFamily="34" charset="0"/>
                <a:cs typeface="Verdana" panose="020B0604030504040204" pitchFamily="34" charset="0"/>
              </a:rPr>
              <a:t> jour ouvré de chaque période </a:t>
            </a:r>
          </a:p>
          <a:p>
            <a:r>
              <a:rPr lang="fr-FR" sz="1200" dirty="0">
                <a:latin typeface="Verdana" panose="020B0604030504040204" pitchFamily="34" charset="0"/>
                <a:ea typeface="Verdana" panose="020B0604030504040204" pitchFamily="34" charset="0"/>
                <a:cs typeface="Verdana" panose="020B0604030504040204" pitchFamily="34" charset="0"/>
              </a:rPr>
              <a:t>(mois, trimestre, semestre, année)</a:t>
            </a:r>
          </a:p>
        </p:txBody>
      </p:sp>
      <p:sp>
        <p:nvSpPr>
          <p:cNvPr id="22" name="Ellipse 21">
            <a:hlinkClick r:id="rId5" action="ppaction://hlinksldjump"/>
          </p:cNvPr>
          <p:cNvSpPr/>
          <p:nvPr/>
        </p:nvSpPr>
        <p:spPr>
          <a:xfrm>
            <a:off x="7505205" y="24039"/>
            <a:ext cx="1468673" cy="74295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u="sng" dirty="0">
                <a:latin typeface="Verdana" panose="020B0604030504040204" pitchFamily="34" charset="0"/>
                <a:ea typeface="Verdana" panose="020B0604030504040204" pitchFamily="34" charset="0"/>
                <a:cs typeface="Verdana" panose="020B0604030504040204" pitchFamily="34" charset="0"/>
              </a:rPr>
              <a:t>Home</a:t>
            </a:r>
          </a:p>
        </p:txBody>
      </p:sp>
      <p:pic>
        <p:nvPicPr>
          <p:cNvPr id="138" name="Image 1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4436" y="1536289"/>
            <a:ext cx="433873" cy="433873"/>
          </a:xfrm>
          <a:prstGeom prst="rect">
            <a:avLst/>
          </a:prstGeom>
        </p:spPr>
      </p:pic>
      <p:pic>
        <p:nvPicPr>
          <p:cNvPr id="140" name="Image 1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4435" y="2337212"/>
            <a:ext cx="433873" cy="433873"/>
          </a:xfrm>
          <a:prstGeom prst="rect">
            <a:avLst/>
          </a:prstGeom>
        </p:spPr>
      </p:pic>
      <p:pic>
        <p:nvPicPr>
          <p:cNvPr id="141" name="Image 14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4436" y="3321501"/>
            <a:ext cx="433873" cy="433873"/>
          </a:xfrm>
          <a:prstGeom prst="rect">
            <a:avLst/>
          </a:prstGeom>
        </p:spPr>
      </p:pic>
      <p:sp>
        <p:nvSpPr>
          <p:cNvPr id="142" name="Ellipse 141">
            <a:hlinkClick r:id="rId7" action="ppaction://hlinksldjump"/>
          </p:cNvPr>
          <p:cNvSpPr/>
          <p:nvPr/>
        </p:nvSpPr>
        <p:spPr>
          <a:xfrm>
            <a:off x="6982444" y="6072001"/>
            <a:ext cx="1710046" cy="7910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dirty="0">
                <a:latin typeface="Verdana" panose="020B0604030504040204" pitchFamily="34" charset="0"/>
                <a:ea typeface="Verdana" panose="020B0604030504040204" pitchFamily="34" charset="0"/>
                <a:cs typeface="Verdana" panose="020B0604030504040204" pitchFamily="34" charset="0"/>
              </a:rPr>
              <a:t>Comment souscrire ?</a:t>
            </a:r>
          </a:p>
        </p:txBody>
      </p:sp>
      <p:sp>
        <p:nvSpPr>
          <p:cNvPr id="24" name="Rectangle 23"/>
          <p:cNvSpPr/>
          <p:nvPr/>
        </p:nvSpPr>
        <p:spPr>
          <a:xfrm>
            <a:off x="313100" y="6241721"/>
            <a:ext cx="4572000" cy="600164"/>
          </a:xfrm>
          <a:prstGeom prst="rect">
            <a:avLst/>
          </a:prstGeom>
        </p:spPr>
        <p:txBody>
          <a:bodyPr>
            <a:spAutoFit/>
          </a:bodyPr>
          <a:lstStyle/>
          <a:p>
            <a:pPr algn="ctr"/>
            <a:r>
              <a:rPr lang="fr-FR" sz="1100" dirty="0">
                <a:solidFill>
                  <a:srgbClr val="8E7339"/>
                </a:solidFill>
                <a:latin typeface="Verdana" panose="020B0604030504040204" pitchFamily="34" charset="0"/>
                <a:ea typeface="Verdana" panose="020B0604030504040204" pitchFamily="34" charset="0"/>
                <a:cs typeface="Verdana" panose="020B0604030504040204" pitchFamily="34" charset="0"/>
              </a:rPr>
              <a:t>Options disponibles dans l’Orientation Libre, non cumulables entre elles ainsi qu’avec les options d’arbitrages automatiques, ou avec de la GSM</a:t>
            </a:r>
          </a:p>
        </p:txBody>
      </p:sp>
    </p:spTree>
    <p:extLst>
      <p:ext uri="{BB962C8B-B14F-4D97-AF65-F5344CB8AC3E}">
        <p14:creationId xmlns:p14="http://schemas.microsoft.com/office/powerpoint/2010/main" val="39426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89"/>
                                        </p:tgtEl>
                                        <p:attrNameLst>
                                          <p:attrName>style.visibility</p:attrName>
                                        </p:attrNameLst>
                                      </p:cBhvr>
                                      <p:to>
                                        <p:strVal val="visible"/>
                                      </p:to>
                                    </p:set>
                                    <p:anim calcmode="lin" valueType="num">
                                      <p:cBhvr>
                                        <p:cTn id="12" dur="500" fill="hold"/>
                                        <p:tgtEl>
                                          <p:spTgt spid="89"/>
                                        </p:tgtEl>
                                        <p:attrNameLst>
                                          <p:attrName>ppt_w</p:attrName>
                                        </p:attrNameLst>
                                      </p:cBhvr>
                                      <p:tavLst>
                                        <p:tav tm="0">
                                          <p:val>
                                            <p:fltVal val="0"/>
                                          </p:val>
                                        </p:tav>
                                        <p:tav tm="100000">
                                          <p:val>
                                            <p:strVal val="#ppt_w"/>
                                          </p:val>
                                        </p:tav>
                                      </p:tavLst>
                                    </p:anim>
                                    <p:anim calcmode="lin" valueType="num">
                                      <p:cBhvr>
                                        <p:cTn id="13" dur="500" fill="hold"/>
                                        <p:tgtEl>
                                          <p:spTgt spid="89"/>
                                        </p:tgtEl>
                                        <p:attrNameLst>
                                          <p:attrName>ppt_h</p:attrName>
                                        </p:attrNameLst>
                                      </p:cBhvr>
                                      <p:tavLst>
                                        <p:tav tm="0">
                                          <p:val>
                                            <p:fltVal val="0"/>
                                          </p:val>
                                        </p:tav>
                                        <p:tav tm="100000">
                                          <p:val>
                                            <p:strVal val="#ppt_h"/>
                                          </p:val>
                                        </p:tav>
                                      </p:tavLst>
                                    </p:anim>
                                    <p:animEffect transition="in" filter="fade">
                                      <p:cBhvr>
                                        <p:cTn id="14" dur="500"/>
                                        <p:tgtEl>
                                          <p:spTgt spid="89"/>
                                        </p:tgtEl>
                                      </p:cBhvr>
                                    </p:animEffect>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par>
                          <p:cTn id="21" fill="hold">
                            <p:stCondLst>
                              <p:cond delay="1750"/>
                            </p:stCondLst>
                            <p:childTnLst>
                              <p:par>
                                <p:cTn id="22" presetID="2" presetClass="entr" presetSubtype="8" decel="4800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53" presetClass="entr" presetSubtype="16" fill="hold" nodeType="afterEffect">
                                  <p:stCondLst>
                                    <p:cond delay="0"/>
                                  </p:stCondLst>
                                  <p:childTnLst>
                                    <p:set>
                                      <p:cBhvr>
                                        <p:cTn id="28" dur="1" fill="hold">
                                          <p:stCondLst>
                                            <p:cond delay="0"/>
                                          </p:stCondLst>
                                        </p:cTn>
                                        <p:tgtEl>
                                          <p:spTgt spid="357"/>
                                        </p:tgtEl>
                                        <p:attrNameLst>
                                          <p:attrName>style.visibility</p:attrName>
                                        </p:attrNameLst>
                                      </p:cBhvr>
                                      <p:to>
                                        <p:strVal val="visible"/>
                                      </p:to>
                                    </p:set>
                                    <p:anim calcmode="lin" valueType="num">
                                      <p:cBhvr>
                                        <p:cTn id="29" dur="250" fill="hold"/>
                                        <p:tgtEl>
                                          <p:spTgt spid="357"/>
                                        </p:tgtEl>
                                        <p:attrNameLst>
                                          <p:attrName>ppt_w</p:attrName>
                                        </p:attrNameLst>
                                      </p:cBhvr>
                                      <p:tavLst>
                                        <p:tav tm="0">
                                          <p:val>
                                            <p:fltVal val="0"/>
                                          </p:val>
                                        </p:tav>
                                        <p:tav tm="100000">
                                          <p:val>
                                            <p:strVal val="#ppt_w"/>
                                          </p:val>
                                        </p:tav>
                                      </p:tavLst>
                                    </p:anim>
                                    <p:anim calcmode="lin" valueType="num">
                                      <p:cBhvr>
                                        <p:cTn id="30" dur="250" fill="hold"/>
                                        <p:tgtEl>
                                          <p:spTgt spid="357"/>
                                        </p:tgtEl>
                                        <p:attrNameLst>
                                          <p:attrName>ppt_h</p:attrName>
                                        </p:attrNameLst>
                                      </p:cBhvr>
                                      <p:tavLst>
                                        <p:tav tm="0">
                                          <p:val>
                                            <p:fltVal val="0"/>
                                          </p:val>
                                        </p:tav>
                                        <p:tav tm="100000">
                                          <p:val>
                                            <p:strVal val="#ppt_h"/>
                                          </p:val>
                                        </p:tav>
                                      </p:tavLst>
                                    </p:anim>
                                    <p:animEffect transition="in" filter="fade">
                                      <p:cBhvr>
                                        <p:cTn id="31" dur="250"/>
                                        <p:tgtEl>
                                          <p:spTgt spid="357"/>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349"/>
                                        </p:tgtEl>
                                        <p:attrNameLst>
                                          <p:attrName>style.visibility</p:attrName>
                                        </p:attrNameLst>
                                      </p:cBhvr>
                                      <p:to>
                                        <p:strVal val="visible"/>
                                      </p:to>
                                    </p:set>
                                    <p:anim calcmode="lin" valueType="num">
                                      <p:cBhvr>
                                        <p:cTn id="35" dur="250" fill="hold"/>
                                        <p:tgtEl>
                                          <p:spTgt spid="349"/>
                                        </p:tgtEl>
                                        <p:attrNameLst>
                                          <p:attrName>ppt_w</p:attrName>
                                        </p:attrNameLst>
                                      </p:cBhvr>
                                      <p:tavLst>
                                        <p:tav tm="0">
                                          <p:val>
                                            <p:fltVal val="0"/>
                                          </p:val>
                                        </p:tav>
                                        <p:tav tm="100000">
                                          <p:val>
                                            <p:strVal val="#ppt_w"/>
                                          </p:val>
                                        </p:tav>
                                      </p:tavLst>
                                    </p:anim>
                                    <p:anim calcmode="lin" valueType="num">
                                      <p:cBhvr>
                                        <p:cTn id="36" dur="250" fill="hold"/>
                                        <p:tgtEl>
                                          <p:spTgt spid="349"/>
                                        </p:tgtEl>
                                        <p:attrNameLst>
                                          <p:attrName>ppt_h</p:attrName>
                                        </p:attrNameLst>
                                      </p:cBhvr>
                                      <p:tavLst>
                                        <p:tav tm="0">
                                          <p:val>
                                            <p:fltVal val="0"/>
                                          </p:val>
                                        </p:tav>
                                        <p:tav tm="100000">
                                          <p:val>
                                            <p:strVal val="#ppt_h"/>
                                          </p:val>
                                        </p:tav>
                                      </p:tavLst>
                                    </p:anim>
                                    <p:animEffect transition="in" filter="fade">
                                      <p:cBhvr>
                                        <p:cTn id="37" dur="250"/>
                                        <p:tgtEl>
                                          <p:spTgt spid="349"/>
                                        </p:tgtEl>
                                      </p:cBhvr>
                                    </p:animEffect>
                                  </p:childTnLst>
                                </p:cTn>
                              </p:par>
                            </p:childTnLst>
                          </p:cTn>
                        </p:par>
                        <p:par>
                          <p:cTn id="38" fill="hold">
                            <p:stCondLst>
                              <p:cond delay="275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4750"/>
                            </p:stCondLst>
                            <p:childTnLst>
                              <p:par>
                                <p:cTn id="51" presetID="42" presetClass="entr" presetSubtype="0" fill="hold" grpId="0" nodeType="afterEffect">
                                  <p:stCondLst>
                                    <p:cond delay="0"/>
                                  </p:stCondLst>
                                  <p:childTnLst>
                                    <p:set>
                                      <p:cBhvr>
                                        <p:cTn id="52" dur="1" fill="hold">
                                          <p:stCondLst>
                                            <p:cond delay="0"/>
                                          </p:stCondLst>
                                        </p:cTn>
                                        <p:tgtEl>
                                          <p:spTgt spid="139"/>
                                        </p:tgtEl>
                                        <p:attrNameLst>
                                          <p:attrName>style.visibility</p:attrName>
                                        </p:attrNameLst>
                                      </p:cBhvr>
                                      <p:to>
                                        <p:strVal val="visible"/>
                                      </p:to>
                                    </p:set>
                                    <p:animEffect transition="in" filter="fade">
                                      <p:cBhvr>
                                        <p:cTn id="53" dur="1000"/>
                                        <p:tgtEl>
                                          <p:spTgt spid="139"/>
                                        </p:tgtEl>
                                      </p:cBhvr>
                                    </p:animEffect>
                                    <p:anim calcmode="lin" valueType="num">
                                      <p:cBhvr>
                                        <p:cTn id="54" dur="1000" fill="hold"/>
                                        <p:tgtEl>
                                          <p:spTgt spid="139"/>
                                        </p:tgtEl>
                                        <p:attrNameLst>
                                          <p:attrName>ppt_x</p:attrName>
                                        </p:attrNameLst>
                                      </p:cBhvr>
                                      <p:tavLst>
                                        <p:tav tm="0">
                                          <p:val>
                                            <p:strVal val="#ppt_x"/>
                                          </p:val>
                                        </p:tav>
                                        <p:tav tm="100000">
                                          <p:val>
                                            <p:strVal val="#ppt_x"/>
                                          </p:val>
                                        </p:tav>
                                      </p:tavLst>
                                    </p:anim>
                                    <p:anim calcmode="lin" valueType="num">
                                      <p:cBhvr>
                                        <p:cTn id="55"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6" grpId="0"/>
      <p:bldP spid="19" grpId="0" animBg="1"/>
      <p:bldP spid="21" grpId="0" animBg="1"/>
      <p:bldP spid="1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629329" y="250089"/>
            <a:ext cx="7886700" cy="290849"/>
          </a:xfrm>
        </p:spPr>
        <p:txBody>
          <a:bodyPr>
            <a:normAutofit fontScale="90000"/>
          </a:bodyPr>
          <a:lstStyle/>
          <a:p>
            <a:r>
              <a:rPr lang="fr-FR" sz="2400" b="0" dirty="0">
                <a:solidFill>
                  <a:srgbClr val="8E7339"/>
                </a:solidFill>
                <a:latin typeface="Verdana" panose="020B0604030504040204" pitchFamily="34" charset="0"/>
                <a:ea typeface="Verdana" panose="020B0604030504040204" pitchFamily="34" charset="0"/>
                <a:cs typeface="Verdana" panose="020B0604030504040204" pitchFamily="34" charset="0"/>
              </a:rPr>
              <a:t>Progression</a:t>
            </a:r>
            <a:endParaRPr lang="fr-FR" sz="1800" b="0"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sp>
        <p:nvSpPr>
          <p:cNvPr id="397" name="Oval 78"/>
          <p:cNvSpPr>
            <a:spLocks noChangeArrowheads="1"/>
          </p:cNvSpPr>
          <p:nvPr/>
        </p:nvSpPr>
        <p:spPr bwMode="auto">
          <a:xfrm>
            <a:off x="463617" y="4659751"/>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sp>
        <p:nvSpPr>
          <p:cNvPr id="83" name="Rectangle 82"/>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rgbClr val="8E7339"/>
                </a:solidFill>
                <a:latin typeface="Verdana" panose="020B0604030504040204" pitchFamily="34" charset="0"/>
                <a:ea typeface="Verdana" panose="020B0604030504040204" pitchFamily="34" charset="0"/>
                <a:cs typeface="Verdana" panose="020B0604030504040204" pitchFamily="34" charset="0"/>
              </a:rPr>
              <a:t>Terme de l’option : </a:t>
            </a:r>
          </a:p>
          <a:p>
            <a:r>
              <a:rPr lang="fr-FR" sz="1200" dirty="0">
                <a:solidFill>
                  <a:srgbClr val="8E7339"/>
                </a:solidFill>
                <a:latin typeface="Verdana" panose="020B0604030504040204" pitchFamily="34" charset="0"/>
                <a:ea typeface="Verdana" panose="020B0604030504040204" pitchFamily="34" charset="0"/>
                <a:cs typeface="Verdana" panose="020B0604030504040204" pitchFamily="34" charset="0"/>
              </a:rPr>
              <a:t>Dernier transfert automatique ou épuisement de l’épargne gérée par un support de l’option</a:t>
            </a:r>
          </a:p>
        </p:txBody>
      </p:sp>
      <p:sp>
        <p:nvSpPr>
          <p:cNvPr id="3" name="ZoneTexte 2"/>
          <p:cNvSpPr txBox="1"/>
          <p:nvPr/>
        </p:nvSpPr>
        <p:spPr>
          <a:xfrm>
            <a:off x="478653" y="866774"/>
            <a:ext cx="8633261" cy="830997"/>
          </a:xfrm>
          <a:prstGeom prst="rect">
            <a:avLst/>
          </a:prstGeom>
          <a:noFill/>
        </p:spPr>
        <p:txBody>
          <a:bodyPr wrap="none" rtlCol="0">
            <a:spAutoFit/>
          </a:bodyPr>
          <a:lstStyle/>
          <a:p>
            <a:r>
              <a:rPr lang="fr-FR" sz="1200" dirty="0">
                <a:latin typeface="Verdana" panose="020B0604030504040204" pitchFamily="34" charset="0"/>
                <a:ea typeface="Verdana" panose="020B0604030504040204" pitchFamily="34" charset="0"/>
                <a:cs typeface="Verdana" panose="020B0604030504040204" pitchFamily="34" charset="0"/>
              </a:rPr>
              <a:t>Objectifs : </a:t>
            </a:r>
          </a:p>
          <a:p>
            <a:pPr indent="-171450">
              <a:buFont typeface="Wingdings" panose="05000000000000000000" pitchFamily="2" charset="2"/>
              <a:buChar char="ü"/>
            </a:pPr>
            <a:r>
              <a:rPr lang="fr-FR" sz="1200" dirty="0">
                <a:latin typeface="Verdana" panose="020B0604030504040204" pitchFamily="34" charset="0"/>
                <a:ea typeface="Verdana" panose="020B0604030504040204" pitchFamily="34" charset="0"/>
                <a:cs typeface="Verdana" panose="020B0604030504040204" pitchFamily="34" charset="0"/>
              </a:rPr>
              <a:t>Entrer progressivement (via des arbitrages automatiques) sur les marchés actions en limitant le risque lié </a:t>
            </a:r>
          </a:p>
          <a:p>
            <a:r>
              <a:rPr lang="fr-FR" sz="1200" dirty="0">
                <a:latin typeface="Verdana" panose="020B0604030504040204" pitchFamily="34" charset="0"/>
                <a:ea typeface="Verdana" panose="020B0604030504040204" pitchFamily="34" charset="0"/>
                <a:cs typeface="Verdana" panose="020B0604030504040204" pitchFamily="34" charset="0"/>
              </a:rPr>
              <a:t>à la volatilité des marchés financiers</a:t>
            </a:r>
          </a:p>
          <a:p>
            <a:pPr>
              <a:buFont typeface="Wingdings" panose="05000000000000000000" pitchFamily="2" charset="2"/>
              <a:buChar char="ü"/>
            </a:pPr>
            <a:r>
              <a:rPr lang="fr-FR" sz="1200" dirty="0">
                <a:latin typeface="Verdana" panose="020B0604030504040204" pitchFamily="34" charset="0"/>
                <a:ea typeface="Verdana" panose="020B0604030504040204" pitchFamily="34" charset="0"/>
                <a:cs typeface="Verdana" panose="020B0604030504040204" pitchFamily="34" charset="0"/>
              </a:rPr>
              <a:t> Eviter d’investir l’ensemble de l’épargne au plus haut et lisser les à-coups des marchés financiers.</a:t>
            </a:r>
          </a:p>
        </p:txBody>
      </p:sp>
      <p:grpSp>
        <p:nvGrpSpPr>
          <p:cNvPr id="86" name="Group 377"/>
          <p:cNvGrpSpPr/>
          <p:nvPr/>
        </p:nvGrpSpPr>
        <p:grpSpPr>
          <a:xfrm>
            <a:off x="840581" y="2566756"/>
            <a:ext cx="3745707" cy="2272902"/>
            <a:chOff x="-7013295" y="3409641"/>
            <a:chExt cx="4994276" cy="3030536"/>
          </a:xfrm>
          <a:solidFill>
            <a:schemeClr val="bg1">
              <a:lumMod val="95000"/>
            </a:schemeClr>
          </a:solidFill>
        </p:grpSpPr>
        <p:sp>
          <p:nvSpPr>
            <p:cNvPr id="87" name="Freeform 90"/>
            <p:cNvSpPr>
              <a:spLocks noEditPoints="1"/>
            </p:cNvSpPr>
            <p:nvPr/>
          </p:nvSpPr>
          <p:spPr bwMode="auto">
            <a:xfrm>
              <a:off x="-5598832" y="3409641"/>
              <a:ext cx="796925" cy="715962"/>
            </a:xfrm>
            <a:custGeom>
              <a:avLst/>
              <a:gdLst>
                <a:gd name="T0" fmla="*/ 136 w 201"/>
                <a:gd name="T1" fmla="*/ 104 h 181"/>
                <a:gd name="T2" fmla="*/ 143 w 201"/>
                <a:gd name="T3" fmla="*/ 101 h 181"/>
                <a:gd name="T4" fmla="*/ 160 w 201"/>
                <a:gd name="T5" fmla="*/ 108 h 181"/>
                <a:gd name="T6" fmla="*/ 157 w 201"/>
                <a:gd name="T7" fmla="*/ 98 h 181"/>
                <a:gd name="T8" fmla="*/ 164 w 201"/>
                <a:gd name="T9" fmla="*/ 101 h 181"/>
                <a:gd name="T10" fmla="*/ 160 w 201"/>
                <a:gd name="T11" fmla="*/ 91 h 181"/>
                <a:gd name="T12" fmla="*/ 167 w 201"/>
                <a:gd name="T13" fmla="*/ 63 h 181"/>
                <a:gd name="T14" fmla="*/ 181 w 201"/>
                <a:gd name="T15" fmla="*/ 61 h 181"/>
                <a:gd name="T16" fmla="*/ 169 w 201"/>
                <a:gd name="T17" fmla="*/ 51 h 181"/>
                <a:gd name="T18" fmla="*/ 178 w 201"/>
                <a:gd name="T19" fmla="*/ 47 h 181"/>
                <a:gd name="T20" fmla="*/ 177 w 201"/>
                <a:gd name="T21" fmla="*/ 37 h 181"/>
                <a:gd name="T22" fmla="*/ 186 w 201"/>
                <a:gd name="T23" fmla="*/ 32 h 181"/>
                <a:gd name="T24" fmla="*/ 199 w 201"/>
                <a:gd name="T25" fmla="*/ 28 h 181"/>
                <a:gd name="T26" fmla="*/ 191 w 201"/>
                <a:gd name="T27" fmla="*/ 23 h 181"/>
                <a:gd name="T28" fmla="*/ 183 w 201"/>
                <a:gd name="T29" fmla="*/ 18 h 181"/>
                <a:gd name="T30" fmla="*/ 165 w 201"/>
                <a:gd name="T31" fmla="*/ 21 h 181"/>
                <a:gd name="T32" fmla="*/ 181 w 201"/>
                <a:gd name="T33" fmla="*/ 9 h 181"/>
                <a:gd name="T34" fmla="*/ 162 w 201"/>
                <a:gd name="T35" fmla="*/ 4 h 181"/>
                <a:gd name="T36" fmla="*/ 147 w 201"/>
                <a:gd name="T37" fmla="*/ 4 h 181"/>
                <a:gd name="T38" fmla="*/ 139 w 201"/>
                <a:gd name="T39" fmla="*/ 1 h 181"/>
                <a:gd name="T40" fmla="*/ 110 w 201"/>
                <a:gd name="T41" fmla="*/ 4 h 181"/>
                <a:gd name="T42" fmla="*/ 91 w 201"/>
                <a:gd name="T43" fmla="*/ 8 h 181"/>
                <a:gd name="T44" fmla="*/ 92 w 201"/>
                <a:gd name="T45" fmla="*/ 20 h 181"/>
                <a:gd name="T46" fmla="*/ 63 w 201"/>
                <a:gd name="T47" fmla="*/ 18 h 181"/>
                <a:gd name="T48" fmla="*/ 23 w 201"/>
                <a:gd name="T49" fmla="*/ 34 h 181"/>
                <a:gd name="T50" fmla="*/ 29 w 201"/>
                <a:gd name="T51" fmla="*/ 40 h 181"/>
                <a:gd name="T52" fmla="*/ 11 w 201"/>
                <a:gd name="T53" fmla="*/ 49 h 181"/>
                <a:gd name="T54" fmla="*/ 0 w 201"/>
                <a:gd name="T55" fmla="*/ 54 h 181"/>
                <a:gd name="T56" fmla="*/ 8 w 201"/>
                <a:gd name="T57" fmla="*/ 58 h 181"/>
                <a:gd name="T58" fmla="*/ 16 w 201"/>
                <a:gd name="T59" fmla="*/ 58 h 181"/>
                <a:gd name="T60" fmla="*/ 28 w 201"/>
                <a:gd name="T61" fmla="*/ 59 h 181"/>
                <a:gd name="T62" fmla="*/ 7 w 201"/>
                <a:gd name="T63" fmla="*/ 61 h 181"/>
                <a:gd name="T64" fmla="*/ 20 w 201"/>
                <a:gd name="T65" fmla="*/ 72 h 181"/>
                <a:gd name="T66" fmla="*/ 28 w 201"/>
                <a:gd name="T67" fmla="*/ 68 h 181"/>
                <a:gd name="T68" fmla="*/ 47 w 201"/>
                <a:gd name="T69" fmla="*/ 73 h 181"/>
                <a:gd name="T70" fmla="*/ 50 w 201"/>
                <a:gd name="T71" fmla="*/ 89 h 181"/>
                <a:gd name="T72" fmla="*/ 49 w 201"/>
                <a:gd name="T73" fmla="*/ 101 h 181"/>
                <a:gd name="T74" fmla="*/ 60 w 201"/>
                <a:gd name="T75" fmla="*/ 99 h 181"/>
                <a:gd name="T76" fmla="*/ 50 w 201"/>
                <a:gd name="T77" fmla="*/ 104 h 181"/>
                <a:gd name="T78" fmla="*/ 65 w 201"/>
                <a:gd name="T79" fmla="*/ 117 h 181"/>
                <a:gd name="T80" fmla="*/ 54 w 201"/>
                <a:gd name="T81" fmla="*/ 125 h 181"/>
                <a:gd name="T82" fmla="*/ 50 w 201"/>
                <a:gd name="T83" fmla="*/ 134 h 181"/>
                <a:gd name="T84" fmla="*/ 62 w 201"/>
                <a:gd name="T85" fmla="*/ 174 h 181"/>
                <a:gd name="T86" fmla="*/ 73 w 201"/>
                <a:gd name="T87" fmla="*/ 174 h 181"/>
                <a:gd name="T88" fmla="*/ 81 w 201"/>
                <a:gd name="T89" fmla="*/ 181 h 181"/>
                <a:gd name="T90" fmla="*/ 88 w 201"/>
                <a:gd name="T91" fmla="*/ 172 h 181"/>
                <a:gd name="T92" fmla="*/ 94 w 201"/>
                <a:gd name="T93" fmla="*/ 146 h 181"/>
                <a:gd name="T94" fmla="*/ 100 w 201"/>
                <a:gd name="T95" fmla="*/ 139 h 181"/>
                <a:gd name="T96" fmla="*/ 113 w 201"/>
                <a:gd name="T97" fmla="*/ 139 h 181"/>
                <a:gd name="T98" fmla="*/ 122 w 201"/>
                <a:gd name="T99" fmla="*/ 132 h 181"/>
                <a:gd name="T100" fmla="*/ 141 w 201"/>
                <a:gd name="T101" fmla="*/ 122 h 181"/>
                <a:gd name="T102" fmla="*/ 151 w 201"/>
                <a:gd name="T103" fmla="*/ 108 h 181"/>
                <a:gd name="T104" fmla="*/ 136 w 201"/>
                <a:gd name="T105" fmla="*/ 104 h 181"/>
                <a:gd name="T106" fmla="*/ 152 w 201"/>
                <a:gd name="T107" fmla="*/ 98 h 181"/>
                <a:gd name="T108" fmla="*/ 157 w 201"/>
                <a:gd name="T109" fmla="*/ 87 h 181"/>
                <a:gd name="T110" fmla="*/ 152 w 201"/>
                <a:gd name="T111" fmla="*/ 98 h 181"/>
                <a:gd name="T112" fmla="*/ 164 w 201"/>
                <a:gd name="T113" fmla="*/ 14 h 181"/>
                <a:gd name="T114" fmla="*/ 157 w 201"/>
                <a:gd name="T115" fmla="*/ 23 h 181"/>
                <a:gd name="T116" fmla="*/ 136 w 201"/>
                <a:gd name="T117" fmla="*/ 20 h 181"/>
                <a:gd name="T118" fmla="*/ 164 w 201"/>
                <a:gd name="T119" fmla="*/ 1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 h="181">
                  <a:moveTo>
                    <a:pt x="136" y="104"/>
                  </a:moveTo>
                  <a:cubicBezTo>
                    <a:pt x="139" y="104"/>
                    <a:pt x="138" y="100"/>
                    <a:pt x="143" y="101"/>
                  </a:cubicBezTo>
                  <a:cubicBezTo>
                    <a:pt x="149" y="103"/>
                    <a:pt x="152" y="108"/>
                    <a:pt x="160" y="108"/>
                  </a:cubicBezTo>
                  <a:cubicBezTo>
                    <a:pt x="166" y="104"/>
                    <a:pt x="153" y="100"/>
                    <a:pt x="157" y="98"/>
                  </a:cubicBezTo>
                  <a:cubicBezTo>
                    <a:pt x="160" y="98"/>
                    <a:pt x="161" y="100"/>
                    <a:pt x="164" y="101"/>
                  </a:cubicBezTo>
                  <a:cubicBezTo>
                    <a:pt x="165" y="95"/>
                    <a:pt x="162" y="94"/>
                    <a:pt x="160" y="91"/>
                  </a:cubicBezTo>
                  <a:cubicBezTo>
                    <a:pt x="174" y="90"/>
                    <a:pt x="169" y="72"/>
                    <a:pt x="167" y="63"/>
                  </a:cubicBezTo>
                  <a:cubicBezTo>
                    <a:pt x="171" y="61"/>
                    <a:pt x="176" y="61"/>
                    <a:pt x="181" y="61"/>
                  </a:cubicBezTo>
                  <a:cubicBezTo>
                    <a:pt x="181" y="54"/>
                    <a:pt x="173" y="54"/>
                    <a:pt x="169" y="51"/>
                  </a:cubicBezTo>
                  <a:cubicBezTo>
                    <a:pt x="174" y="52"/>
                    <a:pt x="172" y="46"/>
                    <a:pt x="178" y="47"/>
                  </a:cubicBezTo>
                  <a:cubicBezTo>
                    <a:pt x="179" y="42"/>
                    <a:pt x="175" y="42"/>
                    <a:pt x="177" y="37"/>
                  </a:cubicBezTo>
                  <a:cubicBezTo>
                    <a:pt x="182" y="38"/>
                    <a:pt x="181" y="31"/>
                    <a:pt x="186" y="32"/>
                  </a:cubicBezTo>
                  <a:cubicBezTo>
                    <a:pt x="190" y="30"/>
                    <a:pt x="200" y="35"/>
                    <a:pt x="199" y="28"/>
                  </a:cubicBezTo>
                  <a:cubicBezTo>
                    <a:pt x="201" y="22"/>
                    <a:pt x="192" y="27"/>
                    <a:pt x="191" y="23"/>
                  </a:cubicBezTo>
                  <a:cubicBezTo>
                    <a:pt x="187" y="23"/>
                    <a:pt x="188" y="17"/>
                    <a:pt x="183" y="18"/>
                  </a:cubicBezTo>
                  <a:cubicBezTo>
                    <a:pt x="176" y="17"/>
                    <a:pt x="169" y="24"/>
                    <a:pt x="165" y="21"/>
                  </a:cubicBezTo>
                  <a:cubicBezTo>
                    <a:pt x="166" y="13"/>
                    <a:pt x="180" y="17"/>
                    <a:pt x="181" y="9"/>
                  </a:cubicBezTo>
                  <a:cubicBezTo>
                    <a:pt x="178" y="4"/>
                    <a:pt x="171" y="3"/>
                    <a:pt x="162" y="4"/>
                  </a:cubicBezTo>
                  <a:cubicBezTo>
                    <a:pt x="157" y="2"/>
                    <a:pt x="150" y="0"/>
                    <a:pt x="147" y="4"/>
                  </a:cubicBezTo>
                  <a:cubicBezTo>
                    <a:pt x="146" y="2"/>
                    <a:pt x="142" y="2"/>
                    <a:pt x="139" y="1"/>
                  </a:cubicBezTo>
                  <a:cubicBezTo>
                    <a:pt x="133" y="5"/>
                    <a:pt x="117" y="0"/>
                    <a:pt x="110" y="4"/>
                  </a:cubicBezTo>
                  <a:cubicBezTo>
                    <a:pt x="103" y="4"/>
                    <a:pt x="94" y="3"/>
                    <a:pt x="91" y="8"/>
                  </a:cubicBezTo>
                  <a:cubicBezTo>
                    <a:pt x="91" y="11"/>
                    <a:pt x="95" y="19"/>
                    <a:pt x="92" y="20"/>
                  </a:cubicBezTo>
                  <a:cubicBezTo>
                    <a:pt x="81" y="18"/>
                    <a:pt x="74" y="21"/>
                    <a:pt x="63" y="18"/>
                  </a:cubicBezTo>
                  <a:cubicBezTo>
                    <a:pt x="47" y="20"/>
                    <a:pt x="39" y="32"/>
                    <a:pt x="23" y="34"/>
                  </a:cubicBezTo>
                  <a:cubicBezTo>
                    <a:pt x="21" y="40"/>
                    <a:pt x="30" y="35"/>
                    <a:pt x="29" y="40"/>
                  </a:cubicBezTo>
                  <a:cubicBezTo>
                    <a:pt x="25" y="45"/>
                    <a:pt x="16" y="45"/>
                    <a:pt x="11" y="49"/>
                  </a:cubicBezTo>
                  <a:cubicBezTo>
                    <a:pt x="7" y="47"/>
                    <a:pt x="2" y="47"/>
                    <a:pt x="0" y="54"/>
                  </a:cubicBezTo>
                  <a:cubicBezTo>
                    <a:pt x="5" y="53"/>
                    <a:pt x="5" y="57"/>
                    <a:pt x="8" y="58"/>
                  </a:cubicBezTo>
                  <a:cubicBezTo>
                    <a:pt x="8" y="53"/>
                    <a:pt x="16" y="53"/>
                    <a:pt x="16" y="58"/>
                  </a:cubicBezTo>
                  <a:cubicBezTo>
                    <a:pt x="20" y="57"/>
                    <a:pt x="27" y="50"/>
                    <a:pt x="28" y="59"/>
                  </a:cubicBezTo>
                  <a:cubicBezTo>
                    <a:pt x="21" y="60"/>
                    <a:pt x="11" y="58"/>
                    <a:pt x="7" y="61"/>
                  </a:cubicBezTo>
                  <a:cubicBezTo>
                    <a:pt x="8" y="68"/>
                    <a:pt x="14" y="69"/>
                    <a:pt x="20" y="72"/>
                  </a:cubicBezTo>
                  <a:cubicBezTo>
                    <a:pt x="25" y="73"/>
                    <a:pt x="23" y="67"/>
                    <a:pt x="28" y="68"/>
                  </a:cubicBezTo>
                  <a:cubicBezTo>
                    <a:pt x="33" y="72"/>
                    <a:pt x="38" y="75"/>
                    <a:pt x="47" y="73"/>
                  </a:cubicBezTo>
                  <a:cubicBezTo>
                    <a:pt x="46" y="81"/>
                    <a:pt x="48" y="85"/>
                    <a:pt x="50" y="89"/>
                  </a:cubicBezTo>
                  <a:cubicBezTo>
                    <a:pt x="50" y="93"/>
                    <a:pt x="48" y="95"/>
                    <a:pt x="49" y="101"/>
                  </a:cubicBezTo>
                  <a:cubicBezTo>
                    <a:pt x="55" y="104"/>
                    <a:pt x="56" y="93"/>
                    <a:pt x="60" y="99"/>
                  </a:cubicBezTo>
                  <a:cubicBezTo>
                    <a:pt x="61" y="105"/>
                    <a:pt x="55" y="105"/>
                    <a:pt x="50" y="104"/>
                  </a:cubicBezTo>
                  <a:cubicBezTo>
                    <a:pt x="52" y="112"/>
                    <a:pt x="63" y="110"/>
                    <a:pt x="65" y="117"/>
                  </a:cubicBezTo>
                  <a:cubicBezTo>
                    <a:pt x="61" y="120"/>
                    <a:pt x="57" y="122"/>
                    <a:pt x="54" y="125"/>
                  </a:cubicBezTo>
                  <a:cubicBezTo>
                    <a:pt x="58" y="127"/>
                    <a:pt x="48" y="129"/>
                    <a:pt x="50" y="134"/>
                  </a:cubicBezTo>
                  <a:cubicBezTo>
                    <a:pt x="62" y="142"/>
                    <a:pt x="53" y="162"/>
                    <a:pt x="62" y="174"/>
                  </a:cubicBezTo>
                  <a:cubicBezTo>
                    <a:pt x="65" y="174"/>
                    <a:pt x="69" y="174"/>
                    <a:pt x="73" y="174"/>
                  </a:cubicBezTo>
                  <a:cubicBezTo>
                    <a:pt x="78" y="174"/>
                    <a:pt x="76" y="181"/>
                    <a:pt x="81" y="181"/>
                  </a:cubicBezTo>
                  <a:cubicBezTo>
                    <a:pt x="83" y="177"/>
                    <a:pt x="84" y="173"/>
                    <a:pt x="88" y="172"/>
                  </a:cubicBezTo>
                  <a:cubicBezTo>
                    <a:pt x="86" y="159"/>
                    <a:pt x="96" y="159"/>
                    <a:pt x="94" y="146"/>
                  </a:cubicBezTo>
                  <a:cubicBezTo>
                    <a:pt x="98" y="146"/>
                    <a:pt x="96" y="139"/>
                    <a:pt x="100" y="139"/>
                  </a:cubicBezTo>
                  <a:cubicBezTo>
                    <a:pt x="107" y="143"/>
                    <a:pt x="107" y="135"/>
                    <a:pt x="113" y="139"/>
                  </a:cubicBezTo>
                  <a:cubicBezTo>
                    <a:pt x="116" y="137"/>
                    <a:pt x="119" y="134"/>
                    <a:pt x="122" y="132"/>
                  </a:cubicBezTo>
                  <a:cubicBezTo>
                    <a:pt x="129" y="130"/>
                    <a:pt x="133" y="123"/>
                    <a:pt x="141" y="122"/>
                  </a:cubicBezTo>
                  <a:cubicBezTo>
                    <a:pt x="142" y="116"/>
                    <a:pt x="155" y="114"/>
                    <a:pt x="151" y="108"/>
                  </a:cubicBezTo>
                  <a:cubicBezTo>
                    <a:pt x="147" y="112"/>
                    <a:pt x="141" y="105"/>
                    <a:pt x="136" y="104"/>
                  </a:cubicBezTo>
                  <a:close/>
                  <a:moveTo>
                    <a:pt x="152" y="98"/>
                  </a:moveTo>
                  <a:cubicBezTo>
                    <a:pt x="148" y="94"/>
                    <a:pt x="152" y="86"/>
                    <a:pt x="157" y="87"/>
                  </a:cubicBezTo>
                  <a:cubicBezTo>
                    <a:pt x="156" y="91"/>
                    <a:pt x="153" y="93"/>
                    <a:pt x="152" y="98"/>
                  </a:cubicBezTo>
                  <a:close/>
                  <a:moveTo>
                    <a:pt x="164" y="14"/>
                  </a:moveTo>
                  <a:cubicBezTo>
                    <a:pt x="164" y="20"/>
                    <a:pt x="160" y="21"/>
                    <a:pt x="157" y="23"/>
                  </a:cubicBezTo>
                  <a:cubicBezTo>
                    <a:pt x="152" y="20"/>
                    <a:pt x="145" y="19"/>
                    <a:pt x="136" y="20"/>
                  </a:cubicBezTo>
                  <a:cubicBezTo>
                    <a:pt x="142" y="13"/>
                    <a:pt x="157" y="16"/>
                    <a:pt x="16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88" name="Freeform 91"/>
            <p:cNvSpPr>
              <a:spLocks noEditPoints="1"/>
            </p:cNvSpPr>
            <p:nvPr/>
          </p:nvSpPr>
          <p:spPr bwMode="auto">
            <a:xfrm>
              <a:off x="-5881407" y="3433453"/>
              <a:ext cx="457200" cy="315912"/>
            </a:xfrm>
            <a:custGeom>
              <a:avLst/>
              <a:gdLst>
                <a:gd name="T0" fmla="*/ 6 w 115"/>
                <a:gd name="T1" fmla="*/ 34 h 80"/>
                <a:gd name="T2" fmla="*/ 6 w 115"/>
                <a:gd name="T3" fmla="*/ 45 h 80"/>
                <a:gd name="T4" fmla="*/ 16 w 115"/>
                <a:gd name="T5" fmla="*/ 47 h 80"/>
                <a:gd name="T6" fmla="*/ 32 w 115"/>
                <a:gd name="T7" fmla="*/ 34 h 80"/>
                <a:gd name="T8" fmla="*/ 24 w 115"/>
                <a:gd name="T9" fmla="*/ 40 h 80"/>
                <a:gd name="T10" fmla="*/ 19 w 115"/>
                <a:gd name="T11" fmla="*/ 47 h 80"/>
                <a:gd name="T12" fmla="*/ 24 w 115"/>
                <a:gd name="T13" fmla="*/ 52 h 80"/>
                <a:gd name="T14" fmla="*/ 14 w 115"/>
                <a:gd name="T15" fmla="*/ 50 h 80"/>
                <a:gd name="T16" fmla="*/ 11 w 115"/>
                <a:gd name="T17" fmla="*/ 60 h 80"/>
                <a:gd name="T18" fmla="*/ 32 w 115"/>
                <a:gd name="T19" fmla="*/ 66 h 80"/>
                <a:gd name="T20" fmla="*/ 3 w 115"/>
                <a:gd name="T21" fmla="*/ 62 h 80"/>
                <a:gd name="T22" fmla="*/ 13 w 115"/>
                <a:gd name="T23" fmla="*/ 73 h 80"/>
                <a:gd name="T24" fmla="*/ 45 w 115"/>
                <a:gd name="T25" fmla="*/ 67 h 80"/>
                <a:gd name="T26" fmla="*/ 52 w 115"/>
                <a:gd name="T27" fmla="*/ 62 h 80"/>
                <a:gd name="T28" fmla="*/ 45 w 115"/>
                <a:gd name="T29" fmla="*/ 59 h 80"/>
                <a:gd name="T30" fmla="*/ 57 w 115"/>
                <a:gd name="T31" fmla="*/ 59 h 80"/>
                <a:gd name="T32" fmla="*/ 65 w 115"/>
                <a:gd name="T33" fmla="*/ 40 h 80"/>
                <a:gd name="T34" fmla="*/ 84 w 115"/>
                <a:gd name="T35" fmla="*/ 33 h 80"/>
                <a:gd name="T36" fmla="*/ 95 w 115"/>
                <a:gd name="T37" fmla="*/ 26 h 80"/>
                <a:gd name="T38" fmla="*/ 95 w 115"/>
                <a:gd name="T39" fmla="*/ 17 h 80"/>
                <a:gd name="T40" fmla="*/ 115 w 115"/>
                <a:gd name="T41" fmla="*/ 8 h 80"/>
                <a:gd name="T42" fmla="*/ 110 w 115"/>
                <a:gd name="T43" fmla="*/ 5 h 80"/>
                <a:gd name="T44" fmla="*/ 19 w 115"/>
                <a:gd name="T45" fmla="*/ 12 h 80"/>
                <a:gd name="T46" fmla="*/ 27 w 115"/>
                <a:gd name="T47" fmla="*/ 28 h 80"/>
                <a:gd name="T48" fmla="*/ 8 w 115"/>
                <a:gd name="T49" fmla="*/ 17 h 80"/>
                <a:gd name="T50" fmla="*/ 6 w 115"/>
                <a:gd name="T51" fmla="*/ 24 h 80"/>
                <a:gd name="T52" fmla="*/ 1 w 115"/>
                <a:gd name="T53" fmla="*/ 28 h 80"/>
                <a:gd name="T54" fmla="*/ 6 w 115"/>
                <a:gd name="T55" fmla="*/ 34 h 80"/>
                <a:gd name="T56" fmla="*/ 40 w 115"/>
                <a:gd name="T57" fmla="*/ 66 h 80"/>
                <a:gd name="T58" fmla="*/ 39 w 115"/>
                <a:gd name="T59" fmla="*/ 67 h 80"/>
                <a:gd name="T60" fmla="*/ 40 w 115"/>
                <a:gd name="T61"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5" h="80">
                  <a:moveTo>
                    <a:pt x="6" y="34"/>
                  </a:moveTo>
                  <a:cubicBezTo>
                    <a:pt x="6" y="38"/>
                    <a:pt x="6" y="41"/>
                    <a:pt x="6" y="45"/>
                  </a:cubicBezTo>
                  <a:cubicBezTo>
                    <a:pt x="11" y="44"/>
                    <a:pt x="12" y="47"/>
                    <a:pt x="16" y="47"/>
                  </a:cubicBezTo>
                  <a:cubicBezTo>
                    <a:pt x="17" y="39"/>
                    <a:pt x="26" y="31"/>
                    <a:pt x="32" y="34"/>
                  </a:cubicBezTo>
                  <a:cubicBezTo>
                    <a:pt x="35" y="42"/>
                    <a:pt x="24" y="35"/>
                    <a:pt x="24" y="40"/>
                  </a:cubicBezTo>
                  <a:cubicBezTo>
                    <a:pt x="29" y="42"/>
                    <a:pt x="19" y="43"/>
                    <a:pt x="19" y="47"/>
                  </a:cubicBezTo>
                  <a:cubicBezTo>
                    <a:pt x="23" y="45"/>
                    <a:pt x="25" y="47"/>
                    <a:pt x="24" y="52"/>
                  </a:cubicBezTo>
                  <a:cubicBezTo>
                    <a:pt x="20" y="52"/>
                    <a:pt x="19" y="49"/>
                    <a:pt x="14" y="50"/>
                  </a:cubicBezTo>
                  <a:cubicBezTo>
                    <a:pt x="15" y="55"/>
                    <a:pt x="9" y="53"/>
                    <a:pt x="11" y="60"/>
                  </a:cubicBezTo>
                  <a:cubicBezTo>
                    <a:pt x="21" y="59"/>
                    <a:pt x="28" y="58"/>
                    <a:pt x="32" y="66"/>
                  </a:cubicBezTo>
                  <a:cubicBezTo>
                    <a:pt x="19" y="68"/>
                    <a:pt x="11" y="59"/>
                    <a:pt x="3" y="62"/>
                  </a:cubicBezTo>
                  <a:cubicBezTo>
                    <a:pt x="2" y="70"/>
                    <a:pt x="13" y="65"/>
                    <a:pt x="13" y="73"/>
                  </a:cubicBezTo>
                  <a:cubicBezTo>
                    <a:pt x="25" y="71"/>
                    <a:pt x="41" y="80"/>
                    <a:pt x="45" y="67"/>
                  </a:cubicBezTo>
                  <a:cubicBezTo>
                    <a:pt x="49" y="68"/>
                    <a:pt x="52" y="67"/>
                    <a:pt x="52" y="62"/>
                  </a:cubicBezTo>
                  <a:cubicBezTo>
                    <a:pt x="53" y="57"/>
                    <a:pt x="44" y="63"/>
                    <a:pt x="45" y="59"/>
                  </a:cubicBezTo>
                  <a:cubicBezTo>
                    <a:pt x="49" y="59"/>
                    <a:pt x="53" y="59"/>
                    <a:pt x="57" y="59"/>
                  </a:cubicBezTo>
                  <a:cubicBezTo>
                    <a:pt x="56" y="49"/>
                    <a:pt x="66" y="51"/>
                    <a:pt x="65" y="40"/>
                  </a:cubicBezTo>
                  <a:cubicBezTo>
                    <a:pt x="73" y="39"/>
                    <a:pt x="74" y="31"/>
                    <a:pt x="84" y="33"/>
                  </a:cubicBezTo>
                  <a:cubicBezTo>
                    <a:pt x="86" y="28"/>
                    <a:pt x="89" y="26"/>
                    <a:pt x="95" y="26"/>
                  </a:cubicBezTo>
                  <a:cubicBezTo>
                    <a:pt x="97" y="21"/>
                    <a:pt x="92" y="17"/>
                    <a:pt x="95" y="17"/>
                  </a:cubicBezTo>
                  <a:cubicBezTo>
                    <a:pt x="102" y="14"/>
                    <a:pt x="112" y="19"/>
                    <a:pt x="115" y="8"/>
                  </a:cubicBezTo>
                  <a:cubicBezTo>
                    <a:pt x="115" y="6"/>
                    <a:pt x="110" y="8"/>
                    <a:pt x="110" y="5"/>
                  </a:cubicBezTo>
                  <a:cubicBezTo>
                    <a:pt x="83" y="9"/>
                    <a:pt x="47" y="0"/>
                    <a:pt x="19" y="12"/>
                  </a:cubicBezTo>
                  <a:cubicBezTo>
                    <a:pt x="17" y="22"/>
                    <a:pt x="26" y="21"/>
                    <a:pt x="27" y="28"/>
                  </a:cubicBezTo>
                  <a:cubicBezTo>
                    <a:pt x="17" y="28"/>
                    <a:pt x="20" y="15"/>
                    <a:pt x="8" y="17"/>
                  </a:cubicBezTo>
                  <a:cubicBezTo>
                    <a:pt x="7" y="19"/>
                    <a:pt x="6" y="20"/>
                    <a:pt x="6" y="24"/>
                  </a:cubicBezTo>
                  <a:cubicBezTo>
                    <a:pt x="4" y="24"/>
                    <a:pt x="1" y="24"/>
                    <a:pt x="1" y="28"/>
                  </a:cubicBezTo>
                  <a:cubicBezTo>
                    <a:pt x="0" y="33"/>
                    <a:pt x="6" y="31"/>
                    <a:pt x="6" y="34"/>
                  </a:cubicBezTo>
                  <a:close/>
                  <a:moveTo>
                    <a:pt x="40" y="66"/>
                  </a:moveTo>
                  <a:cubicBezTo>
                    <a:pt x="41" y="66"/>
                    <a:pt x="39" y="68"/>
                    <a:pt x="39" y="67"/>
                  </a:cubicBezTo>
                  <a:cubicBezTo>
                    <a:pt x="38" y="66"/>
                    <a:pt x="40" y="65"/>
                    <a:pt x="40"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89" name="Freeform 92"/>
            <p:cNvSpPr>
              <a:spLocks/>
            </p:cNvSpPr>
            <p:nvPr/>
          </p:nvSpPr>
          <p:spPr bwMode="auto">
            <a:xfrm>
              <a:off x="-4416144" y="3500128"/>
              <a:ext cx="174625" cy="63500"/>
            </a:xfrm>
            <a:custGeom>
              <a:avLst/>
              <a:gdLst>
                <a:gd name="T0" fmla="*/ 36 w 44"/>
                <a:gd name="T1" fmla="*/ 14 h 16"/>
                <a:gd name="T2" fmla="*/ 42 w 44"/>
                <a:gd name="T3" fmla="*/ 4 h 16"/>
                <a:gd name="T4" fmla="*/ 0 w 44"/>
                <a:gd name="T5" fmla="*/ 0 h 16"/>
                <a:gd name="T6" fmla="*/ 2 w 44"/>
                <a:gd name="T7" fmla="*/ 7 h 16"/>
                <a:gd name="T8" fmla="*/ 36 w 44"/>
                <a:gd name="T9" fmla="*/ 14 h 16"/>
              </a:gdLst>
              <a:ahLst/>
              <a:cxnLst>
                <a:cxn ang="0">
                  <a:pos x="T0" y="T1"/>
                </a:cxn>
                <a:cxn ang="0">
                  <a:pos x="T2" y="T3"/>
                </a:cxn>
                <a:cxn ang="0">
                  <a:pos x="T4" y="T5"/>
                </a:cxn>
                <a:cxn ang="0">
                  <a:pos x="T6" y="T7"/>
                </a:cxn>
                <a:cxn ang="0">
                  <a:pos x="T8" y="T9"/>
                </a:cxn>
              </a:cxnLst>
              <a:rect l="0" t="0" r="r" b="b"/>
              <a:pathLst>
                <a:path w="44" h="16">
                  <a:moveTo>
                    <a:pt x="36" y="14"/>
                  </a:moveTo>
                  <a:cubicBezTo>
                    <a:pt x="37" y="9"/>
                    <a:pt x="44" y="11"/>
                    <a:pt x="42" y="4"/>
                  </a:cubicBezTo>
                  <a:cubicBezTo>
                    <a:pt x="27" y="1"/>
                    <a:pt x="13" y="0"/>
                    <a:pt x="0" y="0"/>
                  </a:cubicBezTo>
                  <a:cubicBezTo>
                    <a:pt x="0" y="3"/>
                    <a:pt x="1" y="6"/>
                    <a:pt x="2" y="7"/>
                  </a:cubicBezTo>
                  <a:cubicBezTo>
                    <a:pt x="12" y="11"/>
                    <a:pt x="20" y="16"/>
                    <a:pt x="3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0" name="Freeform 93"/>
            <p:cNvSpPr>
              <a:spLocks/>
            </p:cNvSpPr>
            <p:nvPr/>
          </p:nvSpPr>
          <p:spPr bwMode="auto">
            <a:xfrm>
              <a:off x="-4559019" y="3492190"/>
              <a:ext cx="233363" cy="201612"/>
            </a:xfrm>
            <a:custGeom>
              <a:avLst/>
              <a:gdLst>
                <a:gd name="T0" fmla="*/ 9 w 59"/>
                <a:gd name="T1" fmla="*/ 25 h 51"/>
                <a:gd name="T2" fmla="*/ 9 w 59"/>
                <a:gd name="T3" fmla="*/ 33 h 51"/>
                <a:gd name="T4" fmla="*/ 23 w 59"/>
                <a:gd name="T5" fmla="*/ 26 h 51"/>
                <a:gd name="T6" fmla="*/ 15 w 59"/>
                <a:gd name="T7" fmla="*/ 42 h 51"/>
                <a:gd name="T8" fmla="*/ 26 w 59"/>
                <a:gd name="T9" fmla="*/ 45 h 51"/>
                <a:gd name="T10" fmla="*/ 35 w 59"/>
                <a:gd name="T11" fmla="*/ 51 h 51"/>
                <a:gd name="T12" fmla="*/ 39 w 59"/>
                <a:gd name="T13" fmla="*/ 32 h 51"/>
                <a:gd name="T14" fmla="*/ 57 w 59"/>
                <a:gd name="T15" fmla="*/ 40 h 51"/>
                <a:gd name="T16" fmla="*/ 44 w 59"/>
                <a:gd name="T17" fmla="*/ 19 h 51"/>
                <a:gd name="T18" fmla="*/ 38 w 59"/>
                <a:gd name="T19" fmla="*/ 18 h 51"/>
                <a:gd name="T20" fmla="*/ 30 w 59"/>
                <a:gd name="T21" fmla="*/ 14 h 51"/>
                <a:gd name="T22" fmla="*/ 22 w 59"/>
                <a:gd name="T23" fmla="*/ 6 h 51"/>
                <a:gd name="T24" fmla="*/ 20 w 59"/>
                <a:gd name="T25" fmla="*/ 16 h 51"/>
                <a:gd name="T26" fmla="*/ 0 w 59"/>
                <a:gd name="T27" fmla="*/ 16 h 51"/>
                <a:gd name="T28" fmla="*/ 9 w 59"/>
                <a:gd name="T29"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51">
                  <a:moveTo>
                    <a:pt x="9" y="25"/>
                  </a:moveTo>
                  <a:cubicBezTo>
                    <a:pt x="8" y="29"/>
                    <a:pt x="6" y="30"/>
                    <a:pt x="9" y="33"/>
                  </a:cubicBezTo>
                  <a:cubicBezTo>
                    <a:pt x="15" y="33"/>
                    <a:pt x="16" y="26"/>
                    <a:pt x="23" y="26"/>
                  </a:cubicBezTo>
                  <a:cubicBezTo>
                    <a:pt x="23" y="34"/>
                    <a:pt x="15" y="34"/>
                    <a:pt x="15" y="42"/>
                  </a:cubicBezTo>
                  <a:cubicBezTo>
                    <a:pt x="18" y="44"/>
                    <a:pt x="21" y="46"/>
                    <a:pt x="26" y="45"/>
                  </a:cubicBezTo>
                  <a:cubicBezTo>
                    <a:pt x="26" y="51"/>
                    <a:pt x="30" y="51"/>
                    <a:pt x="35" y="51"/>
                  </a:cubicBezTo>
                  <a:cubicBezTo>
                    <a:pt x="36" y="44"/>
                    <a:pt x="37" y="37"/>
                    <a:pt x="39" y="32"/>
                  </a:cubicBezTo>
                  <a:cubicBezTo>
                    <a:pt x="44" y="36"/>
                    <a:pt x="46" y="43"/>
                    <a:pt x="57" y="40"/>
                  </a:cubicBezTo>
                  <a:cubicBezTo>
                    <a:pt x="59" y="27"/>
                    <a:pt x="49" y="26"/>
                    <a:pt x="44" y="19"/>
                  </a:cubicBezTo>
                  <a:cubicBezTo>
                    <a:pt x="44" y="23"/>
                    <a:pt x="40" y="17"/>
                    <a:pt x="38" y="18"/>
                  </a:cubicBezTo>
                  <a:cubicBezTo>
                    <a:pt x="34" y="18"/>
                    <a:pt x="31" y="17"/>
                    <a:pt x="30" y="14"/>
                  </a:cubicBezTo>
                  <a:cubicBezTo>
                    <a:pt x="34" y="10"/>
                    <a:pt x="28" y="4"/>
                    <a:pt x="22" y="6"/>
                  </a:cubicBezTo>
                  <a:cubicBezTo>
                    <a:pt x="17" y="8"/>
                    <a:pt x="24" y="15"/>
                    <a:pt x="20" y="16"/>
                  </a:cubicBezTo>
                  <a:cubicBezTo>
                    <a:pt x="17" y="8"/>
                    <a:pt x="1" y="0"/>
                    <a:pt x="0" y="16"/>
                  </a:cubicBezTo>
                  <a:cubicBezTo>
                    <a:pt x="1" y="21"/>
                    <a:pt x="7" y="20"/>
                    <a:pt x="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91" name="Freeform 94"/>
            <p:cNvSpPr>
              <a:spLocks/>
            </p:cNvSpPr>
            <p:nvPr/>
          </p:nvSpPr>
          <p:spPr bwMode="auto">
            <a:xfrm>
              <a:off x="-3936719" y="3500128"/>
              <a:ext cx="60325" cy="71437"/>
            </a:xfrm>
            <a:custGeom>
              <a:avLst/>
              <a:gdLst>
                <a:gd name="T0" fmla="*/ 15 w 15"/>
                <a:gd name="T1" fmla="*/ 11 h 18"/>
                <a:gd name="T2" fmla="*/ 1 w 15"/>
                <a:gd name="T3" fmla="*/ 12 h 18"/>
                <a:gd name="T4" fmla="*/ 15 w 15"/>
                <a:gd name="T5" fmla="*/ 11 h 18"/>
              </a:gdLst>
              <a:ahLst/>
              <a:cxnLst>
                <a:cxn ang="0">
                  <a:pos x="T0" y="T1"/>
                </a:cxn>
                <a:cxn ang="0">
                  <a:pos x="T2" y="T3"/>
                </a:cxn>
                <a:cxn ang="0">
                  <a:pos x="T4" y="T5"/>
                </a:cxn>
              </a:cxnLst>
              <a:rect l="0" t="0" r="r" b="b"/>
              <a:pathLst>
                <a:path w="15" h="18">
                  <a:moveTo>
                    <a:pt x="15" y="11"/>
                  </a:moveTo>
                  <a:cubicBezTo>
                    <a:pt x="15" y="0"/>
                    <a:pt x="0" y="3"/>
                    <a:pt x="1" y="12"/>
                  </a:cubicBezTo>
                  <a:cubicBezTo>
                    <a:pt x="6" y="18"/>
                    <a:pt x="9" y="10"/>
                    <a:pt x="1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2" name="Freeform 95"/>
            <p:cNvSpPr>
              <a:spLocks/>
            </p:cNvSpPr>
            <p:nvPr/>
          </p:nvSpPr>
          <p:spPr bwMode="auto">
            <a:xfrm>
              <a:off x="-3523969" y="3523940"/>
              <a:ext cx="123825" cy="84137"/>
            </a:xfrm>
            <a:custGeom>
              <a:avLst/>
              <a:gdLst>
                <a:gd name="T0" fmla="*/ 2 w 31"/>
                <a:gd name="T1" fmla="*/ 15 h 21"/>
                <a:gd name="T2" fmla="*/ 31 w 31"/>
                <a:gd name="T3" fmla="*/ 10 h 21"/>
                <a:gd name="T4" fmla="*/ 4 w 31"/>
                <a:gd name="T5" fmla="*/ 5 h 21"/>
                <a:gd name="T6" fmla="*/ 2 w 31"/>
                <a:gd name="T7" fmla="*/ 15 h 21"/>
              </a:gdLst>
              <a:ahLst/>
              <a:cxnLst>
                <a:cxn ang="0">
                  <a:pos x="T0" y="T1"/>
                </a:cxn>
                <a:cxn ang="0">
                  <a:pos x="T2" y="T3"/>
                </a:cxn>
                <a:cxn ang="0">
                  <a:pos x="T4" y="T5"/>
                </a:cxn>
                <a:cxn ang="0">
                  <a:pos x="T6" y="T7"/>
                </a:cxn>
              </a:cxnLst>
              <a:rect l="0" t="0" r="r" b="b"/>
              <a:pathLst>
                <a:path w="31" h="21">
                  <a:moveTo>
                    <a:pt x="2" y="15"/>
                  </a:moveTo>
                  <a:cubicBezTo>
                    <a:pt x="15" y="13"/>
                    <a:pt x="28" y="21"/>
                    <a:pt x="31" y="10"/>
                  </a:cubicBezTo>
                  <a:cubicBezTo>
                    <a:pt x="27" y="3"/>
                    <a:pt x="12" y="0"/>
                    <a:pt x="4" y="5"/>
                  </a:cubicBezTo>
                  <a:cubicBezTo>
                    <a:pt x="0" y="5"/>
                    <a:pt x="3" y="12"/>
                    <a:pt x="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3" name="Freeform 96"/>
            <p:cNvSpPr>
              <a:spLocks noEditPoints="1"/>
            </p:cNvSpPr>
            <p:nvPr/>
          </p:nvSpPr>
          <p:spPr bwMode="auto">
            <a:xfrm>
              <a:off x="-4913032" y="3616015"/>
              <a:ext cx="2806700" cy="2389187"/>
            </a:xfrm>
            <a:custGeom>
              <a:avLst/>
              <a:gdLst>
                <a:gd name="T0" fmla="*/ 692 w 707"/>
                <a:gd name="T1" fmla="*/ 82 h 604"/>
                <a:gd name="T2" fmla="*/ 631 w 707"/>
                <a:gd name="T3" fmla="*/ 65 h 604"/>
                <a:gd name="T4" fmla="*/ 559 w 707"/>
                <a:gd name="T5" fmla="*/ 42 h 604"/>
                <a:gd name="T6" fmla="*/ 524 w 707"/>
                <a:gd name="T7" fmla="*/ 33 h 604"/>
                <a:gd name="T8" fmla="*/ 446 w 707"/>
                <a:gd name="T9" fmla="*/ 32 h 604"/>
                <a:gd name="T10" fmla="*/ 396 w 707"/>
                <a:gd name="T11" fmla="*/ 1 h 604"/>
                <a:gd name="T12" fmla="*/ 344 w 707"/>
                <a:gd name="T13" fmla="*/ 25 h 604"/>
                <a:gd name="T14" fmla="*/ 318 w 707"/>
                <a:gd name="T15" fmla="*/ 51 h 604"/>
                <a:gd name="T16" fmla="*/ 260 w 707"/>
                <a:gd name="T17" fmla="*/ 54 h 604"/>
                <a:gd name="T18" fmla="*/ 213 w 707"/>
                <a:gd name="T19" fmla="*/ 65 h 604"/>
                <a:gd name="T20" fmla="*/ 203 w 707"/>
                <a:gd name="T21" fmla="*/ 82 h 604"/>
                <a:gd name="T22" fmla="*/ 135 w 707"/>
                <a:gd name="T23" fmla="*/ 58 h 604"/>
                <a:gd name="T24" fmla="*/ 96 w 707"/>
                <a:gd name="T25" fmla="*/ 99 h 604"/>
                <a:gd name="T26" fmla="*/ 94 w 707"/>
                <a:gd name="T27" fmla="*/ 160 h 604"/>
                <a:gd name="T28" fmla="*/ 51 w 707"/>
                <a:gd name="T29" fmla="*/ 193 h 604"/>
                <a:gd name="T30" fmla="*/ 31 w 707"/>
                <a:gd name="T31" fmla="*/ 222 h 604"/>
                <a:gd name="T32" fmla="*/ 67 w 707"/>
                <a:gd name="T33" fmla="*/ 236 h 604"/>
                <a:gd name="T34" fmla="*/ 102 w 707"/>
                <a:gd name="T35" fmla="*/ 224 h 604"/>
                <a:gd name="T36" fmla="*/ 122 w 707"/>
                <a:gd name="T37" fmla="*/ 257 h 604"/>
                <a:gd name="T38" fmla="*/ 135 w 707"/>
                <a:gd name="T39" fmla="*/ 234 h 604"/>
                <a:gd name="T40" fmla="*/ 154 w 707"/>
                <a:gd name="T41" fmla="*/ 239 h 604"/>
                <a:gd name="T42" fmla="*/ 187 w 707"/>
                <a:gd name="T43" fmla="*/ 269 h 604"/>
                <a:gd name="T44" fmla="*/ 136 w 707"/>
                <a:gd name="T45" fmla="*/ 289 h 604"/>
                <a:gd name="T46" fmla="*/ 51 w 707"/>
                <a:gd name="T47" fmla="*/ 267 h 604"/>
                <a:gd name="T48" fmla="*/ 0 w 707"/>
                <a:gd name="T49" fmla="*/ 334 h 604"/>
                <a:gd name="T50" fmla="*/ 69 w 707"/>
                <a:gd name="T51" fmla="*/ 407 h 604"/>
                <a:gd name="T52" fmla="*/ 104 w 707"/>
                <a:gd name="T53" fmla="*/ 473 h 604"/>
                <a:gd name="T54" fmla="*/ 133 w 707"/>
                <a:gd name="T55" fmla="*/ 604 h 604"/>
                <a:gd name="T56" fmla="*/ 216 w 707"/>
                <a:gd name="T57" fmla="*/ 511 h 604"/>
                <a:gd name="T58" fmla="*/ 256 w 707"/>
                <a:gd name="T59" fmla="*/ 376 h 604"/>
                <a:gd name="T60" fmla="*/ 198 w 707"/>
                <a:gd name="T61" fmla="*/ 326 h 604"/>
                <a:gd name="T62" fmla="*/ 266 w 707"/>
                <a:gd name="T63" fmla="*/ 362 h 604"/>
                <a:gd name="T64" fmla="*/ 268 w 707"/>
                <a:gd name="T65" fmla="*/ 319 h 604"/>
                <a:gd name="T66" fmla="*/ 286 w 707"/>
                <a:gd name="T67" fmla="*/ 322 h 604"/>
                <a:gd name="T68" fmla="*/ 334 w 707"/>
                <a:gd name="T69" fmla="*/ 338 h 604"/>
                <a:gd name="T70" fmla="*/ 365 w 707"/>
                <a:gd name="T71" fmla="*/ 397 h 604"/>
                <a:gd name="T72" fmla="*/ 394 w 707"/>
                <a:gd name="T73" fmla="*/ 340 h 604"/>
                <a:gd name="T74" fmla="*/ 431 w 707"/>
                <a:gd name="T75" fmla="*/ 372 h 604"/>
                <a:gd name="T76" fmla="*/ 456 w 707"/>
                <a:gd name="T77" fmla="*/ 402 h 604"/>
                <a:gd name="T78" fmla="*/ 480 w 707"/>
                <a:gd name="T79" fmla="*/ 355 h 604"/>
                <a:gd name="T80" fmla="*/ 512 w 707"/>
                <a:gd name="T81" fmla="*/ 310 h 604"/>
                <a:gd name="T82" fmla="*/ 512 w 707"/>
                <a:gd name="T83" fmla="*/ 257 h 604"/>
                <a:gd name="T84" fmla="*/ 543 w 707"/>
                <a:gd name="T85" fmla="*/ 229 h 604"/>
                <a:gd name="T86" fmla="*/ 582 w 707"/>
                <a:gd name="T87" fmla="*/ 203 h 604"/>
                <a:gd name="T88" fmla="*/ 571 w 707"/>
                <a:gd name="T89" fmla="*/ 153 h 604"/>
                <a:gd name="T90" fmla="*/ 569 w 707"/>
                <a:gd name="T91" fmla="*/ 129 h 604"/>
                <a:gd name="T92" fmla="*/ 613 w 707"/>
                <a:gd name="T93" fmla="*/ 116 h 604"/>
                <a:gd name="T94" fmla="*/ 624 w 707"/>
                <a:gd name="T95" fmla="*/ 177 h 604"/>
                <a:gd name="T96" fmla="*/ 660 w 707"/>
                <a:gd name="T97" fmla="*/ 125 h 604"/>
                <a:gd name="T98" fmla="*/ 148 w 707"/>
                <a:gd name="T99" fmla="*/ 122 h 604"/>
                <a:gd name="T100" fmla="*/ 112 w 707"/>
                <a:gd name="T101" fmla="*/ 160 h 604"/>
                <a:gd name="T102" fmla="*/ 130 w 707"/>
                <a:gd name="T103" fmla="*/ 130 h 604"/>
                <a:gd name="T104" fmla="*/ 153 w 707"/>
                <a:gd name="T105" fmla="*/ 127 h 604"/>
                <a:gd name="T106" fmla="*/ 166 w 707"/>
                <a:gd name="T107" fmla="*/ 59 h 604"/>
                <a:gd name="T108" fmla="*/ 198 w 707"/>
                <a:gd name="T109" fmla="*/ 92 h 604"/>
                <a:gd name="T110" fmla="*/ 316 w 707"/>
                <a:gd name="T111" fmla="*/ 66 h 604"/>
                <a:gd name="T112" fmla="*/ 423 w 707"/>
                <a:gd name="T113" fmla="*/ 32 h 604"/>
                <a:gd name="T114" fmla="*/ 499 w 707"/>
                <a:gd name="T115" fmla="*/ 248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604">
                  <a:moveTo>
                    <a:pt x="679" y="96"/>
                  </a:moveTo>
                  <a:cubicBezTo>
                    <a:pt x="683" y="95"/>
                    <a:pt x="682" y="90"/>
                    <a:pt x="687" y="91"/>
                  </a:cubicBezTo>
                  <a:cubicBezTo>
                    <a:pt x="696" y="91"/>
                    <a:pt x="695" y="101"/>
                    <a:pt x="705" y="99"/>
                  </a:cubicBezTo>
                  <a:cubicBezTo>
                    <a:pt x="707" y="96"/>
                    <a:pt x="704" y="90"/>
                    <a:pt x="707" y="85"/>
                  </a:cubicBezTo>
                  <a:cubicBezTo>
                    <a:pt x="702" y="83"/>
                    <a:pt x="696" y="74"/>
                    <a:pt x="692" y="82"/>
                  </a:cubicBezTo>
                  <a:cubicBezTo>
                    <a:pt x="693" y="78"/>
                    <a:pt x="692" y="75"/>
                    <a:pt x="691" y="73"/>
                  </a:cubicBezTo>
                  <a:cubicBezTo>
                    <a:pt x="682" y="70"/>
                    <a:pt x="677" y="62"/>
                    <a:pt x="663" y="65"/>
                  </a:cubicBezTo>
                  <a:cubicBezTo>
                    <a:pt x="661" y="61"/>
                    <a:pt x="657" y="61"/>
                    <a:pt x="655" y="58"/>
                  </a:cubicBezTo>
                  <a:cubicBezTo>
                    <a:pt x="644" y="59"/>
                    <a:pt x="642" y="52"/>
                    <a:pt x="631" y="54"/>
                  </a:cubicBezTo>
                  <a:cubicBezTo>
                    <a:pt x="628" y="59"/>
                    <a:pt x="635" y="63"/>
                    <a:pt x="631" y="65"/>
                  </a:cubicBezTo>
                  <a:cubicBezTo>
                    <a:pt x="626" y="64"/>
                    <a:pt x="627" y="57"/>
                    <a:pt x="622" y="56"/>
                  </a:cubicBezTo>
                  <a:cubicBezTo>
                    <a:pt x="618" y="61"/>
                    <a:pt x="609" y="56"/>
                    <a:pt x="600" y="59"/>
                  </a:cubicBezTo>
                  <a:cubicBezTo>
                    <a:pt x="594" y="55"/>
                    <a:pt x="594" y="44"/>
                    <a:pt x="582" y="47"/>
                  </a:cubicBezTo>
                  <a:cubicBezTo>
                    <a:pt x="580" y="48"/>
                    <a:pt x="581" y="52"/>
                    <a:pt x="579" y="52"/>
                  </a:cubicBezTo>
                  <a:cubicBezTo>
                    <a:pt x="572" y="49"/>
                    <a:pt x="565" y="46"/>
                    <a:pt x="559" y="42"/>
                  </a:cubicBezTo>
                  <a:cubicBezTo>
                    <a:pt x="559" y="44"/>
                    <a:pt x="558" y="45"/>
                    <a:pt x="556" y="46"/>
                  </a:cubicBezTo>
                  <a:cubicBezTo>
                    <a:pt x="558" y="39"/>
                    <a:pt x="552" y="40"/>
                    <a:pt x="548" y="40"/>
                  </a:cubicBezTo>
                  <a:cubicBezTo>
                    <a:pt x="552" y="36"/>
                    <a:pt x="546" y="36"/>
                    <a:pt x="545" y="33"/>
                  </a:cubicBezTo>
                  <a:cubicBezTo>
                    <a:pt x="537" y="36"/>
                    <a:pt x="538" y="32"/>
                    <a:pt x="530" y="32"/>
                  </a:cubicBezTo>
                  <a:cubicBezTo>
                    <a:pt x="530" y="34"/>
                    <a:pt x="526" y="33"/>
                    <a:pt x="524" y="33"/>
                  </a:cubicBezTo>
                  <a:cubicBezTo>
                    <a:pt x="522" y="37"/>
                    <a:pt x="529" y="39"/>
                    <a:pt x="524" y="40"/>
                  </a:cubicBezTo>
                  <a:cubicBezTo>
                    <a:pt x="510" y="38"/>
                    <a:pt x="492" y="43"/>
                    <a:pt x="480" y="40"/>
                  </a:cubicBezTo>
                  <a:cubicBezTo>
                    <a:pt x="476" y="39"/>
                    <a:pt x="474" y="34"/>
                    <a:pt x="470" y="35"/>
                  </a:cubicBezTo>
                  <a:cubicBezTo>
                    <a:pt x="463" y="37"/>
                    <a:pt x="458" y="33"/>
                    <a:pt x="452" y="32"/>
                  </a:cubicBezTo>
                  <a:cubicBezTo>
                    <a:pt x="450" y="31"/>
                    <a:pt x="448" y="32"/>
                    <a:pt x="446" y="32"/>
                  </a:cubicBezTo>
                  <a:cubicBezTo>
                    <a:pt x="442" y="31"/>
                    <a:pt x="439" y="26"/>
                    <a:pt x="430" y="28"/>
                  </a:cubicBezTo>
                  <a:cubicBezTo>
                    <a:pt x="430" y="24"/>
                    <a:pt x="435" y="23"/>
                    <a:pt x="435" y="18"/>
                  </a:cubicBezTo>
                  <a:cubicBezTo>
                    <a:pt x="432" y="13"/>
                    <a:pt x="427" y="11"/>
                    <a:pt x="425" y="6"/>
                  </a:cubicBezTo>
                  <a:cubicBezTo>
                    <a:pt x="420" y="8"/>
                    <a:pt x="412" y="7"/>
                    <a:pt x="405" y="7"/>
                  </a:cubicBezTo>
                  <a:cubicBezTo>
                    <a:pt x="401" y="6"/>
                    <a:pt x="402" y="0"/>
                    <a:pt x="396" y="1"/>
                  </a:cubicBezTo>
                  <a:cubicBezTo>
                    <a:pt x="392" y="2"/>
                    <a:pt x="391" y="6"/>
                    <a:pt x="391" y="13"/>
                  </a:cubicBezTo>
                  <a:cubicBezTo>
                    <a:pt x="383" y="10"/>
                    <a:pt x="386" y="19"/>
                    <a:pt x="379" y="18"/>
                  </a:cubicBezTo>
                  <a:cubicBezTo>
                    <a:pt x="376" y="17"/>
                    <a:pt x="378" y="11"/>
                    <a:pt x="373" y="13"/>
                  </a:cubicBezTo>
                  <a:cubicBezTo>
                    <a:pt x="369" y="17"/>
                    <a:pt x="363" y="20"/>
                    <a:pt x="354" y="20"/>
                  </a:cubicBezTo>
                  <a:cubicBezTo>
                    <a:pt x="351" y="22"/>
                    <a:pt x="349" y="25"/>
                    <a:pt x="344" y="25"/>
                  </a:cubicBezTo>
                  <a:cubicBezTo>
                    <a:pt x="342" y="27"/>
                    <a:pt x="343" y="33"/>
                    <a:pt x="339" y="33"/>
                  </a:cubicBezTo>
                  <a:cubicBezTo>
                    <a:pt x="336" y="34"/>
                    <a:pt x="328" y="31"/>
                    <a:pt x="329" y="37"/>
                  </a:cubicBezTo>
                  <a:cubicBezTo>
                    <a:pt x="329" y="43"/>
                    <a:pt x="339" y="39"/>
                    <a:pt x="337" y="47"/>
                  </a:cubicBezTo>
                  <a:cubicBezTo>
                    <a:pt x="331" y="45"/>
                    <a:pt x="330" y="39"/>
                    <a:pt x="321" y="40"/>
                  </a:cubicBezTo>
                  <a:cubicBezTo>
                    <a:pt x="321" y="45"/>
                    <a:pt x="322" y="50"/>
                    <a:pt x="318" y="51"/>
                  </a:cubicBezTo>
                  <a:cubicBezTo>
                    <a:pt x="316" y="49"/>
                    <a:pt x="316" y="45"/>
                    <a:pt x="316" y="40"/>
                  </a:cubicBezTo>
                  <a:cubicBezTo>
                    <a:pt x="310" y="39"/>
                    <a:pt x="314" y="48"/>
                    <a:pt x="307" y="46"/>
                  </a:cubicBezTo>
                  <a:cubicBezTo>
                    <a:pt x="304" y="42"/>
                    <a:pt x="304" y="36"/>
                    <a:pt x="297" y="39"/>
                  </a:cubicBezTo>
                  <a:cubicBezTo>
                    <a:pt x="292" y="46"/>
                    <a:pt x="286" y="51"/>
                    <a:pt x="281" y="58"/>
                  </a:cubicBezTo>
                  <a:cubicBezTo>
                    <a:pt x="270" y="58"/>
                    <a:pt x="271" y="54"/>
                    <a:pt x="260" y="54"/>
                  </a:cubicBezTo>
                  <a:cubicBezTo>
                    <a:pt x="257" y="63"/>
                    <a:pt x="268" y="57"/>
                    <a:pt x="266" y="65"/>
                  </a:cubicBezTo>
                  <a:cubicBezTo>
                    <a:pt x="259" y="63"/>
                    <a:pt x="252" y="65"/>
                    <a:pt x="242" y="65"/>
                  </a:cubicBezTo>
                  <a:cubicBezTo>
                    <a:pt x="234" y="68"/>
                    <a:pt x="230" y="74"/>
                    <a:pt x="222" y="77"/>
                  </a:cubicBezTo>
                  <a:cubicBezTo>
                    <a:pt x="222" y="73"/>
                    <a:pt x="222" y="70"/>
                    <a:pt x="222" y="66"/>
                  </a:cubicBezTo>
                  <a:cubicBezTo>
                    <a:pt x="218" y="67"/>
                    <a:pt x="215" y="67"/>
                    <a:pt x="213" y="65"/>
                  </a:cubicBezTo>
                  <a:cubicBezTo>
                    <a:pt x="213" y="74"/>
                    <a:pt x="213" y="83"/>
                    <a:pt x="203" y="82"/>
                  </a:cubicBezTo>
                  <a:cubicBezTo>
                    <a:pt x="203" y="88"/>
                    <a:pt x="197" y="87"/>
                    <a:pt x="193" y="89"/>
                  </a:cubicBezTo>
                  <a:cubicBezTo>
                    <a:pt x="189" y="91"/>
                    <a:pt x="196" y="94"/>
                    <a:pt x="192" y="96"/>
                  </a:cubicBezTo>
                  <a:cubicBezTo>
                    <a:pt x="182" y="98"/>
                    <a:pt x="182" y="83"/>
                    <a:pt x="182" y="80"/>
                  </a:cubicBezTo>
                  <a:cubicBezTo>
                    <a:pt x="189" y="80"/>
                    <a:pt x="198" y="79"/>
                    <a:pt x="203" y="82"/>
                  </a:cubicBezTo>
                  <a:cubicBezTo>
                    <a:pt x="207" y="71"/>
                    <a:pt x="194" y="65"/>
                    <a:pt x="183" y="65"/>
                  </a:cubicBezTo>
                  <a:cubicBezTo>
                    <a:pt x="181" y="60"/>
                    <a:pt x="177" y="58"/>
                    <a:pt x="171" y="58"/>
                  </a:cubicBezTo>
                  <a:cubicBezTo>
                    <a:pt x="168" y="54"/>
                    <a:pt x="166" y="50"/>
                    <a:pt x="162" y="47"/>
                  </a:cubicBezTo>
                  <a:cubicBezTo>
                    <a:pt x="158" y="47"/>
                    <a:pt x="153" y="47"/>
                    <a:pt x="148" y="47"/>
                  </a:cubicBezTo>
                  <a:cubicBezTo>
                    <a:pt x="143" y="51"/>
                    <a:pt x="139" y="54"/>
                    <a:pt x="135" y="58"/>
                  </a:cubicBezTo>
                  <a:cubicBezTo>
                    <a:pt x="134" y="55"/>
                    <a:pt x="133" y="58"/>
                    <a:pt x="130" y="58"/>
                  </a:cubicBezTo>
                  <a:cubicBezTo>
                    <a:pt x="124" y="64"/>
                    <a:pt x="117" y="69"/>
                    <a:pt x="111" y="75"/>
                  </a:cubicBezTo>
                  <a:cubicBezTo>
                    <a:pt x="109" y="83"/>
                    <a:pt x="106" y="89"/>
                    <a:pt x="101" y="94"/>
                  </a:cubicBezTo>
                  <a:cubicBezTo>
                    <a:pt x="101" y="92"/>
                    <a:pt x="98" y="92"/>
                    <a:pt x="96" y="92"/>
                  </a:cubicBezTo>
                  <a:cubicBezTo>
                    <a:pt x="96" y="94"/>
                    <a:pt x="96" y="97"/>
                    <a:pt x="96" y="99"/>
                  </a:cubicBezTo>
                  <a:cubicBezTo>
                    <a:pt x="86" y="100"/>
                    <a:pt x="85" y="110"/>
                    <a:pt x="81" y="118"/>
                  </a:cubicBezTo>
                  <a:cubicBezTo>
                    <a:pt x="85" y="122"/>
                    <a:pt x="85" y="129"/>
                    <a:pt x="85" y="137"/>
                  </a:cubicBezTo>
                  <a:cubicBezTo>
                    <a:pt x="86" y="142"/>
                    <a:pt x="95" y="139"/>
                    <a:pt x="98" y="142"/>
                  </a:cubicBezTo>
                  <a:cubicBezTo>
                    <a:pt x="94" y="147"/>
                    <a:pt x="91" y="149"/>
                    <a:pt x="91" y="155"/>
                  </a:cubicBezTo>
                  <a:cubicBezTo>
                    <a:pt x="95" y="154"/>
                    <a:pt x="94" y="157"/>
                    <a:pt x="94" y="160"/>
                  </a:cubicBezTo>
                  <a:cubicBezTo>
                    <a:pt x="89" y="160"/>
                    <a:pt x="85" y="162"/>
                    <a:pt x="80" y="163"/>
                  </a:cubicBezTo>
                  <a:cubicBezTo>
                    <a:pt x="78" y="166"/>
                    <a:pt x="75" y="168"/>
                    <a:pt x="77" y="174"/>
                  </a:cubicBezTo>
                  <a:cubicBezTo>
                    <a:pt x="67" y="171"/>
                    <a:pt x="73" y="183"/>
                    <a:pt x="65" y="182"/>
                  </a:cubicBezTo>
                  <a:cubicBezTo>
                    <a:pt x="65" y="184"/>
                    <a:pt x="65" y="185"/>
                    <a:pt x="64" y="186"/>
                  </a:cubicBezTo>
                  <a:cubicBezTo>
                    <a:pt x="56" y="185"/>
                    <a:pt x="55" y="190"/>
                    <a:pt x="51" y="193"/>
                  </a:cubicBezTo>
                  <a:cubicBezTo>
                    <a:pt x="47" y="194"/>
                    <a:pt x="42" y="194"/>
                    <a:pt x="43" y="199"/>
                  </a:cubicBezTo>
                  <a:cubicBezTo>
                    <a:pt x="45" y="202"/>
                    <a:pt x="50" y="201"/>
                    <a:pt x="54" y="201"/>
                  </a:cubicBezTo>
                  <a:cubicBezTo>
                    <a:pt x="53" y="209"/>
                    <a:pt x="61" y="207"/>
                    <a:pt x="60" y="215"/>
                  </a:cubicBezTo>
                  <a:cubicBezTo>
                    <a:pt x="59" y="217"/>
                    <a:pt x="59" y="222"/>
                    <a:pt x="55" y="222"/>
                  </a:cubicBezTo>
                  <a:cubicBezTo>
                    <a:pt x="48" y="218"/>
                    <a:pt x="41" y="224"/>
                    <a:pt x="31" y="222"/>
                  </a:cubicBezTo>
                  <a:cubicBezTo>
                    <a:pt x="30" y="228"/>
                    <a:pt x="35" y="241"/>
                    <a:pt x="28" y="241"/>
                  </a:cubicBezTo>
                  <a:cubicBezTo>
                    <a:pt x="29" y="246"/>
                    <a:pt x="33" y="248"/>
                    <a:pt x="31" y="257"/>
                  </a:cubicBezTo>
                  <a:cubicBezTo>
                    <a:pt x="39" y="255"/>
                    <a:pt x="41" y="259"/>
                    <a:pt x="46" y="260"/>
                  </a:cubicBezTo>
                  <a:cubicBezTo>
                    <a:pt x="52" y="257"/>
                    <a:pt x="53" y="257"/>
                    <a:pt x="59" y="260"/>
                  </a:cubicBezTo>
                  <a:cubicBezTo>
                    <a:pt x="62" y="253"/>
                    <a:pt x="68" y="248"/>
                    <a:pt x="67" y="236"/>
                  </a:cubicBezTo>
                  <a:cubicBezTo>
                    <a:pt x="74" y="234"/>
                    <a:pt x="73" y="223"/>
                    <a:pt x="81" y="222"/>
                  </a:cubicBezTo>
                  <a:cubicBezTo>
                    <a:pt x="88" y="226"/>
                    <a:pt x="91" y="221"/>
                    <a:pt x="98" y="220"/>
                  </a:cubicBezTo>
                  <a:cubicBezTo>
                    <a:pt x="93" y="227"/>
                    <a:pt x="95" y="238"/>
                    <a:pt x="98" y="246"/>
                  </a:cubicBezTo>
                  <a:cubicBezTo>
                    <a:pt x="108" y="245"/>
                    <a:pt x="102" y="236"/>
                    <a:pt x="102" y="227"/>
                  </a:cubicBezTo>
                  <a:cubicBezTo>
                    <a:pt x="101" y="227"/>
                    <a:pt x="100" y="224"/>
                    <a:pt x="102" y="224"/>
                  </a:cubicBezTo>
                  <a:cubicBezTo>
                    <a:pt x="102" y="225"/>
                    <a:pt x="102" y="226"/>
                    <a:pt x="102" y="227"/>
                  </a:cubicBezTo>
                  <a:cubicBezTo>
                    <a:pt x="106" y="228"/>
                    <a:pt x="106" y="232"/>
                    <a:pt x="107" y="234"/>
                  </a:cubicBezTo>
                  <a:cubicBezTo>
                    <a:pt x="115" y="234"/>
                    <a:pt x="120" y="238"/>
                    <a:pt x="122" y="244"/>
                  </a:cubicBezTo>
                  <a:cubicBezTo>
                    <a:pt x="122" y="248"/>
                    <a:pt x="118" y="248"/>
                    <a:pt x="114" y="248"/>
                  </a:cubicBezTo>
                  <a:cubicBezTo>
                    <a:pt x="114" y="254"/>
                    <a:pt x="119" y="253"/>
                    <a:pt x="122" y="257"/>
                  </a:cubicBezTo>
                  <a:cubicBezTo>
                    <a:pt x="121" y="249"/>
                    <a:pt x="126" y="247"/>
                    <a:pt x="130" y="244"/>
                  </a:cubicBezTo>
                  <a:cubicBezTo>
                    <a:pt x="131" y="241"/>
                    <a:pt x="127" y="242"/>
                    <a:pt x="127" y="239"/>
                  </a:cubicBezTo>
                  <a:cubicBezTo>
                    <a:pt x="130" y="234"/>
                    <a:pt x="132" y="245"/>
                    <a:pt x="135" y="239"/>
                  </a:cubicBezTo>
                  <a:cubicBezTo>
                    <a:pt x="130" y="230"/>
                    <a:pt x="110" y="229"/>
                    <a:pt x="115" y="215"/>
                  </a:cubicBezTo>
                  <a:cubicBezTo>
                    <a:pt x="120" y="223"/>
                    <a:pt x="129" y="227"/>
                    <a:pt x="135" y="234"/>
                  </a:cubicBezTo>
                  <a:cubicBezTo>
                    <a:pt x="136" y="235"/>
                    <a:pt x="137" y="239"/>
                    <a:pt x="138" y="241"/>
                  </a:cubicBezTo>
                  <a:cubicBezTo>
                    <a:pt x="139" y="243"/>
                    <a:pt x="142" y="245"/>
                    <a:pt x="141" y="248"/>
                  </a:cubicBezTo>
                  <a:cubicBezTo>
                    <a:pt x="141" y="251"/>
                    <a:pt x="141" y="255"/>
                    <a:pt x="141" y="258"/>
                  </a:cubicBezTo>
                  <a:cubicBezTo>
                    <a:pt x="143" y="261"/>
                    <a:pt x="148" y="260"/>
                    <a:pt x="153" y="260"/>
                  </a:cubicBezTo>
                  <a:cubicBezTo>
                    <a:pt x="155" y="254"/>
                    <a:pt x="150" y="246"/>
                    <a:pt x="154" y="239"/>
                  </a:cubicBezTo>
                  <a:cubicBezTo>
                    <a:pt x="156" y="239"/>
                    <a:pt x="158" y="239"/>
                    <a:pt x="159" y="239"/>
                  </a:cubicBezTo>
                  <a:cubicBezTo>
                    <a:pt x="157" y="246"/>
                    <a:pt x="159" y="246"/>
                    <a:pt x="158" y="253"/>
                  </a:cubicBezTo>
                  <a:cubicBezTo>
                    <a:pt x="161" y="252"/>
                    <a:pt x="160" y="258"/>
                    <a:pt x="162" y="260"/>
                  </a:cubicBezTo>
                  <a:cubicBezTo>
                    <a:pt x="168" y="264"/>
                    <a:pt x="179" y="263"/>
                    <a:pt x="183" y="260"/>
                  </a:cubicBezTo>
                  <a:cubicBezTo>
                    <a:pt x="188" y="263"/>
                    <a:pt x="179" y="269"/>
                    <a:pt x="187" y="269"/>
                  </a:cubicBezTo>
                  <a:cubicBezTo>
                    <a:pt x="193" y="270"/>
                    <a:pt x="187" y="257"/>
                    <a:pt x="195" y="260"/>
                  </a:cubicBezTo>
                  <a:cubicBezTo>
                    <a:pt x="195" y="263"/>
                    <a:pt x="195" y="267"/>
                    <a:pt x="195" y="270"/>
                  </a:cubicBezTo>
                  <a:cubicBezTo>
                    <a:pt x="190" y="273"/>
                    <a:pt x="193" y="285"/>
                    <a:pt x="187" y="286"/>
                  </a:cubicBezTo>
                  <a:cubicBezTo>
                    <a:pt x="175" y="281"/>
                    <a:pt x="160" y="280"/>
                    <a:pt x="145" y="279"/>
                  </a:cubicBezTo>
                  <a:cubicBezTo>
                    <a:pt x="140" y="280"/>
                    <a:pt x="141" y="288"/>
                    <a:pt x="136" y="289"/>
                  </a:cubicBezTo>
                  <a:cubicBezTo>
                    <a:pt x="129" y="281"/>
                    <a:pt x="114" y="281"/>
                    <a:pt x="107" y="272"/>
                  </a:cubicBezTo>
                  <a:cubicBezTo>
                    <a:pt x="109" y="266"/>
                    <a:pt x="106" y="265"/>
                    <a:pt x="104" y="262"/>
                  </a:cubicBezTo>
                  <a:cubicBezTo>
                    <a:pt x="108" y="261"/>
                    <a:pt x="108" y="257"/>
                    <a:pt x="106" y="255"/>
                  </a:cubicBezTo>
                  <a:cubicBezTo>
                    <a:pt x="96" y="255"/>
                    <a:pt x="88" y="257"/>
                    <a:pt x="81" y="260"/>
                  </a:cubicBezTo>
                  <a:cubicBezTo>
                    <a:pt x="68" y="259"/>
                    <a:pt x="57" y="260"/>
                    <a:pt x="51" y="267"/>
                  </a:cubicBezTo>
                  <a:cubicBezTo>
                    <a:pt x="49" y="263"/>
                    <a:pt x="46" y="262"/>
                    <a:pt x="41" y="262"/>
                  </a:cubicBezTo>
                  <a:cubicBezTo>
                    <a:pt x="40" y="268"/>
                    <a:pt x="34" y="269"/>
                    <a:pt x="30" y="272"/>
                  </a:cubicBezTo>
                  <a:cubicBezTo>
                    <a:pt x="25" y="280"/>
                    <a:pt x="27" y="291"/>
                    <a:pt x="23" y="298"/>
                  </a:cubicBezTo>
                  <a:cubicBezTo>
                    <a:pt x="21" y="303"/>
                    <a:pt x="12" y="307"/>
                    <a:pt x="8" y="312"/>
                  </a:cubicBezTo>
                  <a:cubicBezTo>
                    <a:pt x="8" y="322"/>
                    <a:pt x="5" y="328"/>
                    <a:pt x="0" y="334"/>
                  </a:cubicBezTo>
                  <a:cubicBezTo>
                    <a:pt x="0" y="349"/>
                    <a:pt x="0" y="364"/>
                    <a:pt x="0" y="379"/>
                  </a:cubicBezTo>
                  <a:cubicBezTo>
                    <a:pt x="6" y="386"/>
                    <a:pt x="11" y="394"/>
                    <a:pt x="13" y="404"/>
                  </a:cubicBezTo>
                  <a:cubicBezTo>
                    <a:pt x="21" y="408"/>
                    <a:pt x="26" y="416"/>
                    <a:pt x="36" y="417"/>
                  </a:cubicBezTo>
                  <a:cubicBezTo>
                    <a:pt x="43" y="416"/>
                    <a:pt x="50" y="415"/>
                    <a:pt x="59" y="416"/>
                  </a:cubicBezTo>
                  <a:cubicBezTo>
                    <a:pt x="62" y="413"/>
                    <a:pt x="62" y="406"/>
                    <a:pt x="69" y="407"/>
                  </a:cubicBezTo>
                  <a:cubicBezTo>
                    <a:pt x="71" y="407"/>
                    <a:pt x="69" y="413"/>
                    <a:pt x="72" y="414"/>
                  </a:cubicBezTo>
                  <a:cubicBezTo>
                    <a:pt x="79" y="413"/>
                    <a:pt x="82" y="417"/>
                    <a:pt x="88" y="417"/>
                  </a:cubicBezTo>
                  <a:cubicBezTo>
                    <a:pt x="91" y="416"/>
                    <a:pt x="92" y="413"/>
                    <a:pt x="98" y="414"/>
                  </a:cubicBezTo>
                  <a:cubicBezTo>
                    <a:pt x="99" y="427"/>
                    <a:pt x="94" y="433"/>
                    <a:pt x="94" y="445"/>
                  </a:cubicBezTo>
                  <a:cubicBezTo>
                    <a:pt x="99" y="454"/>
                    <a:pt x="107" y="461"/>
                    <a:pt x="104" y="473"/>
                  </a:cubicBezTo>
                  <a:cubicBezTo>
                    <a:pt x="108" y="479"/>
                    <a:pt x="109" y="489"/>
                    <a:pt x="111" y="497"/>
                  </a:cubicBezTo>
                  <a:cubicBezTo>
                    <a:pt x="107" y="505"/>
                    <a:pt x="108" y="518"/>
                    <a:pt x="104" y="526"/>
                  </a:cubicBezTo>
                  <a:cubicBezTo>
                    <a:pt x="111" y="533"/>
                    <a:pt x="116" y="542"/>
                    <a:pt x="119" y="554"/>
                  </a:cubicBezTo>
                  <a:cubicBezTo>
                    <a:pt x="119" y="559"/>
                    <a:pt x="119" y="565"/>
                    <a:pt x="119" y="570"/>
                  </a:cubicBezTo>
                  <a:cubicBezTo>
                    <a:pt x="126" y="579"/>
                    <a:pt x="126" y="596"/>
                    <a:pt x="133" y="604"/>
                  </a:cubicBezTo>
                  <a:cubicBezTo>
                    <a:pt x="149" y="603"/>
                    <a:pt x="157" y="594"/>
                    <a:pt x="171" y="590"/>
                  </a:cubicBezTo>
                  <a:cubicBezTo>
                    <a:pt x="173" y="581"/>
                    <a:pt x="178" y="574"/>
                    <a:pt x="185" y="570"/>
                  </a:cubicBezTo>
                  <a:cubicBezTo>
                    <a:pt x="184" y="563"/>
                    <a:pt x="188" y="561"/>
                    <a:pt x="187" y="554"/>
                  </a:cubicBezTo>
                  <a:cubicBezTo>
                    <a:pt x="190" y="553"/>
                    <a:pt x="191" y="549"/>
                    <a:pt x="196" y="551"/>
                  </a:cubicBezTo>
                  <a:cubicBezTo>
                    <a:pt x="197" y="531"/>
                    <a:pt x="203" y="518"/>
                    <a:pt x="216" y="511"/>
                  </a:cubicBezTo>
                  <a:cubicBezTo>
                    <a:pt x="218" y="497"/>
                    <a:pt x="218" y="477"/>
                    <a:pt x="216" y="462"/>
                  </a:cubicBezTo>
                  <a:cubicBezTo>
                    <a:pt x="219" y="456"/>
                    <a:pt x="222" y="448"/>
                    <a:pt x="224" y="440"/>
                  </a:cubicBezTo>
                  <a:cubicBezTo>
                    <a:pt x="228" y="437"/>
                    <a:pt x="231" y="434"/>
                    <a:pt x="235" y="431"/>
                  </a:cubicBezTo>
                  <a:cubicBezTo>
                    <a:pt x="243" y="419"/>
                    <a:pt x="250" y="407"/>
                    <a:pt x="258" y="395"/>
                  </a:cubicBezTo>
                  <a:cubicBezTo>
                    <a:pt x="259" y="389"/>
                    <a:pt x="261" y="380"/>
                    <a:pt x="256" y="376"/>
                  </a:cubicBezTo>
                  <a:cubicBezTo>
                    <a:pt x="249" y="375"/>
                    <a:pt x="250" y="382"/>
                    <a:pt x="243" y="381"/>
                  </a:cubicBezTo>
                  <a:cubicBezTo>
                    <a:pt x="239" y="381"/>
                    <a:pt x="234" y="381"/>
                    <a:pt x="229" y="381"/>
                  </a:cubicBezTo>
                  <a:cubicBezTo>
                    <a:pt x="228" y="369"/>
                    <a:pt x="220" y="365"/>
                    <a:pt x="214" y="359"/>
                  </a:cubicBezTo>
                  <a:cubicBezTo>
                    <a:pt x="216" y="347"/>
                    <a:pt x="205" y="349"/>
                    <a:pt x="208" y="336"/>
                  </a:cubicBezTo>
                  <a:cubicBezTo>
                    <a:pt x="205" y="332"/>
                    <a:pt x="200" y="331"/>
                    <a:pt x="198" y="326"/>
                  </a:cubicBezTo>
                  <a:cubicBezTo>
                    <a:pt x="200" y="321"/>
                    <a:pt x="196" y="312"/>
                    <a:pt x="198" y="312"/>
                  </a:cubicBezTo>
                  <a:cubicBezTo>
                    <a:pt x="202" y="315"/>
                    <a:pt x="206" y="324"/>
                    <a:pt x="204" y="328"/>
                  </a:cubicBezTo>
                  <a:cubicBezTo>
                    <a:pt x="211" y="335"/>
                    <a:pt x="216" y="344"/>
                    <a:pt x="222" y="352"/>
                  </a:cubicBezTo>
                  <a:cubicBezTo>
                    <a:pt x="226" y="359"/>
                    <a:pt x="226" y="370"/>
                    <a:pt x="234" y="376"/>
                  </a:cubicBezTo>
                  <a:cubicBezTo>
                    <a:pt x="245" y="372"/>
                    <a:pt x="253" y="364"/>
                    <a:pt x="266" y="362"/>
                  </a:cubicBezTo>
                  <a:cubicBezTo>
                    <a:pt x="268" y="361"/>
                    <a:pt x="266" y="355"/>
                    <a:pt x="269" y="355"/>
                  </a:cubicBezTo>
                  <a:cubicBezTo>
                    <a:pt x="276" y="354"/>
                    <a:pt x="279" y="348"/>
                    <a:pt x="286" y="346"/>
                  </a:cubicBezTo>
                  <a:cubicBezTo>
                    <a:pt x="284" y="339"/>
                    <a:pt x="290" y="339"/>
                    <a:pt x="290" y="333"/>
                  </a:cubicBezTo>
                  <a:cubicBezTo>
                    <a:pt x="288" y="326"/>
                    <a:pt x="279" y="326"/>
                    <a:pt x="281" y="315"/>
                  </a:cubicBezTo>
                  <a:cubicBezTo>
                    <a:pt x="274" y="315"/>
                    <a:pt x="270" y="316"/>
                    <a:pt x="268" y="319"/>
                  </a:cubicBezTo>
                  <a:cubicBezTo>
                    <a:pt x="266" y="312"/>
                    <a:pt x="260" y="311"/>
                    <a:pt x="261" y="302"/>
                  </a:cubicBezTo>
                  <a:cubicBezTo>
                    <a:pt x="256" y="302"/>
                    <a:pt x="257" y="296"/>
                    <a:pt x="253" y="295"/>
                  </a:cubicBezTo>
                  <a:cubicBezTo>
                    <a:pt x="256" y="294"/>
                    <a:pt x="257" y="292"/>
                    <a:pt x="260" y="291"/>
                  </a:cubicBezTo>
                  <a:cubicBezTo>
                    <a:pt x="269" y="297"/>
                    <a:pt x="266" y="316"/>
                    <a:pt x="282" y="314"/>
                  </a:cubicBezTo>
                  <a:cubicBezTo>
                    <a:pt x="283" y="317"/>
                    <a:pt x="287" y="317"/>
                    <a:pt x="286" y="322"/>
                  </a:cubicBezTo>
                  <a:cubicBezTo>
                    <a:pt x="293" y="323"/>
                    <a:pt x="295" y="317"/>
                    <a:pt x="302" y="317"/>
                  </a:cubicBezTo>
                  <a:cubicBezTo>
                    <a:pt x="303" y="318"/>
                    <a:pt x="303" y="321"/>
                    <a:pt x="307" y="321"/>
                  </a:cubicBezTo>
                  <a:cubicBezTo>
                    <a:pt x="318" y="319"/>
                    <a:pt x="321" y="326"/>
                    <a:pt x="328" y="329"/>
                  </a:cubicBezTo>
                  <a:cubicBezTo>
                    <a:pt x="325" y="329"/>
                    <a:pt x="325" y="331"/>
                    <a:pt x="324" y="333"/>
                  </a:cubicBezTo>
                  <a:cubicBezTo>
                    <a:pt x="326" y="336"/>
                    <a:pt x="332" y="335"/>
                    <a:pt x="334" y="338"/>
                  </a:cubicBezTo>
                  <a:cubicBezTo>
                    <a:pt x="333" y="343"/>
                    <a:pt x="337" y="344"/>
                    <a:pt x="336" y="350"/>
                  </a:cubicBezTo>
                  <a:cubicBezTo>
                    <a:pt x="341" y="356"/>
                    <a:pt x="343" y="364"/>
                    <a:pt x="345" y="372"/>
                  </a:cubicBezTo>
                  <a:cubicBezTo>
                    <a:pt x="349" y="376"/>
                    <a:pt x="352" y="379"/>
                    <a:pt x="354" y="385"/>
                  </a:cubicBezTo>
                  <a:cubicBezTo>
                    <a:pt x="354" y="388"/>
                    <a:pt x="354" y="392"/>
                    <a:pt x="354" y="395"/>
                  </a:cubicBezTo>
                  <a:cubicBezTo>
                    <a:pt x="356" y="397"/>
                    <a:pt x="361" y="397"/>
                    <a:pt x="365" y="397"/>
                  </a:cubicBezTo>
                  <a:cubicBezTo>
                    <a:pt x="367" y="386"/>
                    <a:pt x="373" y="379"/>
                    <a:pt x="371" y="364"/>
                  </a:cubicBezTo>
                  <a:cubicBezTo>
                    <a:pt x="374" y="364"/>
                    <a:pt x="376" y="364"/>
                    <a:pt x="378" y="364"/>
                  </a:cubicBezTo>
                  <a:cubicBezTo>
                    <a:pt x="378" y="362"/>
                    <a:pt x="378" y="359"/>
                    <a:pt x="378" y="357"/>
                  </a:cubicBezTo>
                  <a:cubicBezTo>
                    <a:pt x="384" y="359"/>
                    <a:pt x="381" y="352"/>
                    <a:pt x="386" y="353"/>
                  </a:cubicBezTo>
                  <a:cubicBezTo>
                    <a:pt x="385" y="346"/>
                    <a:pt x="392" y="345"/>
                    <a:pt x="394" y="340"/>
                  </a:cubicBezTo>
                  <a:cubicBezTo>
                    <a:pt x="398" y="336"/>
                    <a:pt x="403" y="334"/>
                    <a:pt x="409" y="333"/>
                  </a:cubicBezTo>
                  <a:cubicBezTo>
                    <a:pt x="412" y="337"/>
                    <a:pt x="412" y="346"/>
                    <a:pt x="418" y="348"/>
                  </a:cubicBezTo>
                  <a:cubicBezTo>
                    <a:pt x="419" y="352"/>
                    <a:pt x="415" y="352"/>
                    <a:pt x="417" y="357"/>
                  </a:cubicBezTo>
                  <a:cubicBezTo>
                    <a:pt x="418" y="363"/>
                    <a:pt x="430" y="358"/>
                    <a:pt x="433" y="362"/>
                  </a:cubicBezTo>
                  <a:cubicBezTo>
                    <a:pt x="431" y="366"/>
                    <a:pt x="434" y="367"/>
                    <a:pt x="431" y="372"/>
                  </a:cubicBezTo>
                  <a:cubicBezTo>
                    <a:pt x="436" y="374"/>
                    <a:pt x="439" y="377"/>
                    <a:pt x="439" y="383"/>
                  </a:cubicBezTo>
                  <a:cubicBezTo>
                    <a:pt x="439" y="386"/>
                    <a:pt x="435" y="386"/>
                    <a:pt x="436" y="392"/>
                  </a:cubicBezTo>
                  <a:cubicBezTo>
                    <a:pt x="437" y="397"/>
                    <a:pt x="441" y="398"/>
                    <a:pt x="439" y="405"/>
                  </a:cubicBezTo>
                  <a:cubicBezTo>
                    <a:pt x="447" y="413"/>
                    <a:pt x="455" y="420"/>
                    <a:pt x="464" y="426"/>
                  </a:cubicBezTo>
                  <a:cubicBezTo>
                    <a:pt x="464" y="415"/>
                    <a:pt x="456" y="412"/>
                    <a:pt x="456" y="402"/>
                  </a:cubicBezTo>
                  <a:cubicBezTo>
                    <a:pt x="451" y="399"/>
                    <a:pt x="447" y="395"/>
                    <a:pt x="444" y="390"/>
                  </a:cubicBezTo>
                  <a:cubicBezTo>
                    <a:pt x="445" y="384"/>
                    <a:pt x="442" y="375"/>
                    <a:pt x="447" y="374"/>
                  </a:cubicBezTo>
                  <a:cubicBezTo>
                    <a:pt x="451" y="379"/>
                    <a:pt x="454" y="385"/>
                    <a:pt x="461" y="386"/>
                  </a:cubicBezTo>
                  <a:cubicBezTo>
                    <a:pt x="462" y="388"/>
                    <a:pt x="462" y="390"/>
                    <a:pt x="462" y="393"/>
                  </a:cubicBezTo>
                  <a:cubicBezTo>
                    <a:pt x="478" y="391"/>
                    <a:pt x="482" y="376"/>
                    <a:pt x="480" y="355"/>
                  </a:cubicBezTo>
                  <a:cubicBezTo>
                    <a:pt x="478" y="353"/>
                    <a:pt x="474" y="353"/>
                    <a:pt x="472" y="352"/>
                  </a:cubicBezTo>
                  <a:cubicBezTo>
                    <a:pt x="474" y="344"/>
                    <a:pt x="464" y="345"/>
                    <a:pt x="469" y="340"/>
                  </a:cubicBezTo>
                  <a:cubicBezTo>
                    <a:pt x="473" y="335"/>
                    <a:pt x="473" y="345"/>
                    <a:pt x="480" y="343"/>
                  </a:cubicBezTo>
                  <a:cubicBezTo>
                    <a:pt x="481" y="336"/>
                    <a:pt x="489" y="336"/>
                    <a:pt x="498" y="336"/>
                  </a:cubicBezTo>
                  <a:cubicBezTo>
                    <a:pt x="503" y="328"/>
                    <a:pt x="510" y="321"/>
                    <a:pt x="512" y="310"/>
                  </a:cubicBezTo>
                  <a:cubicBezTo>
                    <a:pt x="515" y="311"/>
                    <a:pt x="515" y="309"/>
                    <a:pt x="517" y="309"/>
                  </a:cubicBezTo>
                  <a:cubicBezTo>
                    <a:pt x="520" y="301"/>
                    <a:pt x="517" y="288"/>
                    <a:pt x="522" y="284"/>
                  </a:cubicBezTo>
                  <a:cubicBezTo>
                    <a:pt x="519" y="283"/>
                    <a:pt x="517" y="279"/>
                    <a:pt x="517" y="274"/>
                  </a:cubicBezTo>
                  <a:cubicBezTo>
                    <a:pt x="514" y="272"/>
                    <a:pt x="511" y="270"/>
                    <a:pt x="511" y="265"/>
                  </a:cubicBezTo>
                  <a:cubicBezTo>
                    <a:pt x="510" y="261"/>
                    <a:pt x="514" y="261"/>
                    <a:pt x="512" y="257"/>
                  </a:cubicBezTo>
                  <a:cubicBezTo>
                    <a:pt x="516" y="257"/>
                    <a:pt x="517" y="256"/>
                    <a:pt x="517" y="253"/>
                  </a:cubicBezTo>
                  <a:cubicBezTo>
                    <a:pt x="522" y="251"/>
                    <a:pt x="510" y="243"/>
                    <a:pt x="520" y="243"/>
                  </a:cubicBezTo>
                  <a:cubicBezTo>
                    <a:pt x="522" y="248"/>
                    <a:pt x="528" y="250"/>
                    <a:pt x="530" y="255"/>
                  </a:cubicBezTo>
                  <a:cubicBezTo>
                    <a:pt x="529" y="264"/>
                    <a:pt x="533" y="267"/>
                    <a:pt x="538" y="269"/>
                  </a:cubicBezTo>
                  <a:cubicBezTo>
                    <a:pt x="548" y="261"/>
                    <a:pt x="538" y="242"/>
                    <a:pt x="543" y="229"/>
                  </a:cubicBezTo>
                  <a:cubicBezTo>
                    <a:pt x="547" y="226"/>
                    <a:pt x="551" y="224"/>
                    <a:pt x="556" y="222"/>
                  </a:cubicBezTo>
                  <a:cubicBezTo>
                    <a:pt x="560" y="214"/>
                    <a:pt x="563" y="205"/>
                    <a:pt x="569" y="199"/>
                  </a:cubicBezTo>
                  <a:cubicBezTo>
                    <a:pt x="571" y="186"/>
                    <a:pt x="565" y="171"/>
                    <a:pt x="569" y="161"/>
                  </a:cubicBezTo>
                  <a:cubicBezTo>
                    <a:pt x="567" y="171"/>
                    <a:pt x="573" y="172"/>
                    <a:pt x="574" y="179"/>
                  </a:cubicBezTo>
                  <a:cubicBezTo>
                    <a:pt x="574" y="189"/>
                    <a:pt x="575" y="200"/>
                    <a:pt x="582" y="203"/>
                  </a:cubicBezTo>
                  <a:cubicBezTo>
                    <a:pt x="585" y="200"/>
                    <a:pt x="581" y="199"/>
                    <a:pt x="582" y="193"/>
                  </a:cubicBezTo>
                  <a:cubicBezTo>
                    <a:pt x="586" y="192"/>
                    <a:pt x="585" y="195"/>
                    <a:pt x="588" y="193"/>
                  </a:cubicBezTo>
                  <a:cubicBezTo>
                    <a:pt x="589" y="187"/>
                    <a:pt x="584" y="187"/>
                    <a:pt x="585" y="180"/>
                  </a:cubicBezTo>
                  <a:cubicBezTo>
                    <a:pt x="579" y="179"/>
                    <a:pt x="578" y="173"/>
                    <a:pt x="575" y="168"/>
                  </a:cubicBezTo>
                  <a:cubicBezTo>
                    <a:pt x="575" y="162"/>
                    <a:pt x="576" y="154"/>
                    <a:pt x="571" y="153"/>
                  </a:cubicBezTo>
                  <a:cubicBezTo>
                    <a:pt x="567" y="153"/>
                    <a:pt x="570" y="160"/>
                    <a:pt x="566" y="160"/>
                  </a:cubicBezTo>
                  <a:cubicBezTo>
                    <a:pt x="563" y="147"/>
                    <a:pt x="552" y="168"/>
                    <a:pt x="548" y="155"/>
                  </a:cubicBezTo>
                  <a:cubicBezTo>
                    <a:pt x="549" y="150"/>
                    <a:pt x="552" y="149"/>
                    <a:pt x="554" y="146"/>
                  </a:cubicBezTo>
                  <a:cubicBezTo>
                    <a:pt x="556" y="140"/>
                    <a:pt x="556" y="132"/>
                    <a:pt x="561" y="130"/>
                  </a:cubicBezTo>
                  <a:cubicBezTo>
                    <a:pt x="565" y="135"/>
                    <a:pt x="564" y="128"/>
                    <a:pt x="569" y="129"/>
                  </a:cubicBezTo>
                  <a:cubicBezTo>
                    <a:pt x="577" y="130"/>
                    <a:pt x="584" y="133"/>
                    <a:pt x="593" y="132"/>
                  </a:cubicBezTo>
                  <a:cubicBezTo>
                    <a:pt x="593" y="135"/>
                    <a:pt x="595" y="135"/>
                    <a:pt x="597" y="135"/>
                  </a:cubicBezTo>
                  <a:cubicBezTo>
                    <a:pt x="599" y="133"/>
                    <a:pt x="604" y="134"/>
                    <a:pt x="608" y="134"/>
                  </a:cubicBezTo>
                  <a:cubicBezTo>
                    <a:pt x="609" y="128"/>
                    <a:pt x="605" y="128"/>
                    <a:pt x="606" y="122"/>
                  </a:cubicBezTo>
                  <a:cubicBezTo>
                    <a:pt x="610" y="121"/>
                    <a:pt x="609" y="117"/>
                    <a:pt x="613" y="116"/>
                  </a:cubicBezTo>
                  <a:cubicBezTo>
                    <a:pt x="616" y="117"/>
                    <a:pt x="616" y="121"/>
                    <a:pt x="619" y="122"/>
                  </a:cubicBezTo>
                  <a:cubicBezTo>
                    <a:pt x="618" y="118"/>
                    <a:pt x="624" y="112"/>
                    <a:pt x="626" y="116"/>
                  </a:cubicBezTo>
                  <a:cubicBezTo>
                    <a:pt x="620" y="128"/>
                    <a:pt x="613" y="136"/>
                    <a:pt x="611" y="151"/>
                  </a:cubicBezTo>
                  <a:cubicBezTo>
                    <a:pt x="612" y="156"/>
                    <a:pt x="616" y="158"/>
                    <a:pt x="618" y="161"/>
                  </a:cubicBezTo>
                  <a:cubicBezTo>
                    <a:pt x="618" y="168"/>
                    <a:pt x="620" y="174"/>
                    <a:pt x="624" y="177"/>
                  </a:cubicBezTo>
                  <a:cubicBezTo>
                    <a:pt x="628" y="173"/>
                    <a:pt x="630" y="167"/>
                    <a:pt x="635" y="163"/>
                  </a:cubicBezTo>
                  <a:cubicBezTo>
                    <a:pt x="634" y="155"/>
                    <a:pt x="641" y="156"/>
                    <a:pt x="637" y="149"/>
                  </a:cubicBezTo>
                  <a:cubicBezTo>
                    <a:pt x="638" y="146"/>
                    <a:pt x="641" y="146"/>
                    <a:pt x="642" y="142"/>
                  </a:cubicBezTo>
                  <a:cubicBezTo>
                    <a:pt x="640" y="140"/>
                    <a:pt x="635" y="141"/>
                    <a:pt x="635" y="135"/>
                  </a:cubicBezTo>
                  <a:cubicBezTo>
                    <a:pt x="637" y="120"/>
                    <a:pt x="648" y="124"/>
                    <a:pt x="660" y="125"/>
                  </a:cubicBezTo>
                  <a:cubicBezTo>
                    <a:pt x="662" y="122"/>
                    <a:pt x="662" y="117"/>
                    <a:pt x="665" y="115"/>
                  </a:cubicBezTo>
                  <a:cubicBezTo>
                    <a:pt x="674" y="114"/>
                    <a:pt x="681" y="109"/>
                    <a:pt x="687" y="109"/>
                  </a:cubicBezTo>
                  <a:cubicBezTo>
                    <a:pt x="687" y="102"/>
                    <a:pt x="679" y="103"/>
                    <a:pt x="679" y="96"/>
                  </a:cubicBezTo>
                  <a:close/>
                  <a:moveTo>
                    <a:pt x="135" y="115"/>
                  </a:moveTo>
                  <a:cubicBezTo>
                    <a:pt x="138" y="118"/>
                    <a:pt x="142" y="121"/>
                    <a:pt x="148" y="122"/>
                  </a:cubicBezTo>
                  <a:cubicBezTo>
                    <a:pt x="148" y="127"/>
                    <a:pt x="148" y="133"/>
                    <a:pt x="148" y="139"/>
                  </a:cubicBezTo>
                  <a:cubicBezTo>
                    <a:pt x="144" y="138"/>
                    <a:pt x="149" y="129"/>
                    <a:pt x="141" y="132"/>
                  </a:cubicBezTo>
                  <a:cubicBezTo>
                    <a:pt x="138" y="138"/>
                    <a:pt x="140" y="150"/>
                    <a:pt x="135" y="155"/>
                  </a:cubicBezTo>
                  <a:cubicBezTo>
                    <a:pt x="130" y="155"/>
                    <a:pt x="126" y="154"/>
                    <a:pt x="122" y="155"/>
                  </a:cubicBezTo>
                  <a:cubicBezTo>
                    <a:pt x="117" y="155"/>
                    <a:pt x="116" y="160"/>
                    <a:pt x="112" y="160"/>
                  </a:cubicBezTo>
                  <a:cubicBezTo>
                    <a:pt x="113" y="158"/>
                    <a:pt x="108" y="154"/>
                    <a:pt x="107" y="158"/>
                  </a:cubicBezTo>
                  <a:cubicBezTo>
                    <a:pt x="104" y="157"/>
                    <a:pt x="104" y="153"/>
                    <a:pt x="107" y="153"/>
                  </a:cubicBezTo>
                  <a:cubicBezTo>
                    <a:pt x="104" y="149"/>
                    <a:pt x="101" y="143"/>
                    <a:pt x="101" y="135"/>
                  </a:cubicBezTo>
                  <a:cubicBezTo>
                    <a:pt x="109" y="136"/>
                    <a:pt x="106" y="160"/>
                    <a:pt x="120" y="153"/>
                  </a:cubicBezTo>
                  <a:cubicBezTo>
                    <a:pt x="124" y="146"/>
                    <a:pt x="126" y="137"/>
                    <a:pt x="130" y="130"/>
                  </a:cubicBezTo>
                  <a:cubicBezTo>
                    <a:pt x="129" y="126"/>
                    <a:pt x="128" y="123"/>
                    <a:pt x="127" y="120"/>
                  </a:cubicBezTo>
                  <a:cubicBezTo>
                    <a:pt x="128" y="104"/>
                    <a:pt x="139" y="99"/>
                    <a:pt x="145" y="87"/>
                  </a:cubicBezTo>
                  <a:cubicBezTo>
                    <a:pt x="146" y="87"/>
                    <a:pt x="147" y="87"/>
                    <a:pt x="148" y="89"/>
                  </a:cubicBezTo>
                  <a:cubicBezTo>
                    <a:pt x="146" y="101"/>
                    <a:pt x="133" y="100"/>
                    <a:pt x="135" y="115"/>
                  </a:cubicBezTo>
                  <a:close/>
                  <a:moveTo>
                    <a:pt x="153" y="127"/>
                  </a:moveTo>
                  <a:cubicBezTo>
                    <a:pt x="153" y="122"/>
                    <a:pt x="158" y="123"/>
                    <a:pt x="162" y="122"/>
                  </a:cubicBezTo>
                  <a:cubicBezTo>
                    <a:pt x="163" y="127"/>
                    <a:pt x="158" y="127"/>
                    <a:pt x="153" y="127"/>
                  </a:cubicBezTo>
                  <a:close/>
                  <a:moveTo>
                    <a:pt x="166" y="59"/>
                  </a:moveTo>
                  <a:cubicBezTo>
                    <a:pt x="165" y="58"/>
                    <a:pt x="167" y="57"/>
                    <a:pt x="167" y="58"/>
                  </a:cubicBezTo>
                  <a:cubicBezTo>
                    <a:pt x="168" y="59"/>
                    <a:pt x="166" y="60"/>
                    <a:pt x="166" y="59"/>
                  </a:cubicBezTo>
                  <a:close/>
                  <a:moveTo>
                    <a:pt x="195" y="309"/>
                  </a:moveTo>
                  <a:cubicBezTo>
                    <a:pt x="194" y="308"/>
                    <a:pt x="196" y="306"/>
                    <a:pt x="196" y="307"/>
                  </a:cubicBezTo>
                  <a:cubicBezTo>
                    <a:pt x="197" y="308"/>
                    <a:pt x="195" y="309"/>
                    <a:pt x="195" y="309"/>
                  </a:cubicBezTo>
                  <a:close/>
                  <a:moveTo>
                    <a:pt x="196" y="94"/>
                  </a:moveTo>
                  <a:cubicBezTo>
                    <a:pt x="196" y="93"/>
                    <a:pt x="198" y="92"/>
                    <a:pt x="198" y="92"/>
                  </a:cubicBezTo>
                  <a:cubicBezTo>
                    <a:pt x="199" y="93"/>
                    <a:pt x="197" y="94"/>
                    <a:pt x="196" y="94"/>
                  </a:cubicBezTo>
                  <a:close/>
                  <a:moveTo>
                    <a:pt x="316" y="66"/>
                  </a:moveTo>
                  <a:cubicBezTo>
                    <a:pt x="313" y="66"/>
                    <a:pt x="309" y="66"/>
                    <a:pt x="310" y="61"/>
                  </a:cubicBezTo>
                  <a:cubicBezTo>
                    <a:pt x="305" y="61"/>
                    <a:pt x="311" y="54"/>
                    <a:pt x="310" y="61"/>
                  </a:cubicBezTo>
                  <a:cubicBezTo>
                    <a:pt x="311" y="64"/>
                    <a:pt x="318" y="61"/>
                    <a:pt x="316" y="66"/>
                  </a:cubicBezTo>
                  <a:close/>
                  <a:moveTo>
                    <a:pt x="417" y="35"/>
                  </a:moveTo>
                  <a:cubicBezTo>
                    <a:pt x="416" y="34"/>
                    <a:pt x="418" y="33"/>
                    <a:pt x="418" y="33"/>
                  </a:cubicBezTo>
                  <a:cubicBezTo>
                    <a:pt x="419" y="34"/>
                    <a:pt x="417" y="36"/>
                    <a:pt x="417" y="35"/>
                  </a:cubicBezTo>
                  <a:close/>
                  <a:moveTo>
                    <a:pt x="422" y="33"/>
                  </a:moveTo>
                  <a:cubicBezTo>
                    <a:pt x="421" y="32"/>
                    <a:pt x="423" y="31"/>
                    <a:pt x="423" y="32"/>
                  </a:cubicBezTo>
                  <a:cubicBezTo>
                    <a:pt x="424" y="33"/>
                    <a:pt x="422" y="34"/>
                    <a:pt x="422" y="33"/>
                  </a:cubicBezTo>
                  <a:close/>
                  <a:moveTo>
                    <a:pt x="426" y="30"/>
                  </a:moveTo>
                  <a:cubicBezTo>
                    <a:pt x="426" y="29"/>
                    <a:pt x="428" y="28"/>
                    <a:pt x="428" y="28"/>
                  </a:cubicBezTo>
                  <a:cubicBezTo>
                    <a:pt x="429" y="29"/>
                    <a:pt x="427" y="30"/>
                    <a:pt x="426" y="30"/>
                  </a:cubicBezTo>
                  <a:close/>
                  <a:moveTo>
                    <a:pt x="499" y="248"/>
                  </a:moveTo>
                  <a:cubicBezTo>
                    <a:pt x="502" y="245"/>
                    <a:pt x="503" y="240"/>
                    <a:pt x="509" y="241"/>
                  </a:cubicBezTo>
                  <a:cubicBezTo>
                    <a:pt x="509" y="244"/>
                    <a:pt x="508" y="248"/>
                    <a:pt x="511" y="248"/>
                  </a:cubicBezTo>
                  <a:cubicBezTo>
                    <a:pt x="508" y="253"/>
                    <a:pt x="504" y="246"/>
                    <a:pt x="499"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94" name="Freeform 97"/>
            <p:cNvSpPr>
              <a:spLocks noEditPoints="1"/>
            </p:cNvSpPr>
            <p:nvPr/>
          </p:nvSpPr>
          <p:spPr bwMode="auto">
            <a:xfrm>
              <a:off x="-7013295" y="3619190"/>
              <a:ext cx="1814513" cy="2820987"/>
            </a:xfrm>
            <a:custGeom>
              <a:avLst/>
              <a:gdLst>
                <a:gd name="T0" fmla="*/ 405 w 457"/>
                <a:gd name="T1" fmla="*/ 434 h 713"/>
                <a:gd name="T2" fmla="*/ 338 w 457"/>
                <a:gd name="T3" fmla="*/ 385 h 713"/>
                <a:gd name="T4" fmla="*/ 291 w 457"/>
                <a:gd name="T5" fmla="*/ 391 h 713"/>
                <a:gd name="T6" fmla="*/ 259 w 457"/>
                <a:gd name="T7" fmla="*/ 332 h 713"/>
                <a:gd name="T8" fmla="*/ 257 w 457"/>
                <a:gd name="T9" fmla="*/ 301 h 713"/>
                <a:gd name="T10" fmla="*/ 285 w 457"/>
                <a:gd name="T11" fmla="*/ 290 h 713"/>
                <a:gd name="T12" fmla="*/ 333 w 457"/>
                <a:gd name="T13" fmla="*/ 231 h 713"/>
                <a:gd name="T14" fmla="*/ 356 w 457"/>
                <a:gd name="T15" fmla="*/ 198 h 713"/>
                <a:gd name="T16" fmla="*/ 385 w 457"/>
                <a:gd name="T17" fmla="*/ 200 h 713"/>
                <a:gd name="T18" fmla="*/ 388 w 457"/>
                <a:gd name="T19" fmla="*/ 162 h 713"/>
                <a:gd name="T20" fmla="*/ 359 w 457"/>
                <a:gd name="T21" fmla="*/ 131 h 713"/>
                <a:gd name="T22" fmla="*/ 317 w 457"/>
                <a:gd name="T23" fmla="*/ 107 h 713"/>
                <a:gd name="T24" fmla="*/ 298 w 457"/>
                <a:gd name="T25" fmla="*/ 150 h 713"/>
                <a:gd name="T26" fmla="*/ 265 w 457"/>
                <a:gd name="T27" fmla="*/ 121 h 713"/>
                <a:gd name="T28" fmla="*/ 317 w 457"/>
                <a:gd name="T29" fmla="*/ 64 h 713"/>
                <a:gd name="T30" fmla="*/ 322 w 457"/>
                <a:gd name="T31" fmla="*/ 95 h 713"/>
                <a:gd name="T32" fmla="*/ 376 w 457"/>
                <a:gd name="T33" fmla="*/ 93 h 713"/>
                <a:gd name="T34" fmla="*/ 367 w 457"/>
                <a:gd name="T35" fmla="*/ 58 h 713"/>
                <a:gd name="T36" fmla="*/ 311 w 457"/>
                <a:gd name="T37" fmla="*/ 38 h 713"/>
                <a:gd name="T38" fmla="*/ 298 w 457"/>
                <a:gd name="T39" fmla="*/ 64 h 713"/>
                <a:gd name="T40" fmla="*/ 267 w 457"/>
                <a:gd name="T41" fmla="*/ 64 h 713"/>
                <a:gd name="T42" fmla="*/ 273 w 457"/>
                <a:gd name="T43" fmla="*/ 39 h 713"/>
                <a:gd name="T44" fmla="*/ 222 w 457"/>
                <a:gd name="T45" fmla="*/ 26 h 713"/>
                <a:gd name="T46" fmla="*/ 248 w 457"/>
                <a:gd name="T47" fmla="*/ 3 h 713"/>
                <a:gd name="T48" fmla="*/ 212 w 457"/>
                <a:gd name="T49" fmla="*/ 27 h 713"/>
                <a:gd name="T50" fmla="*/ 205 w 457"/>
                <a:gd name="T51" fmla="*/ 50 h 713"/>
                <a:gd name="T52" fmla="*/ 235 w 457"/>
                <a:gd name="T53" fmla="*/ 64 h 713"/>
                <a:gd name="T54" fmla="*/ 178 w 457"/>
                <a:gd name="T55" fmla="*/ 55 h 713"/>
                <a:gd name="T56" fmla="*/ 137 w 457"/>
                <a:gd name="T57" fmla="*/ 62 h 713"/>
                <a:gd name="T58" fmla="*/ 42 w 457"/>
                <a:gd name="T59" fmla="*/ 69 h 713"/>
                <a:gd name="T60" fmla="*/ 24 w 457"/>
                <a:gd name="T61" fmla="*/ 100 h 713"/>
                <a:gd name="T62" fmla="*/ 21 w 457"/>
                <a:gd name="T63" fmla="*/ 147 h 713"/>
                <a:gd name="T64" fmla="*/ 0 w 457"/>
                <a:gd name="T65" fmla="*/ 188 h 713"/>
                <a:gd name="T66" fmla="*/ 64 w 457"/>
                <a:gd name="T67" fmla="*/ 147 h 713"/>
                <a:gd name="T68" fmla="*/ 84 w 457"/>
                <a:gd name="T69" fmla="*/ 133 h 713"/>
                <a:gd name="T70" fmla="*/ 139 w 457"/>
                <a:gd name="T71" fmla="*/ 195 h 713"/>
                <a:gd name="T72" fmla="*/ 157 w 457"/>
                <a:gd name="T73" fmla="*/ 299 h 713"/>
                <a:gd name="T74" fmla="*/ 173 w 457"/>
                <a:gd name="T75" fmla="*/ 306 h 713"/>
                <a:gd name="T76" fmla="*/ 233 w 457"/>
                <a:gd name="T77" fmla="*/ 361 h 713"/>
                <a:gd name="T78" fmla="*/ 280 w 457"/>
                <a:gd name="T79" fmla="*/ 401 h 713"/>
                <a:gd name="T80" fmla="*/ 280 w 457"/>
                <a:gd name="T81" fmla="*/ 458 h 713"/>
                <a:gd name="T82" fmla="*/ 314 w 457"/>
                <a:gd name="T83" fmla="*/ 515 h 713"/>
                <a:gd name="T84" fmla="*/ 314 w 457"/>
                <a:gd name="T85" fmla="*/ 619 h 713"/>
                <a:gd name="T86" fmla="*/ 319 w 457"/>
                <a:gd name="T87" fmla="*/ 681 h 713"/>
                <a:gd name="T88" fmla="*/ 348 w 457"/>
                <a:gd name="T89" fmla="*/ 700 h 713"/>
                <a:gd name="T90" fmla="*/ 350 w 457"/>
                <a:gd name="T91" fmla="*/ 634 h 713"/>
                <a:gd name="T92" fmla="*/ 393 w 457"/>
                <a:gd name="T93" fmla="*/ 596 h 713"/>
                <a:gd name="T94" fmla="*/ 432 w 457"/>
                <a:gd name="T95" fmla="*/ 543 h 713"/>
                <a:gd name="T96" fmla="*/ 455 w 457"/>
                <a:gd name="T97" fmla="*/ 477 h 713"/>
                <a:gd name="T98" fmla="*/ 379 w 457"/>
                <a:gd name="T99" fmla="*/ 164 h 713"/>
                <a:gd name="T100" fmla="*/ 259 w 457"/>
                <a:gd name="T101" fmla="*/ 39 h 713"/>
                <a:gd name="T102" fmla="*/ 197 w 457"/>
                <a:gd name="T103" fmla="*/ 41 h 713"/>
                <a:gd name="T104" fmla="*/ 171 w 457"/>
                <a:gd name="T105" fmla="*/ 301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7" h="713">
                  <a:moveTo>
                    <a:pt x="453" y="451"/>
                  </a:moveTo>
                  <a:cubicBezTo>
                    <a:pt x="450" y="448"/>
                    <a:pt x="449" y="452"/>
                    <a:pt x="445" y="453"/>
                  </a:cubicBezTo>
                  <a:cubicBezTo>
                    <a:pt x="443" y="447"/>
                    <a:pt x="436" y="445"/>
                    <a:pt x="431" y="442"/>
                  </a:cubicBezTo>
                  <a:cubicBezTo>
                    <a:pt x="427" y="442"/>
                    <a:pt x="423" y="442"/>
                    <a:pt x="419" y="442"/>
                  </a:cubicBezTo>
                  <a:cubicBezTo>
                    <a:pt x="416" y="437"/>
                    <a:pt x="406" y="441"/>
                    <a:pt x="405" y="434"/>
                  </a:cubicBezTo>
                  <a:cubicBezTo>
                    <a:pt x="400" y="434"/>
                    <a:pt x="395" y="435"/>
                    <a:pt x="395" y="430"/>
                  </a:cubicBezTo>
                  <a:cubicBezTo>
                    <a:pt x="400" y="422"/>
                    <a:pt x="390" y="400"/>
                    <a:pt x="376" y="408"/>
                  </a:cubicBezTo>
                  <a:cubicBezTo>
                    <a:pt x="370" y="405"/>
                    <a:pt x="367" y="400"/>
                    <a:pt x="366" y="392"/>
                  </a:cubicBezTo>
                  <a:cubicBezTo>
                    <a:pt x="357" y="390"/>
                    <a:pt x="351" y="385"/>
                    <a:pt x="343" y="382"/>
                  </a:cubicBezTo>
                  <a:cubicBezTo>
                    <a:pt x="341" y="383"/>
                    <a:pt x="341" y="385"/>
                    <a:pt x="338" y="385"/>
                  </a:cubicBezTo>
                  <a:cubicBezTo>
                    <a:pt x="336" y="379"/>
                    <a:pt x="328" y="379"/>
                    <a:pt x="327" y="371"/>
                  </a:cubicBezTo>
                  <a:cubicBezTo>
                    <a:pt x="322" y="370"/>
                    <a:pt x="324" y="376"/>
                    <a:pt x="320" y="377"/>
                  </a:cubicBezTo>
                  <a:cubicBezTo>
                    <a:pt x="317" y="375"/>
                    <a:pt x="316" y="371"/>
                    <a:pt x="312" y="370"/>
                  </a:cubicBezTo>
                  <a:cubicBezTo>
                    <a:pt x="311" y="373"/>
                    <a:pt x="309" y="376"/>
                    <a:pt x="304" y="375"/>
                  </a:cubicBezTo>
                  <a:cubicBezTo>
                    <a:pt x="302" y="382"/>
                    <a:pt x="295" y="385"/>
                    <a:pt x="291" y="391"/>
                  </a:cubicBezTo>
                  <a:cubicBezTo>
                    <a:pt x="292" y="385"/>
                    <a:pt x="289" y="382"/>
                    <a:pt x="285" y="382"/>
                  </a:cubicBezTo>
                  <a:cubicBezTo>
                    <a:pt x="281" y="384"/>
                    <a:pt x="279" y="388"/>
                    <a:pt x="273" y="389"/>
                  </a:cubicBezTo>
                  <a:cubicBezTo>
                    <a:pt x="270" y="380"/>
                    <a:pt x="275" y="372"/>
                    <a:pt x="273" y="361"/>
                  </a:cubicBezTo>
                  <a:cubicBezTo>
                    <a:pt x="270" y="355"/>
                    <a:pt x="260" y="357"/>
                    <a:pt x="254" y="354"/>
                  </a:cubicBezTo>
                  <a:cubicBezTo>
                    <a:pt x="256" y="347"/>
                    <a:pt x="260" y="343"/>
                    <a:pt x="259" y="332"/>
                  </a:cubicBezTo>
                  <a:cubicBezTo>
                    <a:pt x="251" y="333"/>
                    <a:pt x="251" y="333"/>
                    <a:pt x="243" y="332"/>
                  </a:cubicBezTo>
                  <a:cubicBezTo>
                    <a:pt x="240" y="335"/>
                    <a:pt x="241" y="344"/>
                    <a:pt x="236" y="345"/>
                  </a:cubicBezTo>
                  <a:cubicBezTo>
                    <a:pt x="215" y="347"/>
                    <a:pt x="228" y="316"/>
                    <a:pt x="223" y="302"/>
                  </a:cubicBezTo>
                  <a:cubicBezTo>
                    <a:pt x="229" y="301"/>
                    <a:pt x="232" y="297"/>
                    <a:pt x="238" y="295"/>
                  </a:cubicBezTo>
                  <a:cubicBezTo>
                    <a:pt x="247" y="295"/>
                    <a:pt x="249" y="301"/>
                    <a:pt x="257" y="301"/>
                  </a:cubicBezTo>
                  <a:cubicBezTo>
                    <a:pt x="257" y="298"/>
                    <a:pt x="257" y="296"/>
                    <a:pt x="259" y="295"/>
                  </a:cubicBezTo>
                  <a:cubicBezTo>
                    <a:pt x="267" y="296"/>
                    <a:pt x="277" y="293"/>
                    <a:pt x="278" y="301"/>
                  </a:cubicBezTo>
                  <a:cubicBezTo>
                    <a:pt x="278" y="311"/>
                    <a:pt x="282" y="315"/>
                    <a:pt x="290" y="316"/>
                  </a:cubicBezTo>
                  <a:cubicBezTo>
                    <a:pt x="288" y="307"/>
                    <a:pt x="289" y="305"/>
                    <a:pt x="290" y="299"/>
                  </a:cubicBezTo>
                  <a:cubicBezTo>
                    <a:pt x="288" y="296"/>
                    <a:pt x="285" y="295"/>
                    <a:pt x="285" y="290"/>
                  </a:cubicBezTo>
                  <a:cubicBezTo>
                    <a:pt x="287" y="279"/>
                    <a:pt x="295" y="272"/>
                    <a:pt x="306" y="269"/>
                  </a:cubicBezTo>
                  <a:cubicBezTo>
                    <a:pt x="307" y="264"/>
                    <a:pt x="307" y="264"/>
                    <a:pt x="306" y="259"/>
                  </a:cubicBezTo>
                  <a:cubicBezTo>
                    <a:pt x="310" y="260"/>
                    <a:pt x="312" y="259"/>
                    <a:pt x="314" y="257"/>
                  </a:cubicBezTo>
                  <a:cubicBezTo>
                    <a:pt x="310" y="248"/>
                    <a:pt x="319" y="250"/>
                    <a:pt x="317" y="238"/>
                  </a:cubicBezTo>
                  <a:cubicBezTo>
                    <a:pt x="323" y="236"/>
                    <a:pt x="328" y="233"/>
                    <a:pt x="333" y="231"/>
                  </a:cubicBezTo>
                  <a:cubicBezTo>
                    <a:pt x="334" y="226"/>
                    <a:pt x="328" y="227"/>
                    <a:pt x="330" y="221"/>
                  </a:cubicBezTo>
                  <a:cubicBezTo>
                    <a:pt x="336" y="216"/>
                    <a:pt x="345" y="214"/>
                    <a:pt x="353" y="211"/>
                  </a:cubicBezTo>
                  <a:cubicBezTo>
                    <a:pt x="354" y="215"/>
                    <a:pt x="350" y="214"/>
                    <a:pt x="350" y="217"/>
                  </a:cubicBezTo>
                  <a:cubicBezTo>
                    <a:pt x="356" y="215"/>
                    <a:pt x="363" y="212"/>
                    <a:pt x="367" y="207"/>
                  </a:cubicBezTo>
                  <a:cubicBezTo>
                    <a:pt x="363" y="204"/>
                    <a:pt x="355" y="206"/>
                    <a:pt x="356" y="198"/>
                  </a:cubicBezTo>
                  <a:cubicBezTo>
                    <a:pt x="357" y="194"/>
                    <a:pt x="362" y="194"/>
                    <a:pt x="366" y="192"/>
                  </a:cubicBezTo>
                  <a:cubicBezTo>
                    <a:pt x="366" y="187"/>
                    <a:pt x="363" y="188"/>
                    <a:pt x="364" y="183"/>
                  </a:cubicBezTo>
                  <a:cubicBezTo>
                    <a:pt x="372" y="189"/>
                    <a:pt x="381" y="175"/>
                    <a:pt x="387" y="178"/>
                  </a:cubicBezTo>
                  <a:cubicBezTo>
                    <a:pt x="383" y="187"/>
                    <a:pt x="375" y="192"/>
                    <a:pt x="372" y="202"/>
                  </a:cubicBezTo>
                  <a:cubicBezTo>
                    <a:pt x="378" y="203"/>
                    <a:pt x="379" y="199"/>
                    <a:pt x="385" y="200"/>
                  </a:cubicBezTo>
                  <a:cubicBezTo>
                    <a:pt x="385" y="203"/>
                    <a:pt x="384" y="207"/>
                    <a:pt x="387" y="207"/>
                  </a:cubicBezTo>
                  <a:cubicBezTo>
                    <a:pt x="388" y="203"/>
                    <a:pt x="393" y="210"/>
                    <a:pt x="398" y="207"/>
                  </a:cubicBezTo>
                  <a:cubicBezTo>
                    <a:pt x="397" y="203"/>
                    <a:pt x="395" y="198"/>
                    <a:pt x="398" y="195"/>
                  </a:cubicBezTo>
                  <a:cubicBezTo>
                    <a:pt x="392" y="194"/>
                    <a:pt x="391" y="189"/>
                    <a:pt x="388" y="185"/>
                  </a:cubicBezTo>
                  <a:cubicBezTo>
                    <a:pt x="389" y="174"/>
                    <a:pt x="389" y="173"/>
                    <a:pt x="388" y="162"/>
                  </a:cubicBezTo>
                  <a:cubicBezTo>
                    <a:pt x="385" y="159"/>
                    <a:pt x="384" y="162"/>
                    <a:pt x="380" y="162"/>
                  </a:cubicBezTo>
                  <a:cubicBezTo>
                    <a:pt x="381" y="154"/>
                    <a:pt x="373" y="154"/>
                    <a:pt x="372" y="147"/>
                  </a:cubicBezTo>
                  <a:cubicBezTo>
                    <a:pt x="374" y="145"/>
                    <a:pt x="374" y="143"/>
                    <a:pt x="374" y="140"/>
                  </a:cubicBezTo>
                  <a:cubicBezTo>
                    <a:pt x="368" y="136"/>
                    <a:pt x="370" y="123"/>
                    <a:pt x="361" y="122"/>
                  </a:cubicBezTo>
                  <a:cubicBezTo>
                    <a:pt x="360" y="125"/>
                    <a:pt x="363" y="131"/>
                    <a:pt x="359" y="131"/>
                  </a:cubicBezTo>
                  <a:cubicBezTo>
                    <a:pt x="356" y="130"/>
                    <a:pt x="349" y="133"/>
                    <a:pt x="348" y="129"/>
                  </a:cubicBezTo>
                  <a:cubicBezTo>
                    <a:pt x="348" y="123"/>
                    <a:pt x="348" y="118"/>
                    <a:pt x="348" y="112"/>
                  </a:cubicBezTo>
                  <a:cubicBezTo>
                    <a:pt x="339" y="116"/>
                    <a:pt x="341" y="108"/>
                    <a:pt x="333" y="107"/>
                  </a:cubicBezTo>
                  <a:cubicBezTo>
                    <a:pt x="329" y="112"/>
                    <a:pt x="330" y="105"/>
                    <a:pt x="325" y="105"/>
                  </a:cubicBezTo>
                  <a:cubicBezTo>
                    <a:pt x="321" y="104"/>
                    <a:pt x="322" y="108"/>
                    <a:pt x="317" y="107"/>
                  </a:cubicBezTo>
                  <a:cubicBezTo>
                    <a:pt x="320" y="124"/>
                    <a:pt x="313" y="134"/>
                    <a:pt x="316" y="147"/>
                  </a:cubicBezTo>
                  <a:cubicBezTo>
                    <a:pt x="313" y="147"/>
                    <a:pt x="307" y="142"/>
                    <a:pt x="306" y="147"/>
                  </a:cubicBezTo>
                  <a:cubicBezTo>
                    <a:pt x="307" y="152"/>
                    <a:pt x="311" y="148"/>
                    <a:pt x="312" y="150"/>
                  </a:cubicBezTo>
                  <a:cubicBezTo>
                    <a:pt x="307" y="154"/>
                    <a:pt x="307" y="163"/>
                    <a:pt x="304" y="171"/>
                  </a:cubicBezTo>
                  <a:cubicBezTo>
                    <a:pt x="301" y="166"/>
                    <a:pt x="300" y="157"/>
                    <a:pt x="298" y="150"/>
                  </a:cubicBezTo>
                  <a:cubicBezTo>
                    <a:pt x="294" y="147"/>
                    <a:pt x="295" y="151"/>
                    <a:pt x="291" y="152"/>
                  </a:cubicBezTo>
                  <a:cubicBezTo>
                    <a:pt x="290" y="147"/>
                    <a:pt x="289" y="150"/>
                    <a:pt x="285" y="150"/>
                  </a:cubicBezTo>
                  <a:cubicBezTo>
                    <a:pt x="280" y="145"/>
                    <a:pt x="274" y="140"/>
                    <a:pt x="267" y="138"/>
                  </a:cubicBezTo>
                  <a:cubicBezTo>
                    <a:pt x="270" y="129"/>
                    <a:pt x="261" y="132"/>
                    <a:pt x="262" y="126"/>
                  </a:cubicBezTo>
                  <a:cubicBezTo>
                    <a:pt x="266" y="127"/>
                    <a:pt x="265" y="123"/>
                    <a:pt x="265" y="121"/>
                  </a:cubicBezTo>
                  <a:cubicBezTo>
                    <a:pt x="271" y="118"/>
                    <a:pt x="273" y="112"/>
                    <a:pt x="278" y="108"/>
                  </a:cubicBezTo>
                  <a:cubicBezTo>
                    <a:pt x="282" y="102"/>
                    <a:pt x="284" y="95"/>
                    <a:pt x="293" y="95"/>
                  </a:cubicBezTo>
                  <a:cubicBezTo>
                    <a:pt x="293" y="92"/>
                    <a:pt x="291" y="91"/>
                    <a:pt x="291" y="88"/>
                  </a:cubicBezTo>
                  <a:cubicBezTo>
                    <a:pt x="302" y="85"/>
                    <a:pt x="308" y="84"/>
                    <a:pt x="316" y="81"/>
                  </a:cubicBezTo>
                  <a:cubicBezTo>
                    <a:pt x="315" y="74"/>
                    <a:pt x="316" y="68"/>
                    <a:pt x="317" y="64"/>
                  </a:cubicBezTo>
                  <a:cubicBezTo>
                    <a:pt x="315" y="61"/>
                    <a:pt x="311" y="61"/>
                    <a:pt x="309" y="58"/>
                  </a:cubicBezTo>
                  <a:cubicBezTo>
                    <a:pt x="316" y="58"/>
                    <a:pt x="321" y="58"/>
                    <a:pt x="324" y="62"/>
                  </a:cubicBezTo>
                  <a:cubicBezTo>
                    <a:pt x="327" y="57"/>
                    <a:pt x="331" y="64"/>
                    <a:pt x="337" y="62"/>
                  </a:cubicBezTo>
                  <a:cubicBezTo>
                    <a:pt x="334" y="71"/>
                    <a:pt x="344" y="67"/>
                    <a:pt x="343" y="74"/>
                  </a:cubicBezTo>
                  <a:cubicBezTo>
                    <a:pt x="342" y="87"/>
                    <a:pt x="324" y="82"/>
                    <a:pt x="322" y="95"/>
                  </a:cubicBezTo>
                  <a:cubicBezTo>
                    <a:pt x="325" y="99"/>
                    <a:pt x="331" y="98"/>
                    <a:pt x="338" y="98"/>
                  </a:cubicBezTo>
                  <a:cubicBezTo>
                    <a:pt x="348" y="103"/>
                    <a:pt x="352" y="114"/>
                    <a:pt x="366" y="115"/>
                  </a:cubicBezTo>
                  <a:cubicBezTo>
                    <a:pt x="362" y="106"/>
                    <a:pt x="369" y="107"/>
                    <a:pt x="367" y="96"/>
                  </a:cubicBezTo>
                  <a:cubicBezTo>
                    <a:pt x="367" y="92"/>
                    <a:pt x="363" y="91"/>
                    <a:pt x="363" y="86"/>
                  </a:cubicBezTo>
                  <a:cubicBezTo>
                    <a:pt x="369" y="86"/>
                    <a:pt x="370" y="91"/>
                    <a:pt x="376" y="93"/>
                  </a:cubicBezTo>
                  <a:cubicBezTo>
                    <a:pt x="375" y="88"/>
                    <a:pt x="375" y="84"/>
                    <a:pt x="380" y="86"/>
                  </a:cubicBezTo>
                  <a:cubicBezTo>
                    <a:pt x="379" y="81"/>
                    <a:pt x="382" y="80"/>
                    <a:pt x="382" y="76"/>
                  </a:cubicBezTo>
                  <a:cubicBezTo>
                    <a:pt x="378" y="77"/>
                    <a:pt x="379" y="72"/>
                    <a:pt x="377" y="70"/>
                  </a:cubicBezTo>
                  <a:cubicBezTo>
                    <a:pt x="372" y="69"/>
                    <a:pt x="367" y="67"/>
                    <a:pt x="363" y="65"/>
                  </a:cubicBezTo>
                  <a:cubicBezTo>
                    <a:pt x="363" y="62"/>
                    <a:pt x="367" y="62"/>
                    <a:pt x="367" y="58"/>
                  </a:cubicBezTo>
                  <a:cubicBezTo>
                    <a:pt x="365" y="54"/>
                    <a:pt x="360" y="53"/>
                    <a:pt x="361" y="46"/>
                  </a:cubicBezTo>
                  <a:cubicBezTo>
                    <a:pt x="356" y="46"/>
                    <a:pt x="351" y="46"/>
                    <a:pt x="346" y="46"/>
                  </a:cubicBezTo>
                  <a:cubicBezTo>
                    <a:pt x="347" y="41"/>
                    <a:pt x="342" y="42"/>
                    <a:pt x="342" y="38"/>
                  </a:cubicBezTo>
                  <a:cubicBezTo>
                    <a:pt x="335" y="37"/>
                    <a:pt x="331" y="39"/>
                    <a:pt x="325" y="39"/>
                  </a:cubicBezTo>
                  <a:cubicBezTo>
                    <a:pt x="326" y="29"/>
                    <a:pt x="312" y="32"/>
                    <a:pt x="311" y="38"/>
                  </a:cubicBezTo>
                  <a:cubicBezTo>
                    <a:pt x="311" y="31"/>
                    <a:pt x="309" y="27"/>
                    <a:pt x="304" y="27"/>
                  </a:cubicBezTo>
                  <a:cubicBezTo>
                    <a:pt x="296" y="33"/>
                    <a:pt x="286" y="50"/>
                    <a:pt x="296" y="60"/>
                  </a:cubicBezTo>
                  <a:cubicBezTo>
                    <a:pt x="299" y="61"/>
                    <a:pt x="304" y="58"/>
                    <a:pt x="304" y="62"/>
                  </a:cubicBezTo>
                  <a:cubicBezTo>
                    <a:pt x="302" y="67"/>
                    <a:pt x="299" y="70"/>
                    <a:pt x="296" y="74"/>
                  </a:cubicBezTo>
                  <a:cubicBezTo>
                    <a:pt x="292" y="70"/>
                    <a:pt x="300" y="70"/>
                    <a:pt x="298" y="64"/>
                  </a:cubicBezTo>
                  <a:cubicBezTo>
                    <a:pt x="292" y="60"/>
                    <a:pt x="287" y="55"/>
                    <a:pt x="285" y="48"/>
                  </a:cubicBezTo>
                  <a:cubicBezTo>
                    <a:pt x="279" y="49"/>
                    <a:pt x="280" y="42"/>
                    <a:pt x="272" y="45"/>
                  </a:cubicBezTo>
                  <a:cubicBezTo>
                    <a:pt x="272" y="49"/>
                    <a:pt x="269" y="48"/>
                    <a:pt x="270" y="53"/>
                  </a:cubicBezTo>
                  <a:cubicBezTo>
                    <a:pt x="276" y="55"/>
                    <a:pt x="274" y="69"/>
                    <a:pt x="270" y="72"/>
                  </a:cubicBezTo>
                  <a:cubicBezTo>
                    <a:pt x="268" y="71"/>
                    <a:pt x="267" y="68"/>
                    <a:pt x="267" y="64"/>
                  </a:cubicBezTo>
                  <a:cubicBezTo>
                    <a:pt x="259" y="62"/>
                    <a:pt x="259" y="70"/>
                    <a:pt x="252" y="70"/>
                  </a:cubicBezTo>
                  <a:cubicBezTo>
                    <a:pt x="246" y="68"/>
                    <a:pt x="240" y="66"/>
                    <a:pt x="236" y="60"/>
                  </a:cubicBezTo>
                  <a:cubicBezTo>
                    <a:pt x="243" y="59"/>
                    <a:pt x="246" y="62"/>
                    <a:pt x="252" y="62"/>
                  </a:cubicBezTo>
                  <a:cubicBezTo>
                    <a:pt x="256" y="58"/>
                    <a:pt x="252" y="57"/>
                    <a:pt x="252" y="51"/>
                  </a:cubicBezTo>
                  <a:cubicBezTo>
                    <a:pt x="261" y="49"/>
                    <a:pt x="265" y="42"/>
                    <a:pt x="273" y="39"/>
                  </a:cubicBezTo>
                  <a:cubicBezTo>
                    <a:pt x="270" y="34"/>
                    <a:pt x="271" y="30"/>
                    <a:pt x="270" y="26"/>
                  </a:cubicBezTo>
                  <a:cubicBezTo>
                    <a:pt x="262" y="26"/>
                    <a:pt x="254" y="26"/>
                    <a:pt x="246" y="26"/>
                  </a:cubicBezTo>
                  <a:cubicBezTo>
                    <a:pt x="242" y="30"/>
                    <a:pt x="234" y="30"/>
                    <a:pt x="233" y="38"/>
                  </a:cubicBezTo>
                  <a:cubicBezTo>
                    <a:pt x="232" y="35"/>
                    <a:pt x="231" y="33"/>
                    <a:pt x="230" y="31"/>
                  </a:cubicBezTo>
                  <a:cubicBezTo>
                    <a:pt x="225" y="31"/>
                    <a:pt x="220" y="32"/>
                    <a:pt x="222" y="26"/>
                  </a:cubicBezTo>
                  <a:cubicBezTo>
                    <a:pt x="234" y="28"/>
                    <a:pt x="248" y="19"/>
                    <a:pt x="259" y="15"/>
                  </a:cubicBezTo>
                  <a:cubicBezTo>
                    <a:pt x="259" y="23"/>
                    <a:pt x="273" y="21"/>
                    <a:pt x="275" y="17"/>
                  </a:cubicBezTo>
                  <a:cubicBezTo>
                    <a:pt x="274" y="13"/>
                    <a:pt x="274" y="8"/>
                    <a:pt x="272" y="5"/>
                  </a:cubicBezTo>
                  <a:cubicBezTo>
                    <a:pt x="262" y="6"/>
                    <a:pt x="258" y="13"/>
                    <a:pt x="248" y="13"/>
                  </a:cubicBezTo>
                  <a:cubicBezTo>
                    <a:pt x="248" y="10"/>
                    <a:pt x="248" y="6"/>
                    <a:pt x="248" y="3"/>
                  </a:cubicBezTo>
                  <a:cubicBezTo>
                    <a:pt x="239" y="0"/>
                    <a:pt x="237" y="11"/>
                    <a:pt x="243" y="13"/>
                  </a:cubicBezTo>
                  <a:cubicBezTo>
                    <a:pt x="233" y="15"/>
                    <a:pt x="228" y="11"/>
                    <a:pt x="220" y="12"/>
                  </a:cubicBezTo>
                  <a:cubicBezTo>
                    <a:pt x="222" y="21"/>
                    <a:pt x="213" y="16"/>
                    <a:pt x="212" y="22"/>
                  </a:cubicBezTo>
                  <a:cubicBezTo>
                    <a:pt x="216" y="24"/>
                    <a:pt x="217" y="21"/>
                    <a:pt x="218" y="24"/>
                  </a:cubicBezTo>
                  <a:cubicBezTo>
                    <a:pt x="217" y="26"/>
                    <a:pt x="215" y="27"/>
                    <a:pt x="212" y="27"/>
                  </a:cubicBezTo>
                  <a:cubicBezTo>
                    <a:pt x="209" y="17"/>
                    <a:pt x="196" y="18"/>
                    <a:pt x="184" y="19"/>
                  </a:cubicBezTo>
                  <a:cubicBezTo>
                    <a:pt x="184" y="27"/>
                    <a:pt x="179" y="32"/>
                    <a:pt x="175" y="36"/>
                  </a:cubicBezTo>
                  <a:cubicBezTo>
                    <a:pt x="174" y="41"/>
                    <a:pt x="179" y="42"/>
                    <a:pt x="178" y="48"/>
                  </a:cubicBezTo>
                  <a:cubicBezTo>
                    <a:pt x="186" y="48"/>
                    <a:pt x="190" y="45"/>
                    <a:pt x="196" y="43"/>
                  </a:cubicBezTo>
                  <a:cubicBezTo>
                    <a:pt x="192" y="52"/>
                    <a:pt x="205" y="45"/>
                    <a:pt x="205" y="50"/>
                  </a:cubicBezTo>
                  <a:cubicBezTo>
                    <a:pt x="207" y="54"/>
                    <a:pt x="198" y="48"/>
                    <a:pt x="199" y="53"/>
                  </a:cubicBezTo>
                  <a:cubicBezTo>
                    <a:pt x="199" y="62"/>
                    <a:pt x="217" y="53"/>
                    <a:pt x="214" y="65"/>
                  </a:cubicBezTo>
                  <a:cubicBezTo>
                    <a:pt x="220" y="61"/>
                    <a:pt x="221" y="63"/>
                    <a:pt x="228" y="65"/>
                  </a:cubicBezTo>
                  <a:cubicBezTo>
                    <a:pt x="229" y="65"/>
                    <a:pt x="229" y="65"/>
                    <a:pt x="230" y="65"/>
                  </a:cubicBezTo>
                  <a:cubicBezTo>
                    <a:pt x="229" y="63"/>
                    <a:pt x="234" y="59"/>
                    <a:pt x="235" y="64"/>
                  </a:cubicBezTo>
                  <a:cubicBezTo>
                    <a:pt x="234" y="66"/>
                    <a:pt x="232" y="65"/>
                    <a:pt x="230" y="65"/>
                  </a:cubicBezTo>
                  <a:cubicBezTo>
                    <a:pt x="230" y="70"/>
                    <a:pt x="237" y="75"/>
                    <a:pt x="230" y="77"/>
                  </a:cubicBezTo>
                  <a:cubicBezTo>
                    <a:pt x="228" y="77"/>
                    <a:pt x="228" y="74"/>
                    <a:pt x="228" y="72"/>
                  </a:cubicBezTo>
                  <a:cubicBezTo>
                    <a:pt x="214" y="71"/>
                    <a:pt x="206" y="62"/>
                    <a:pt x="189" y="64"/>
                  </a:cubicBezTo>
                  <a:cubicBezTo>
                    <a:pt x="184" y="62"/>
                    <a:pt x="184" y="55"/>
                    <a:pt x="178" y="55"/>
                  </a:cubicBezTo>
                  <a:cubicBezTo>
                    <a:pt x="177" y="60"/>
                    <a:pt x="173" y="61"/>
                    <a:pt x="168" y="62"/>
                  </a:cubicBezTo>
                  <a:cubicBezTo>
                    <a:pt x="169" y="58"/>
                    <a:pt x="168" y="55"/>
                    <a:pt x="167" y="53"/>
                  </a:cubicBezTo>
                  <a:cubicBezTo>
                    <a:pt x="160" y="54"/>
                    <a:pt x="160" y="60"/>
                    <a:pt x="154" y="60"/>
                  </a:cubicBezTo>
                  <a:cubicBezTo>
                    <a:pt x="147" y="61"/>
                    <a:pt x="146" y="58"/>
                    <a:pt x="141" y="58"/>
                  </a:cubicBezTo>
                  <a:cubicBezTo>
                    <a:pt x="139" y="59"/>
                    <a:pt x="140" y="62"/>
                    <a:pt x="137" y="62"/>
                  </a:cubicBezTo>
                  <a:cubicBezTo>
                    <a:pt x="136" y="62"/>
                    <a:pt x="136" y="60"/>
                    <a:pt x="136" y="58"/>
                  </a:cubicBezTo>
                  <a:cubicBezTo>
                    <a:pt x="132" y="59"/>
                    <a:pt x="130" y="61"/>
                    <a:pt x="124" y="60"/>
                  </a:cubicBezTo>
                  <a:cubicBezTo>
                    <a:pt x="111" y="51"/>
                    <a:pt x="87" y="56"/>
                    <a:pt x="73" y="48"/>
                  </a:cubicBezTo>
                  <a:cubicBezTo>
                    <a:pt x="61" y="54"/>
                    <a:pt x="45" y="55"/>
                    <a:pt x="37" y="57"/>
                  </a:cubicBezTo>
                  <a:cubicBezTo>
                    <a:pt x="33" y="63"/>
                    <a:pt x="40" y="63"/>
                    <a:pt x="42" y="69"/>
                  </a:cubicBezTo>
                  <a:cubicBezTo>
                    <a:pt x="48" y="68"/>
                    <a:pt x="52" y="69"/>
                    <a:pt x="53" y="74"/>
                  </a:cubicBezTo>
                  <a:cubicBezTo>
                    <a:pt x="47" y="72"/>
                    <a:pt x="47" y="77"/>
                    <a:pt x="45" y="79"/>
                  </a:cubicBezTo>
                  <a:cubicBezTo>
                    <a:pt x="42" y="78"/>
                    <a:pt x="41" y="75"/>
                    <a:pt x="37" y="74"/>
                  </a:cubicBezTo>
                  <a:cubicBezTo>
                    <a:pt x="31" y="81"/>
                    <a:pt x="16" y="78"/>
                    <a:pt x="11" y="86"/>
                  </a:cubicBezTo>
                  <a:cubicBezTo>
                    <a:pt x="20" y="86"/>
                    <a:pt x="23" y="92"/>
                    <a:pt x="24" y="100"/>
                  </a:cubicBezTo>
                  <a:cubicBezTo>
                    <a:pt x="33" y="97"/>
                    <a:pt x="39" y="100"/>
                    <a:pt x="47" y="98"/>
                  </a:cubicBezTo>
                  <a:cubicBezTo>
                    <a:pt x="39" y="113"/>
                    <a:pt x="5" y="101"/>
                    <a:pt x="8" y="128"/>
                  </a:cubicBezTo>
                  <a:cubicBezTo>
                    <a:pt x="13" y="132"/>
                    <a:pt x="14" y="132"/>
                    <a:pt x="13" y="141"/>
                  </a:cubicBezTo>
                  <a:cubicBezTo>
                    <a:pt x="16" y="142"/>
                    <a:pt x="16" y="139"/>
                    <a:pt x="19" y="140"/>
                  </a:cubicBezTo>
                  <a:cubicBezTo>
                    <a:pt x="19" y="142"/>
                    <a:pt x="18" y="146"/>
                    <a:pt x="21" y="147"/>
                  </a:cubicBezTo>
                  <a:cubicBezTo>
                    <a:pt x="23" y="141"/>
                    <a:pt x="21" y="154"/>
                    <a:pt x="26" y="152"/>
                  </a:cubicBezTo>
                  <a:cubicBezTo>
                    <a:pt x="28" y="145"/>
                    <a:pt x="35" y="143"/>
                    <a:pt x="40" y="148"/>
                  </a:cubicBezTo>
                  <a:cubicBezTo>
                    <a:pt x="33" y="154"/>
                    <a:pt x="31" y="165"/>
                    <a:pt x="22" y="169"/>
                  </a:cubicBezTo>
                  <a:cubicBezTo>
                    <a:pt x="15" y="172"/>
                    <a:pt x="12" y="179"/>
                    <a:pt x="3" y="179"/>
                  </a:cubicBezTo>
                  <a:cubicBezTo>
                    <a:pt x="4" y="185"/>
                    <a:pt x="0" y="185"/>
                    <a:pt x="0" y="188"/>
                  </a:cubicBezTo>
                  <a:cubicBezTo>
                    <a:pt x="7" y="189"/>
                    <a:pt x="10" y="185"/>
                    <a:pt x="17" y="186"/>
                  </a:cubicBezTo>
                  <a:cubicBezTo>
                    <a:pt x="19" y="181"/>
                    <a:pt x="24" y="180"/>
                    <a:pt x="30" y="179"/>
                  </a:cubicBezTo>
                  <a:cubicBezTo>
                    <a:pt x="37" y="168"/>
                    <a:pt x="47" y="160"/>
                    <a:pt x="56" y="152"/>
                  </a:cubicBezTo>
                  <a:cubicBezTo>
                    <a:pt x="57" y="152"/>
                    <a:pt x="59" y="152"/>
                    <a:pt x="60" y="152"/>
                  </a:cubicBezTo>
                  <a:cubicBezTo>
                    <a:pt x="61" y="150"/>
                    <a:pt x="60" y="145"/>
                    <a:pt x="64" y="147"/>
                  </a:cubicBezTo>
                  <a:cubicBezTo>
                    <a:pt x="65" y="146"/>
                    <a:pt x="65" y="145"/>
                    <a:pt x="66" y="145"/>
                  </a:cubicBezTo>
                  <a:cubicBezTo>
                    <a:pt x="66" y="146"/>
                    <a:pt x="66" y="147"/>
                    <a:pt x="64" y="147"/>
                  </a:cubicBezTo>
                  <a:cubicBezTo>
                    <a:pt x="65" y="154"/>
                    <a:pt x="60" y="156"/>
                    <a:pt x="58" y="160"/>
                  </a:cubicBezTo>
                  <a:cubicBezTo>
                    <a:pt x="71" y="162"/>
                    <a:pt x="75" y="153"/>
                    <a:pt x="86" y="152"/>
                  </a:cubicBezTo>
                  <a:cubicBezTo>
                    <a:pt x="86" y="144"/>
                    <a:pt x="85" y="139"/>
                    <a:pt x="84" y="133"/>
                  </a:cubicBezTo>
                  <a:cubicBezTo>
                    <a:pt x="91" y="134"/>
                    <a:pt x="92" y="128"/>
                    <a:pt x="98" y="129"/>
                  </a:cubicBezTo>
                  <a:cubicBezTo>
                    <a:pt x="103" y="133"/>
                    <a:pt x="107" y="137"/>
                    <a:pt x="110" y="141"/>
                  </a:cubicBezTo>
                  <a:cubicBezTo>
                    <a:pt x="120" y="145"/>
                    <a:pt x="129" y="150"/>
                    <a:pt x="128" y="166"/>
                  </a:cubicBezTo>
                  <a:cubicBezTo>
                    <a:pt x="135" y="164"/>
                    <a:pt x="128" y="156"/>
                    <a:pt x="134" y="155"/>
                  </a:cubicBezTo>
                  <a:cubicBezTo>
                    <a:pt x="135" y="170"/>
                    <a:pt x="134" y="186"/>
                    <a:pt x="139" y="195"/>
                  </a:cubicBezTo>
                  <a:cubicBezTo>
                    <a:pt x="134" y="200"/>
                    <a:pt x="137" y="201"/>
                    <a:pt x="139" y="207"/>
                  </a:cubicBezTo>
                  <a:cubicBezTo>
                    <a:pt x="139" y="211"/>
                    <a:pt x="135" y="209"/>
                    <a:pt x="136" y="214"/>
                  </a:cubicBezTo>
                  <a:cubicBezTo>
                    <a:pt x="135" y="233"/>
                    <a:pt x="134" y="246"/>
                    <a:pt x="136" y="264"/>
                  </a:cubicBezTo>
                  <a:cubicBezTo>
                    <a:pt x="140" y="267"/>
                    <a:pt x="143" y="272"/>
                    <a:pt x="147" y="275"/>
                  </a:cubicBezTo>
                  <a:cubicBezTo>
                    <a:pt x="152" y="281"/>
                    <a:pt x="151" y="293"/>
                    <a:pt x="157" y="299"/>
                  </a:cubicBezTo>
                  <a:cubicBezTo>
                    <a:pt x="155" y="299"/>
                    <a:pt x="155" y="302"/>
                    <a:pt x="155" y="304"/>
                  </a:cubicBezTo>
                  <a:cubicBezTo>
                    <a:pt x="162" y="307"/>
                    <a:pt x="164" y="315"/>
                    <a:pt x="167" y="321"/>
                  </a:cubicBezTo>
                  <a:cubicBezTo>
                    <a:pt x="172" y="320"/>
                    <a:pt x="171" y="324"/>
                    <a:pt x="176" y="323"/>
                  </a:cubicBezTo>
                  <a:cubicBezTo>
                    <a:pt x="176" y="316"/>
                    <a:pt x="173" y="317"/>
                    <a:pt x="173" y="308"/>
                  </a:cubicBezTo>
                  <a:cubicBezTo>
                    <a:pt x="172" y="308"/>
                    <a:pt x="171" y="306"/>
                    <a:pt x="173" y="306"/>
                  </a:cubicBezTo>
                  <a:cubicBezTo>
                    <a:pt x="173" y="306"/>
                    <a:pt x="173" y="307"/>
                    <a:pt x="173" y="308"/>
                  </a:cubicBezTo>
                  <a:cubicBezTo>
                    <a:pt x="176" y="307"/>
                    <a:pt x="176" y="310"/>
                    <a:pt x="176" y="313"/>
                  </a:cubicBezTo>
                  <a:cubicBezTo>
                    <a:pt x="181" y="317"/>
                    <a:pt x="186" y="321"/>
                    <a:pt x="189" y="327"/>
                  </a:cubicBezTo>
                  <a:cubicBezTo>
                    <a:pt x="188" y="339"/>
                    <a:pt x="192" y="345"/>
                    <a:pt x="196" y="352"/>
                  </a:cubicBezTo>
                  <a:cubicBezTo>
                    <a:pt x="209" y="356"/>
                    <a:pt x="217" y="365"/>
                    <a:pt x="233" y="361"/>
                  </a:cubicBezTo>
                  <a:cubicBezTo>
                    <a:pt x="235" y="366"/>
                    <a:pt x="237" y="370"/>
                    <a:pt x="239" y="373"/>
                  </a:cubicBezTo>
                  <a:cubicBezTo>
                    <a:pt x="246" y="372"/>
                    <a:pt x="247" y="375"/>
                    <a:pt x="252" y="375"/>
                  </a:cubicBezTo>
                  <a:cubicBezTo>
                    <a:pt x="254" y="379"/>
                    <a:pt x="257" y="381"/>
                    <a:pt x="260" y="384"/>
                  </a:cubicBezTo>
                  <a:cubicBezTo>
                    <a:pt x="260" y="385"/>
                    <a:pt x="260" y="387"/>
                    <a:pt x="260" y="389"/>
                  </a:cubicBezTo>
                  <a:cubicBezTo>
                    <a:pt x="270" y="390"/>
                    <a:pt x="272" y="399"/>
                    <a:pt x="280" y="401"/>
                  </a:cubicBezTo>
                  <a:cubicBezTo>
                    <a:pt x="282" y="399"/>
                    <a:pt x="281" y="394"/>
                    <a:pt x="285" y="394"/>
                  </a:cubicBezTo>
                  <a:cubicBezTo>
                    <a:pt x="285" y="400"/>
                    <a:pt x="288" y="404"/>
                    <a:pt x="290" y="409"/>
                  </a:cubicBezTo>
                  <a:cubicBezTo>
                    <a:pt x="290" y="413"/>
                    <a:pt x="285" y="412"/>
                    <a:pt x="286" y="416"/>
                  </a:cubicBezTo>
                  <a:cubicBezTo>
                    <a:pt x="287" y="425"/>
                    <a:pt x="281" y="427"/>
                    <a:pt x="280" y="434"/>
                  </a:cubicBezTo>
                  <a:cubicBezTo>
                    <a:pt x="277" y="446"/>
                    <a:pt x="286" y="452"/>
                    <a:pt x="280" y="458"/>
                  </a:cubicBezTo>
                  <a:cubicBezTo>
                    <a:pt x="283" y="461"/>
                    <a:pt x="288" y="462"/>
                    <a:pt x="291" y="465"/>
                  </a:cubicBezTo>
                  <a:cubicBezTo>
                    <a:pt x="290" y="467"/>
                    <a:pt x="286" y="467"/>
                    <a:pt x="283" y="468"/>
                  </a:cubicBezTo>
                  <a:cubicBezTo>
                    <a:pt x="282" y="482"/>
                    <a:pt x="289" y="487"/>
                    <a:pt x="298" y="491"/>
                  </a:cubicBezTo>
                  <a:cubicBezTo>
                    <a:pt x="298" y="495"/>
                    <a:pt x="295" y="495"/>
                    <a:pt x="296" y="500"/>
                  </a:cubicBezTo>
                  <a:cubicBezTo>
                    <a:pt x="302" y="505"/>
                    <a:pt x="304" y="514"/>
                    <a:pt x="314" y="515"/>
                  </a:cubicBezTo>
                  <a:cubicBezTo>
                    <a:pt x="317" y="523"/>
                    <a:pt x="322" y="528"/>
                    <a:pt x="322" y="539"/>
                  </a:cubicBezTo>
                  <a:cubicBezTo>
                    <a:pt x="320" y="542"/>
                    <a:pt x="321" y="546"/>
                    <a:pt x="319" y="548"/>
                  </a:cubicBezTo>
                  <a:cubicBezTo>
                    <a:pt x="321" y="549"/>
                    <a:pt x="322" y="552"/>
                    <a:pt x="322" y="555"/>
                  </a:cubicBezTo>
                  <a:cubicBezTo>
                    <a:pt x="318" y="563"/>
                    <a:pt x="324" y="572"/>
                    <a:pt x="322" y="583"/>
                  </a:cubicBezTo>
                  <a:cubicBezTo>
                    <a:pt x="313" y="588"/>
                    <a:pt x="317" y="608"/>
                    <a:pt x="314" y="619"/>
                  </a:cubicBezTo>
                  <a:cubicBezTo>
                    <a:pt x="316" y="624"/>
                    <a:pt x="321" y="616"/>
                    <a:pt x="322" y="621"/>
                  </a:cubicBezTo>
                  <a:cubicBezTo>
                    <a:pt x="324" y="629"/>
                    <a:pt x="317" y="629"/>
                    <a:pt x="314" y="633"/>
                  </a:cubicBezTo>
                  <a:cubicBezTo>
                    <a:pt x="312" y="638"/>
                    <a:pt x="319" y="634"/>
                    <a:pt x="317" y="640"/>
                  </a:cubicBezTo>
                  <a:cubicBezTo>
                    <a:pt x="314" y="644"/>
                    <a:pt x="319" y="648"/>
                    <a:pt x="316" y="653"/>
                  </a:cubicBezTo>
                  <a:cubicBezTo>
                    <a:pt x="317" y="665"/>
                    <a:pt x="323" y="671"/>
                    <a:pt x="319" y="681"/>
                  </a:cubicBezTo>
                  <a:cubicBezTo>
                    <a:pt x="324" y="685"/>
                    <a:pt x="323" y="695"/>
                    <a:pt x="329" y="698"/>
                  </a:cubicBezTo>
                  <a:cubicBezTo>
                    <a:pt x="328" y="702"/>
                    <a:pt x="330" y="702"/>
                    <a:pt x="330" y="705"/>
                  </a:cubicBezTo>
                  <a:cubicBezTo>
                    <a:pt x="334" y="706"/>
                    <a:pt x="337" y="709"/>
                    <a:pt x="340" y="711"/>
                  </a:cubicBezTo>
                  <a:cubicBezTo>
                    <a:pt x="346" y="709"/>
                    <a:pt x="357" y="713"/>
                    <a:pt x="358" y="707"/>
                  </a:cubicBezTo>
                  <a:cubicBezTo>
                    <a:pt x="353" y="706"/>
                    <a:pt x="350" y="704"/>
                    <a:pt x="348" y="700"/>
                  </a:cubicBezTo>
                  <a:cubicBezTo>
                    <a:pt x="349" y="694"/>
                    <a:pt x="341" y="698"/>
                    <a:pt x="343" y="692"/>
                  </a:cubicBezTo>
                  <a:cubicBezTo>
                    <a:pt x="343" y="684"/>
                    <a:pt x="348" y="683"/>
                    <a:pt x="348" y="676"/>
                  </a:cubicBezTo>
                  <a:cubicBezTo>
                    <a:pt x="352" y="676"/>
                    <a:pt x="354" y="673"/>
                    <a:pt x="354" y="669"/>
                  </a:cubicBezTo>
                  <a:cubicBezTo>
                    <a:pt x="355" y="663"/>
                    <a:pt x="349" y="665"/>
                    <a:pt x="350" y="659"/>
                  </a:cubicBezTo>
                  <a:cubicBezTo>
                    <a:pt x="354" y="653"/>
                    <a:pt x="361" y="636"/>
                    <a:pt x="350" y="634"/>
                  </a:cubicBezTo>
                  <a:cubicBezTo>
                    <a:pt x="360" y="637"/>
                    <a:pt x="360" y="628"/>
                    <a:pt x="363" y="622"/>
                  </a:cubicBezTo>
                  <a:cubicBezTo>
                    <a:pt x="371" y="623"/>
                    <a:pt x="374" y="617"/>
                    <a:pt x="380" y="615"/>
                  </a:cubicBezTo>
                  <a:cubicBezTo>
                    <a:pt x="381" y="607"/>
                    <a:pt x="378" y="604"/>
                    <a:pt x="377" y="598"/>
                  </a:cubicBezTo>
                  <a:cubicBezTo>
                    <a:pt x="381" y="598"/>
                    <a:pt x="386" y="598"/>
                    <a:pt x="390" y="598"/>
                  </a:cubicBezTo>
                  <a:cubicBezTo>
                    <a:pt x="390" y="596"/>
                    <a:pt x="392" y="597"/>
                    <a:pt x="393" y="596"/>
                  </a:cubicBezTo>
                  <a:cubicBezTo>
                    <a:pt x="394" y="592"/>
                    <a:pt x="395" y="588"/>
                    <a:pt x="400" y="588"/>
                  </a:cubicBezTo>
                  <a:cubicBezTo>
                    <a:pt x="399" y="578"/>
                    <a:pt x="406" y="576"/>
                    <a:pt x="410" y="570"/>
                  </a:cubicBezTo>
                  <a:cubicBezTo>
                    <a:pt x="410" y="566"/>
                    <a:pt x="410" y="562"/>
                    <a:pt x="410" y="558"/>
                  </a:cubicBezTo>
                  <a:cubicBezTo>
                    <a:pt x="413" y="555"/>
                    <a:pt x="415" y="551"/>
                    <a:pt x="418" y="548"/>
                  </a:cubicBezTo>
                  <a:cubicBezTo>
                    <a:pt x="425" y="546"/>
                    <a:pt x="425" y="546"/>
                    <a:pt x="432" y="543"/>
                  </a:cubicBezTo>
                  <a:cubicBezTo>
                    <a:pt x="433" y="532"/>
                    <a:pt x="441" y="522"/>
                    <a:pt x="435" y="510"/>
                  </a:cubicBezTo>
                  <a:cubicBezTo>
                    <a:pt x="438" y="508"/>
                    <a:pt x="439" y="506"/>
                    <a:pt x="439" y="501"/>
                  </a:cubicBezTo>
                  <a:cubicBezTo>
                    <a:pt x="441" y="502"/>
                    <a:pt x="442" y="500"/>
                    <a:pt x="444" y="500"/>
                  </a:cubicBezTo>
                  <a:cubicBezTo>
                    <a:pt x="444" y="494"/>
                    <a:pt x="448" y="492"/>
                    <a:pt x="450" y="487"/>
                  </a:cubicBezTo>
                  <a:cubicBezTo>
                    <a:pt x="454" y="483"/>
                    <a:pt x="450" y="479"/>
                    <a:pt x="455" y="477"/>
                  </a:cubicBezTo>
                  <a:cubicBezTo>
                    <a:pt x="454" y="472"/>
                    <a:pt x="456" y="471"/>
                    <a:pt x="456" y="467"/>
                  </a:cubicBezTo>
                  <a:cubicBezTo>
                    <a:pt x="457" y="460"/>
                    <a:pt x="455" y="456"/>
                    <a:pt x="453" y="451"/>
                  </a:cubicBezTo>
                  <a:close/>
                  <a:moveTo>
                    <a:pt x="379" y="164"/>
                  </a:moveTo>
                  <a:cubicBezTo>
                    <a:pt x="380" y="165"/>
                    <a:pt x="378" y="166"/>
                    <a:pt x="377" y="166"/>
                  </a:cubicBezTo>
                  <a:cubicBezTo>
                    <a:pt x="376" y="165"/>
                    <a:pt x="378" y="163"/>
                    <a:pt x="379" y="164"/>
                  </a:cubicBezTo>
                  <a:close/>
                  <a:moveTo>
                    <a:pt x="254" y="29"/>
                  </a:moveTo>
                  <a:cubicBezTo>
                    <a:pt x="259" y="31"/>
                    <a:pt x="252" y="34"/>
                    <a:pt x="252" y="36"/>
                  </a:cubicBezTo>
                  <a:cubicBezTo>
                    <a:pt x="247" y="34"/>
                    <a:pt x="253" y="30"/>
                    <a:pt x="254" y="29"/>
                  </a:cubicBezTo>
                  <a:close/>
                  <a:moveTo>
                    <a:pt x="248" y="38"/>
                  </a:moveTo>
                  <a:cubicBezTo>
                    <a:pt x="253" y="37"/>
                    <a:pt x="253" y="41"/>
                    <a:pt x="259" y="39"/>
                  </a:cubicBezTo>
                  <a:cubicBezTo>
                    <a:pt x="259" y="46"/>
                    <a:pt x="253" y="46"/>
                    <a:pt x="248" y="48"/>
                  </a:cubicBezTo>
                  <a:cubicBezTo>
                    <a:pt x="248" y="45"/>
                    <a:pt x="248" y="41"/>
                    <a:pt x="248" y="38"/>
                  </a:cubicBezTo>
                  <a:close/>
                  <a:moveTo>
                    <a:pt x="197" y="41"/>
                  </a:moveTo>
                  <a:cubicBezTo>
                    <a:pt x="196" y="40"/>
                    <a:pt x="198" y="39"/>
                    <a:pt x="199" y="39"/>
                  </a:cubicBezTo>
                  <a:cubicBezTo>
                    <a:pt x="200" y="40"/>
                    <a:pt x="198" y="42"/>
                    <a:pt x="197" y="41"/>
                  </a:cubicBezTo>
                  <a:close/>
                  <a:moveTo>
                    <a:pt x="163" y="290"/>
                  </a:moveTo>
                  <a:cubicBezTo>
                    <a:pt x="164" y="288"/>
                    <a:pt x="165" y="289"/>
                    <a:pt x="165" y="290"/>
                  </a:cubicBezTo>
                  <a:cubicBezTo>
                    <a:pt x="165" y="292"/>
                    <a:pt x="163" y="291"/>
                    <a:pt x="163" y="290"/>
                  </a:cubicBezTo>
                  <a:close/>
                  <a:moveTo>
                    <a:pt x="165" y="294"/>
                  </a:moveTo>
                  <a:cubicBezTo>
                    <a:pt x="169" y="294"/>
                    <a:pt x="169" y="299"/>
                    <a:pt x="171" y="301"/>
                  </a:cubicBezTo>
                  <a:cubicBezTo>
                    <a:pt x="169" y="305"/>
                    <a:pt x="164" y="299"/>
                    <a:pt x="165" y="2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95" name="Freeform 98"/>
            <p:cNvSpPr>
              <a:spLocks/>
            </p:cNvSpPr>
            <p:nvPr/>
          </p:nvSpPr>
          <p:spPr bwMode="auto">
            <a:xfrm>
              <a:off x="-3984344" y="3643003"/>
              <a:ext cx="211138" cy="206375"/>
            </a:xfrm>
            <a:custGeom>
              <a:avLst/>
              <a:gdLst>
                <a:gd name="T0" fmla="*/ 21 w 53"/>
                <a:gd name="T1" fmla="*/ 49 h 52"/>
                <a:gd name="T2" fmla="*/ 13 w 53"/>
                <a:gd name="T3" fmla="*/ 26 h 52"/>
                <a:gd name="T4" fmla="*/ 37 w 53"/>
                <a:gd name="T5" fmla="*/ 13 h 52"/>
                <a:gd name="T6" fmla="*/ 53 w 53"/>
                <a:gd name="T7" fmla="*/ 0 h 52"/>
                <a:gd name="T8" fmla="*/ 45 w 53"/>
                <a:gd name="T9" fmla="*/ 0 h 52"/>
                <a:gd name="T10" fmla="*/ 43 w 53"/>
                <a:gd name="T11" fmla="*/ 4 h 52"/>
                <a:gd name="T12" fmla="*/ 13 w 53"/>
                <a:gd name="T13" fmla="*/ 14 h 52"/>
                <a:gd name="T14" fmla="*/ 6 w 53"/>
                <a:gd name="T15" fmla="*/ 32 h 52"/>
                <a:gd name="T16" fmla="*/ 0 w 53"/>
                <a:gd name="T17" fmla="*/ 42 h 52"/>
                <a:gd name="T18" fmla="*/ 16 w 53"/>
                <a:gd name="T19" fmla="*/ 52 h 52"/>
                <a:gd name="T20" fmla="*/ 21 w 53"/>
                <a:gd name="T21"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2">
                  <a:moveTo>
                    <a:pt x="21" y="49"/>
                  </a:moveTo>
                  <a:cubicBezTo>
                    <a:pt x="18" y="41"/>
                    <a:pt x="11" y="39"/>
                    <a:pt x="13" y="26"/>
                  </a:cubicBezTo>
                  <a:cubicBezTo>
                    <a:pt x="24" y="25"/>
                    <a:pt x="28" y="17"/>
                    <a:pt x="37" y="13"/>
                  </a:cubicBezTo>
                  <a:cubicBezTo>
                    <a:pt x="47" y="14"/>
                    <a:pt x="52" y="9"/>
                    <a:pt x="53" y="0"/>
                  </a:cubicBezTo>
                  <a:cubicBezTo>
                    <a:pt x="50" y="0"/>
                    <a:pt x="48" y="0"/>
                    <a:pt x="45" y="0"/>
                  </a:cubicBezTo>
                  <a:cubicBezTo>
                    <a:pt x="45" y="2"/>
                    <a:pt x="45" y="4"/>
                    <a:pt x="43" y="4"/>
                  </a:cubicBezTo>
                  <a:cubicBezTo>
                    <a:pt x="31" y="5"/>
                    <a:pt x="22" y="10"/>
                    <a:pt x="13" y="14"/>
                  </a:cubicBezTo>
                  <a:cubicBezTo>
                    <a:pt x="13" y="23"/>
                    <a:pt x="5" y="22"/>
                    <a:pt x="6" y="32"/>
                  </a:cubicBezTo>
                  <a:cubicBezTo>
                    <a:pt x="4" y="35"/>
                    <a:pt x="0" y="37"/>
                    <a:pt x="0" y="42"/>
                  </a:cubicBezTo>
                  <a:cubicBezTo>
                    <a:pt x="5" y="46"/>
                    <a:pt x="10" y="49"/>
                    <a:pt x="16" y="52"/>
                  </a:cubicBezTo>
                  <a:cubicBezTo>
                    <a:pt x="17" y="50"/>
                    <a:pt x="18" y="49"/>
                    <a:pt x="21"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96" name="Freeform 99"/>
            <p:cNvSpPr>
              <a:spLocks/>
            </p:cNvSpPr>
            <p:nvPr/>
          </p:nvSpPr>
          <p:spPr bwMode="auto">
            <a:xfrm>
              <a:off x="-2900082" y="3639828"/>
              <a:ext cx="111125" cy="74612"/>
            </a:xfrm>
            <a:custGeom>
              <a:avLst/>
              <a:gdLst>
                <a:gd name="T0" fmla="*/ 18 w 28"/>
                <a:gd name="T1" fmla="*/ 19 h 19"/>
                <a:gd name="T2" fmla="*/ 28 w 28"/>
                <a:gd name="T3" fmla="*/ 8 h 19"/>
                <a:gd name="T4" fmla="*/ 15 w 28"/>
                <a:gd name="T5" fmla="*/ 1 h 19"/>
                <a:gd name="T6" fmla="*/ 12 w 28"/>
                <a:gd name="T7" fmla="*/ 5 h 19"/>
                <a:gd name="T8" fmla="*/ 2 w 28"/>
                <a:gd name="T9" fmla="*/ 5 h 19"/>
                <a:gd name="T10" fmla="*/ 18 w 28"/>
                <a:gd name="T11" fmla="*/ 19 h 19"/>
              </a:gdLst>
              <a:ahLst/>
              <a:cxnLst>
                <a:cxn ang="0">
                  <a:pos x="T0" y="T1"/>
                </a:cxn>
                <a:cxn ang="0">
                  <a:pos x="T2" y="T3"/>
                </a:cxn>
                <a:cxn ang="0">
                  <a:pos x="T4" y="T5"/>
                </a:cxn>
                <a:cxn ang="0">
                  <a:pos x="T6" y="T7"/>
                </a:cxn>
                <a:cxn ang="0">
                  <a:pos x="T8" y="T9"/>
                </a:cxn>
                <a:cxn ang="0">
                  <a:pos x="T10" y="T11"/>
                </a:cxn>
              </a:cxnLst>
              <a:rect l="0" t="0" r="r" b="b"/>
              <a:pathLst>
                <a:path w="28" h="19">
                  <a:moveTo>
                    <a:pt x="18" y="19"/>
                  </a:moveTo>
                  <a:cubicBezTo>
                    <a:pt x="22" y="16"/>
                    <a:pt x="24" y="11"/>
                    <a:pt x="28" y="8"/>
                  </a:cubicBezTo>
                  <a:cubicBezTo>
                    <a:pt x="22" y="8"/>
                    <a:pt x="21" y="0"/>
                    <a:pt x="15" y="1"/>
                  </a:cubicBezTo>
                  <a:cubicBezTo>
                    <a:pt x="14" y="2"/>
                    <a:pt x="14" y="6"/>
                    <a:pt x="12" y="5"/>
                  </a:cubicBezTo>
                  <a:cubicBezTo>
                    <a:pt x="9" y="5"/>
                    <a:pt x="5" y="5"/>
                    <a:pt x="2" y="5"/>
                  </a:cubicBezTo>
                  <a:cubicBezTo>
                    <a:pt x="0" y="17"/>
                    <a:pt x="14" y="13"/>
                    <a:pt x="1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7" name="Freeform 100"/>
            <p:cNvSpPr>
              <a:spLocks/>
            </p:cNvSpPr>
            <p:nvPr/>
          </p:nvSpPr>
          <p:spPr bwMode="auto">
            <a:xfrm>
              <a:off x="-4987644" y="3912878"/>
              <a:ext cx="146050" cy="109537"/>
            </a:xfrm>
            <a:custGeom>
              <a:avLst/>
              <a:gdLst>
                <a:gd name="T0" fmla="*/ 27 w 37"/>
                <a:gd name="T1" fmla="*/ 28 h 28"/>
                <a:gd name="T2" fmla="*/ 36 w 37"/>
                <a:gd name="T3" fmla="*/ 22 h 28"/>
                <a:gd name="T4" fmla="*/ 32 w 37"/>
                <a:gd name="T5" fmla="*/ 5 h 28"/>
                <a:gd name="T6" fmla="*/ 16 w 37"/>
                <a:gd name="T7" fmla="*/ 7 h 28"/>
                <a:gd name="T8" fmla="*/ 6 w 37"/>
                <a:gd name="T9" fmla="*/ 0 h 28"/>
                <a:gd name="T10" fmla="*/ 0 w 37"/>
                <a:gd name="T11" fmla="*/ 12 h 28"/>
                <a:gd name="T12" fmla="*/ 8 w 37"/>
                <a:gd name="T13" fmla="*/ 10 h 28"/>
                <a:gd name="T14" fmla="*/ 3 w 37"/>
                <a:gd name="T15" fmla="*/ 21 h 28"/>
                <a:gd name="T16" fmla="*/ 15 w 37"/>
                <a:gd name="T17" fmla="*/ 28 h 28"/>
                <a:gd name="T18" fmla="*/ 27 w 37"/>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28">
                  <a:moveTo>
                    <a:pt x="27" y="28"/>
                  </a:moveTo>
                  <a:cubicBezTo>
                    <a:pt x="28" y="23"/>
                    <a:pt x="34" y="25"/>
                    <a:pt x="36" y="22"/>
                  </a:cubicBezTo>
                  <a:cubicBezTo>
                    <a:pt x="37" y="14"/>
                    <a:pt x="32" y="12"/>
                    <a:pt x="32" y="5"/>
                  </a:cubicBezTo>
                  <a:cubicBezTo>
                    <a:pt x="25" y="7"/>
                    <a:pt x="23" y="4"/>
                    <a:pt x="16" y="7"/>
                  </a:cubicBezTo>
                  <a:cubicBezTo>
                    <a:pt x="12" y="6"/>
                    <a:pt x="12" y="0"/>
                    <a:pt x="6" y="0"/>
                  </a:cubicBezTo>
                  <a:cubicBezTo>
                    <a:pt x="8" y="8"/>
                    <a:pt x="0" y="6"/>
                    <a:pt x="0" y="12"/>
                  </a:cubicBezTo>
                  <a:cubicBezTo>
                    <a:pt x="5" y="13"/>
                    <a:pt x="4" y="10"/>
                    <a:pt x="8" y="10"/>
                  </a:cubicBezTo>
                  <a:cubicBezTo>
                    <a:pt x="7" y="14"/>
                    <a:pt x="2" y="14"/>
                    <a:pt x="3" y="21"/>
                  </a:cubicBezTo>
                  <a:cubicBezTo>
                    <a:pt x="11" y="18"/>
                    <a:pt x="10" y="27"/>
                    <a:pt x="15" y="28"/>
                  </a:cubicBezTo>
                  <a:cubicBezTo>
                    <a:pt x="16" y="24"/>
                    <a:pt x="26" y="26"/>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8" name="Freeform 101"/>
            <p:cNvSpPr>
              <a:spLocks/>
            </p:cNvSpPr>
            <p:nvPr/>
          </p:nvSpPr>
          <p:spPr bwMode="auto">
            <a:xfrm>
              <a:off x="-5857594" y="3974790"/>
              <a:ext cx="100013" cy="87312"/>
            </a:xfrm>
            <a:custGeom>
              <a:avLst/>
              <a:gdLst>
                <a:gd name="T0" fmla="*/ 25 w 25"/>
                <a:gd name="T1" fmla="*/ 12 h 22"/>
                <a:gd name="T2" fmla="*/ 18 w 25"/>
                <a:gd name="T3" fmla="*/ 3 h 22"/>
                <a:gd name="T4" fmla="*/ 8 w 25"/>
                <a:gd name="T5" fmla="*/ 1 h 22"/>
                <a:gd name="T6" fmla="*/ 0 w 25"/>
                <a:gd name="T7" fmla="*/ 10 h 22"/>
                <a:gd name="T8" fmla="*/ 12 w 25"/>
                <a:gd name="T9" fmla="*/ 17 h 22"/>
                <a:gd name="T10" fmla="*/ 25 w 25"/>
                <a:gd name="T11" fmla="*/ 12 h 22"/>
              </a:gdLst>
              <a:ahLst/>
              <a:cxnLst>
                <a:cxn ang="0">
                  <a:pos x="T0" y="T1"/>
                </a:cxn>
                <a:cxn ang="0">
                  <a:pos x="T2" y="T3"/>
                </a:cxn>
                <a:cxn ang="0">
                  <a:pos x="T4" y="T5"/>
                </a:cxn>
                <a:cxn ang="0">
                  <a:pos x="T6" y="T7"/>
                </a:cxn>
                <a:cxn ang="0">
                  <a:pos x="T8" y="T9"/>
                </a:cxn>
                <a:cxn ang="0">
                  <a:pos x="T10" y="T11"/>
                </a:cxn>
              </a:cxnLst>
              <a:rect l="0" t="0" r="r" b="b"/>
              <a:pathLst>
                <a:path w="25" h="22">
                  <a:moveTo>
                    <a:pt x="25" y="12"/>
                  </a:moveTo>
                  <a:cubicBezTo>
                    <a:pt x="18" y="10"/>
                    <a:pt x="22" y="7"/>
                    <a:pt x="18" y="3"/>
                  </a:cubicBezTo>
                  <a:cubicBezTo>
                    <a:pt x="13" y="4"/>
                    <a:pt x="13" y="0"/>
                    <a:pt x="8" y="1"/>
                  </a:cubicBezTo>
                  <a:cubicBezTo>
                    <a:pt x="6" y="5"/>
                    <a:pt x="8" y="12"/>
                    <a:pt x="0" y="10"/>
                  </a:cubicBezTo>
                  <a:cubicBezTo>
                    <a:pt x="0" y="16"/>
                    <a:pt x="6" y="17"/>
                    <a:pt x="12" y="17"/>
                  </a:cubicBezTo>
                  <a:cubicBezTo>
                    <a:pt x="11" y="3"/>
                    <a:pt x="23" y="22"/>
                    <a:pt x="2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9" name="Freeform 102"/>
            <p:cNvSpPr>
              <a:spLocks/>
            </p:cNvSpPr>
            <p:nvPr/>
          </p:nvSpPr>
          <p:spPr bwMode="auto">
            <a:xfrm>
              <a:off x="-4757457" y="4114490"/>
              <a:ext cx="130175" cy="228600"/>
            </a:xfrm>
            <a:custGeom>
              <a:avLst/>
              <a:gdLst>
                <a:gd name="T0" fmla="*/ 33 w 33"/>
                <a:gd name="T1" fmla="*/ 39 h 58"/>
                <a:gd name="T2" fmla="*/ 26 w 33"/>
                <a:gd name="T3" fmla="*/ 34 h 58"/>
                <a:gd name="T4" fmla="*/ 21 w 33"/>
                <a:gd name="T5" fmla="*/ 13 h 58"/>
                <a:gd name="T6" fmla="*/ 15 w 33"/>
                <a:gd name="T7" fmla="*/ 8 h 58"/>
                <a:gd name="T8" fmla="*/ 20 w 33"/>
                <a:gd name="T9" fmla="*/ 1 h 58"/>
                <a:gd name="T10" fmla="*/ 7 w 33"/>
                <a:gd name="T11" fmla="*/ 4 h 58"/>
                <a:gd name="T12" fmla="*/ 5 w 33"/>
                <a:gd name="T13" fmla="*/ 27 h 58"/>
                <a:gd name="T14" fmla="*/ 13 w 33"/>
                <a:gd name="T15" fmla="*/ 30 h 58"/>
                <a:gd name="T16" fmla="*/ 5 w 33"/>
                <a:gd name="T17" fmla="*/ 37 h 58"/>
                <a:gd name="T18" fmla="*/ 8 w 33"/>
                <a:gd name="T19" fmla="*/ 53 h 58"/>
                <a:gd name="T20" fmla="*/ 0 w 33"/>
                <a:gd name="T21" fmla="*/ 58 h 58"/>
                <a:gd name="T22" fmla="*/ 26 w 33"/>
                <a:gd name="T23" fmla="*/ 56 h 58"/>
                <a:gd name="T24" fmla="*/ 33 w 33"/>
                <a:gd name="T25" fmla="*/ 3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58">
                  <a:moveTo>
                    <a:pt x="33" y="39"/>
                  </a:moveTo>
                  <a:cubicBezTo>
                    <a:pt x="31" y="37"/>
                    <a:pt x="28" y="36"/>
                    <a:pt x="26" y="34"/>
                  </a:cubicBezTo>
                  <a:cubicBezTo>
                    <a:pt x="28" y="23"/>
                    <a:pt x="15" y="22"/>
                    <a:pt x="21" y="13"/>
                  </a:cubicBezTo>
                  <a:cubicBezTo>
                    <a:pt x="19" y="11"/>
                    <a:pt x="16" y="10"/>
                    <a:pt x="15" y="8"/>
                  </a:cubicBezTo>
                  <a:cubicBezTo>
                    <a:pt x="17" y="6"/>
                    <a:pt x="20" y="5"/>
                    <a:pt x="20" y="1"/>
                  </a:cubicBezTo>
                  <a:cubicBezTo>
                    <a:pt x="14" y="0"/>
                    <a:pt x="11" y="3"/>
                    <a:pt x="7" y="4"/>
                  </a:cubicBezTo>
                  <a:cubicBezTo>
                    <a:pt x="8" y="14"/>
                    <a:pt x="4" y="18"/>
                    <a:pt x="5" y="27"/>
                  </a:cubicBezTo>
                  <a:cubicBezTo>
                    <a:pt x="9" y="29"/>
                    <a:pt x="11" y="29"/>
                    <a:pt x="13" y="30"/>
                  </a:cubicBezTo>
                  <a:cubicBezTo>
                    <a:pt x="14" y="36"/>
                    <a:pt x="8" y="40"/>
                    <a:pt x="5" y="37"/>
                  </a:cubicBezTo>
                  <a:cubicBezTo>
                    <a:pt x="4" y="45"/>
                    <a:pt x="6" y="49"/>
                    <a:pt x="8" y="53"/>
                  </a:cubicBezTo>
                  <a:cubicBezTo>
                    <a:pt x="6" y="54"/>
                    <a:pt x="0" y="53"/>
                    <a:pt x="0" y="58"/>
                  </a:cubicBezTo>
                  <a:cubicBezTo>
                    <a:pt x="8" y="57"/>
                    <a:pt x="16" y="56"/>
                    <a:pt x="26" y="56"/>
                  </a:cubicBezTo>
                  <a:cubicBezTo>
                    <a:pt x="28" y="49"/>
                    <a:pt x="27" y="44"/>
                    <a:pt x="3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00" name="Freeform 103"/>
            <p:cNvSpPr>
              <a:spLocks/>
            </p:cNvSpPr>
            <p:nvPr/>
          </p:nvSpPr>
          <p:spPr bwMode="auto">
            <a:xfrm>
              <a:off x="-4813019" y="4220853"/>
              <a:ext cx="63500" cy="74612"/>
            </a:xfrm>
            <a:custGeom>
              <a:avLst/>
              <a:gdLst>
                <a:gd name="T0" fmla="*/ 3 w 16"/>
                <a:gd name="T1" fmla="*/ 19 h 19"/>
                <a:gd name="T2" fmla="*/ 16 w 16"/>
                <a:gd name="T3" fmla="*/ 15 h 19"/>
                <a:gd name="T4" fmla="*/ 16 w 16"/>
                <a:gd name="T5" fmla="*/ 0 h 19"/>
                <a:gd name="T6" fmla="*/ 8 w 16"/>
                <a:gd name="T7" fmla="*/ 0 h 19"/>
                <a:gd name="T8" fmla="*/ 1 w 16"/>
                <a:gd name="T9" fmla="*/ 5 h 19"/>
                <a:gd name="T10" fmla="*/ 3 w 16"/>
                <a:gd name="T11" fmla="*/ 19 h 19"/>
              </a:gdLst>
              <a:ahLst/>
              <a:cxnLst>
                <a:cxn ang="0">
                  <a:pos x="T0" y="T1"/>
                </a:cxn>
                <a:cxn ang="0">
                  <a:pos x="T2" y="T3"/>
                </a:cxn>
                <a:cxn ang="0">
                  <a:pos x="T4" y="T5"/>
                </a:cxn>
                <a:cxn ang="0">
                  <a:pos x="T6" y="T7"/>
                </a:cxn>
                <a:cxn ang="0">
                  <a:pos x="T8" y="T9"/>
                </a:cxn>
                <a:cxn ang="0">
                  <a:pos x="T10" y="T11"/>
                </a:cxn>
              </a:cxnLst>
              <a:rect l="0" t="0" r="r" b="b"/>
              <a:pathLst>
                <a:path w="16" h="19">
                  <a:moveTo>
                    <a:pt x="3" y="19"/>
                  </a:moveTo>
                  <a:cubicBezTo>
                    <a:pt x="7" y="17"/>
                    <a:pt x="13" y="18"/>
                    <a:pt x="16" y="15"/>
                  </a:cubicBezTo>
                  <a:cubicBezTo>
                    <a:pt x="14" y="8"/>
                    <a:pt x="16" y="8"/>
                    <a:pt x="16" y="0"/>
                  </a:cubicBezTo>
                  <a:cubicBezTo>
                    <a:pt x="13" y="0"/>
                    <a:pt x="10" y="0"/>
                    <a:pt x="8" y="0"/>
                  </a:cubicBezTo>
                  <a:cubicBezTo>
                    <a:pt x="8" y="7"/>
                    <a:pt x="4" y="2"/>
                    <a:pt x="1" y="5"/>
                  </a:cubicBezTo>
                  <a:cubicBezTo>
                    <a:pt x="2" y="10"/>
                    <a:pt x="0" y="16"/>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1" name="Freeform 104"/>
            <p:cNvSpPr>
              <a:spLocks/>
            </p:cNvSpPr>
            <p:nvPr/>
          </p:nvSpPr>
          <p:spPr bwMode="auto">
            <a:xfrm>
              <a:off x="-2634969" y="4430403"/>
              <a:ext cx="95250" cy="95250"/>
            </a:xfrm>
            <a:custGeom>
              <a:avLst/>
              <a:gdLst>
                <a:gd name="T0" fmla="*/ 10 w 24"/>
                <a:gd name="T1" fmla="*/ 16 h 24"/>
                <a:gd name="T2" fmla="*/ 14 w 24"/>
                <a:gd name="T3" fmla="*/ 21 h 24"/>
                <a:gd name="T4" fmla="*/ 24 w 24"/>
                <a:gd name="T5" fmla="*/ 7 h 24"/>
                <a:gd name="T6" fmla="*/ 1 w 24"/>
                <a:gd name="T7" fmla="*/ 0 h 24"/>
                <a:gd name="T8" fmla="*/ 0 w 24"/>
                <a:gd name="T9" fmla="*/ 19 h 24"/>
                <a:gd name="T10" fmla="*/ 10 w 24"/>
                <a:gd name="T11" fmla="*/ 16 h 24"/>
              </a:gdLst>
              <a:ahLst/>
              <a:cxnLst>
                <a:cxn ang="0">
                  <a:pos x="T0" y="T1"/>
                </a:cxn>
                <a:cxn ang="0">
                  <a:pos x="T2" y="T3"/>
                </a:cxn>
                <a:cxn ang="0">
                  <a:pos x="T4" y="T5"/>
                </a:cxn>
                <a:cxn ang="0">
                  <a:pos x="T6" y="T7"/>
                </a:cxn>
                <a:cxn ang="0">
                  <a:pos x="T8" y="T9"/>
                </a:cxn>
                <a:cxn ang="0">
                  <a:pos x="T10" y="T11"/>
                </a:cxn>
              </a:cxnLst>
              <a:rect l="0" t="0" r="r" b="b"/>
              <a:pathLst>
                <a:path w="24" h="24">
                  <a:moveTo>
                    <a:pt x="10" y="16"/>
                  </a:moveTo>
                  <a:cubicBezTo>
                    <a:pt x="13" y="16"/>
                    <a:pt x="11" y="22"/>
                    <a:pt x="14" y="21"/>
                  </a:cubicBezTo>
                  <a:cubicBezTo>
                    <a:pt x="18" y="17"/>
                    <a:pt x="17" y="8"/>
                    <a:pt x="24" y="7"/>
                  </a:cubicBezTo>
                  <a:cubicBezTo>
                    <a:pt x="16" y="6"/>
                    <a:pt x="10" y="1"/>
                    <a:pt x="1" y="0"/>
                  </a:cubicBezTo>
                  <a:cubicBezTo>
                    <a:pt x="3" y="9"/>
                    <a:pt x="0" y="12"/>
                    <a:pt x="0" y="19"/>
                  </a:cubicBezTo>
                  <a:cubicBezTo>
                    <a:pt x="4" y="24"/>
                    <a:pt x="4" y="15"/>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2" name="Freeform 105"/>
            <p:cNvSpPr>
              <a:spLocks/>
            </p:cNvSpPr>
            <p:nvPr/>
          </p:nvSpPr>
          <p:spPr bwMode="auto">
            <a:xfrm>
              <a:off x="-2746094" y="4512953"/>
              <a:ext cx="166688" cy="233362"/>
            </a:xfrm>
            <a:custGeom>
              <a:avLst/>
              <a:gdLst>
                <a:gd name="T0" fmla="*/ 0 w 42"/>
                <a:gd name="T1" fmla="*/ 49 h 59"/>
                <a:gd name="T2" fmla="*/ 7 w 42"/>
                <a:gd name="T3" fmla="*/ 59 h 59"/>
                <a:gd name="T4" fmla="*/ 17 w 42"/>
                <a:gd name="T5" fmla="*/ 47 h 59"/>
                <a:gd name="T6" fmla="*/ 21 w 42"/>
                <a:gd name="T7" fmla="*/ 49 h 59"/>
                <a:gd name="T8" fmla="*/ 42 w 42"/>
                <a:gd name="T9" fmla="*/ 35 h 59"/>
                <a:gd name="T10" fmla="*/ 39 w 42"/>
                <a:gd name="T11" fmla="*/ 0 h 59"/>
                <a:gd name="T12" fmla="*/ 33 w 42"/>
                <a:gd name="T13" fmla="*/ 0 h 59"/>
                <a:gd name="T14" fmla="*/ 34 w 42"/>
                <a:gd name="T15" fmla="*/ 21 h 59"/>
                <a:gd name="T16" fmla="*/ 33 w 42"/>
                <a:gd name="T17" fmla="*/ 24 h 59"/>
                <a:gd name="T18" fmla="*/ 18 w 42"/>
                <a:gd name="T19" fmla="*/ 35 h 59"/>
                <a:gd name="T20" fmla="*/ 2 w 42"/>
                <a:gd name="T21" fmla="*/ 45 h 59"/>
                <a:gd name="T22" fmla="*/ 10 w 42"/>
                <a:gd name="T23" fmla="*/ 49 h 59"/>
                <a:gd name="T24" fmla="*/ 0 w 42"/>
                <a:gd name="T25" fmla="*/ 4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59">
                  <a:moveTo>
                    <a:pt x="0" y="49"/>
                  </a:moveTo>
                  <a:cubicBezTo>
                    <a:pt x="0" y="55"/>
                    <a:pt x="4" y="56"/>
                    <a:pt x="7" y="59"/>
                  </a:cubicBezTo>
                  <a:cubicBezTo>
                    <a:pt x="8" y="53"/>
                    <a:pt x="12" y="49"/>
                    <a:pt x="17" y="47"/>
                  </a:cubicBezTo>
                  <a:cubicBezTo>
                    <a:pt x="19" y="47"/>
                    <a:pt x="20" y="48"/>
                    <a:pt x="21" y="49"/>
                  </a:cubicBezTo>
                  <a:cubicBezTo>
                    <a:pt x="26" y="42"/>
                    <a:pt x="37" y="41"/>
                    <a:pt x="42" y="35"/>
                  </a:cubicBezTo>
                  <a:cubicBezTo>
                    <a:pt x="42" y="22"/>
                    <a:pt x="39" y="13"/>
                    <a:pt x="39" y="0"/>
                  </a:cubicBezTo>
                  <a:cubicBezTo>
                    <a:pt x="37" y="0"/>
                    <a:pt x="35" y="0"/>
                    <a:pt x="33" y="0"/>
                  </a:cubicBezTo>
                  <a:cubicBezTo>
                    <a:pt x="35" y="8"/>
                    <a:pt x="32" y="12"/>
                    <a:pt x="34" y="21"/>
                  </a:cubicBezTo>
                  <a:cubicBezTo>
                    <a:pt x="33" y="21"/>
                    <a:pt x="33" y="22"/>
                    <a:pt x="33" y="24"/>
                  </a:cubicBezTo>
                  <a:cubicBezTo>
                    <a:pt x="27" y="27"/>
                    <a:pt x="24" y="29"/>
                    <a:pt x="18" y="35"/>
                  </a:cubicBezTo>
                  <a:cubicBezTo>
                    <a:pt x="12" y="38"/>
                    <a:pt x="2" y="36"/>
                    <a:pt x="2" y="45"/>
                  </a:cubicBezTo>
                  <a:cubicBezTo>
                    <a:pt x="1" y="50"/>
                    <a:pt x="11" y="44"/>
                    <a:pt x="10" y="49"/>
                  </a:cubicBezTo>
                  <a:cubicBezTo>
                    <a:pt x="7" y="49"/>
                    <a:pt x="4" y="49"/>
                    <a:pt x="0"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03" name="Freeform 106"/>
            <p:cNvSpPr>
              <a:spLocks/>
            </p:cNvSpPr>
            <p:nvPr/>
          </p:nvSpPr>
          <p:spPr bwMode="auto">
            <a:xfrm>
              <a:off x="-4312957" y="4639953"/>
              <a:ext cx="42863" cy="31750"/>
            </a:xfrm>
            <a:custGeom>
              <a:avLst/>
              <a:gdLst>
                <a:gd name="T0" fmla="*/ 0 w 11"/>
                <a:gd name="T1" fmla="*/ 3 h 8"/>
                <a:gd name="T2" fmla="*/ 10 w 11"/>
                <a:gd name="T3" fmla="*/ 8 h 8"/>
                <a:gd name="T4" fmla="*/ 2 w 11"/>
                <a:gd name="T5" fmla="*/ 1 h 8"/>
                <a:gd name="T6" fmla="*/ 0 w 11"/>
                <a:gd name="T7" fmla="*/ 3 h 8"/>
              </a:gdLst>
              <a:ahLst/>
              <a:cxnLst>
                <a:cxn ang="0">
                  <a:pos x="T0" y="T1"/>
                </a:cxn>
                <a:cxn ang="0">
                  <a:pos x="T2" y="T3"/>
                </a:cxn>
                <a:cxn ang="0">
                  <a:pos x="T4" y="T5"/>
                </a:cxn>
                <a:cxn ang="0">
                  <a:pos x="T6" y="T7"/>
                </a:cxn>
              </a:cxnLst>
              <a:rect l="0" t="0" r="r" b="b"/>
              <a:pathLst>
                <a:path w="11" h="8">
                  <a:moveTo>
                    <a:pt x="0" y="3"/>
                  </a:moveTo>
                  <a:cubicBezTo>
                    <a:pt x="1" y="8"/>
                    <a:pt x="5" y="4"/>
                    <a:pt x="10" y="8"/>
                  </a:cubicBezTo>
                  <a:cubicBezTo>
                    <a:pt x="11" y="2"/>
                    <a:pt x="7" y="0"/>
                    <a:pt x="2" y="1"/>
                  </a:cubicBezTo>
                  <a:cubicBezTo>
                    <a:pt x="2" y="2"/>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4" name="Freeform 107"/>
            <p:cNvSpPr>
              <a:spLocks/>
            </p:cNvSpPr>
            <p:nvPr/>
          </p:nvSpPr>
          <p:spPr bwMode="auto">
            <a:xfrm>
              <a:off x="-2881032" y="4849503"/>
              <a:ext cx="47625" cy="74612"/>
            </a:xfrm>
            <a:custGeom>
              <a:avLst/>
              <a:gdLst>
                <a:gd name="T0" fmla="*/ 0 w 12"/>
                <a:gd name="T1" fmla="*/ 9 h 19"/>
                <a:gd name="T2" fmla="*/ 5 w 12"/>
                <a:gd name="T3" fmla="*/ 19 h 19"/>
                <a:gd name="T4" fmla="*/ 12 w 12"/>
                <a:gd name="T5" fmla="*/ 3 h 19"/>
                <a:gd name="T6" fmla="*/ 0 w 12"/>
                <a:gd name="T7" fmla="*/ 9 h 19"/>
              </a:gdLst>
              <a:ahLst/>
              <a:cxnLst>
                <a:cxn ang="0">
                  <a:pos x="T0" y="T1"/>
                </a:cxn>
                <a:cxn ang="0">
                  <a:pos x="T2" y="T3"/>
                </a:cxn>
                <a:cxn ang="0">
                  <a:pos x="T4" y="T5"/>
                </a:cxn>
                <a:cxn ang="0">
                  <a:pos x="T6" y="T7"/>
                </a:cxn>
              </a:cxnLst>
              <a:rect l="0" t="0" r="r" b="b"/>
              <a:pathLst>
                <a:path w="12" h="19">
                  <a:moveTo>
                    <a:pt x="0" y="9"/>
                  </a:moveTo>
                  <a:cubicBezTo>
                    <a:pt x="3" y="11"/>
                    <a:pt x="4" y="15"/>
                    <a:pt x="5" y="19"/>
                  </a:cubicBezTo>
                  <a:cubicBezTo>
                    <a:pt x="12" y="19"/>
                    <a:pt x="11" y="10"/>
                    <a:pt x="12" y="3"/>
                  </a:cubicBezTo>
                  <a:cubicBezTo>
                    <a:pt x="8" y="0"/>
                    <a:pt x="2" y="5"/>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5" name="Freeform 108"/>
            <p:cNvSpPr>
              <a:spLocks/>
            </p:cNvSpPr>
            <p:nvPr/>
          </p:nvSpPr>
          <p:spPr bwMode="auto">
            <a:xfrm>
              <a:off x="-5857594" y="4862203"/>
              <a:ext cx="28575" cy="26987"/>
            </a:xfrm>
            <a:custGeom>
              <a:avLst/>
              <a:gdLst>
                <a:gd name="T0" fmla="*/ 0 w 7"/>
                <a:gd name="T1" fmla="*/ 0 h 7"/>
                <a:gd name="T2" fmla="*/ 0 w 7"/>
                <a:gd name="T3" fmla="*/ 7 h 7"/>
                <a:gd name="T4" fmla="*/ 7 w 7"/>
                <a:gd name="T5" fmla="*/ 7 h 7"/>
                <a:gd name="T6" fmla="*/ 0 w 7"/>
                <a:gd name="T7" fmla="*/ 0 h 7"/>
              </a:gdLst>
              <a:ahLst/>
              <a:cxnLst>
                <a:cxn ang="0">
                  <a:pos x="T0" y="T1"/>
                </a:cxn>
                <a:cxn ang="0">
                  <a:pos x="T2" y="T3"/>
                </a:cxn>
                <a:cxn ang="0">
                  <a:pos x="T4" y="T5"/>
                </a:cxn>
                <a:cxn ang="0">
                  <a:pos x="T6" y="T7"/>
                </a:cxn>
              </a:cxnLst>
              <a:rect l="0" t="0" r="r" b="b"/>
              <a:pathLst>
                <a:path w="7" h="7">
                  <a:moveTo>
                    <a:pt x="0" y="0"/>
                  </a:moveTo>
                  <a:cubicBezTo>
                    <a:pt x="0" y="3"/>
                    <a:pt x="0" y="5"/>
                    <a:pt x="0" y="7"/>
                  </a:cubicBezTo>
                  <a:cubicBezTo>
                    <a:pt x="2" y="7"/>
                    <a:pt x="5" y="7"/>
                    <a:pt x="7" y="7"/>
                  </a:cubicBezTo>
                  <a:cubicBezTo>
                    <a:pt x="7" y="3"/>
                    <a:pt x="4"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6" name="Freeform 109"/>
            <p:cNvSpPr>
              <a:spLocks/>
            </p:cNvSpPr>
            <p:nvPr/>
          </p:nvSpPr>
          <p:spPr bwMode="auto">
            <a:xfrm>
              <a:off x="-5813144" y="4862203"/>
              <a:ext cx="31750" cy="39687"/>
            </a:xfrm>
            <a:custGeom>
              <a:avLst/>
              <a:gdLst>
                <a:gd name="T0" fmla="*/ 7 w 8"/>
                <a:gd name="T1" fmla="*/ 9 h 10"/>
                <a:gd name="T2" fmla="*/ 5 w 8"/>
                <a:gd name="T3" fmla="*/ 0 h 10"/>
                <a:gd name="T4" fmla="*/ 1 w 8"/>
                <a:gd name="T5" fmla="*/ 0 h 10"/>
                <a:gd name="T6" fmla="*/ 7 w 8"/>
                <a:gd name="T7" fmla="*/ 9 h 10"/>
              </a:gdLst>
              <a:ahLst/>
              <a:cxnLst>
                <a:cxn ang="0">
                  <a:pos x="T0" y="T1"/>
                </a:cxn>
                <a:cxn ang="0">
                  <a:pos x="T2" y="T3"/>
                </a:cxn>
                <a:cxn ang="0">
                  <a:pos x="T4" y="T5"/>
                </a:cxn>
                <a:cxn ang="0">
                  <a:pos x="T6" y="T7"/>
                </a:cxn>
              </a:cxnLst>
              <a:rect l="0" t="0" r="r" b="b"/>
              <a:pathLst>
                <a:path w="8" h="10">
                  <a:moveTo>
                    <a:pt x="7" y="9"/>
                  </a:moveTo>
                  <a:cubicBezTo>
                    <a:pt x="8" y="5"/>
                    <a:pt x="7" y="2"/>
                    <a:pt x="5" y="0"/>
                  </a:cubicBezTo>
                  <a:cubicBezTo>
                    <a:pt x="4" y="0"/>
                    <a:pt x="2" y="0"/>
                    <a:pt x="1" y="0"/>
                  </a:cubicBezTo>
                  <a:cubicBezTo>
                    <a:pt x="0" y="6"/>
                    <a:pt x="1" y="10"/>
                    <a:pt x="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7" name="Freeform 110"/>
            <p:cNvSpPr>
              <a:spLocks/>
            </p:cNvSpPr>
            <p:nvPr/>
          </p:nvSpPr>
          <p:spPr bwMode="auto">
            <a:xfrm>
              <a:off x="-5778219" y="4889190"/>
              <a:ext cx="23813" cy="39687"/>
            </a:xfrm>
            <a:custGeom>
              <a:avLst/>
              <a:gdLst>
                <a:gd name="T0" fmla="*/ 0 w 6"/>
                <a:gd name="T1" fmla="*/ 0 h 10"/>
                <a:gd name="T2" fmla="*/ 0 w 6"/>
                <a:gd name="T3" fmla="*/ 9 h 10"/>
                <a:gd name="T4" fmla="*/ 6 w 6"/>
                <a:gd name="T5" fmla="*/ 7 h 10"/>
                <a:gd name="T6" fmla="*/ 0 w 6"/>
                <a:gd name="T7" fmla="*/ 0 h 10"/>
              </a:gdLst>
              <a:ahLst/>
              <a:cxnLst>
                <a:cxn ang="0">
                  <a:pos x="T0" y="T1"/>
                </a:cxn>
                <a:cxn ang="0">
                  <a:pos x="T2" y="T3"/>
                </a:cxn>
                <a:cxn ang="0">
                  <a:pos x="T4" y="T5"/>
                </a:cxn>
                <a:cxn ang="0">
                  <a:pos x="T6" y="T7"/>
                </a:cxn>
              </a:cxnLst>
              <a:rect l="0" t="0" r="r" b="b"/>
              <a:pathLst>
                <a:path w="6" h="10">
                  <a:moveTo>
                    <a:pt x="0" y="0"/>
                  </a:moveTo>
                  <a:cubicBezTo>
                    <a:pt x="0" y="3"/>
                    <a:pt x="0" y="6"/>
                    <a:pt x="0" y="9"/>
                  </a:cubicBezTo>
                  <a:cubicBezTo>
                    <a:pt x="3" y="10"/>
                    <a:pt x="4" y="8"/>
                    <a:pt x="6" y="7"/>
                  </a:cubicBezTo>
                  <a:cubicBezTo>
                    <a:pt x="6" y="3"/>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8" name="Freeform 111"/>
            <p:cNvSpPr>
              <a:spLocks/>
            </p:cNvSpPr>
            <p:nvPr/>
          </p:nvSpPr>
          <p:spPr bwMode="auto">
            <a:xfrm>
              <a:off x="-5948082" y="4905065"/>
              <a:ext cx="246063" cy="106362"/>
            </a:xfrm>
            <a:custGeom>
              <a:avLst/>
              <a:gdLst>
                <a:gd name="T0" fmla="*/ 39 w 62"/>
                <a:gd name="T1" fmla="*/ 24 h 27"/>
                <a:gd name="T2" fmla="*/ 51 w 62"/>
                <a:gd name="T3" fmla="*/ 27 h 27"/>
                <a:gd name="T4" fmla="*/ 62 w 62"/>
                <a:gd name="T5" fmla="*/ 24 h 27"/>
                <a:gd name="T6" fmla="*/ 41 w 62"/>
                <a:gd name="T7" fmla="*/ 14 h 27"/>
                <a:gd name="T8" fmla="*/ 38 w 62"/>
                <a:gd name="T9" fmla="*/ 7 h 27"/>
                <a:gd name="T10" fmla="*/ 28 w 62"/>
                <a:gd name="T11" fmla="*/ 0 h 27"/>
                <a:gd name="T12" fmla="*/ 4 w 62"/>
                <a:gd name="T13" fmla="*/ 0 h 27"/>
                <a:gd name="T14" fmla="*/ 1 w 62"/>
                <a:gd name="T15" fmla="*/ 8 h 27"/>
                <a:gd name="T16" fmla="*/ 15 w 62"/>
                <a:gd name="T17" fmla="*/ 5 h 27"/>
                <a:gd name="T18" fmla="*/ 30 w 62"/>
                <a:gd name="T19" fmla="*/ 15 h 27"/>
                <a:gd name="T20" fmla="*/ 43 w 62"/>
                <a:gd name="T21" fmla="*/ 17 h 27"/>
                <a:gd name="T22" fmla="*/ 39 w 62"/>
                <a:gd name="T23"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27">
                  <a:moveTo>
                    <a:pt x="39" y="24"/>
                  </a:moveTo>
                  <a:cubicBezTo>
                    <a:pt x="45" y="23"/>
                    <a:pt x="47" y="26"/>
                    <a:pt x="51" y="27"/>
                  </a:cubicBezTo>
                  <a:cubicBezTo>
                    <a:pt x="51" y="22"/>
                    <a:pt x="58" y="24"/>
                    <a:pt x="62" y="24"/>
                  </a:cubicBezTo>
                  <a:cubicBezTo>
                    <a:pt x="60" y="13"/>
                    <a:pt x="51" y="14"/>
                    <a:pt x="41" y="14"/>
                  </a:cubicBezTo>
                  <a:cubicBezTo>
                    <a:pt x="42" y="9"/>
                    <a:pt x="38" y="10"/>
                    <a:pt x="38" y="7"/>
                  </a:cubicBezTo>
                  <a:cubicBezTo>
                    <a:pt x="34" y="5"/>
                    <a:pt x="29" y="5"/>
                    <a:pt x="28" y="0"/>
                  </a:cubicBezTo>
                  <a:cubicBezTo>
                    <a:pt x="20" y="0"/>
                    <a:pt x="12" y="0"/>
                    <a:pt x="4" y="0"/>
                  </a:cubicBezTo>
                  <a:cubicBezTo>
                    <a:pt x="3" y="3"/>
                    <a:pt x="0" y="4"/>
                    <a:pt x="1" y="8"/>
                  </a:cubicBezTo>
                  <a:cubicBezTo>
                    <a:pt x="7" y="9"/>
                    <a:pt x="7" y="3"/>
                    <a:pt x="15" y="5"/>
                  </a:cubicBezTo>
                  <a:cubicBezTo>
                    <a:pt x="22" y="6"/>
                    <a:pt x="23" y="14"/>
                    <a:pt x="30" y="15"/>
                  </a:cubicBezTo>
                  <a:cubicBezTo>
                    <a:pt x="34" y="16"/>
                    <a:pt x="42" y="13"/>
                    <a:pt x="43" y="17"/>
                  </a:cubicBezTo>
                  <a:cubicBezTo>
                    <a:pt x="37" y="17"/>
                    <a:pt x="39" y="20"/>
                    <a:pt x="3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9" name="Freeform 112"/>
            <p:cNvSpPr>
              <a:spLocks/>
            </p:cNvSpPr>
            <p:nvPr/>
          </p:nvSpPr>
          <p:spPr bwMode="auto">
            <a:xfrm>
              <a:off x="-5765519" y="4917765"/>
              <a:ext cx="42863" cy="30162"/>
            </a:xfrm>
            <a:custGeom>
              <a:avLst/>
              <a:gdLst>
                <a:gd name="T0" fmla="*/ 10 w 11"/>
                <a:gd name="T1" fmla="*/ 2 h 8"/>
                <a:gd name="T2" fmla="*/ 3 w 11"/>
                <a:gd name="T3" fmla="*/ 0 h 8"/>
                <a:gd name="T4" fmla="*/ 10 w 11"/>
                <a:gd name="T5" fmla="*/ 2 h 8"/>
              </a:gdLst>
              <a:ahLst/>
              <a:cxnLst>
                <a:cxn ang="0">
                  <a:pos x="T0" y="T1"/>
                </a:cxn>
                <a:cxn ang="0">
                  <a:pos x="T2" y="T3"/>
                </a:cxn>
                <a:cxn ang="0">
                  <a:pos x="T4" y="T5"/>
                </a:cxn>
              </a:cxnLst>
              <a:rect l="0" t="0" r="r" b="b"/>
              <a:pathLst>
                <a:path w="11" h="8">
                  <a:moveTo>
                    <a:pt x="10" y="2"/>
                  </a:moveTo>
                  <a:cubicBezTo>
                    <a:pt x="9" y="0"/>
                    <a:pt x="6" y="1"/>
                    <a:pt x="3" y="0"/>
                  </a:cubicBezTo>
                  <a:cubicBezTo>
                    <a:pt x="0" y="7"/>
                    <a:pt x="11" y="8"/>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0" name="Freeform 113"/>
            <p:cNvSpPr>
              <a:spLocks/>
            </p:cNvSpPr>
            <p:nvPr/>
          </p:nvSpPr>
          <p:spPr bwMode="auto">
            <a:xfrm>
              <a:off x="-2852457" y="4955865"/>
              <a:ext cx="66675" cy="84137"/>
            </a:xfrm>
            <a:custGeom>
              <a:avLst/>
              <a:gdLst>
                <a:gd name="T0" fmla="*/ 0 w 17"/>
                <a:gd name="T1" fmla="*/ 11 h 21"/>
                <a:gd name="T2" fmla="*/ 10 w 17"/>
                <a:gd name="T3" fmla="*/ 21 h 21"/>
                <a:gd name="T4" fmla="*/ 16 w 17"/>
                <a:gd name="T5" fmla="*/ 6 h 21"/>
                <a:gd name="T6" fmla="*/ 0 w 17"/>
                <a:gd name="T7" fmla="*/ 11 h 21"/>
              </a:gdLst>
              <a:ahLst/>
              <a:cxnLst>
                <a:cxn ang="0">
                  <a:pos x="T0" y="T1"/>
                </a:cxn>
                <a:cxn ang="0">
                  <a:pos x="T2" y="T3"/>
                </a:cxn>
                <a:cxn ang="0">
                  <a:pos x="T4" y="T5"/>
                </a:cxn>
                <a:cxn ang="0">
                  <a:pos x="T6" y="T7"/>
                </a:cxn>
              </a:cxnLst>
              <a:rect l="0" t="0" r="r" b="b"/>
              <a:pathLst>
                <a:path w="17" h="21">
                  <a:moveTo>
                    <a:pt x="0" y="11"/>
                  </a:moveTo>
                  <a:cubicBezTo>
                    <a:pt x="2" y="15"/>
                    <a:pt x="6" y="19"/>
                    <a:pt x="10" y="21"/>
                  </a:cubicBezTo>
                  <a:cubicBezTo>
                    <a:pt x="12" y="16"/>
                    <a:pt x="17" y="14"/>
                    <a:pt x="16" y="6"/>
                  </a:cubicBezTo>
                  <a:cubicBezTo>
                    <a:pt x="12" y="0"/>
                    <a:pt x="0" y="2"/>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1" name="Freeform 114"/>
            <p:cNvSpPr>
              <a:spLocks/>
            </p:cNvSpPr>
            <p:nvPr/>
          </p:nvSpPr>
          <p:spPr bwMode="auto">
            <a:xfrm>
              <a:off x="-3019144" y="4971740"/>
              <a:ext cx="34925" cy="47625"/>
            </a:xfrm>
            <a:custGeom>
              <a:avLst/>
              <a:gdLst>
                <a:gd name="T0" fmla="*/ 3 w 9"/>
                <a:gd name="T1" fmla="*/ 12 h 12"/>
                <a:gd name="T2" fmla="*/ 9 w 9"/>
                <a:gd name="T3" fmla="*/ 2 h 12"/>
                <a:gd name="T4" fmla="*/ 3 w 9"/>
                <a:gd name="T5" fmla="*/ 0 h 12"/>
                <a:gd name="T6" fmla="*/ 3 w 9"/>
                <a:gd name="T7" fmla="*/ 12 h 12"/>
              </a:gdLst>
              <a:ahLst/>
              <a:cxnLst>
                <a:cxn ang="0">
                  <a:pos x="T0" y="T1"/>
                </a:cxn>
                <a:cxn ang="0">
                  <a:pos x="T2" y="T3"/>
                </a:cxn>
                <a:cxn ang="0">
                  <a:pos x="T4" y="T5"/>
                </a:cxn>
                <a:cxn ang="0">
                  <a:pos x="T6" y="T7"/>
                </a:cxn>
              </a:cxnLst>
              <a:rect l="0" t="0" r="r" b="b"/>
              <a:pathLst>
                <a:path w="9" h="12">
                  <a:moveTo>
                    <a:pt x="3" y="12"/>
                  </a:moveTo>
                  <a:cubicBezTo>
                    <a:pt x="7" y="11"/>
                    <a:pt x="7" y="5"/>
                    <a:pt x="9" y="2"/>
                  </a:cubicBezTo>
                  <a:cubicBezTo>
                    <a:pt x="8" y="0"/>
                    <a:pt x="6" y="0"/>
                    <a:pt x="3" y="0"/>
                  </a:cubicBezTo>
                  <a:cubicBezTo>
                    <a:pt x="0" y="7"/>
                    <a:pt x="1" y="2"/>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2" name="Freeform 115"/>
            <p:cNvSpPr>
              <a:spLocks/>
            </p:cNvSpPr>
            <p:nvPr/>
          </p:nvSpPr>
          <p:spPr bwMode="auto">
            <a:xfrm>
              <a:off x="-5860769" y="4979678"/>
              <a:ext cx="47625" cy="36512"/>
            </a:xfrm>
            <a:custGeom>
              <a:avLst/>
              <a:gdLst>
                <a:gd name="T0" fmla="*/ 0 w 12"/>
                <a:gd name="T1" fmla="*/ 1 h 9"/>
                <a:gd name="T2" fmla="*/ 0 w 12"/>
                <a:gd name="T3" fmla="*/ 8 h 9"/>
                <a:gd name="T4" fmla="*/ 11 w 12"/>
                <a:gd name="T5" fmla="*/ 7 h 9"/>
                <a:gd name="T6" fmla="*/ 0 w 12"/>
                <a:gd name="T7" fmla="*/ 1 h 9"/>
              </a:gdLst>
              <a:ahLst/>
              <a:cxnLst>
                <a:cxn ang="0">
                  <a:pos x="T0" y="T1"/>
                </a:cxn>
                <a:cxn ang="0">
                  <a:pos x="T2" y="T3"/>
                </a:cxn>
                <a:cxn ang="0">
                  <a:pos x="T4" y="T5"/>
                </a:cxn>
                <a:cxn ang="0">
                  <a:pos x="T6" y="T7"/>
                </a:cxn>
              </a:cxnLst>
              <a:rect l="0" t="0" r="r" b="b"/>
              <a:pathLst>
                <a:path w="12" h="9">
                  <a:moveTo>
                    <a:pt x="0" y="1"/>
                  </a:moveTo>
                  <a:cubicBezTo>
                    <a:pt x="0" y="4"/>
                    <a:pt x="0" y="6"/>
                    <a:pt x="0" y="8"/>
                  </a:cubicBezTo>
                  <a:cubicBezTo>
                    <a:pt x="5" y="7"/>
                    <a:pt x="5" y="9"/>
                    <a:pt x="11" y="7"/>
                  </a:cubicBezTo>
                  <a:cubicBezTo>
                    <a:pt x="12" y="0"/>
                    <a:pt x="5" y="2"/>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3" name="Freeform 116"/>
            <p:cNvSpPr>
              <a:spLocks/>
            </p:cNvSpPr>
            <p:nvPr/>
          </p:nvSpPr>
          <p:spPr bwMode="auto">
            <a:xfrm>
              <a:off x="-5690907" y="4984440"/>
              <a:ext cx="47625" cy="31750"/>
            </a:xfrm>
            <a:custGeom>
              <a:avLst/>
              <a:gdLst>
                <a:gd name="T0" fmla="*/ 0 w 12"/>
                <a:gd name="T1" fmla="*/ 7 h 8"/>
                <a:gd name="T2" fmla="*/ 10 w 12"/>
                <a:gd name="T3" fmla="*/ 0 h 8"/>
                <a:gd name="T4" fmla="*/ 0 w 12"/>
                <a:gd name="T5" fmla="*/ 0 h 8"/>
                <a:gd name="T6" fmla="*/ 0 w 12"/>
                <a:gd name="T7" fmla="*/ 7 h 8"/>
              </a:gdLst>
              <a:ahLst/>
              <a:cxnLst>
                <a:cxn ang="0">
                  <a:pos x="T0" y="T1"/>
                </a:cxn>
                <a:cxn ang="0">
                  <a:pos x="T2" y="T3"/>
                </a:cxn>
                <a:cxn ang="0">
                  <a:pos x="T4" y="T5"/>
                </a:cxn>
                <a:cxn ang="0">
                  <a:pos x="T6" y="T7"/>
                </a:cxn>
              </a:cxnLst>
              <a:rect l="0" t="0" r="r" b="b"/>
              <a:pathLst>
                <a:path w="12" h="8">
                  <a:moveTo>
                    <a:pt x="0" y="7"/>
                  </a:moveTo>
                  <a:cubicBezTo>
                    <a:pt x="6" y="8"/>
                    <a:pt x="12" y="8"/>
                    <a:pt x="10" y="0"/>
                  </a:cubicBezTo>
                  <a:cubicBezTo>
                    <a:pt x="7" y="0"/>
                    <a:pt x="4" y="0"/>
                    <a:pt x="0" y="0"/>
                  </a:cubicBezTo>
                  <a:cubicBezTo>
                    <a:pt x="0" y="3"/>
                    <a:pt x="0" y="5"/>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4" name="Freeform 117"/>
            <p:cNvSpPr>
              <a:spLocks/>
            </p:cNvSpPr>
            <p:nvPr/>
          </p:nvSpPr>
          <p:spPr bwMode="auto">
            <a:xfrm>
              <a:off x="-5032094" y="5011428"/>
              <a:ext cx="31750" cy="28575"/>
            </a:xfrm>
            <a:custGeom>
              <a:avLst/>
              <a:gdLst>
                <a:gd name="T0" fmla="*/ 4 w 8"/>
                <a:gd name="T1" fmla="*/ 0 h 7"/>
                <a:gd name="T2" fmla="*/ 1 w 8"/>
                <a:gd name="T3" fmla="*/ 7 h 7"/>
                <a:gd name="T4" fmla="*/ 8 w 8"/>
                <a:gd name="T5" fmla="*/ 7 h 7"/>
                <a:gd name="T6" fmla="*/ 4 w 8"/>
                <a:gd name="T7" fmla="*/ 0 h 7"/>
              </a:gdLst>
              <a:ahLst/>
              <a:cxnLst>
                <a:cxn ang="0">
                  <a:pos x="T0" y="T1"/>
                </a:cxn>
                <a:cxn ang="0">
                  <a:pos x="T2" y="T3"/>
                </a:cxn>
                <a:cxn ang="0">
                  <a:pos x="T4" y="T5"/>
                </a:cxn>
                <a:cxn ang="0">
                  <a:pos x="T6" y="T7"/>
                </a:cxn>
              </a:cxnLst>
              <a:rect l="0" t="0" r="r" b="b"/>
              <a:pathLst>
                <a:path w="8" h="7">
                  <a:moveTo>
                    <a:pt x="4" y="0"/>
                  </a:moveTo>
                  <a:cubicBezTo>
                    <a:pt x="4" y="4"/>
                    <a:pt x="0" y="3"/>
                    <a:pt x="1" y="7"/>
                  </a:cubicBezTo>
                  <a:cubicBezTo>
                    <a:pt x="3" y="7"/>
                    <a:pt x="6" y="7"/>
                    <a:pt x="8" y="7"/>
                  </a:cubicBezTo>
                  <a:cubicBezTo>
                    <a:pt x="8" y="3"/>
                    <a:pt x="7"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5" name="Freeform 118"/>
            <p:cNvSpPr>
              <a:spLocks/>
            </p:cNvSpPr>
            <p:nvPr/>
          </p:nvSpPr>
          <p:spPr bwMode="auto">
            <a:xfrm>
              <a:off x="-2801657" y="5055878"/>
              <a:ext cx="107950" cy="103187"/>
            </a:xfrm>
            <a:custGeom>
              <a:avLst/>
              <a:gdLst>
                <a:gd name="T0" fmla="*/ 0 w 27"/>
                <a:gd name="T1" fmla="*/ 17 h 26"/>
                <a:gd name="T2" fmla="*/ 9 w 27"/>
                <a:gd name="T3" fmla="*/ 17 h 26"/>
                <a:gd name="T4" fmla="*/ 11 w 27"/>
                <a:gd name="T5" fmla="*/ 26 h 26"/>
                <a:gd name="T6" fmla="*/ 26 w 27"/>
                <a:gd name="T7" fmla="*/ 19 h 26"/>
                <a:gd name="T8" fmla="*/ 18 w 27"/>
                <a:gd name="T9" fmla="*/ 8 h 26"/>
                <a:gd name="T10" fmla="*/ 11 w 27"/>
                <a:gd name="T11" fmla="*/ 0 h 26"/>
                <a:gd name="T12" fmla="*/ 9 w 27"/>
                <a:gd name="T13" fmla="*/ 12 h 26"/>
                <a:gd name="T14" fmla="*/ 0 w 27"/>
                <a:gd name="T15" fmla="*/ 1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0" y="17"/>
                  </a:moveTo>
                  <a:cubicBezTo>
                    <a:pt x="3" y="21"/>
                    <a:pt x="4" y="16"/>
                    <a:pt x="9" y="17"/>
                  </a:cubicBezTo>
                  <a:cubicBezTo>
                    <a:pt x="9" y="21"/>
                    <a:pt x="6" y="25"/>
                    <a:pt x="11" y="26"/>
                  </a:cubicBezTo>
                  <a:cubicBezTo>
                    <a:pt x="13" y="21"/>
                    <a:pt x="18" y="18"/>
                    <a:pt x="26" y="19"/>
                  </a:cubicBezTo>
                  <a:cubicBezTo>
                    <a:pt x="27" y="11"/>
                    <a:pt x="21" y="12"/>
                    <a:pt x="18" y="8"/>
                  </a:cubicBezTo>
                  <a:cubicBezTo>
                    <a:pt x="18" y="3"/>
                    <a:pt x="16" y="0"/>
                    <a:pt x="11" y="0"/>
                  </a:cubicBezTo>
                  <a:cubicBezTo>
                    <a:pt x="9" y="2"/>
                    <a:pt x="10" y="7"/>
                    <a:pt x="9" y="12"/>
                  </a:cubicBezTo>
                  <a:cubicBezTo>
                    <a:pt x="4" y="9"/>
                    <a:pt x="2" y="13"/>
                    <a:pt x="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6" name="Freeform 119"/>
            <p:cNvSpPr>
              <a:spLocks/>
            </p:cNvSpPr>
            <p:nvPr/>
          </p:nvSpPr>
          <p:spPr bwMode="auto">
            <a:xfrm>
              <a:off x="-3463644" y="5143190"/>
              <a:ext cx="55563" cy="69850"/>
            </a:xfrm>
            <a:custGeom>
              <a:avLst/>
              <a:gdLst>
                <a:gd name="T0" fmla="*/ 6 w 14"/>
                <a:gd name="T1" fmla="*/ 0 h 18"/>
                <a:gd name="T2" fmla="*/ 6 w 14"/>
                <a:gd name="T3" fmla="*/ 18 h 18"/>
                <a:gd name="T4" fmla="*/ 14 w 14"/>
                <a:gd name="T5" fmla="*/ 12 h 18"/>
                <a:gd name="T6" fmla="*/ 6 w 14"/>
                <a:gd name="T7" fmla="*/ 0 h 18"/>
              </a:gdLst>
              <a:ahLst/>
              <a:cxnLst>
                <a:cxn ang="0">
                  <a:pos x="T0" y="T1"/>
                </a:cxn>
                <a:cxn ang="0">
                  <a:pos x="T2" y="T3"/>
                </a:cxn>
                <a:cxn ang="0">
                  <a:pos x="T4" y="T5"/>
                </a:cxn>
                <a:cxn ang="0">
                  <a:pos x="T6" y="T7"/>
                </a:cxn>
              </a:cxnLst>
              <a:rect l="0" t="0" r="r" b="b"/>
              <a:pathLst>
                <a:path w="14" h="18">
                  <a:moveTo>
                    <a:pt x="6" y="0"/>
                  </a:moveTo>
                  <a:cubicBezTo>
                    <a:pt x="9" y="11"/>
                    <a:pt x="0" y="13"/>
                    <a:pt x="6" y="18"/>
                  </a:cubicBezTo>
                  <a:cubicBezTo>
                    <a:pt x="11" y="18"/>
                    <a:pt x="11" y="13"/>
                    <a:pt x="14" y="12"/>
                  </a:cubicBezTo>
                  <a:cubicBezTo>
                    <a:pt x="13" y="7"/>
                    <a:pt x="10" y="4"/>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7" name="Freeform 120"/>
            <p:cNvSpPr>
              <a:spLocks/>
            </p:cNvSpPr>
            <p:nvPr/>
          </p:nvSpPr>
          <p:spPr bwMode="auto">
            <a:xfrm>
              <a:off x="-3015969" y="5201928"/>
              <a:ext cx="166688" cy="225425"/>
            </a:xfrm>
            <a:custGeom>
              <a:avLst/>
              <a:gdLst>
                <a:gd name="T0" fmla="*/ 0 w 42"/>
                <a:gd name="T1" fmla="*/ 32 h 57"/>
                <a:gd name="T2" fmla="*/ 8 w 42"/>
                <a:gd name="T3" fmla="*/ 49 h 57"/>
                <a:gd name="T4" fmla="*/ 28 w 42"/>
                <a:gd name="T5" fmla="*/ 55 h 57"/>
                <a:gd name="T6" fmla="*/ 33 w 42"/>
                <a:gd name="T7" fmla="*/ 49 h 57"/>
                <a:gd name="T8" fmla="*/ 29 w 42"/>
                <a:gd name="T9" fmla="*/ 48 h 57"/>
                <a:gd name="T10" fmla="*/ 38 w 42"/>
                <a:gd name="T11" fmla="*/ 32 h 57"/>
                <a:gd name="T12" fmla="*/ 36 w 42"/>
                <a:gd name="T13" fmla="*/ 16 h 57"/>
                <a:gd name="T14" fmla="*/ 41 w 42"/>
                <a:gd name="T15" fmla="*/ 8 h 57"/>
                <a:gd name="T16" fmla="*/ 26 w 42"/>
                <a:gd name="T17" fmla="*/ 1 h 57"/>
                <a:gd name="T18" fmla="*/ 0 w 42"/>
                <a:gd name="T19" fmla="*/ 3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7">
                  <a:moveTo>
                    <a:pt x="0" y="32"/>
                  </a:moveTo>
                  <a:cubicBezTo>
                    <a:pt x="2" y="39"/>
                    <a:pt x="9" y="40"/>
                    <a:pt x="8" y="49"/>
                  </a:cubicBezTo>
                  <a:cubicBezTo>
                    <a:pt x="19" y="47"/>
                    <a:pt x="17" y="57"/>
                    <a:pt x="28" y="55"/>
                  </a:cubicBezTo>
                  <a:cubicBezTo>
                    <a:pt x="27" y="51"/>
                    <a:pt x="32" y="53"/>
                    <a:pt x="33" y="49"/>
                  </a:cubicBezTo>
                  <a:cubicBezTo>
                    <a:pt x="31" y="49"/>
                    <a:pt x="29" y="49"/>
                    <a:pt x="29" y="48"/>
                  </a:cubicBezTo>
                  <a:cubicBezTo>
                    <a:pt x="35" y="45"/>
                    <a:pt x="32" y="34"/>
                    <a:pt x="38" y="32"/>
                  </a:cubicBezTo>
                  <a:cubicBezTo>
                    <a:pt x="34" y="26"/>
                    <a:pt x="39" y="21"/>
                    <a:pt x="36" y="16"/>
                  </a:cubicBezTo>
                  <a:cubicBezTo>
                    <a:pt x="39" y="15"/>
                    <a:pt x="42" y="13"/>
                    <a:pt x="41" y="8"/>
                  </a:cubicBezTo>
                  <a:cubicBezTo>
                    <a:pt x="37" y="5"/>
                    <a:pt x="34" y="0"/>
                    <a:pt x="26" y="1"/>
                  </a:cubicBezTo>
                  <a:cubicBezTo>
                    <a:pt x="25" y="19"/>
                    <a:pt x="3" y="15"/>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18" name="Freeform 121"/>
            <p:cNvSpPr>
              <a:spLocks/>
            </p:cNvSpPr>
            <p:nvPr/>
          </p:nvSpPr>
          <p:spPr bwMode="auto">
            <a:xfrm>
              <a:off x="-3222344" y="5217803"/>
              <a:ext cx="163513" cy="212725"/>
            </a:xfrm>
            <a:custGeom>
              <a:avLst/>
              <a:gdLst>
                <a:gd name="T0" fmla="*/ 21 w 41"/>
                <a:gd name="T1" fmla="*/ 16 h 54"/>
                <a:gd name="T2" fmla="*/ 15 w 41"/>
                <a:gd name="T3" fmla="*/ 4 h 54"/>
                <a:gd name="T4" fmla="*/ 9 w 41"/>
                <a:gd name="T5" fmla="*/ 0 h 54"/>
                <a:gd name="T6" fmla="*/ 0 w 41"/>
                <a:gd name="T7" fmla="*/ 2 h 54"/>
                <a:gd name="T8" fmla="*/ 20 w 41"/>
                <a:gd name="T9" fmla="*/ 42 h 54"/>
                <a:gd name="T10" fmla="*/ 38 w 41"/>
                <a:gd name="T11" fmla="*/ 51 h 54"/>
                <a:gd name="T12" fmla="*/ 35 w 41"/>
                <a:gd name="T13" fmla="*/ 28 h 54"/>
                <a:gd name="T14" fmla="*/ 21 w 41"/>
                <a:gd name="T15" fmla="*/ 16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54">
                  <a:moveTo>
                    <a:pt x="21" y="16"/>
                  </a:moveTo>
                  <a:cubicBezTo>
                    <a:pt x="19" y="12"/>
                    <a:pt x="14" y="9"/>
                    <a:pt x="15" y="4"/>
                  </a:cubicBezTo>
                  <a:cubicBezTo>
                    <a:pt x="11" y="5"/>
                    <a:pt x="12" y="0"/>
                    <a:pt x="9" y="0"/>
                  </a:cubicBezTo>
                  <a:cubicBezTo>
                    <a:pt x="9" y="8"/>
                    <a:pt x="5" y="0"/>
                    <a:pt x="0" y="2"/>
                  </a:cubicBezTo>
                  <a:cubicBezTo>
                    <a:pt x="0" y="22"/>
                    <a:pt x="23" y="18"/>
                    <a:pt x="20" y="42"/>
                  </a:cubicBezTo>
                  <a:cubicBezTo>
                    <a:pt x="28" y="43"/>
                    <a:pt x="30" y="54"/>
                    <a:pt x="38" y="51"/>
                  </a:cubicBezTo>
                  <a:cubicBezTo>
                    <a:pt x="41" y="44"/>
                    <a:pt x="34" y="36"/>
                    <a:pt x="35" y="28"/>
                  </a:cubicBezTo>
                  <a:cubicBezTo>
                    <a:pt x="30" y="25"/>
                    <a:pt x="24" y="20"/>
                    <a:pt x="2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119" name="Freeform 122"/>
            <p:cNvSpPr>
              <a:spLocks/>
            </p:cNvSpPr>
            <p:nvPr/>
          </p:nvSpPr>
          <p:spPr bwMode="auto">
            <a:xfrm>
              <a:off x="-2884207" y="5292415"/>
              <a:ext cx="106363" cy="130175"/>
            </a:xfrm>
            <a:custGeom>
              <a:avLst/>
              <a:gdLst>
                <a:gd name="T0" fmla="*/ 27 w 27"/>
                <a:gd name="T1" fmla="*/ 11 h 33"/>
                <a:gd name="T2" fmla="*/ 14 w 27"/>
                <a:gd name="T3" fmla="*/ 0 h 33"/>
                <a:gd name="T4" fmla="*/ 13 w 27"/>
                <a:gd name="T5" fmla="*/ 33 h 33"/>
                <a:gd name="T6" fmla="*/ 16 w 27"/>
                <a:gd name="T7" fmla="*/ 23 h 33"/>
                <a:gd name="T8" fmla="*/ 26 w 27"/>
                <a:gd name="T9" fmla="*/ 28 h 33"/>
                <a:gd name="T10" fmla="*/ 19 w 27"/>
                <a:gd name="T11" fmla="*/ 11 h 33"/>
                <a:gd name="T12" fmla="*/ 27 w 27"/>
                <a:gd name="T13" fmla="*/ 11 h 33"/>
              </a:gdLst>
              <a:ahLst/>
              <a:cxnLst>
                <a:cxn ang="0">
                  <a:pos x="T0" y="T1"/>
                </a:cxn>
                <a:cxn ang="0">
                  <a:pos x="T2" y="T3"/>
                </a:cxn>
                <a:cxn ang="0">
                  <a:pos x="T4" y="T5"/>
                </a:cxn>
                <a:cxn ang="0">
                  <a:pos x="T6" y="T7"/>
                </a:cxn>
                <a:cxn ang="0">
                  <a:pos x="T8" y="T9"/>
                </a:cxn>
                <a:cxn ang="0">
                  <a:pos x="T10" y="T11"/>
                </a:cxn>
                <a:cxn ang="0">
                  <a:pos x="T12" y="T13"/>
                </a:cxn>
              </a:cxnLst>
              <a:rect l="0" t="0" r="r" b="b"/>
              <a:pathLst>
                <a:path w="27" h="33">
                  <a:moveTo>
                    <a:pt x="27" y="11"/>
                  </a:moveTo>
                  <a:cubicBezTo>
                    <a:pt x="27" y="3"/>
                    <a:pt x="17" y="6"/>
                    <a:pt x="14" y="0"/>
                  </a:cubicBezTo>
                  <a:cubicBezTo>
                    <a:pt x="6" y="8"/>
                    <a:pt x="0" y="27"/>
                    <a:pt x="13" y="33"/>
                  </a:cubicBezTo>
                  <a:cubicBezTo>
                    <a:pt x="12" y="28"/>
                    <a:pt x="13" y="24"/>
                    <a:pt x="16" y="23"/>
                  </a:cubicBezTo>
                  <a:cubicBezTo>
                    <a:pt x="19" y="26"/>
                    <a:pt x="20" y="32"/>
                    <a:pt x="26" y="28"/>
                  </a:cubicBezTo>
                  <a:cubicBezTo>
                    <a:pt x="25" y="21"/>
                    <a:pt x="19" y="19"/>
                    <a:pt x="19" y="11"/>
                  </a:cubicBezTo>
                  <a:cubicBezTo>
                    <a:pt x="21" y="13"/>
                    <a:pt x="25" y="13"/>
                    <a:pt x="2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0" name="Freeform 123"/>
            <p:cNvSpPr>
              <a:spLocks/>
            </p:cNvSpPr>
            <p:nvPr/>
          </p:nvSpPr>
          <p:spPr bwMode="auto">
            <a:xfrm>
              <a:off x="-2706407" y="5292415"/>
              <a:ext cx="71438" cy="52387"/>
            </a:xfrm>
            <a:custGeom>
              <a:avLst/>
              <a:gdLst>
                <a:gd name="T0" fmla="*/ 18 w 18"/>
                <a:gd name="T1" fmla="*/ 4 h 13"/>
                <a:gd name="T2" fmla="*/ 0 w 18"/>
                <a:gd name="T3" fmla="*/ 9 h 13"/>
                <a:gd name="T4" fmla="*/ 18 w 18"/>
                <a:gd name="T5" fmla="*/ 4 h 13"/>
              </a:gdLst>
              <a:ahLst/>
              <a:cxnLst>
                <a:cxn ang="0">
                  <a:pos x="T0" y="T1"/>
                </a:cxn>
                <a:cxn ang="0">
                  <a:pos x="T2" y="T3"/>
                </a:cxn>
                <a:cxn ang="0">
                  <a:pos x="T4" y="T5"/>
                </a:cxn>
              </a:cxnLst>
              <a:rect l="0" t="0" r="r" b="b"/>
              <a:pathLst>
                <a:path w="18" h="13">
                  <a:moveTo>
                    <a:pt x="18" y="4"/>
                  </a:moveTo>
                  <a:cubicBezTo>
                    <a:pt x="13" y="0"/>
                    <a:pt x="0" y="1"/>
                    <a:pt x="0" y="9"/>
                  </a:cubicBezTo>
                  <a:cubicBezTo>
                    <a:pt x="6" y="13"/>
                    <a:pt x="17" y="11"/>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1" name="Freeform 124"/>
            <p:cNvSpPr>
              <a:spLocks/>
            </p:cNvSpPr>
            <p:nvPr/>
          </p:nvSpPr>
          <p:spPr bwMode="auto">
            <a:xfrm>
              <a:off x="-2693707" y="5336865"/>
              <a:ext cx="301625" cy="188912"/>
            </a:xfrm>
            <a:custGeom>
              <a:avLst/>
              <a:gdLst>
                <a:gd name="T0" fmla="*/ 33 w 76"/>
                <a:gd name="T1" fmla="*/ 0 h 48"/>
                <a:gd name="T2" fmla="*/ 21 w 76"/>
                <a:gd name="T3" fmla="*/ 0 h 48"/>
                <a:gd name="T4" fmla="*/ 15 w 76"/>
                <a:gd name="T5" fmla="*/ 5 h 48"/>
                <a:gd name="T6" fmla="*/ 7 w 76"/>
                <a:gd name="T7" fmla="*/ 1 h 48"/>
                <a:gd name="T8" fmla="*/ 2 w 76"/>
                <a:gd name="T9" fmla="*/ 8 h 48"/>
                <a:gd name="T10" fmla="*/ 10 w 76"/>
                <a:gd name="T11" fmla="*/ 8 h 48"/>
                <a:gd name="T12" fmla="*/ 33 w 76"/>
                <a:gd name="T13" fmla="*/ 26 h 48"/>
                <a:gd name="T14" fmla="*/ 33 w 76"/>
                <a:gd name="T15" fmla="*/ 36 h 48"/>
                <a:gd name="T16" fmla="*/ 51 w 76"/>
                <a:gd name="T17" fmla="*/ 41 h 48"/>
                <a:gd name="T18" fmla="*/ 62 w 76"/>
                <a:gd name="T19" fmla="*/ 34 h 48"/>
                <a:gd name="T20" fmla="*/ 76 w 76"/>
                <a:gd name="T21" fmla="*/ 41 h 48"/>
                <a:gd name="T22" fmla="*/ 72 w 76"/>
                <a:gd name="T23" fmla="*/ 31 h 48"/>
                <a:gd name="T24" fmla="*/ 59 w 76"/>
                <a:gd name="T25" fmla="*/ 19 h 48"/>
                <a:gd name="T26" fmla="*/ 59 w 76"/>
                <a:gd name="T27" fmla="*/ 14 h 48"/>
                <a:gd name="T28" fmla="*/ 33 w 76"/>
                <a:gd name="T2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48">
                  <a:moveTo>
                    <a:pt x="33" y="0"/>
                  </a:moveTo>
                  <a:cubicBezTo>
                    <a:pt x="29" y="0"/>
                    <a:pt x="25" y="0"/>
                    <a:pt x="21" y="0"/>
                  </a:cubicBezTo>
                  <a:cubicBezTo>
                    <a:pt x="20" y="2"/>
                    <a:pt x="19" y="5"/>
                    <a:pt x="15" y="5"/>
                  </a:cubicBezTo>
                  <a:cubicBezTo>
                    <a:pt x="10" y="6"/>
                    <a:pt x="12" y="0"/>
                    <a:pt x="7" y="1"/>
                  </a:cubicBezTo>
                  <a:cubicBezTo>
                    <a:pt x="7" y="6"/>
                    <a:pt x="0" y="3"/>
                    <a:pt x="2" y="8"/>
                  </a:cubicBezTo>
                  <a:cubicBezTo>
                    <a:pt x="2" y="12"/>
                    <a:pt x="6" y="6"/>
                    <a:pt x="10" y="8"/>
                  </a:cubicBezTo>
                  <a:cubicBezTo>
                    <a:pt x="17" y="15"/>
                    <a:pt x="27" y="18"/>
                    <a:pt x="33" y="26"/>
                  </a:cubicBezTo>
                  <a:cubicBezTo>
                    <a:pt x="33" y="29"/>
                    <a:pt x="33" y="33"/>
                    <a:pt x="33" y="36"/>
                  </a:cubicBezTo>
                  <a:cubicBezTo>
                    <a:pt x="41" y="30"/>
                    <a:pt x="44" y="40"/>
                    <a:pt x="51" y="41"/>
                  </a:cubicBezTo>
                  <a:cubicBezTo>
                    <a:pt x="56" y="41"/>
                    <a:pt x="54" y="33"/>
                    <a:pt x="62" y="34"/>
                  </a:cubicBezTo>
                  <a:cubicBezTo>
                    <a:pt x="66" y="37"/>
                    <a:pt x="70" y="48"/>
                    <a:pt x="76" y="41"/>
                  </a:cubicBezTo>
                  <a:cubicBezTo>
                    <a:pt x="73" y="40"/>
                    <a:pt x="71" y="36"/>
                    <a:pt x="72" y="31"/>
                  </a:cubicBezTo>
                  <a:cubicBezTo>
                    <a:pt x="67" y="27"/>
                    <a:pt x="61" y="25"/>
                    <a:pt x="59" y="19"/>
                  </a:cubicBezTo>
                  <a:cubicBezTo>
                    <a:pt x="59" y="17"/>
                    <a:pt x="59" y="15"/>
                    <a:pt x="59" y="14"/>
                  </a:cubicBezTo>
                  <a:cubicBezTo>
                    <a:pt x="46" y="13"/>
                    <a:pt x="43" y="3"/>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22" name="Freeform 125"/>
            <p:cNvSpPr>
              <a:spLocks/>
            </p:cNvSpPr>
            <p:nvPr/>
          </p:nvSpPr>
          <p:spPr bwMode="auto">
            <a:xfrm>
              <a:off x="-3071532" y="5422590"/>
              <a:ext cx="171450" cy="79375"/>
            </a:xfrm>
            <a:custGeom>
              <a:avLst/>
              <a:gdLst>
                <a:gd name="T0" fmla="*/ 42 w 43"/>
                <a:gd name="T1" fmla="*/ 18 h 20"/>
                <a:gd name="T2" fmla="*/ 37 w 43"/>
                <a:gd name="T3" fmla="*/ 7 h 20"/>
                <a:gd name="T4" fmla="*/ 5 w 43"/>
                <a:gd name="T5" fmla="*/ 0 h 20"/>
                <a:gd name="T6" fmla="*/ 1 w 43"/>
                <a:gd name="T7" fmla="*/ 11 h 20"/>
                <a:gd name="T8" fmla="*/ 42 w 43"/>
                <a:gd name="T9" fmla="*/ 18 h 20"/>
              </a:gdLst>
              <a:ahLst/>
              <a:cxnLst>
                <a:cxn ang="0">
                  <a:pos x="T0" y="T1"/>
                </a:cxn>
                <a:cxn ang="0">
                  <a:pos x="T2" y="T3"/>
                </a:cxn>
                <a:cxn ang="0">
                  <a:pos x="T4" y="T5"/>
                </a:cxn>
                <a:cxn ang="0">
                  <a:pos x="T6" y="T7"/>
                </a:cxn>
                <a:cxn ang="0">
                  <a:pos x="T8" y="T9"/>
                </a:cxn>
              </a:cxnLst>
              <a:rect l="0" t="0" r="r" b="b"/>
              <a:pathLst>
                <a:path w="43" h="20">
                  <a:moveTo>
                    <a:pt x="42" y="18"/>
                  </a:moveTo>
                  <a:cubicBezTo>
                    <a:pt x="43" y="11"/>
                    <a:pt x="36" y="13"/>
                    <a:pt x="37" y="7"/>
                  </a:cubicBezTo>
                  <a:cubicBezTo>
                    <a:pt x="24" y="8"/>
                    <a:pt x="14" y="4"/>
                    <a:pt x="5" y="0"/>
                  </a:cubicBezTo>
                  <a:cubicBezTo>
                    <a:pt x="3" y="3"/>
                    <a:pt x="0" y="5"/>
                    <a:pt x="1" y="11"/>
                  </a:cubicBezTo>
                  <a:cubicBezTo>
                    <a:pt x="17" y="11"/>
                    <a:pt x="24" y="20"/>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3" name="Freeform 126"/>
            <p:cNvSpPr>
              <a:spLocks/>
            </p:cNvSpPr>
            <p:nvPr/>
          </p:nvSpPr>
          <p:spPr bwMode="auto">
            <a:xfrm>
              <a:off x="-2984219" y="5517840"/>
              <a:ext cx="611188" cy="561975"/>
            </a:xfrm>
            <a:custGeom>
              <a:avLst/>
              <a:gdLst>
                <a:gd name="T0" fmla="*/ 140 w 154"/>
                <a:gd name="T1" fmla="*/ 61 h 142"/>
                <a:gd name="T2" fmla="*/ 138 w 154"/>
                <a:gd name="T3" fmla="*/ 40 h 142"/>
                <a:gd name="T4" fmla="*/ 132 w 154"/>
                <a:gd name="T5" fmla="*/ 33 h 142"/>
                <a:gd name="T6" fmla="*/ 122 w 154"/>
                <a:gd name="T7" fmla="*/ 2 h 142"/>
                <a:gd name="T8" fmla="*/ 115 w 154"/>
                <a:gd name="T9" fmla="*/ 0 h 142"/>
                <a:gd name="T10" fmla="*/ 111 w 154"/>
                <a:gd name="T11" fmla="*/ 30 h 142"/>
                <a:gd name="T12" fmla="*/ 101 w 154"/>
                <a:gd name="T13" fmla="*/ 26 h 142"/>
                <a:gd name="T14" fmla="*/ 94 w 154"/>
                <a:gd name="T15" fmla="*/ 18 h 142"/>
                <a:gd name="T16" fmla="*/ 101 w 154"/>
                <a:gd name="T17" fmla="*/ 11 h 142"/>
                <a:gd name="T18" fmla="*/ 70 w 154"/>
                <a:gd name="T19" fmla="*/ 6 h 142"/>
                <a:gd name="T20" fmla="*/ 67 w 154"/>
                <a:gd name="T21" fmla="*/ 14 h 142"/>
                <a:gd name="T22" fmla="*/ 51 w 154"/>
                <a:gd name="T23" fmla="*/ 20 h 142"/>
                <a:gd name="T24" fmla="*/ 44 w 154"/>
                <a:gd name="T25" fmla="*/ 35 h 142"/>
                <a:gd name="T26" fmla="*/ 31 w 154"/>
                <a:gd name="T27" fmla="*/ 35 h 142"/>
                <a:gd name="T28" fmla="*/ 28 w 154"/>
                <a:gd name="T29" fmla="*/ 45 h 142"/>
                <a:gd name="T30" fmla="*/ 21 w 154"/>
                <a:gd name="T31" fmla="*/ 44 h 142"/>
                <a:gd name="T32" fmla="*/ 13 w 154"/>
                <a:gd name="T33" fmla="*/ 61 h 142"/>
                <a:gd name="T34" fmla="*/ 0 w 154"/>
                <a:gd name="T35" fmla="*/ 66 h 142"/>
                <a:gd name="T36" fmla="*/ 2 w 154"/>
                <a:gd name="T37" fmla="*/ 92 h 142"/>
                <a:gd name="T38" fmla="*/ 7 w 154"/>
                <a:gd name="T39" fmla="*/ 101 h 142"/>
                <a:gd name="T40" fmla="*/ 5 w 154"/>
                <a:gd name="T41" fmla="*/ 120 h 142"/>
                <a:gd name="T42" fmla="*/ 15 w 154"/>
                <a:gd name="T43" fmla="*/ 123 h 142"/>
                <a:gd name="T44" fmla="*/ 38 w 154"/>
                <a:gd name="T45" fmla="*/ 116 h 142"/>
                <a:gd name="T46" fmla="*/ 68 w 154"/>
                <a:gd name="T47" fmla="*/ 108 h 142"/>
                <a:gd name="T48" fmla="*/ 78 w 154"/>
                <a:gd name="T49" fmla="*/ 123 h 142"/>
                <a:gd name="T50" fmla="*/ 89 w 154"/>
                <a:gd name="T51" fmla="*/ 123 h 142"/>
                <a:gd name="T52" fmla="*/ 88 w 154"/>
                <a:gd name="T53" fmla="*/ 135 h 142"/>
                <a:gd name="T54" fmla="*/ 120 w 154"/>
                <a:gd name="T55" fmla="*/ 142 h 142"/>
                <a:gd name="T56" fmla="*/ 133 w 154"/>
                <a:gd name="T57" fmla="*/ 134 h 142"/>
                <a:gd name="T58" fmla="*/ 140 w 154"/>
                <a:gd name="T59" fmla="*/ 116 h 142"/>
                <a:gd name="T60" fmla="*/ 149 w 154"/>
                <a:gd name="T61" fmla="*/ 108 h 142"/>
                <a:gd name="T62" fmla="*/ 153 w 154"/>
                <a:gd name="T63" fmla="*/ 92 h 142"/>
                <a:gd name="T64" fmla="*/ 148 w 154"/>
                <a:gd name="T65" fmla="*/ 61 h 142"/>
                <a:gd name="T66" fmla="*/ 140 w 154"/>
                <a:gd name="T67" fmla="*/ 6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42">
                  <a:moveTo>
                    <a:pt x="140" y="61"/>
                  </a:moveTo>
                  <a:cubicBezTo>
                    <a:pt x="140" y="53"/>
                    <a:pt x="137" y="49"/>
                    <a:pt x="138" y="40"/>
                  </a:cubicBezTo>
                  <a:cubicBezTo>
                    <a:pt x="135" y="39"/>
                    <a:pt x="134" y="35"/>
                    <a:pt x="132" y="33"/>
                  </a:cubicBezTo>
                  <a:cubicBezTo>
                    <a:pt x="131" y="20"/>
                    <a:pt x="120" y="18"/>
                    <a:pt x="122" y="2"/>
                  </a:cubicBezTo>
                  <a:cubicBezTo>
                    <a:pt x="119" y="3"/>
                    <a:pt x="118" y="0"/>
                    <a:pt x="115" y="0"/>
                  </a:cubicBezTo>
                  <a:cubicBezTo>
                    <a:pt x="111" y="8"/>
                    <a:pt x="117" y="25"/>
                    <a:pt x="111" y="30"/>
                  </a:cubicBezTo>
                  <a:cubicBezTo>
                    <a:pt x="104" y="32"/>
                    <a:pt x="107" y="24"/>
                    <a:pt x="101" y="26"/>
                  </a:cubicBezTo>
                  <a:cubicBezTo>
                    <a:pt x="101" y="22"/>
                    <a:pt x="93" y="24"/>
                    <a:pt x="94" y="18"/>
                  </a:cubicBezTo>
                  <a:cubicBezTo>
                    <a:pt x="94" y="12"/>
                    <a:pt x="102" y="17"/>
                    <a:pt x="101" y="11"/>
                  </a:cubicBezTo>
                  <a:cubicBezTo>
                    <a:pt x="95" y="4"/>
                    <a:pt x="79" y="9"/>
                    <a:pt x="70" y="6"/>
                  </a:cubicBezTo>
                  <a:cubicBezTo>
                    <a:pt x="67" y="7"/>
                    <a:pt x="70" y="14"/>
                    <a:pt x="67" y="14"/>
                  </a:cubicBezTo>
                  <a:cubicBezTo>
                    <a:pt x="61" y="15"/>
                    <a:pt x="55" y="17"/>
                    <a:pt x="51" y="20"/>
                  </a:cubicBezTo>
                  <a:cubicBezTo>
                    <a:pt x="49" y="25"/>
                    <a:pt x="50" y="34"/>
                    <a:pt x="44" y="35"/>
                  </a:cubicBezTo>
                  <a:cubicBezTo>
                    <a:pt x="40" y="31"/>
                    <a:pt x="36" y="35"/>
                    <a:pt x="31" y="35"/>
                  </a:cubicBezTo>
                  <a:cubicBezTo>
                    <a:pt x="28" y="36"/>
                    <a:pt x="32" y="45"/>
                    <a:pt x="28" y="45"/>
                  </a:cubicBezTo>
                  <a:cubicBezTo>
                    <a:pt x="25" y="44"/>
                    <a:pt x="25" y="40"/>
                    <a:pt x="21" y="44"/>
                  </a:cubicBezTo>
                  <a:cubicBezTo>
                    <a:pt x="17" y="48"/>
                    <a:pt x="19" y="59"/>
                    <a:pt x="13" y="61"/>
                  </a:cubicBezTo>
                  <a:cubicBezTo>
                    <a:pt x="10" y="64"/>
                    <a:pt x="3" y="62"/>
                    <a:pt x="0" y="66"/>
                  </a:cubicBezTo>
                  <a:cubicBezTo>
                    <a:pt x="2" y="74"/>
                    <a:pt x="6" y="84"/>
                    <a:pt x="2" y="92"/>
                  </a:cubicBezTo>
                  <a:cubicBezTo>
                    <a:pt x="5" y="93"/>
                    <a:pt x="6" y="97"/>
                    <a:pt x="7" y="101"/>
                  </a:cubicBezTo>
                  <a:cubicBezTo>
                    <a:pt x="8" y="109"/>
                    <a:pt x="4" y="112"/>
                    <a:pt x="5" y="120"/>
                  </a:cubicBezTo>
                  <a:cubicBezTo>
                    <a:pt x="10" y="119"/>
                    <a:pt x="10" y="124"/>
                    <a:pt x="15" y="123"/>
                  </a:cubicBezTo>
                  <a:cubicBezTo>
                    <a:pt x="22" y="120"/>
                    <a:pt x="26" y="114"/>
                    <a:pt x="38" y="116"/>
                  </a:cubicBezTo>
                  <a:cubicBezTo>
                    <a:pt x="43" y="109"/>
                    <a:pt x="55" y="107"/>
                    <a:pt x="68" y="108"/>
                  </a:cubicBezTo>
                  <a:cubicBezTo>
                    <a:pt x="73" y="111"/>
                    <a:pt x="76" y="117"/>
                    <a:pt x="78" y="123"/>
                  </a:cubicBezTo>
                  <a:cubicBezTo>
                    <a:pt x="84" y="120"/>
                    <a:pt x="83" y="127"/>
                    <a:pt x="89" y="123"/>
                  </a:cubicBezTo>
                  <a:cubicBezTo>
                    <a:pt x="89" y="128"/>
                    <a:pt x="90" y="133"/>
                    <a:pt x="88" y="135"/>
                  </a:cubicBezTo>
                  <a:cubicBezTo>
                    <a:pt x="98" y="142"/>
                    <a:pt x="104" y="142"/>
                    <a:pt x="120" y="142"/>
                  </a:cubicBezTo>
                  <a:cubicBezTo>
                    <a:pt x="124" y="139"/>
                    <a:pt x="127" y="135"/>
                    <a:pt x="133" y="134"/>
                  </a:cubicBezTo>
                  <a:cubicBezTo>
                    <a:pt x="132" y="125"/>
                    <a:pt x="141" y="126"/>
                    <a:pt x="140" y="116"/>
                  </a:cubicBezTo>
                  <a:cubicBezTo>
                    <a:pt x="145" y="116"/>
                    <a:pt x="144" y="108"/>
                    <a:pt x="149" y="108"/>
                  </a:cubicBezTo>
                  <a:cubicBezTo>
                    <a:pt x="148" y="102"/>
                    <a:pt x="152" y="98"/>
                    <a:pt x="153" y="92"/>
                  </a:cubicBezTo>
                  <a:cubicBezTo>
                    <a:pt x="154" y="82"/>
                    <a:pt x="150" y="71"/>
                    <a:pt x="148" y="61"/>
                  </a:cubicBezTo>
                  <a:cubicBezTo>
                    <a:pt x="144" y="59"/>
                    <a:pt x="141" y="66"/>
                    <a:pt x="14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4" name="Freeform 127"/>
            <p:cNvSpPr>
              <a:spLocks/>
            </p:cNvSpPr>
            <p:nvPr/>
          </p:nvSpPr>
          <p:spPr bwMode="auto">
            <a:xfrm>
              <a:off x="-4027207" y="5538478"/>
              <a:ext cx="127000" cy="292100"/>
            </a:xfrm>
            <a:custGeom>
              <a:avLst/>
              <a:gdLst>
                <a:gd name="T0" fmla="*/ 25 w 32"/>
                <a:gd name="T1" fmla="*/ 1 h 74"/>
                <a:gd name="T2" fmla="*/ 19 w 32"/>
                <a:gd name="T3" fmla="*/ 18 h 74"/>
                <a:gd name="T4" fmla="*/ 4 w 32"/>
                <a:gd name="T5" fmla="*/ 30 h 74"/>
                <a:gd name="T6" fmla="*/ 6 w 32"/>
                <a:gd name="T7" fmla="*/ 42 h 74"/>
                <a:gd name="T8" fmla="*/ 1 w 32"/>
                <a:gd name="T9" fmla="*/ 53 h 74"/>
                <a:gd name="T10" fmla="*/ 6 w 32"/>
                <a:gd name="T11" fmla="*/ 73 h 74"/>
                <a:gd name="T12" fmla="*/ 19 w 32"/>
                <a:gd name="T13" fmla="*/ 72 h 74"/>
                <a:gd name="T14" fmla="*/ 25 w 32"/>
                <a:gd name="T15" fmla="*/ 53 h 74"/>
                <a:gd name="T16" fmla="*/ 25 w 32"/>
                <a:gd name="T17" fmla="*/ 44 h 74"/>
                <a:gd name="T18" fmla="*/ 28 w 32"/>
                <a:gd name="T19" fmla="*/ 40 h 74"/>
                <a:gd name="T20" fmla="*/ 32 w 32"/>
                <a:gd name="T21" fmla="*/ 13 h 74"/>
                <a:gd name="T22" fmla="*/ 25 w 32"/>
                <a:gd name="T23"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74">
                  <a:moveTo>
                    <a:pt x="25" y="1"/>
                  </a:moveTo>
                  <a:cubicBezTo>
                    <a:pt x="22" y="6"/>
                    <a:pt x="20" y="11"/>
                    <a:pt x="19" y="18"/>
                  </a:cubicBezTo>
                  <a:cubicBezTo>
                    <a:pt x="12" y="20"/>
                    <a:pt x="8" y="25"/>
                    <a:pt x="4" y="30"/>
                  </a:cubicBezTo>
                  <a:cubicBezTo>
                    <a:pt x="3" y="36"/>
                    <a:pt x="7" y="37"/>
                    <a:pt x="6" y="42"/>
                  </a:cubicBezTo>
                  <a:cubicBezTo>
                    <a:pt x="4" y="46"/>
                    <a:pt x="3" y="50"/>
                    <a:pt x="1" y="53"/>
                  </a:cubicBezTo>
                  <a:cubicBezTo>
                    <a:pt x="4" y="60"/>
                    <a:pt x="0" y="67"/>
                    <a:pt x="6" y="73"/>
                  </a:cubicBezTo>
                  <a:cubicBezTo>
                    <a:pt x="11" y="74"/>
                    <a:pt x="13" y="70"/>
                    <a:pt x="19" y="72"/>
                  </a:cubicBezTo>
                  <a:cubicBezTo>
                    <a:pt x="22" y="64"/>
                    <a:pt x="21" y="60"/>
                    <a:pt x="25" y="53"/>
                  </a:cubicBezTo>
                  <a:cubicBezTo>
                    <a:pt x="25" y="50"/>
                    <a:pt x="25" y="47"/>
                    <a:pt x="25" y="44"/>
                  </a:cubicBezTo>
                  <a:cubicBezTo>
                    <a:pt x="26" y="42"/>
                    <a:pt x="27" y="41"/>
                    <a:pt x="28" y="40"/>
                  </a:cubicBezTo>
                  <a:cubicBezTo>
                    <a:pt x="26" y="33"/>
                    <a:pt x="31" y="26"/>
                    <a:pt x="32" y="13"/>
                  </a:cubicBezTo>
                  <a:cubicBezTo>
                    <a:pt x="26" y="13"/>
                    <a:pt x="32" y="0"/>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sp>
          <p:nvSpPr>
            <p:cNvPr id="125" name="Freeform 128"/>
            <p:cNvSpPr>
              <a:spLocks/>
            </p:cNvSpPr>
            <p:nvPr/>
          </p:nvSpPr>
          <p:spPr bwMode="auto">
            <a:xfrm>
              <a:off x="-2126969" y="5968690"/>
              <a:ext cx="107950" cy="147637"/>
            </a:xfrm>
            <a:custGeom>
              <a:avLst/>
              <a:gdLst>
                <a:gd name="T0" fmla="*/ 13 w 27"/>
                <a:gd name="T1" fmla="*/ 9 h 37"/>
                <a:gd name="T2" fmla="*/ 8 w 27"/>
                <a:gd name="T3" fmla="*/ 1 h 37"/>
                <a:gd name="T4" fmla="*/ 8 w 27"/>
                <a:gd name="T5" fmla="*/ 14 h 37"/>
                <a:gd name="T6" fmla="*/ 1 w 27"/>
                <a:gd name="T7" fmla="*/ 27 h 37"/>
                <a:gd name="T8" fmla="*/ 5 w 27"/>
                <a:gd name="T9" fmla="*/ 37 h 37"/>
                <a:gd name="T10" fmla="*/ 19 w 27"/>
                <a:gd name="T11" fmla="*/ 18 h 37"/>
                <a:gd name="T12" fmla="*/ 27 w 27"/>
                <a:gd name="T13" fmla="*/ 11 h 37"/>
                <a:gd name="T14" fmla="*/ 13 w 27"/>
                <a:gd name="T15" fmla="*/ 9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37">
                  <a:moveTo>
                    <a:pt x="13" y="9"/>
                  </a:moveTo>
                  <a:cubicBezTo>
                    <a:pt x="13" y="4"/>
                    <a:pt x="13" y="0"/>
                    <a:pt x="8" y="1"/>
                  </a:cubicBezTo>
                  <a:cubicBezTo>
                    <a:pt x="8" y="5"/>
                    <a:pt x="8" y="10"/>
                    <a:pt x="8" y="14"/>
                  </a:cubicBezTo>
                  <a:cubicBezTo>
                    <a:pt x="7" y="20"/>
                    <a:pt x="0" y="19"/>
                    <a:pt x="1" y="27"/>
                  </a:cubicBezTo>
                  <a:cubicBezTo>
                    <a:pt x="12" y="25"/>
                    <a:pt x="5" y="32"/>
                    <a:pt x="5" y="37"/>
                  </a:cubicBezTo>
                  <a:cubicBezTo>
                    <a:pt x="15" y="36"/>
                    <a:pt x="15" y="25"/>
                    <a:pt x="19" y="18"/>
                  </a:cubicBezTo>
                  <a:cubicBezTo>
                    <a:pt x="22" y="15"/>
                    <a:pt x="26" y="15"/>
                    <a:pt x="27" y="11"/>
                  </a:cubicBezTo>
                  <a:cubicBezTo>
                    <a:pt x="23" y="6"/>
                    <a:pt x="20" y="10"/>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6" name="Freeform 129"/>
            <p:cNvSpPr>
              <a:spLocks/>
            </p:cNvSpPr>
            <p:nvPr/>
          </p:nvSpPr>
          <p:spPr bwMode="auto">
            <a:xfrm>
              <a:off x="-2269844" y="6087753"/>
              <a:ext cx="155575" cy="158750"/>
            </a:xfrm>
            <a:custGeom>
              <a:avLst/>
              <a:gdLst>
                <a:gd name="T0" fmla="*/ 31 w 39"/>
                <a:gd name="T1" fmla="*/ 0 h 40"/>
                <a:gd name="T2" fmla="*/ 26 w 39"/>
                <a:gd name="T3" fmla="*/ 10 h 40"/>
                <a:gd name="T4" fmla="*/ 20 w 39"/>
                <a:gd name="T5" fmla="*/ 12 h 40"/>
                <a:gd name="T6" fmla="*/ 12 w 39"/>
                <a:gd name="T7" fmla="*/ 23 h 40"/>
                <a:gd name="T8" fmla="*/ 0 w 39"/>
                <a:gd name="T9" fmla="*/ 40 h 40"/>
                <a:gd name="T10" fmla="*/ 15 w 39"/>
                <a:gd name="T11" fmla="*/ 40 h 40"/>
                <a:gd name="T12" fmla="*/ 20 w 39"/>
                <a:gd name="T13" fmla="*/ 28 h 40"/>
                <a:gd name="T14" fmla="*/ 26 w 39"/>
                <a:gd name="T15" fmla="*/ 28 h 40"/>
                <a:gd name="T16" fmla="*/ 39 w 39"/>
                <a:gd name="T17" fmla="*/ 10 h 40"/>
                <a:gd name="T18" fmla="*/ 31 w 39"/>
                <a:gd name="T1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40">
                  <a:moveTo>
                    <a:pt x="31" y="0"/>
                  </a:moveTo>
                  <a:cubicBezTo>
                    <a:pt x="30" y="4"/>
                    <a:pt x="26" y="5"/>
                    <a:pt x="26" y="10"/>
                  </a:cubicBezTo>
                  <a:cubicBezTo>
                    <a:pt x="23" y="10"/>
                    <a:pt x="21" y="11"/>
                    <a:pt x="20" y="12"/>
                  </a:cubicBezTo>
                  <a:cubicBezTo>
                    <a:pt x="17" y="16"/>
                    <a:pt x="16" y="21"/>
                    <a:pt x="12" y="23"/>
                  </a:cubicBezTo>
                  <a:cubicBezTo>
                    <a:pt x="5" y="25"/>
                    <a:pt x="3" y="33"/>
                    <a:pt x="0" y="40"/>
                  </a:cubicBezTo>
                  <a:cubicBezTo>
                    <a:pt x="5" y="37"/>
                    <a:pt x="9" y="39"/>
                    <a:pt x="15" y="40"/>
                  </a:cubicBezTo>
                  <a:cubicBezTo>
                    <a:pt x="16" y="36"/>
                    <a:pt x="21" y="35"/>
                    <a:pt x="20" y="28"/>
                  </a:cubicBezTo>
                  <a:cubicBezTo>
                    <a:pt x="22" y="28"/>
                    <a:pt x="24" y="28"/>
                    <a:pt x="26" y="28"/>
                  </a:cubicBezTo>
                  <a:cubicBezTo>
                    <a:pt x="27" y="18"/>
                    <a:pt x="39" y="21"/>
                    <a:pt x="39" y="10"/>
                  </a:cubicBezTo>
                  <a:cubicBezTo>
                    <a:pt x="39" y="5"/>
                    <a:pt x="34" y="3"/>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27" name="Freeform 130"/>
            <p:cNvSpPr>
              <a:spLocks/>
            </p:cNvSpPr>
            <p:nvPr/>
          </p:nvSpPr>
          <p:spPr bwMode="auto">
            <a:xfrm>
              <a:off x="-2590519" y="6100453"/>
              <a:ext cx="82550" cy="69850"/>
            </a:xfrm>
            <a:custGeom>
              <a:avLst/>
              <a:gdLst>
                <a:gd name="T0" fmla="*/ 2 w 21"/>
                <a:gd name="T1" fmla="*/ 2 h 18"/>
                <a:gd name="T2" fmla="*/ 8 w 21"/>
                <a:gd name="T3" fmla="*/ 18 h 18"/>
                <a:gd name="T4" fmla="*/ 20 w 21"/>
                <a:gd name="T5" fmla="*/ 2 h 18"/>
                <a:gd name="T6" fmla="*/ 2 w 21"/>
                <a:gd name="T7" fmla="*/ 2 h 18"/>
              </a:gdLst>
              <a:ahLst/>
              <a:cxnLst>
                <a:cxn ang="0">
                  <a:pos x="T0" y="T1"/>
                </a:cxn>
                <a:cxn ang="0">
                  <a:pos x="T2" y="T3"/>
                </a:cxn>
                <a:cxn ang="0">
                  <a:pos x="T4" y="T5"/>
                </a:cxn>
                <a:cxn ang="0">
                  <a:pos x="T6" y="T7"/>
                </a:cxn>
              </a:cxnLst>
              <a:rect l="0" t="0" r="r" b="b"/>
              <a:pathLst>
                <a:path w="21" h="18">
                  <a:moveTo>
                    <a:pt x="2" y="2"/>
                  </a:moveTo>
                  <a:cubicBezTo>
                    <a:pt x="0" y="5"/>
                    <a:pt x="7" y="13"/>
                    <a:pt x="8" y="18"/>
                  </a:cubicBezTo>
                  <a:cubicBezTo>
                    <a:pt x="16" y="17"/>
                    <a:pt x="21" y="13"/>
                    <a:pt x="20" y="2"/>
                  </a:cubicBezTo>
                  <a:cubicBezTo>
                    <a:pt x="13" y="4"/>
                    <a:pt x="5"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8" name="Freeform 131"/>
            <p:cNvSpPr>
              <a:spLocks/>
            </p:cNvSpPr>
            <p:nvPr/>
          </p:nvSpPr>
          <p:spPr bwMode="auto">
            <a:xfrm>
              <a:off x="-5495644" y="6294128"/>
              <a:ext cx="31750" cy="26987"/>
            </a:xfrm>
            <a:custGeom>
              <a:avLst/>
              <a:gdLst>
                <a:gd name="T0" fmla="*/ 0 w 8"/>
                <a:gd name="T1" fmla="*/ 7 h 7"/>
                <a:gd name="T2" fmla="*/ 6 w 8"/>
                <a:gd name="T3" fmla="*/ 7 h 7"/>
                <a:gd name="T4" fmla="*/ 0 w 8"/>
                <a:gd name="T5" fmla="*/ 7 h 7"/>
              </a:gdLst>
              <a:ahLst/>
              <a:cxnLst>
                <a:cxn ang="0">
                  <a:pos x="T0" y="T1"/>
                </a:cxn>
                <a:cxn ang="0">
                  <a:pos x="T2" y="T3"/>
                </a:cxn>
                <a:cxn ang="0">
                  <a:pos x="T4" y="T5"/>
                </a:cxn>
              </a:cxnLst>
              <a:rect l="0" t="0" r="r" b="b"/>
              <a:pathLst>
                <a:path w="8" h="7">
                  <a:moveTo>
                    <a:pt x="0" y="7"/>
                  </a:moveTo>
                  <a:cubicBezTo>
                    <a:pt x="2" y="7"/>
                    <a:pt x="4" y="7"/>
                    <a:pt x="6" y="7"/>
                  </a:cubicBezTo>
                  <a:cubicBezTo>
                    <a:pt x="8" y="0"/>
                    <a:pt x="0" y="1"/>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129" name="Group 83"/>
          <p:cNvGrpSpPr/>
          <p:nvPr/>
        </p:nvGrpSpPr>
        <p:grpSpPr>
          <a:xfrm>
            <a:off x="2420542" y="2030014"/>
            <a:ext cx="1896665" cy="3072791"/>
            <a:chOff x="3227388" y="1300163"/>
            <a:chExt cx="2528887" cy="4097055"/>
          </a:xfrm>
        </p:grpSpPr>
        <p:sp>
          <p:nvSpPr>
            <p:cNvPr id="130" name="Freeform 48"/>
            <p:cNvSpPr>
              <a:spLocks/>
            </p:cNvSpPr>
            <p:nvPr/>
          </p:nvSpPr>
          <p:spPr bwMode="auto">
            <a:xfrm>
              <a:off x="3227388" y="1300163"/>
              <a:ext cx="2528887" cy="1546225"/>
            </a:xfrm>
            <a:custGeom>
              <a:avLst/>
              <a:gdLst>
                <a:gd name="T0" fmla="*/ 229 w 259"/>
                <a:gd name="T1" fmla="*/ 0 h 160"/>
                <a:gd name="T2" fmla="*/ 239 w 259"/>
                <a:gd name="T3" fmla="*/ 115 h 160"/>
                <a:gd name="T4" fmla="*/ 259 w 259"/>
                <a:gd name="T5" fmla="*/ 132 h 160"/>
                <a:gd name="T6" fmla="*/ 80 w 259"/>
                <a:gd name="T7" fmla="*/ 138 h 160"/>
                <a:gd name="T8" fmla="*/ 34 w 259"/>
                <a:gd name="T9" fmla="*/ 53 h 160"/>
                <a:gd name="T10" fmla="*/ 229 w 259"/>
                <a:gd name="T11" fmla="*/ 0 h 160"/>
              </a:gdLst>
              <a:ahLst/>
              <a:cxnLst>
                <a:cxn ang="0">
                  <a:pos x="T0" y="T1"/>
                </a:cxn>
                <a:cxn ang="0">
                  <a:pos x="T2" y="T3"/>
                </a:cxn>
                <a:cxn ang="0">
                  <a:pos x="T4" y="T5"/>
                </a:cxn>
                <a:cxn ang="0">
                  <a:pos x="T6" y="T7"/>
                </a:cxn>
                <a:cxn ang="0">
                  <a:pos x="T8" y="T9"/>
                </a:cxn>
                <a:cxn ang="0">
                  <a:pos x="T10" y="T11"/>
                </a:cxn>
              </a:cxnLst>
              <a:rect l="0" t="0" r="r" b="b"/>
              <a:pathLst>
                <a:path w="259" h="160">
                  <a:moveTo>
                    <a:pt x="229" y="0"/>
                  </a:moveTo>
                  <a:cubicBezTo>
                    <a:pt x="246" y="2"/>
                    <a:pt x="232" y="86"/>
                    <a:pt x="239" y="115"/>
                  </a:cubicBezTo>
                  <a:cubicBezTo>
                    <a:pt x="243" y="132"/>
                    <a:pt x="259" y="132"/>
                    <a:pt x="259" y="132"/>
                  </a:cubicBezTo>
                  <a:cubicBezTo>
                    <a:pt x="259" y="132"/>
                    <a:pt x="160" y="160"/>
                    <a:pt x="80" y="138"/>
                  </a:cubicBezTo>
                  <a:cubicBezTo>
                    <a:pt x="0" y="117"/>
                    <a:pt x="34" y="53"/>
                    <a:pt x="34" y="53"/>
                  </a:cubicBezTo>
                  <a:lnTo>
                    <a:pt x="22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1" name="Freeform 49"/>
            <p:cNvSpPr>
              <a:spLocks/>
            </p:cNvSpPr>
            <p:nvPr/>
          </p:nvSpPr>
          <p:spPr bwMode="auto">
            <a:xfrm>
              <a:off x="3262241" y="2249770"/>
              <a:ext cx="1268556" cy="3147448"/>
            </a:xfrm>
            <a:custGeom>
              <a:avLst/>
              <a:gdLst>
                <a:gd name="T0" fmla="*/ 879 w 879"/>
                <a:gd name="T1" fmla="*/ 0 h 2399"/>
                <a:gd name="T2" fmla="*/ 774 w 879"/>
                <a:gd name="T3" fmla="*/ 0 h 2399"/>
                <a:gd name="T4" fmla="*/ 0 w 879"/>
                <a:gd name="T5" fmla="*/ 2399 h 2399"/>
                <a:gd name="T6" fmla="*/ 111 w 879"/>
                <a:gd name="T7" fmla="*/ 2399 h 2399"/>
                <a:gd name="T8" fmla="*/ 879 w 879"/>
                <a:gd name="T9" fmla="*/ 0 h 2399"/>
              </a:gdLst>
              <a:ahLst/>
              <a:cxnLst>
                <a:cxn ang="0">
                  <a:pos x="T0" y="T1"/>
                </a:cxn>
                <a:cxn ang="0">
                  <a:pos x="T2" y="T3"/>
                </a:cxn>
                <a:cxn ang="0">
                  <a:pos x="T4" y="T5"/>
                </a:cxn>
                <a:cxn ang="0">
                  <a:pos x="T6" y="T7"/>
                </a:cxn>
                <a:cxn ang="0">
                  <a:pos x="T8" y="T9"/>
                </a:cxn>
              </a:cxnLst>
              <a:rect l="0" t="0" r="r" b="b"/>
              <a:pathLst>
                <a:path w="879" h="2399">
                  <a:moveTo>
                    <a:pt x="879" y="0"/>
                  </a:moveTo>
                  <a:lnTo>
                    <a:pt x="774" y="0"/>
                  </a:lnTo>
                  <a:lnTo>
                    <a:pt x="0" y="2399"/>
                  </a:lnTo>
                  <a:lnTo>
                    <a:pt x="111" y="2399"/>
                  </a:lnTo>
                  <a:lnTo>
                    <a:pt x="879"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2" name="Freeform 50"/>
            <p:cNvSpPr>
              <a:spLocks/>
            </p:cNvSpPr>
            <p:nvPr/>
          </p:nvSpPr>
          <p:spPr bwMode="auto">
            <a:xfrm>
              <a:off x="4238553" y="2249770"/>
              <a:ext cx="1268556" cy="3147448"/>
            </a:xfrm>
            <a:custGeom>
              <a:avLst/>
              <a:gdLst>
                <a:gd name="T0" fmla="*/ 0 w 879"/>
                <a:gd name="T1" fmla="*/ 0 h 2399"/>
                <a:gd name="T2" fmla="*/ 110 w 879"/>
                <a:gd name="T3" fmla="*/ 0 h 2399"/>
                <a:gd name="T4" fmla="*/ 879 w 879"/>
                <a:gd name="T5" fmla="*/ 2399 h 2399"/>
                <a:gd name="T6" fmla="*/ 768 w 879"/>
                <a:gd name="T7" fmla="*/ 2399 h 2399"/>
                <a:gd name="T8" fmla="*/ 0 w 879"/>
                <a:gd name="T9" fmla="*/ 0 h 2399"/>
              </a:gdLst>
              <a:ahLst/>
              <a:cxnLst>
                <a:cxn ang="0">
                  <a:pos x="T0" y="T1"/>
                </a:cxn>
                <a:cxn ang="0">
                  <a:pos x="T2" y="T3"/>
                </a:cxn>
                <a:cxn ang="0">
                  <a:pos x="T4" y="T5"/>
                </a:cxn>
                <a:cxn ang="0">
                  <a:pos x="T6" y="T7"/>
                </a:cxn>
                <a:cxn ang="0">
                  <a:pos x="T8" y="T9"/>
                </a:cxn>
              </a:cxnLst>
              <a:rect l="0" t="0" r="r" b="b"/>
              <a:pathLst>
                <a:path w="879" h="2399">
                  <a:moveTo>
                    <a:pt x="0" y="0"/>
                  </a:moveTo>
                  <a:lnTo>
                    <a:pt x="110" y="0"/>
                  </a:lnTo>
                  <a:lnTo>
                    <a:pt x="879" y="2399"/>
                  </a:lnTo>
                  <a:lnTo>
                    <a:pt x="768" y="2399"/>
                  </a:ln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3" name="Rectangle 51"/>
            <p:cNvSpPr>
              <a:spLocks noChangeArrowheads="1"/>
            </p:cNvSpPr>
            <p:nvPr/>
          </p:nvSpPr>
          <p:spPr bwMode="auto">
            <a:xfrm>
              <a:off x="3305175" y="1571625"/>
              <a:ext cx="2176462" cy="1827212"/>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4" name="Rectangle 52"/>
            <p:cNvSpPr>
              <a:spLocks noChangeArrowheads="1"/>
            </p:cNvSpPr>
            <p:nvPr/>
          </p:nvSpPr>
          <p:spPr bwMode="auto">
            <a:xfrm>
              <a:off x="3403600" y="1628775"/>
              <a:ext cx="1981200" cy="1673225"/>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5" name="Rectangle 53"/>
            <p:cNvSpPr>
              <a:spLocks noChangeArrowheads="1"/>
            </p:cNvSpPr>
            <p:nvPr/>
          </p:nvSpPr>
          <p:spPr bwMode="auto">
            <a:xfrm>
              <a:off x="3286125" y="3349625"/>
              <a:ext cx="2225675" cy="492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6" name="Rectangle 54"/>
            <p:cNvSpPr>
              <a:spLocks noChangeArrowheads="1"/>
            </p:cNvSpPr>
            <p:nvPr/>
          </p:nvSpPr>
          <p:spPr bwMode="auto">
            <a:xfrm>
              <a:off x="3667125" y="1928813"/>
              <a:ext cx="9525" cy="985837"/>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7" name="Rectangle 55"/>
            <p:cNvSpPr>
              <a:spLocks noChangeArrowheads="1"/>
            </p:cNvSpPr>
            <p:nvPr/>
          </p:nvSpPr>
          <p:spPr bwMode="auto">
            <a:xfrm>
              <a:off x="3608388" y="2846388"/>
              <a:ext cx="1581150" cy="111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8" name="Rectangle 56"/>
            <p:cNvSpPr>
              <a:spLocks noChangeArrowheads="1"/>
            </p:cNvSpPr>
            <p:nvPr/>
          </p:nvSpPr>
          <p:spPr bwMode="auto">
            <a:xfrm>
              <a:off x="4024150" y="2314575"/>
              <a:ext cx="116212" cy="531812"/>
            </a:xfrm>
            <a:prstGeom prst="rect">
              <a:avLst/>
            </a:prstGeom>
            <a:solidFill>
              <a:srgbClr val="581D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9" name="Rectangle 57"/>
            <p:cNvSpPr>
              <a:spLocks noChangeArrowheads="1"/>
            </p:cNvSpPr>
            <p:nvPr/>
          </p:nvSpPr>
          <p:spPr bwMode="auto">
            <a:xfrm>
              <a:off x="4238463" y="2179638"/>
              <a:ext cx="116212" cy="666750"/>
            </a:xfrm>
            <a:prstGeom prst="rect">
              <a:avLst/>
            </a:prstGeom>
            <a:solidFill>
              <a:srgbClr val="D698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0" name="Rectangle 58"/>
            <p:cNvSpPr>
              <a:spLocks noChangeArrowheads="1"/>
            </p:cNvSpPr>
            <p:nvPr/>
          </p:nvSpPr>
          <p:spPr bwMode="auto">
            <a:xfrm>
              <a:off x="4460460" y="2179638"/>
              <a:ext cx="131005" cy="6667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1" name="Rectangle 59"/>
            <p:cNvSpPr>
              <a:spLocks noChangeArrowheads="1"/>
            </p:cNvSpPr>
            <p:nvPr/>
          </p:nvSpPr>
          <p:spPr bwMode="auto">
            <a:xfrm>
              <a:off x="4655723" y="2141538"/>
              <a:ext cx="131005" cy="70485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2" name="Rectangle 60"/>
            <p:cNvSpPr>
              <a:spLocks noChangeArrowheads="1"/>
            </p:cNvSpPr>
            <p:nvPr/>
          </p:nvSpPr>
          <p:spPr bwMode="auto">
            <a:xfrm>
              <a:off x="4870035" y="2025650"/>
              <a:ext cx="131005" cy="820737"/>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3" name="Rectangle 61"/>
            <p:cNvSpPr>
              <a:spLocks noChangeArrowheads="1"/>
            </p:cNvSpPr>
            <p:nvPr/>
          </p:nvSpPr>
          <p:spPr bwMode="auto">
            <a:xfrm>
              <a:off x="3806410" y="2411413"/>
              <a:ext cx="131005" cy="434975"/>
            </a:xfrm>
            <a:prstGeom prst="rect">
              <a:avLst/>
            </a:prstGeom>
            <a:solidFill>
              <a:srgbClr val="00B9E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4" name="Rectangle 62"/>
            <p:cNvSpPr>
              <a:spLocks noChangeArrowheads="1"/>
            </p:cNvSpPr>
            <p:nvPr/>
          </p:nvSpPr>
          <p:spPr bwMode="auto">
            <a:xfrm>
              <a:off x="3754438" y="2867025"/>
              <a:ext cx="20637"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5" name="Rectangle 63"/>
            <p:cNvSpPr>
              <a:spLocks noChangeArrowheads="1"/>
            </p:cNvSpPr>
            <p:nvPr/>
          </p:nvSpPr>
          <p:spPr bwMode="auto">
            <a:xfrm>
              <a:off x="3852863"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6" name="Rectangle 64"/>
            <p:cNvSpPr>
              <a:spLocks noChangeArrowheads="1"/>
            </p:cNvSpPr>
            <p:nvPr/>
          </p:nvSpPr>
          <p:spPr bwMode="auto">
            <a:xfrm>
              <a:off x="3949700"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7" name="Rectangle 65"/>
            <p:cNvSpPr>
              <a:spLocks noChangeArrowheads="1"/>
            </p:cNvSpPr>
            <p:nvPr/>
          </p:nvSpPr>
          <p:spPr bwMode="auto">
            <a:xfrm>
              <a:off x="4038600"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8" name="Rectangle 66"/>
            <p:cNvSpPr>
              <a:spLocks noChangeArrowheads="1"/>
            </p:cNvSpPr>
            <p:nvPr/>
          </p:nvSpPr>
          <p:spPr bwMode="auto">
            <a:xfrm>
              <a:off x="4135438"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9" name="Rectangle 67"/>
            <p:cNvSpPr>
              <a:spLocks noChangeArrowheads="1"/>
            </p:cNvSpPr>
            <p:nvPr/>
          </p:nvSpPr>
          <p:spPr bwMode="auto">
            <a:xfrm>
              <a:off x="4222750" y="2867025"/>
              <a:ext cx="20637"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0" name="Rectangle 68"/>
            <p:cNvSpPr>
              <a:spLocks noChangeArrowheads="1"/>
            </p:cNvSpPr>
            <p:nvPr/>
          </p:nvSpPr>
          <p:spPr bwMode="auto">
            <a:xfrm>
              <a:off x="4321175"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1" name="Rectangle 69"/>
            <p:cNvSpPr>
              <a:spLocks noChangeArrowheads="1"/>
            </p:cNvSpPr>
            <p:nvPr/>
          </p:nvSpPr>
          <p:spPr bwMode="auto">
            <a:xfrm>
              <a:off x="4418013"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2" name="Rectangle 70"/>
            <p:cNvSpPr>
              <a:spLocks noChangeArrowheads="1"/>
            </p:cNvSpPr>
            <p:nvPr/>
          </p:nvSpPr>
          <p:spPr bwMode="auto">
            <a:xfrm>
              <a:off x="4506913"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3" name="Rectangle 71"/>
            <p:cNvSpPr>
              <a:spLocks noChangeArrowheads="1"/>
            </p:cNvSpPr>
            <p:nvPr/>
          </p:nvSpPr>
          <p:spPr bwMode="auto">
            <a:xfrm>
              <a:off x="4603750"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4" name="Rectangle 72"/>
            <p:cNvSpPr>
              <a:spLocks noChangeArrowheads="1"/>
            </p:cNvSpPr>
            <p:nvPr/>
          </p:nvSpPr>
          <p:spPr bwMode="auto">
            <a:xfrm>
              <a:off x="4702175"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5" name="Rectangle 73"/>
            <p:cNvSpPr>
              <a:spLocks noChangeArrowheads="1"/>
            </p:cNvSpPr>
            <p:nvPr/>
          </p:nvSpPr>
          <p:spPr bwMode="auto">
            <a:xfrm>
              <a:off x="4789488"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6" name="Rectangle 74"/>
            <p:cNvSpPr>
              <a:spLocks noChangeArrowheads="1"/>
            </p:cNvSpPr>
            <p:nvPr/>
          </p:nvSpPr>
          <p:spPr bwMode="auto">
            <a:xfrm>
              <a:off x="4886325" y="2867025"/>
              <a:ext cx="11112"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7" name="Rectangle 75"/>
            <p:cNvSpPr>
              <a:spLocks noChangeArrowheads="1"/>
            </p:cNvSpPr>
            <p:nvPr/>
          </p:nvSpPr>
          <p:spPr bwMode="auto">
            <a:xfrm>
              <a:off x="4984750"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8" name="Rectangle 76"/>
            <p:cNvSpPr>
              <a:spLocks noChangeArrowheads="1"/>
            </p:cNvSpPr>
            <p:nvPr/>
          </p:nvSpPr>
          <p:spPr bwMode="auto">
            <a:xfrm>
              <a:off x="5072063" y="2867025"/>
              <a:ext cx="20637"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9" name="Rectangle 77"/>
            <p:cNvSpPr>
              <a:spLocks noChangeArrowheads="1"/>
            </p:cNvSpPr>
            <p:nvPr/>
          </p:nvSpPr>
          <p:spPr bwMode="auto">
            <a:xfrm>
              <a:off x="3617913" y="2751138"/>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0" name="Rectangle 78"/>
            <p:cNvSpPr>
              <a:spLocks noChangeArrowheads="1"/>
            </p:cNvSpPr>
            <p:nvPr/>
          </p:nvSpPr>
          <p:spPr bwMode="auto">
            <a:xfrm>
              <a:off x="3617913" y="2663825"/>
              <a:ext cx="39687" cy="952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1" name="Rectangle 79"/>
            <p:cNvSpPr>
              <a:spLocks noChangeArrowheads="1"/>
            </p:cNvSpPr>
            <p:nvPr/>
          </p:nvSpPr>
          <p:spPr bwMode="auto">
            <a:xfrm>
              <a:off x="3617913" y="2566988"/>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2" name="Rectangle 80"/>
            <p:cNvSpPr>
              <a:spLocks noChangeArrowheads="1"/>
            </p:cNvSpPr>
            <p:nvPr/>
          </p:nvSpPr>
          <p:spPr bwMode="auto">
            <a:xfrm>
              <a:off x="3617913" y="2470150"/>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3" name="Rectangle 81"/>
            <p:cNvSpPr>
              <a:spLocks noChangeArrowheads="1"/>
            </p:cNvSpPr>
            <p:nvPr/>
          </p:nvSpPr>
          <p:spPr bwMode="auto">
            <a:xfrm>
              <a:off x="3617913" y="2382838"/>
              <a:ext cx="39687" cy="952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4" name="Rectangle 82"/>
            <p:cNvSpPr>
              <a:spLocks noChangeArrowheads="1"/>
            </p:cNvSpPr>
            <p:nvPr/>
          </p:nvSpPr>
          <p:spPr bwMode="auto">
            <a:xfrm>
              <a:off x="3617913" y="2286000"/>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5" name="Rectangle 83"/>
            <p:cNvSpPr>
              <a:spLocks noChangeArrowheads="1"/>
            </p:cNvSpPr>
            <p:nvPr/>
          </p:nvSpPr>
          <p:spPr bwMode="auto">
            <a:xfrm>
              <a:off x="3617913" y="2198688"/>
              <a:ext cx="39687" cy="111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6" name="Rectangle 84"/>
            <p:cNvSpPr>
              <a:spLocks noChangeArrowheads="1"/>
            </p:cNvSpPr>
            <p:nvPr/>
          </p:nvSpPr>
          <p:spPr bwMode="auto">
            <a:xfrm>
              <a:off x="3617913" y="2103438"/>
              <a:ext cx="39687" cy="952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7" name="Rectangle 85"/>
            <p:cNvSpPr>
              <a:spLocks noChangeArrowheads="1"/>
            </p:cNvSpPr>
            <p:nvPr/>
          </p:nvSpPr>
          <p:spPr bwMode="auto">
            <a:xfrm>
              <a:off x="3617913" y="2006600"/>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8" name="Freeform 86"/>
            <p:cNvSpPr>
              <a:spLocks/>
            </p:cNvSpPr>
            <p:nvPr/>
          </p:nvSpPr>
          <p:spPr bwMode="auto">
            <a:xfrm>
              <a:off x="3276600" y="1300163"/>
              <a:ext cx="2303462" cy="328612"/>
            </a:xfrm>
            <a:custGeom>
              <a:avLst/>
              <a:gdLst>
                <a:gd name="T0" fmla="*/ 216 w 236"/>
                <a:gd name="T1" fmla="*/ 34 h 34"/>
                <a:gd name="T2" fmla="*/ 225 w 236"/>
                <a:gd name="T3" fmla="*/ 0 h 34"/>
                <a:gd name="T4" fmla="*/ 14 w 236"/>
                <a:gd name="T5" fmla="*/ 12 h 34"/>
                <a:gd name="T6" fmla="*/ 13 w 236"/>
                <a:gd name="T7" fmla="*/ 34 h 34"/>
                <a:gd name="T8" fmla="*/ 216 w 236"/>
                <a:gd name="T9" fmla="*/ 34 h 34"/>
              </a:gdLst>
              <a:ahLst/>
              <a:cxnLst>
                <a:cxn ang="0">
                  <a:pos x="T0" y="T1"/>
                </a:cxn>
                <a:cxn ang="0">
                  <a:pos x="T2" y="T3"/>
                </a:cxn>
                <a:cxn ang="0">
                  <a:pos x="T4" y="T5"/>
                </a:cxn>
                <a:cxn ang="0">
                  <a:pos x="T6" y="T7"/>
                </a:cxn>
                <a:cxn ang="0">
                  <a:pos x="T8" y="T9"/>
                </a:cxn>
              </a:cxnLst>
              <a:rect l="0" t="0" r="r" b="b"/>
              <a:pathLst>
                <a:path w="236" h="34">
                  <a:moveTo>
                    <a:pt x="216" y="34"/>
                  </a:moveTo>
                  <a:cubicBezTo>
                    <a:pt x="216" y="34"/>
                    <a:pt x="236" y="22"/>
                    <a:pt x="225" y="0"/>
                  </a:cubicBezTo>
                  <a:cubicBezTo>
                    <a:pt x="14" y="12"/>
                    <a:pt x="14" y="12"/>
                    <a:pt x="14" y="12"/>
                  </a:cubicBezTo>
                  <a:cubicBezTo>
                    <a:pt x="14" y="12"/>
                    <a:pt x="0" y="22"/>
                    <a:pt x="13" y="34"/>
                  </a:cubicBezTo>
                  <a:lnTo>
                    <a:pt x="216" y="34"/>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grpSp>
      <p:grpSp>
        <p:nvGrpSpPr>
          <p:cNvPr id="169" name="Group 255"/>
          <p:cNvGrpSpPr/>
          <p:nvPr/>
        </p:nvGrpSpPr>
        <p:grpSpPr>
          <a:xfrm>
            <a:off x="1367240" y="2298865"/>
            <a:ext cx="1320404" cy="2808685"/>
            <a:chOff x="2916238" y="1808163"/>
            <a:chExt cx="1760538" cy="3744913"/>
          </a:xfrm>
        </p:grpSpPr>
        <p:sp>
          <p:nvSpPr>
            <p:cNvPr id="170" name="Freeform 6"/>
            <p:cNvSpPr>
              <a:spLocks/>
            </p:cNvSpPr>
            <p:nvPr/>
          </p:nvSpPr>
          <p:spPr bwMode="auto">
            <a:xfrm>
              <a:off x="3206750" y="4400551"/>
              <a:ext cx="214313" cy="1082675"/>
            </a:xfrm>
            <a:custGeom>
              <a:avLst/>
              <a:gdLst>
                <a:gd name="T0" fmla="*/ 108 w 135"/>
                <a:gd name="T1" fmla="*/ 682 h 682"/>
                <a:gd name="T2" fmla="*/ 27 w 135"/>
                <a:gd name="T3" fmla="*/ 682 h 682"/>
                <a:gd name="T4" fmla="*/ 0 w 135"/>
                <a:gd name="T5" fmla="*/ 0 h 682"/>
                <a:gd name="T6" fmla="*/ 135 w 135"/>
                <a:gd name="T7" fmla="*/ 0 h 682"/>
                <a:gd name="T8" fmla="*/ 108 w 135"/>
                <a:gd name="T9" fmla="*/ 682 h 682"/>
              </a:gdLst>
              <a:ahLst/>
              <a:cxnLst>
                <a:cxn ang="0">
                  <a:pos x="T0" y="T1"/>
                </a:cxn>
                <a:cxn ang="0">
                  <a:pos x="T2" y="T3"/>
                </a:cxn>
                <a:cxn ang="0">
                  <a:pos x="T4" y="T5"/>
                </a:cxn>
                <a:cxn ang="0">
                  <a:pos x="T6" y="T7"/>
                </a:cxn>
                <a:cxn ang="0">
                  <a:pos x="T8" y="T9"/>
                </a:cxn>
              </a:cxnLst>
              <a:rect l="0" t="0" r="r" b="b"/>
              <a:pathLst>
                <a:path w="135" h="682">
                  <a:moveTo>
                    <a:pt x="108" y="682"/>
                  </a:moveTo>
                  <a:lnTo>
                    <a:pt x="27" y="682"/>
                  </a:lnTo>
                  <a:lnTo>
                    <a:pt x="0" y="0"/>
                  </a:lnTo>
                  <a:lnTo>
                    <a:pt x="135" y="0"/>
                  </a:lnTo>
                  <a:lnTo>
                    <a:pt x="108" y="682"/>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1" name="Freeform 7"/>
            <p:cNvSpPr>
              <a:spLocks/>
            </p:cNvSpPr>
            <p:nvPr/>
          </p:nvSpPr>
          <p:spPr bwMode="auto">
            <a:xfrm>
              <a:off x="3206750" y="4400551"/>
              <a:ext cx="214313" cy="107950"/>
            </a:xfrm>
            <a:custGeom>
              <a:avLst/>
              <a:gdLst>
                <a:gd name="T0" fmla="*/ 0 w 135"/>
                <a:gd name="T1" fmla="*/ 17 h 68"/>
                <a:gd name="T2" fmla="*/ 133 w 135"/>
                <a:gd name="T3" fmla="*/ 68 h 68"/>
                <a:gd name="T4" fmla="*/ 135 w 135"/>
                <a:gd name="T5" fmla="*/ 0 h 68"/>
                <a:gd name="T6" fmla="*/ 0 w 135"/>
                <a:gd name="T7" fmla="*/ 0 h 68"/>
                <a:gd name="T8" fmla="*/ 0 w 135"/>
                <a:gd name="T9" fmla="*/ 17 h 68"/>
              </a:gdLst>
              <a:ahLst/>
              <a:cxnLst>
                <a:cxn ang="0">
                  <a:pos x="T0" y="T1"/>
                </a:cxn>
                <a:cxn ang="0">
                  <a:pos x="T2" y="T3"/>
                </a:cxn>
                <a:cxn ang="0">
                  <a:pos x="T4" y="T5"/>
                </a:cxn>
                <a:cxn ang="0">
                  <a:pos x="T6" y="T7"/>
                </a:cxn>
                <a:cxn ang="0">
                  <a:pos x="T8" y="T9"/>
                </a:cxn>
              </a:cxnLst>
              <a:rect l="0" t="0" r="r" b="b"/>
              <a:pathLst>
                <a:path w="135" h="68">
                  <a:moveTo>
                    <a:pt x="0" y="17"/>
                  </a:moveTo>
                  <a:lnTo>
                    <a:pt x="133" y="68"/>
                  </a:lnTo>
                  <a:lnTo>
                    <a:pt x="135" y="0"/>
                  </a:lnTo>
                  <a:lnTo>
                    <a:pt x="0" y="0"/>
                  </a:lnTo>
                  <a:lnTo>
                    <a:pt x="0" y="17"/>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2" name="Freeform 8"/>
            <p:cNvSpPr>
              <a:spLocks/>
            </p:cNvSpPr>
            <p:nvPr/>
          </p:nvSpPr>
          <p:spPr bwMode="auto">
            <a:xfrm>
              <a:off x="3232150" y="5364163"/>
              <a:ext cx="166688" cy="188913"/>
            </a:xfrm>
            <a:custGeom>
              <a:avLst/>
              <a:gdLst>
                <a:gd name="T0" fmla="*/ 57 w 63"/>
                <a:gd name="T1" fmla="*/ 0 h 71"/>
                <a:gd name="T2" fmla="*/ 31 w 63"/>
                <a:gd name="T3" fmla="*/ 34 h 71"/>
                <a:gd name="T4" fmla="*/ 6 w 63"/>
                <a:gd name="T5" fmla="*/ 0 h 71"/>
                <a:gd name="T6" fmla="*/ 0 w 63"/>
                <a:gd name="T7" fmla="*/ 33 h 71"/>
                <a:gd name="T8" fmla="*/ 31 w 63"/>
                <a:gd name="T9" fmla="*/ 71 h 71"/>
                <a:gd name="T10" fmla="*/ 63 w 63"/>
                <a:gd name="T11" fmla="*/ 33 h 71"/>
                <a:gd name="T12" fmla="*/ 57 w 63"/>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3" h="71">
                  <a:moveTo>
                    <a:pt x="57" y="0"/>
                  </a:moveTo>
                  <a:cubicBezTo>
                    <a:pt x="57" y="0"/>
                    <a:pt x="51" y="34"/>
                    <a:pt x="31" y="34"/>
                  </a:cubicBezTo>
                  <a:cubicBezTo>
                    <a:pt x="11" y="34"/>
                    <a:pt x="6" y="0"/>
                    <a:pt x="6" y="0"/>
                  </a:cubicBezTo>
                  <a:cubicBezTo>
                    <a:pt x="6" y="0"/>
                    <a:pt x="0" y="20"/>
                    <a:pt x="0" y="33"/>
                  </a:cubicBezTo>
                  <a:cubicBezTo>
                    <a:pt x="0" y="57"/>
                    <a:pt x="10" y="71"/>
                    <a:pt x="31" y="71"/>
                  </a:cubicBezTo>
                  <a:cubicBezTo>
                    <a:pt x="53" y="71"/>
                    <a:pt x="63" y="57"/>
                    <a:pt x="63" y="33"/>
                  </a:cubicBezTo>
                  <a:cubicBezTo>
                    <a:pt x="63" y="20"/>
                    <a:pt x="57" y="0"/>
                    <a:pt x="57" y="0"/>
                  </a:cubicBezTo>
                  <a:close/>
                </a:path>
              </a:pathLst>
            </a:custGeom>
            <a:solidFill>
              <a:schemeClr val="accent2"/>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73" name="Freeform 9"/>
            <p:cNvSpPr>
              <a:spLocks/>
            </p:cNvSpPr>
            <p:nvPr/>
          </p:nvSpPr>
          <p:spPr bwMode="auto">
            <a:xfrm>
              <a:off x="3455988" y="4400551"/>
              <a:ext cx="212725" cy="1082675"/>
            </a:xfrm>
            <a:custGeom>
              <a:avLst/>
              <a:gdLst>
                <a:gd name="T0" fmla="*/ 27 w 134"/>
                <a:gd name="T1" fmla="*/ 682 h 682"/>
                <a:gd name="T2" fmla="*/ 107 w 134"/>
                <a:gd name="T3" fmla="*/ 682 h 682"/>
                <a:gd name="T4" fmla="*/ 134 w 134"/>
                <a:gd name="T5" fmla="*/ 0 h 682"/>
                <a:gd name="T6" fmla="*/ 0 w 134"/>
                <a:gd name="T7" fmla="*/ 0 h 682"/>
                <a:gd name="T8" fmla="*/ 27 w 134"/>
                <a:gd name="T9" fmla="*/ 682 h 682"/>
              </a:gdLst>
              <a:ahLst/>
              <a:cxnLst>
                <a:cxn ang="0">
                  <a:pos x="T0" y="T1"/>
                </a:cxn>
                <a:cxn ang="0">
                  <a:pos x="T2" y="T3"/>
                </a:cxn>
                <a:cxn ang="0">
                  <a:pos x="T4" y="T5"/>
                </a:cxn>
                <a:cxn ang="0">
                  <a:pos x="T6" y="T7"/>
                </a:cxn>
                <a:cxn ang="0">
                  <a:pos x="T8" y="T9"/>
                </a:cxn>
              </a:cxnLst>
              <a:rect l="0" t="0" r="r" b="b"/>
              <a:pathLst>
                <a:path w="134" h="682">
                  <a:moveTo>
                    <a:pt x="27" y="682"/>
                  </a:moveTo>
                  <a:lnTo>
                    <a:pt x="107" y="682"/>
                  </a:lnTo>
                  <a:lnTo>
                    <a:pt x="134" y="0"/>
                  </a:lnTo>
                  <a:lnTo>
                    <a:pt x="0" y="0"/>
                  </a:lnTo>
                  <a:lnTo>
                    <a:pt x="27" y="682"/>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4" name="Freeform 10"/>
            <p:cNvSpPr>
              <a:spLocks/>
            </p:cNvSpPr>
            <p:nvPr/>
          </p:nvSpPr>
          <p:spPr bwMode="auto">
            <a:xfrm>
              <a:off x="3455988" y="4400551"/>
              <a:ext cx="212725" cy="106363"/>
            </a:xfrm>
            <a:custGeom>
              <a:avLst/>
              <a:gdLst>
                <a:gd name="T0" fmla="*/ 131 w 134"/>
                <a:gd name="T1" fmla="*/ 67 h 67"/>
                <a:gd name="T2" fmla="*/ 0 w 134"/>
                <a:gd name="T3" fmla="*/ 17 h 67"/>
                <a:gd name="T4" fmla="*/ 0 w 134"/>
                <a:gd name="T5" fmla="*/ 0 h 67"/>
                <a:gd name="T6" fmla="*/ 134 w 134"/>
                <a:gd name="T7" fmla="*/ 0 h 67"/>
                <a:gd name="T8" fmla="*/ 131 w 134"/>
                <a:gd name="T9" fmla="*/ 67 h 67"/>
              </a:gdLst>
              <a:ahLst/>
              <a:cxnLst>
                <a:cxn ang="0">
                  <a:pos x="T0" y="T1"/>
                </a:cxn>
                <a:cxn ang="0">
                  <a:pos x="T2" y="T3"/>
                </a:cxn>
                <a:cxn ang="0">
                  <a:pos x="T4" y="T5"/>
                </a:cxn>
                <a:cxn ang="0">
                  <a:pos x="T6" y="T7"/>
                </a:cxn>
                <a:cxn ang="0">
                  <a:pos x="T8" y="T9"/>
                </a:cxn>
              </a:cxnLst>
              <a:rect l="0" t="0" r="r" b="b"/>
              <a:pathLst>
                <a:path w="134" h="67">
                  <a:moveTo>
                    <a:pt x="131" y="67"/>
                  </a:moveTo>
                  <a:lnTo>
                    <a:pt x="0" y="17"/>
                  </a:lnTo>
                  <a:lnTo>
                    <a:pt x="0" y="0"/>
                  </a:lnTo>
                  <a:lnTo>
                    <a:pt x="134" y="0"/>
                  </a:lnTo>
                  <a:lnTo>
                    <a:pt x="131" y="67"/>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5" name="Freeform 11"/>
            <p:cNvSpPr>
              <a:spLocks/>
            </p:cNvSpPr>
            <p:nvPr/>
          </p:nvSpPr>
          <p:spPr bwMode="auto">
            <a:xfrm>
              <a:off x="3479800" y="5364163"/>
              <a:ext cx="165100" cy="188913"/>
            </a:xfrm>
            <a:custGeom>
              <a:avLst/>
              <a:gdLst>
                <a:gd name="T0" fmla="*/ 5 w 62"/>
                <a:gd name="T1" fmla="*/ 0 h 71"/>
                <a:gd name="T2" fmla="*/ 31 w 62"/>
                <a:gd name="T3" fmla="*/ 34 h 71"/>
                <a:gd name="T4" fmla="*/ 57 w 62"/>
                <a:gd name="T5" fmla="*/ 0 h 71"/>
                <a:gd name="T6" fmla="*/ 62 w 62"/>
                <a:gd name="T7" fmla="*/ 33 h 71"/>
                <a:gd name="T8" fmla="*/ 31 w 62"/>
                <a:gd name="T9" fmla="*/ 71 h 71"/>
                <a:gd name="T10" fmla="*/ 0 w 62"/>
                <a:gd name="T11" fmla="*/ 33 h 71"/>
                <a:gd name="T12" fmla="*/ 5 w 6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2" h="71">
                  <a:moveTo>
                    <a:pt x="5" y="0"/>
                  </a:moveTo>
                  <a:cubicBezTo>
                    <a:pt x="5" y="0"/>
                    <a:pt x="11" y="34"/>
                    <a:pt x="31" y="34"/>
                  </a:cubicBezTo>
                  <a:cubicBezTo>
                    <a:pt x="51" y="34"/>
                    <a:pt x="57" y="0"/>
                    <a:pt x="57" y="0"/>
                  </a:cubicBezTo>
                  <a:cubicBezTo>
                    <a:pt x="57" y="0"/>
                    <a:pt x="62" y="20"/>
                    <a:pt x="62" y="33"/>
                  </a:cubicBezTo>
                  <a:cubicBezTo>
                    <a:pt x="62" y="57"/>
                    <a:pt x="52" y="71"/>
                    <a:pt x="31" y="71"/>
                  </a:cubicBezTo>
                  <a:cubicBezTo>
                    <a:pt x="9" y="71"/>
                    <a:pt x="0" y="57"/>
                    <a:pt x="0" y="33"/>
                  </a:cubicBezTo>
                  <a:cubicBezTo>
                    <a:pt x="0" y="20"/>
                    <a:pt x="5" y="0"/>
                    <a:pt x="5" y="0"/>
                  </a:cubicBezTo>
                  <a:close/>
                </a:path>
              </a:pathLst>
            </a:custGeom>
            <a:solidFill>
              <a:schemeClr val="accent2"/>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76" name="Freeform 12"/>
            <p:cNvSpPr>
              <a:spLocks/>
            </p:cNvSpPr>
            <p:nvPr/>
          </p:nvSpPr>
          <p:spPr bwMode="auto">
            <a:xfrm>
              <a:off x="4100513" y="2976563"/>
              <a:ext cx="293688" cy="319088"/>
            </a:xfrm>
            <a:custGeom>
              <a:avLst/>
              <a:gdLst>
                <a:gd name="T0" fmla="*/ 32 w 110"/>
                <a:gd name="T1" fmla="*/ 121 h 121"/>
                <a:gd name="T2" fmla="*/ 15 w 110"/>
                <a:gd name="T3" fmla="*/ 116 h 121"/>
                <a:gd name="T4" fmla="*/ 10 w 110"/>
                <a:gd name="T5" fmla="*/ 77 h 121"/>
                <a:gd name="T6" fmla="*/ 56 w 110"/>
                <a:gd name="T7" fmla="*/ 15 h 121"/>
                <a:gd name="T8" fmla="*/ 95 w 110"/>
                <a:gd name="T9" fmla="*/ 9 h 121"/>
                <a:gd name="T10" fmla="*/ 101 w 110"/>
                <a:gd name="T11" fmla="*/ 48 h 121"/>
                <a:gd name="T12" fmla="*/ 54 w 110"/>
                <a:gd name="T13" fmla="*/ 110 h 121"/>
                <a:gd name="T14" fmla="*/ 32 w 110"/>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21">
                  <a:moveTo>
                    <a:pt x="32" y="121"/>
                  </a:moveTo>
                  <a:cubicBezTo>
                    <a:pt x="26" y="121"/>
                    <a:pt x="20" y="119"/>
                    <a:pt x="15" y="116"/>
                  </a:cubicBezTo>
                  <a:cubicBezTo>
                    <a:pt x="3" y="107"/>
                    <a:pt x="0" y="89"/>
                    <a:pt x="10" y="77"/>
                  </a:cubicBezTo>
                  <a:cubicBezTo>
                    <a:pt x="56" y="15"/>
                    <a:pt x="56" y="15"/>
                    <a:pt x="56" y="15"/>
                  </a:cubicBezTo>
                  <a:cubicBezTo>
                    <a:pt x="65" y="3"/>
                    <a:pt x="83" y="0"/>
                    <a:pt x="95" y="9"/>
                  </a:cubicBezTo>
                  <a:cubicBezTo>
                    <a:pt x="107" y="18"/>
                    <a:pt x="110" y="36"/>
                    <a:pt x="101" y="48"/>
                  </a:cubicBezTo>
                  <a:cubicBezTo>
                    <a:pt x="54" y="110"/>
                    <a:pt x="54" y="110"/>
                    <a:pt x="54" y="110"/>
                  </a:cubicBezTo>
                  <a:cubicBezTo>
                    <a:pt x="49" y="117"/>
                    <a:pt x="40" y="121"/>
                    <a:pt x="32" y="12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177" name="Freeform 13"/>
            <p:cNvSpPr>
              <a:spLocks/>
            </p:cNvSpPr>
            <p:nvPr/>
          </p:nvSpPr>
          <p:spPr bwMode="auto">
            <a:xfrm>
              <a:off x="3695700" y="2914651"/>
              <a:ext cx="608013" cy="641350"/>
            </a:xfrm>
            <a:custGeom>
              <a:avLst/>
              <a:gdLst>
                <a:gd name="T0" fmla="*/ 106 w 228"/>
                <a:gd name="T1" fmla="*/ 242 h 242"/>
                <a:gd name="T2" fmla="*/ 102 w 228"/>
                <a:gd name="T3" fmla="*/ 242 h 242"/>
                <a:gd name="T4" fmla="*/ 76 w 228"/>
                <a:gd name="T5" fmla="*/ 223 h 242"/>
                <a:gd name="T6" fmla="*/ 0 w 228"/>
                <a:gd name="T7" fmla="*/ 96 h 242"/>
                <a:gd name="T8" fmla="*/ 20 w 228"/>
                <a:gd name="T9" fmla="*/ 0 h 242"/>
                <a:gd name="T10" fmla="*/ 114 w 228"/>
                <a:gd name="T11" fmla="*/ 152 h 242"/>
                <a:gd name="T12" fmla="*/ 177 w 228"/>
                <a:gd name="T13" fmla="*/ 71 h 242"/>
                <a:gd name="T14" fmla="*/ 228 w 228"/>
                <a:gd name="T15" fmla="*/ 111 h 242"/>
                <a:gd name="T16" fmla="*/ 131 w 228"/>
                <a:gd name="T17" fmla="*/ 230 h 242"/>
                <a:gd name="T18" fmla="*/ 106 w 228"/>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42">
                  <a:moveTo>
                    <a:pt x="106" y="242"/>
                  </a:moveTo>
                  <a:cubicBezTo>
                    <a:pt x="104" y="242"/>
                    <a:pt x="103" y="242"/>
                    <a:pt x="102" y="242"/>
                  </a:cubicBezTo>
                  <a:cubicBezTo>
                    <a:pt x="90" y="240"/>
                    <a:pt x="81" y="233"/>
                    <a:pt x="76" y="223"/>
                  </a:cubicBezTo>
                  <a:cubicBezTo>
                    <a:pt x="0" y="96"/>
                    <a:pt x="0" y="96"/>
                    <a:pt x="0" y="96"/>
                  </a:cubicBezTo>
                  <a:cubicBezTo>
                    <a:pt x="20" y="0"/>
                    <a:pt x="20" y="0"/>
                    <a:pt x="20" y="0"/>
                  </a:cubicBezTo>
                  <a:cubicBezTo>
                    <a:pt x="114" y="152"/>
                    <a:pt x="114" y="152"/>
                    <a:pt x="114" y="152"/>
                  </a:cubicBezTo>
                  <a:cubicBezTo>
                    <a:pt x="177" y="71"/>
                    <a:pt x="177" y="71"/>
                    <a:pt x="177" y="71"/>
                  </a:cubicBezTo>
                  <a:cubicBezTo>
                    <a:pt x="228" y="111"/>
                    <a:pt x="228" y="111"/>
                    <a:pt x="228" y="111"/>
                  </a:cubicBezTo>
                  <a:cubicBezTo>
                    <a:pt x="131" y="230"/>
                    <a:pt x="131" y="230"/>
                    <a:pt x="131" y="230"/>
                  </a:cubicBezTo>
                  <a:cubicBezTo>
                    <a:pt x="125" y="237"/>
                    <a:pt x="116" y="242"/>
                    <a:pt x="106" y="242"/>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8" name="Freeform 14"/>
            <p:cNvSpPr>
              <a:spLocks/>
            </p:cNvSpPr>
            <p:nvPr/>
          </p:nvSpPr>
          <p:spPr bwMode="auto">
            <a:xfrm>
              <a:off x="4233863" y="2486026"/>
              <a:ext cx="442913" cy="614363"/>
            </a:xfrm>
            <a:custGeom>
              <a:avLst/>
              <a:gdLst>
                <a:gd name="T0" fmla="*/ 5 w 166"/>
                <a:gd name="T1" fmla="*/ 232 h 232"/>
                <a:gd name="T2" fmla="*/ 3 w 166"/>
                <a:gd name="T3" fmla="*/ 231 h 232"/>
                <a:gd name="T4" fmla="*/ 2 w 166"/>
                <a:gd name="T5" fmla="*/ 225 h 232"/>
                <a:gd name="T6" fmla="*/ 161 w 166"/>
                <a:gd name="T7" fmla="*/ 1 h 232"/>
                <a:gd name="T8" fmla="*/ 163 w 166"/>
                <a:gd name="T9" fmla="*/ 0 h 232"/>
                <a:gd name="T10" fmla="*/ 164 w 166"/>
                <a:gd name="T11" fmla="*/ 0 h 232"/>
                <a:gd name="T12" fmla="*/ 165 w 166"/>
                <a:gd name="T13" fmla="*/ 4 h 232"/>
                <a:gd name="T14" fmla="*/ 9 w 166"/>
                <a:gd name="T15" fmla="*/ 230 h 232"/>
                <a:gd name="T16" fmla="*/ 5 w 166"/>
                <a:gd name="T17"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232">
                  <a:moveTo>
                    <a:pt x="5" y="232"/>
                  </a:moveTo>
                  <a:cubicBezTo>
                    <a:pt x="4" y="232"/>
                    <a:pt x="4" y="231"/>
                    <a:pt x="3" y="231"/>
                  </a:cubicBezTo>
                  <a:cubicBezTo>
                    <a:pt x="1" y="230"/>
                    <a:pt x="0" y="227"/>
                    <a:pt x="2" y="225"/>
                  </a:cubicBezTo>
                  <a:cubicBezTo>
                    <a:pt x="161" y="1"/>
                    <a:pt x="161" y="1"/>
                    <a:pt x="161" y="1"/>
                  </a:cubicBezTo>
                  <a:cubicBezTo>
                    <a:pt x="161" y="0"/>
                    <a:pt x="162" y="0"/>
                    <a:pt x="163" y="0"/>
                  </a:cubicBezTo>
                  <a:cubicBezTo>
                    <a:pt x="163" y="0"/>
                    <a:pt x="164" y="0"/>
                    <a:pt x="164" y="0"/>
                  </a:cubicBezTo>
                  <a:cubicBezTo>
                    <a:pt x="166" y="1"/>
                    <a:pt x="166" y="3"/>
                    <a:pt x="165" y="4"/>
                  </a:cubicBezTo>
                  <a:cubicBezTo>
                    <a:pt x="9" y="230"/>
                    <a:pt x="9" y="230"/>
                    <a:pt x="9" y="230"/>
                  </a:cubicBezTo>
                  <a:cubicBezTo>
                    <a:pt x="8" y="231"/>
                    <a:pt x="7" y="232"/>
                    <a:pt x="5" y="23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9" name="Freeform 15"/>
            <p:cNvSpPr>
              <a:spLocks/>
            </p:cNvSpPr>
            <p:nvPr/>
          </p:nvSpPr>
          <p:spPr bwMode="auto">
            <a:xfrm>
              <a:off x="4191000" y="3000376"/>
              <a:ext cx="123825" cy="107950"/>
            </a:xfrm>
            <a:custGeom>
              <a:avLst/>
              <a:gdLst>
                <a:gd name="T0" fmla="*/ 12 w 46"/>
                <a:gd name="T1" fmla="*/ 41 h 41"/>
                <a:gd name="T2" fmla="*/ 3 w 46"/>
                <a:gd name="T3" fmla="*/ 34 h 41"/>
                <a:gd name="T4" fmla="*/ 9 w 46"/>
                <a:gd name="T5" fmla="*/ 9 h 41"/>
                <a:gd name="T6" fmla="*/ 37 w 46"/>
                <a:gd name="T7" fmla="*/ 1 h 41"/>
                <a:gd name="T8" fmla="*/ 45 w 46"/>
                <a:gd name="T9" fmla="*/ 12 h 41"/>
                <a:gd name="T10" fmla="*/ 35 w 46"/>
                <a:gd name="T11" fmla="*/ 20 h 41"/>
                <a:gd name="T12" fmla="*/ 22 w 46"/>
                <a:gd name="T13" fmla="*/ 22 h 41"/>
                <a:gd name="T14" fmla="*/ 21 w 46"/>
                <a:gd name="T15" fmla="*/ 30 h 41"/>
                <a:gd name="T16" fmla="*/ 13 w 46"/>
                <a:gd name="T17" fmla="*/ 41 h 41"/>
                <a:gd name="T18" fmla="*/ 12 w 46"/>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1">
                  <a:moveTo>
                    <a:pt x="12" y="41"/>
                  </a:moveTo>
                  <a:cubicBezTo>
                    <a:pt x="7" y="41"/>
                    <a:pt x="3" y="38"/>
                    <a:pt x="3" y="34"/>
                  </a:cubicBezTo>
                  <a:cubicBezTo>
                    <a:pt x="2" y="32"/>
                    <a:pt x="0" y="19"/>
                    <a:pt x="9" y="9"/>
                  </a:cubicBezTo>
                  <a:cubicBezTo>
                    <a:pt x="15" y="2"/>
                    <a:pt x="25" y="0"/>
                    <a:pt x="37" y="1"/>
                  </a:cubicBezTo>
                  <a:cubicBezTo>
                    <a:pt x="42" y="2"/>
                    <a:pt x="46" y="7"/>
                    <a:pt x="45" y="12"/>
                  </a:cubicBezTo>
                  <a:cubicBezTo>
                    <a:pt x="45" y="17"/>
                    <a:pt x="40" y="20"/>
                    <a:pt x="35" y="20"/>
                  </a:cubicBezTo>
                  <a:cubicBezTo>
                    <a:pt x="29" y="19"/>
                    <a:pt x="24" y="19"/>
                    <a:pt x="22" y="22"/>
                  </a:cubicBezTo>
                  <a:cubicBezTo>
                    <a:pt x="20" y="24"/>
                    <a:pt x="21" y="29"/>
                    <a:pt x="21" y="30"/>
                  </a:cubicBezTo>
                  <a:cubicBezTo>
                    <a:pt x="22" y="35"/>
                    <a:pt x="18" y="40"/>
                    <a:pt x="13" y="41"/>
                  </a:cubicBezTo>
                  <a:cubicBezTo>
                    <a:pt x="13" y="41"/>
                    <a:pt x="12" y="41"/>
                    <a:pt x="12" y="4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0" name="Oval 16"/>
            <p:cNvSpPr>
              <a:spLocks noChangeArrowheads="1"/>
            </p:cNvSpPr>
            <p:nvPr/>
          </p:nvSpPr>
          <p:spPr bwMode="auto">
            <a:xfrm>
              <a:off x="3106738" y="2792413"/>
              <a:ext cx="663575" cy="376238"/>
            </a:xfrm>
            <a:prstGeom prst="ellipse">
              <a:avLst/>
            </a:pr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181" name="Rectangle 17"/>
            <p:cNvSpPr>
              <a:spLocks noChangeArrowheads="1"/>
            </p:cNvSpPr>
            <p:nvPr/>
          </p:nvSpPr>
          <p:spPr bwMode="auto">
            <a:xfrm>
              <a:off x="3316288" y="2703513"/>
              <a:ext cx="246063" cy="492125"/>
            </a:xfrm>
            <a:prstGeom prst="rect">
              <a:avLst/>
            </a:prstGeom>
            <a:solidFill>
              <a:srgbClr val="F7CD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2" name="Rectangle 18"/>
            <p:cNvSpPr>
              <a:spLocks noChangeArrowheads="1"/>
            </p:cNvSpPr>
            <p:nvPr/>
          </p:nvSpPr>
          <p:spPr bwMode="auto">
            <a:xfrm>
              <a:off x="3316288" y="2703513"/>
              <a:ext cx="246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3" name="Freeform 19"/>
            <p:cNvSpPr>
              <a:spLocks/>
            </p:cNvSpPr>
            <p:nvPr/>
          </p:nvSpPr>
          <p:spPr bwMode="auto">
            <a:xfrm>
              <a:off x="3316288" y="2724151"/>
              <a:ext cx="246063" cy="103188"/>
            </a:xfrm>
            <a:custGeom>
              <a:avLst/>
              <a:gdLst>
                <a:gd name="T0" fmla="*/ 0 w 155"/>
                <a:gd name="T1" fmla="*/ 0 h 65"/>
                <a:gd name="T2" fmla="*/ 0 w 155"/>
                <a:gd name="T3" fmla="*/ 12 h 65"/>
                <a:gd name="T4" fmla="*/ 155 w 155"/>
                <a:gd name="T5" fmla="*/ 65 h 65"/>
                <a:gd name="T6" fmla="*/ 155 w 155"/>
                <a:gd name="T7" fmla="*/ 0 h 65"/>
                <a:gd name="T8" fmla="*/ 0 w 155"/>
                <a:gd name="T9" fmla="*/ 0 h 65"/>
              </a:gdLst>
              <a:ahLst/>
              <a:cxnLst>
                <a:cxn ang="0">
                  <a:pos x="T0" y="T1"/>
                </a:cxn>
                <a:cxn ang="0">
                  <a:pos x="T2" y="T3"/>
                </a:cxn>
                <a:cxn ang="0">
                  <a:pos x="T4" y="T5"/>
                </a:cxn>
                <a:cxn ang="0">
                  <a:pos x="T6" y="T7"/>
                </a:cxn>
                <a:cxn ang="0">
                  <a:pos x="T8" y="T9"/>
                </a:cxn>
              </a:cxnLst>
              <a:rect l="0" t="0" r="r" b="b"/>
              <a:pathLst>
                <a:path w="155" h="65">
                  <a:moveTo>
                    <a:pt x="0" y="0"/>
                  </a:moveTo>
                  <a:lnTo>
                    <a:pt x="0" y="12"/>
                  </a:lnTo>
                  <a:lnTo>
                    <a:pt x="155" y="65"/>
                  </a:lnTo>
                  <a:lnTo>
                    <a:pt x="155" y="0"/>
                  </a:lnTo>
                  <a:lnTo>
                    <a:pt x="0" y="0"/>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4" name="Freeform 20"/>
            <p:cNvSpPr>
              <a:spLocks/>
            </p:cNvSpPr>
            <p:nvPr/>
          </p:nvSpPr>
          <p:spPr bwMode="auto">
            <a:xfrm>
              <a:off x="2998788" y="3579813"/>
              <a:ext cx="877888" cy="847725"/>
            </a:xfrm>
            <a:custGeom>
              <a:avLst/>
              <a:gdLst>
                <a:gd name="T0" fmla="*/ 275 w 329"/>
                <a:gd name="T1" fmla="*/ 0 h 320"/>
                <a:gd name="T2" fmla="*/ 165 w 329"/>
                <a:gd name="T3" fmla="*/ 0 h 320"/>
                <a:gd name="T4" fmla="*/ 55 w 329"/>
                <a:gd name="T5" fmla="*/ 0 h 320"/>
                <a:gd name="T6" fmla="*/ 53 w 329"/>
                <a:gd name="T7" fmla="*/ 317 h 320"/>
                <a:gd name="T8" fmla="*/ 57 w 329"/>
                <a:gd name="T9" fmla="*/ 320 h 320"/>
                <a:gd name="T10" fmla="*/ 165 w 329"/>
                <a:gd name="T11" fmla="*/ 320 h 320"/>
                <a:gd name="T12" fmla="*/ 272 w 329"/>
                <a:gd name="T13" fmla="*/ 320 h 320"/>
                <a:gd name="T14" fmla="*/ 276 w 329"/>
                <a:gd name="T15" fmla="*/ 317 h 320"/>
                <a:gd name="T16" fmla="*/ 275 w 329"/>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9" h="320">
                  <a:moveTo>
                    <a:pt x="275" y="0"/>
                  </a:moveTo>
                  <a:cubicBezTo>
                    <a:pt x="165" y="0"/>
                    <a:pt x="165" y="0"/>
                    <a:pt x="165" y="0"/>
                  </a:cubicBezTo>
                  <a:cubicBezTo>
                    <a:pt x="55" y="0"/>
                    <a:pt x="55" y="0"/>
                    <a:pt x="55" y="0"/>
                  </a:cubicBezTo>
                  <a:cubicBezTo>
                    <a:pt x="55" y="0"/>
                    <a:pt x="0" y="83"/>
                    <a:pt x="53" y="317"/>
                  </a:cubicBezTo>
                  <a:cubicBezTo>
                    <a:pt x="54" y="319"/>
                    <a:pt x="56" y="320"/>
                    <a:pt x="57" y="320"/>
                  </a:cubicBezTo>
                  <a:cubicBezTo>
                    <a:pt x="165" y="320"/>
                    <a:pt x="165" y="320"/>
                    <a:pt x="165" y="320"/>
                  </a:cubicBezTo>
                  <a:cubicBezTo>
                    <a:pt x="272" y="320"/>
                    <a:pt x="272" y="320"/>
                    <a:pt x="272" y="320"/>
                  </a:cubicBezTo>
                  <a:cubicBezTo>
                    <a:pt x="273" y="320"/>
                    <a:pt x="276" y="319"/>
                    <a:pt x="276" y="317"/>
                  </a:cubicBezTo>
                  <a:cubicBezTo>
                    <a:pt x="329" y="83"/>
                    <a:pt x="275" y="0"/>
                    <a:pt x="275" y="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5" name="Freeform 21"/>
            <p:cNvSpPr>
              <a:spLocks/>
            </p:cNvSpPr>
            <p:nvPr/>
          </p:nvSpPr>
          <p:spPr bwMode="auto">
            <a:xfrm>
              <a:off x="3106738" y="3686176"/>
              <a:ext cx="687388" cy="174625"/>
            </a:xfrm>
            <a:custGeom>
              <a:avLst/>
              <a:gdLst>
                <a:gd name="T0" fmla="*/ 0 w 258"/>
                <a:gd name="T1" fmla="*/ 0 h 66"/>
                <a:gd name="T2" fmla="*/ 258 w 258"/>
                <a:gd name="T3" fmla="*/ 66 h 66"/>
                <a:gd name="T4" fmla="*/ 249 w 258"/>
                <a:gd name="T5" fmla="*/ 0 h 66"/>
                <a:gd name="T6" fmla="*/ 0 w 258"/>
                <a:gd name="T7" fmla="*/ 0 h 66"/>
              </a:gdLst>
              <a:ahLst/>
              <a:cxnLst>
                <a:cxn ang="0">
                  <a:pos x="T0" y="T1"/>
                </a:cxn>
                <a:cxn ang="0">
                  <a:pos x="T2" y="T3"/>
                </a:cxn>
                <a:cxn ang="0">
                  <a:pos x="T4" y="T5"/>
                </a:cxn>
                <a:cxn ang="0">
                  <a:pos x="T6" y="T7"/>
                </a:cxn>
              </a:cxnLst>
              <a:rect l="0" t="0" r="r" b="b"/>
              <a:pathLst>
                <a:path w="258" h="66">
                  <a:moveTo>
                    <a:pt x="0" y="0"/>
                  </a:moveTo>
                  <a:cubicBezTo>
                    <a:pt x="258" y="66"/>
                    <a:pt x="258" y="66"/>
                    <a:pt x="258" y="66"/>
                  </a:cubicBezTo>
                  <a:cubicBezTo>
                    <a:pt x="257" y="38"/>
                    <a:pt x="253" y="16"/>
                    <a:pt x="249" y="0"/>
                  </a:cubicBezTo>
                  <a:cubicBezTo>
                    <a:pt x="0" y="0"/>
                    <a:pt x="0" y="0"/>
                    <a:pt x="0" y="0"/>
                  </a:cubicBezTo>
                </a:path>
              </a:pathLst>
            </a:custGeom>
            <a:solidFill>
              <a:srgbClr val="2C2B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86" name="Freeform 22"/>
            <p:cNvSpPr>
              <a:spLocks/>
            </p:cNvSpPr>
            <p:nvPr/>
          </p:nvSpPr>
          <p:spPr bwMode="auto">
            <a:xfrm>
              <a:off x="3052763" y="2838451"/>
              <a:ext cx="773113" cy="847725"/>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320">
                  <a:moveTo>
                    <a:pt x="241" y="158"/>
                  </a:moveTo>
                  <a:cubicBezTo>
                    <a:pt x="278" y="119"/>
                    <a:pt x="290" y="42"/>
                    <a:pt x="191" y="0"/>
                  </a:cubicBezTo>
                  <a:cubicBezTo>
                    <a:pt x="145" y="108"/>
                    <a:pt x="145" y="108"/>
                    <a:pt x="145" y="108"/>
                  </a:cubicBezTo>
                  <a:cubicBezTo>
                    <a:pt x="98" y="0"/>
                    <a:pt x="98" y="0"/>
                    <a:pt x="98" y="0"/>
                  </a:cubicBezTo>
                  <a:cubicBezTo>
                    <a:pt x="0" y="42"/>
                    <a:pt x="12" y="119"/>
                    <a:pt x="49" y="158"/>
                  </a:cubicBezTo>
                  <a:cubicBezTo>
                    <a:pt x="49" y="158"/>
                    <a:pt x="36" y="207"/>
                    <a:pt x="7" y="320"/>
                  </a:cubicBezTo>
                  <a:cubicBezTo>
                    <a:pt x="145" y="320"/>
                    <a:pt x="145" y="320"/>
                    <a:pt x="145" y="320"/>
                  </a:cubicBezTo>
                  <a:cubicBezTo>
                    <a:pt x="283" y="320"/>
                    <a:pt x="283" y="320"/>
                    <a:pt x="283" y="320"/>
                  </a:cubicBezTo>
                  <a:cubicBezTo>
                    <a:pt x="254" y="207"/>
                    <a:pt x="241" y="158"/>
                    <a:pt x="241" y="158"/>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7" name="Freeform 23"/>
            <p:cNvSpPr>
              <a:spLocks/>
            </p:cNvSpPr>
            <p:nvPr/>
          </p:nvSpPr>
          <p:spPr bwMode="auto">
            <a:xfrm>
              <a:off x="2986088" y="3767138"/>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188" name="Freeform 24"/>
            <p:cNvSpPr>
              <a:spLocks/>
            </p:cNvSpPr>
            <p:nvPr/>
          </p:nvSpPr>
          <p:spPr bwMode="auto">
            <a:xfrm>
              <a:off x="3084513" y="3797301"/>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9" name="Freeform 25"/>
            <p:cNvSpPr>
              <a:spLocks/>
            </p:cNvSpPr>
            <p:nvPr/>
          </p:nvSpPr>
          <p:spPr bwMode="auto">
            <a:xfrm>
              <a:off x="2916238" y="2811463"/>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0" name="Rectangle 26"/>
            <p:cNvSpPr>
              <a:spLocks noChangeArrowheads="1"/>
            </p:cNvSpPr>
            <p:nvPr/>
          </p:nvSpPr>
          <p:spPr bwMode="auto">
            <a:xfrm>
              <a:off x="3429000" y="3113088"/>
              <a:ext cx="20638" cy="573088"/>
            </a:xfrm>
            <a:prstGeom prst="rect">
              <a:avLst/>
            </a:prstGeom>
            <a:solidFill>
              <a:srgbClr val="302F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1" name="Freeform 27"/>
            <p:cNvSpPr>
              <a:spLocks/>
            </p:cNvSpPr>
            <p:nvPr/>
          </p:nvSpPr>
          <p:spPr bwMode="auto">
            <a:xfrm>
              <a:off x="3190875" y="2784476"/>
              <a:ext cx="249238" cy="339725"/>
            </a:xfrm>
            <a:custGeom>
              <a:avLst/>
              <a:gdLst>
                <a:gd name="T0" fmla="*/ 0 w 157"/>
                <a:gd name="T1" fmla="*/ 54 h 214"/>
                <a:gd name="T2" fmla="*/ 74 w 157"/>
                <a:gd name="T3" fmla="*/ 81 h 214"/>
                <a:gd name="T4" fmla="*/ 46 w 157"/>
                <a:gd name="T5" fmla="*/ 121 h 214"/>
                <a:gd name="T6" fmla="*/ 157 w 157"/>
                <a:gd name="T7" fmla="*/ 214 h 214"/>
                <a:gd name="T8" fmla="*/ 78 w 157"/>
                <a:gd name="T9" fmla="*/ 0 h 214"/>
                <a:gd name="T10" fmla="*/ 0 w 157"/>
                <a:gd name="T11" fmla="*/ 54 h 214"/>
              </a:gdLst>
              <a:ahLst/>
              <a:cxnLst>
                <a:cxn ang="0">
                  <a:pos x="T0" y="T1"/>
                </a:cxn>
                <a:cxn ang="0">
                  <a:pos x="T2" y="T3"/>
                </a:cxn>
                <a:cxn ang="0">
                  <a:pos x="T4" y="T5"/>
                </a:cxn>
                <a:cxn ang="0">
                  <a:pos x="T6" y="T7"/>
                </a:cxn>
                <a:cxn ang="0">
                  <a:pos x="T8" y="T9"/>
                </a:cxn>
                <a:cxn ang="0">
                  <a:pos x="T10" y="T11"/>
                </a:cxn>
              </a:cxnLst>
              <a:rect l="0" t="0" r="r" b="b"/>
              <a:pathLst>
                <a:path w="157" h="214">
                  <a:moveTo>
                    <a:pt x="0" y="54"/>
                  </a:moveTo>
                  <a:lnTo>
                    <a:pt x="74" y="81"/>
                  </a:lnTo>
                  <a:lnTo>
                    <a:pt x="46" y="121"/>
                  </a:lnTo>
                  <a:lnTo>
                    <a:pt x="157" y="214"/>
                  </a:lnTo>
                  <a:lnTo>
                    <a:pt x="78" y="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192" name="Freeform 28"/>
            <p:cNvSpPr>
              <a:spLocks/>
            </p:cNvSpPr>
            <p:nvPr/>
          </p:nvSpPr>
          <p:spPr bwMode="auto">
            <a:xfrm>
              <a:off x="3440113" y="2784476"/>
              <a:ext cx="244475" cy="339725"/>
            </a:xfrm>
            <a:custGeom>
              <a:avLst/>
              <a:gdLst>
                <a:gd name="T0" fmla="*/ 154 w 154"/>
                <a:gd name="T1" fmla="*/ 54 h 214"/>
                <a:gd name="T2" fmla="*/ 77 w 154"/>
                <a:gd name="T3" fmla="*/ 0 h 214"/>
                <a:gd name="T4" fmla="*/ 0 w 154"/>
                <a:gd name="T5" fmla="*/ 214 h 214"/>
                <a:gd name="T6" fmla="*/ 109 w 154"/>
                <a:gd name="T7" fmla="*/ 121 h 214"/>
                <a:gd name="T8" fmla="*/ 80 w 154"/>
                <a:gd name="T9" fmla="*/ 81 h 214"/>
                <a:gd name="T10" fmla="*/ 154 w 154"/>
                <a:gd name="T11" fmla="*/ 54 h 214"/>
              </a:gdLst>
              <a:ahLst/>
              <a:cxnLst>
                <a:cxn ang="0">
                  <a:pos x="T0" y="T1"/>
                </a:cxn>
                <a:cxn ang="0">
                  <a:pos x="T2" y="T3"/>
                </a:cxn>
                <a:cxn ang="0">
                  <a:pos x="T4" y="T5"/>
                </a:cxn>
                <a:cxn ang="0">
                  <a:pos x="T6" y="T7"/>
                </a:cxn>
                <a:cxn ang="0">
                  <a:pos x="T8" y="T9"/>
                </a:cxn>
                <a:cxn ang="0">
                  <a:pos x="T10" y="T11"/>
                </a:cxn>
              </a:cxnLst>
              <a:rect l="0" t="0" r="r" b="b"/>
              <a:pathLst>
                <a:path w="154" h="214">
                  <a:moveTo>
                    <a:pt x="154" y="54"/>
                  </a:moveTo>
                  <a:lnTo>
                    <a:pt x="77" y="0"/>
                  </a:lnTo>
                  <a:lnTo>
                    <a:pt x="0" y="214"/>
                  </a:lnTo>
                  <a:lnTo>
                    <a:pt x="109" y="121"/>
                  </a:lnTo>
                  <a:lnTo>
                    <a:pt x="80" y="81"/>
                  </a:lnTo>
                  <a:lnTo>
                    <a:pt x="154"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193" name="Freeform 29"/>
            <p:cNvSpPr>
              <a:spLocks/>
            </p:cNvSpPr>
            <p:nvPr/>
          </p:nvSpPr>
          <p:spPr bwMode="auto">
            <a:xfrm>
              <a:off x="3594100" y="2300288"/>
              <a:ext cx="295275" cy="582613"/>
            </a:xfrm>
            <a:custGeom>
              <a:avLst/>
              <a:gdLst>
                <a:gd name="T0" fmla="*/ 111 w 111"/>
                <a:gd name="T1" fmla="*/ 220 h 220"/>
                <a:gd name="T2" fmla="*/ 66 w 111"/>
                <a:gd name="T3" fmla="*/ 194 h 220"/>
                <a:gd name="T4" fmla="*/ 72 w 111"/>
                <a:gd name="T5" fmla="*/ 212 h 220"/>
                <a:gd name="T6" fmla="*/ 33 w 111"/>
                <a:gd name="T7" fmla="*/ 179 h 220"/>
                <a:gd name="T8" fmla="*/ 3 w 111"/>
                <a:gd name="T9" fmla="*/ 55 h 220"/>
                <a:gd name="T10" fmla="*/ 9 w 111"/>
                <a:gd name="T11" fmla="*/ 26 h 220"/>
                <a:gd name="T12" fmla="*/ 22 w 111"/>
                <a:gd name="T13" fmla="*/ 8 h 220"/>
                <a:gd name="T14" fmla="*/ 34 w 111"/>
                <a:gd name="T15" fmla="*/ 1 h 220"/>
                <a:gd name="T16" fmla="*/ 51 w 111"/>
                <a:gd name="T17" fmla="*/ 5 h 220"/>
                <a:gd name="T18" fmla="*/ 77 w 111"/>
                <a:gd name="T19" fmla="*/ 39 h 220"/>
                <a:gd name="T20" fmla="*/ 95 w 111"/>
                <a:gd name="T21" fmla="*/ 171 h 220"/>
                <a:gd name="T22" fmla="*/ 111 w 111"/>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220">
                  <a:moveTo>
                    <a:pt x="111" y="220"/>
                  </a:moveTo>
                  <a:cubicBezTo>
                    <a:pt x="96" y="215"/>
                    <a:pt x="80" y="201"/>
                    <a:pt x="66" y="194"/>
                  </a:cubicBezTo>
                  <a:cubicBezTo>
                    <a:pt x="67" y="198"/>
                    <a:pt x="69" y="209"/>
                    <a:pt x="72" y="212"/>
                  </a:cubicBezTo>
                  <a:cubicBezTo>
                    <a:pt x="56" y="206"/>
                    <a:pt x="43" y="193"/>
                    <a:pt x="33" y="179"/>
                  </a:cubicBezTo>
                  <a:cubicBezTo>
                    <a:pt x="8" y="143"/>
                    <a:pt x="0" y="98"/>
                    <a:pt x="3" y="55"/>
                  </a:cubicBezTo>
                  <a:cubicBezTo>
                    <a:pt x="3" y="45"/>
                    <a:pt x="5" y="35"/>
                    <a:pt x="9" y="26"/>
                  </a:cubicBezTo>
                  <a:cubicBezTo>
                    <a:pt x="12" y="19"/>
                    <a:pt x="16" y="13"/>
                    <a:pt x="22" y="8"/>
                  </a:cubicBezTo>
                  <a:cubicBezTo>
                    <a:pt x="25" y="5"/>
                    <a:pt x="29" y="2"/>
                    <a:pt x="34" y="1"/>
                  </a:cubicBezTo>
                  <a:cubicBezTo>
                    <a:pt x="40" y="0"/>
                    <a:pt x="46" y="2"/>
                    <a:pt x="51" y="5"/>
                  </a:cubicBezTo>
                  <a:cubicBezTo>
                    <a:pt x="64" y="12"/>
                    <a:pt x="72" y="25"/>
                    <a:pt x="77" y="39"/>
                  </a:cubicBezTo>
                  <a:cubicBezTo>
                    <a:pt x="93" y="81"/>
                    <a:pt x="89" y="127"/>
                    <a:pt x="95" y="171"/>
                  </a:cubicBezTo>
                  <a:cubicBezTo>
                    <a:pt x="97" y="188"/>
                    <a:pt x="101" y="206"/>
                    <a:pt x="111" y="22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94" name="Freeform 30"/>
            <p:cNvSpPr>
              <a:spLocks/>
            </p:cNvSpPr>
            <p:nvPr/>
          </p:nvSpPr>
          <p:spPr bwMode="auto">
            <a:xfrm>
              <a:off x="3173413" y="1962151"/>
              <a:ext cx="533400" cy="804863"/>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55" y="0"/>
                    <a:pt x="0" y="56"/>
                    <a:pt x="0" y="100"/>
                  </a:cubicBezTo>
                  <a:cubicBezTo>
                    <a:pt x="0" y="204"/>
                    <a:pt x="0" y="204"/>
                    <a:pt x="0" y="204"/>
                  </a:cubicBezTo>
                  <a:cubicBezTo>
                    <a:pt x="0" y="249"/>
                    <a:pt x="55" y="304"/>
                    <a:pt x="100" y="304"/>
                  </a:cubicBezTo>
                  <a:cubicBezTo>
                    <a:pt x="144" y="304"/>
                    <a:pt x="200" y="249"/>
                    <a:pt x="200" y="204"/>
                  </a:cubicBezTo>
                  <a:cubicBezTo>
                    <a:pt x="200" y="100"/>
                    <a:pt x="200" y="100"/>
                    <a:pt x="200" y="100"/>
                  </a:cubicBezTo>
                  <a:cubicBezTo>
                    <a:pt x="200" y="56"/>
                    <a:pt x="144" y="0"/>
                    <a:pt x="100" y="0"/>
                  </a:cubicBezTo>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5" name="Freeform 31"/>
            <p:cNvSpPr>
              <a:spLocks/>
            </p:cNvSpPr>
            <p:nvPr/>
          </p:nvSpPr>
          <p:spPr bwMode="auto">
            <a:xfrm>
              <a:off x="3343275" y="2601913"/>
              <a:ext cx="192088" cy="85725"/>
            </a:xfrm>
            <a:custGeom>
              <a:avLst/>
              <a:gdLst>
                <a:gd name="T0" fmla="*/ 72 w 72"/>
                <a:gd name="T1" fmla="*/ 0 h 32"/>
                <a:gd name="T2" fmla="*/ 36 w 72"/>
                <a:gd name="T3" fmla="*/ 32 h 32"/>
                <a:gd name="T4" fmla="*/ 0 w 72"/>
                <a:gd name="T5" fmla="*/ 0 h 32"/>
                <a:gd name="T6" fmla="*/ 72 w 72"/>
                <a:gd name="T7" fmla="*/ 0 h 32"/>
              </a:gdLst>
              <a:ahLst/>
              <a:cxnLst>
                <a:cxn ang="0">
                  <a:pos x="T0" y="T1"/>
                </a:cxn>
                <a:cxn ang="0">
                  <a:pos x="T2" y="T3"/>
                </a:cxn>
                <a:cxn ang="0">
                  <a:pos x="T4" y="T5"/>
                </a:cxn>
                <a:cxn ang="0">
                  <a:pos x="T6" y="T7"/>
                </a:cxn>
              </a:cxnLst>
              <a:rect l="0" t="0" r="r" b="b"/>
              <a:pathLst>
                <a:path w="72" h="32">
                  <a:moveTo>
                    <a:pt x="72" y="0"/>
                  </a:moveTo>
                  <a:cubicBezTo>
                    <a:pt x="72" y="18"/>
                    <a:pt x="56" y="32"/>
                    <a:pt x="36" y="32"/>
                  </a:cubicBezTo>
                  <a:cubicBezTo>
                    <a:pt x="16" y="32"/>
                    <a:pt x="0" y="18"/>
                    <a:pt x="0" y="0"/>
                  </a:cubicBezTo>
                  <a:lnTo>
                    <a:pt x="72" y="0"/>
                  </a:lnTo>
                  <a:close/>
                </a:path>
              </a:pathLst>
            </a:custGeom>
            <a:solidFill>
              <a:schemeClr val="accent2"/>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6" name="Freeform 32"/>
            <p:cNvSpPr>
              <a:spLocks/>
            </p:cNvSpPr>
            <p:nvPr/>
          </p:nvSpPr>
          <p:spPr bwMode="auto">
            <a:xfrm>
              <a:off x="3357563" y="2601913"/>
              <a:ext cx="158750" cy="31750"/>
            </a:xfrm>
            <a:custGeom>
              <a:avLst/>
              <a:gdLst>
                <a:gd name="T0" fmla="*/ 56 w 60"/>
                <a:gd name="T1" fmla="*/ 12 h 12"/>
                <a:gd name="T2" fmla="*/ 4 w 60"/>
                <a:gd name="T3" fmla="*/ 12 h 12"/>
                <a:gd name="T4" fmla="*/ 0 w 60"/>
                <a:gd name="T5" fmla="*/ 8 h 12"/>
                <a:gd name="T6" fmla="*/ 0 w 60"/>
                <a:gd name="T7" fmla="*/ 0 h 12"/>
                <a:gd name="T8" fmla="*/ 60 w 60"/>
                <a:gd name="T9" fmla="*/ 0 h 12"/>
                <a:gd name="T10" fmla="*/ 60 w 60"/>
                <a:gd name="T11" fmla="*/ 8 h 12"/>
                <a:gd name="T12" fmla="*/ 56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6" y="12"/>
                  </a:moveTo>
                  <a:cubicBezTo>
                    <a:pt x="4" y="12"/>
                    <a:pt x="4" y="12"/>
                    <a:pt x="4" y="12"/>
                  </a:cubicBezTo>
                  <a:cubicBezTo>
                    <a:pt x="2" y="12"/>
                    <a:pt x="0" y="11"/>
                    <a:pt x="0" y="8"/>
                  </a:cubicBezTo>
                  <a:cubicBezTo>
                    <a:pt x="0" y="0"/>
                    <a:pt x="0" y="0"/>
                    <a:pt x="0" y="0"/>
                  </a:cubicBezTo>
                  <a:cubicBezTo>
                    <a:pt x="60" y="0"/>
                    <a:pt x="60" y="0"/>
                    <a:pt x="60" y="0"/>
                  </a:cubicBezTo>
                  <a:cubicBezTo>
                    <a:pt x="60" y="8"/>
                    <a:pt x="60" y="8"/>
                    <a:pt x="60" y="8"/>
                  </a:cubicBezTo>
                  <a:cubicBezTo>
                    <a:pt x="60" y="11"/>
                    <a:pt x="58" y="12"/>
                    <a:pt x="56"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7" name="Freeform 33"/>
            <p:cNvSpPr>
              <a:spLocks/>
            </p:cNvSpPr>
            <p:nvPr/>
          </p:nvSpPr>
          <p:spPr bwMode="auto">
            <a:xfrm>
              <a:off x="3065463" y="1882776"/>
              <a:ext cx="747713" cy="579438"/>
            </a:xfrm>
            <a:custGeom>
              <a:avLst/>
              <a:gdLst>
                <a:gd name="T0" fmla="*/ 140 w 280"/>
                <a:gd name="T1" fmla="*/ 0 h 219"/>
                <a:gd name="T2" fmla="*/ 44 w 280"/>
                <a:gd name="T3" fmla="*/ 219 h 219"/>
                <a:gd name="T4" fmla="*/ 140 w 280"/>
                <a:gd name="T5" fmla="*/ 73 h 219"/>
                <a:gd name="T6" fmla="*/ 236 w 280"/>
                <a:gd name="T7" fmla="*/ 219 h 219"/>
                <a:gd name="T8" fmla="*/ 140 w 280"/>
                <a:gd name="T9" fmla="*/ 0 h 219"/>
              </a:gdLst>
              <a:ahLst/>
              <a:cxnLst>
                <a:cxn ang="0">
                  <a:pos x="T0" y="T1"/>
                </a:cxn>
                <a:cxn ang="0">
                  <a:pos x="T2" y="T3"/>
                </a:cxn>
                <a:cxn ang="0">
                  <a:pos x="T4" y="T5"/>
                </a:cxn>
                <a:cxn ang="0">
                  <a:pos x="T6" y="T7"/>
                </a:cxn>
                <a:cxn ang="0">
                  <a:pos x="T8" y="T9"/>
                </a:cxn>
              </a:cxnLst>
              <a:rect l="0" t="0" r="r" b="b"/>
              <a:pathLst>
                <a:path w="280" h="219">
                  <a:moveTo>
                    <a:pt x="140" y="0"/>
                  </a:moveTo>
                  <a:cubicBezTo>
                    <a:pt x="0" y="0"/>
                    <a:pt x="6" y="189"/>
                    <a:pt x="44" y="219"/>
                  </a:cubicBezTo>
                  <a:cubicBezTo>
                    <a:pt x="44" y="219"/>
                    <a:pt x="9" y="73"/>
                    <a:pt x="140" y="73"/>
                  </a:cubicBezTo>
                  <a:cubicBezTo>
                    <a:pt x="270" y="73"/>
                    <a:pt x="236" y="219"/>
                    <a:pt x="236" y="219"/>
                  </a:cubicBezTo>
                  <a:cubicBezTo>
                    <a:pt x="273" y="189"/>
                    <a:pt x="280" y="0"/>
                    <a:pt x="140" y="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98" name="Freeform 34"/>
            <p:cNvSpPr>
              <a:spLocks/>
            </p:cNvSpPr>
            <p:nvPr/>
          </p:nvSpPr>
          <p:spPr bwMode="auto">
            <a:xfrm>
              <a:off x="3119438" y="2338388"/>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99" name="Freeform 35"/>
            <p:cNvSpPr>
              <a:spLocks/>
            </p:cNvSpPr>
            <p:nvPr/>
          </p:nvSpPr>
          <p:spPr bwMode="auto">
            <a:xfrm>
              <a:off x="3652838" y="2338388"/>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200" name="Freeform 36"/>
            <p:cNvSpPr>
              <a:spLocks/>
            </p:cNvSpPr>
            <p:nvPr/>
          </p:nvSpPr>
          <p:spPr bwMode="auto">
            <a:xfrm>
              <a:off x="3090863" y="1808163"/>
              <a:ext cx="644525" cy="531813"/>
            </a:xfrm>
            <a:custGeom>
              <a:avLst/>
              <a:gdLst>
                <a:gd name="T0" fmla="*/ 205 w 242"/>
                <a:gd name="T1" fmla="*/ 185 h 201"/>
                <a:gd name="T2" fmla="*/ 185 w 242"/>
                <a:gd name="T3" fmla="*/ 160 h 201"/>
                <a:gd name="T4" fmla="*/ 242 w 242"/>
                <a:gd name="T5" fmla="*/ 181 h 201"/>
                <a:gd name="T6" fmla="*/ 203 w 242"/>
                <a:gd name="T7" fmla="*/ 70 h 201"/>
                <a:gd name="T8" fmla="*/ 36 w 242"/>
                <a:gd name="T9" fmla="*/ 116 h 201"/>
                <a:gd name="T10" fmla="*/ 31 w 242"/>
                <a:gd name="T11" fmla="*/ 200 h 201"/>
                <a:gd name="T12" fmla="*/ 92 w 242"/>
                <a:gd name="T13" fmla="*/ 122 h 201"/>
                <a:gd name="T14" fmla="*/ 152 w 242"/>
                <a:gd name="T15" fmla="*/ 173 h 201"/>
                <a:gd name="T16" fmla="*/ 134 w 242"/>
                <a:gd name="T17" fmla="*/ 143 h 201"/>
                <a:gd name="T18" fmla="*/ 205 w 242"/>
                <a:gd name="T19"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01">
                  <a:moveTo>
                    <a:pt x="205" y="185"/>
                  </a:moveTo>
                  <a:cubicBezTo>
                    <a:pt x="196" y="177"/>
                    <a:pt x="189" y="169"/>
                    <a:pt x="185" y="160"/>
                  </a:cubicBezTo>
                  <a:cubicBezTo>
                    <a:pt x="200" y="173"/>
                    <a:pt x="223" y="181"/>
                    <a:pt x="242" y="181"/>
                  </a:cubicBezTo>
                  <a:cubicBezTo>
                    <a:pt x="217" y="145"/>
                    <a:pt x="228" y="83"/>
                    <a:pt x="203" y="70"/>
                  </a:cubicBezTo>
                  <a:cubicBezTo>
                    <a:pt x="74" y="0"/>
                    <a:pt x="36" y="116"/>
                    <a:pt x="36" y="116"/>
                  </a:cubicBezTo>
                  <a:cubicBezTo>
                    <a:pt x="36" y="116"/>
                    <a:pt x="0" y="201"/>
                    <a:pt x="31" y="200"/>
                  </a:cubicBezTo>
                  <a:cubicBezTo>
                    <a:pt x="51" y="199"/>
                    <a:pt x="76" y="155"/>
                    <a:pt x="92" y="122"/>
                  </a:cubicBezTo>
                  <a:cubicBezTo>
                    <a:pt x="106" y="143"/>
                    <a:pt x="128" y="163"/>
                    <a:pt x="152" y="173"/>
                  </a:cubicBezTo>
                  <a:cubicBezTo>
                    <a:pt x="142" y="164"/>
                    <a:pt x="136" y="153"/>
                    <a:pt x="134" y="143"/>
                  </a:cubicBezTo>
                  <a:cubicBezTo>
                    <a:pt x="151" y="162"/>
                    <a:pt x="178" y="178"/>
                    <a:pt x="205" y="185"/>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grpSp>
        <p:nvGrpSpPr>
          <p:cNvPr id="201" name="Group 378"/>
          <p:cNvGrpSpPr/>
          <p:nvPr/>
        </p:nvGrpSpPr>
        <p:grpSpPr>
          <a:xfrm>
            <a:off x="628650" y="2132316"/>
            <a:ext cx="684471" cy="684471"/>
            <a:chOff x="4611688" y="1933575"/>
            <a:chExt cx="1330325" cy="1330325"/>
          </a:xfrm>
        </p:grpSpPr>
        <p:sp>
          <p:nvSpPr>
            <p:cNvPr id="202" name="Oval 133"/>
            <p:cNvSpPr>
              <a:spLocks noChangeArrowheads="1"/>
            </p:cNvSpPr>
            <p:nvPr/>
          </p:nvSpPr>
          <p:spPr bwMode="auto">
            <a:xfrm>
              <a:off x="4611688" y="1933575"/>
              <a:ext cx="1330325" cy="133032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203" name="Freeform 134"/>
            <p:cNvSpPr>
              <a:spLocks/>
            </p:cNvSpPr>
            <p:nvPr/>
          </p:nvSpPr>
          <p:spPr bwMode="auto">
            <a:xfrm>
              <a:off x="5035551" y="2840038"/>
              <a:ext cx="98425" cy="98425"/>
            </a:xfrm>
            <a:custGeom>
              <a:avLst/>
              <a:gdLst>
                <a:gd name="T0" fmla="*/ 26 w 26"/>
                <a:gd name="T1" fmla="*/ 26 h 26"/>
                <a:gd name="T2" fmla="*/ 0 w 26"/>
                <a:gd name="T3" fmla="*/ 26 h 26"/>
                <a:gd name="T4" fmla="*/ 0 w 26"/>
                <a:gd name="T5" fmla="*/ 6 h 26"/>
                <a:gd name="T6" fmla="*/ 6 w 26"/>
                <a:gd name="T7" fmla="*/ 0 h 26"/>
                <a:gd name="T8" fmla="*/ 19 w 26"/>
                <a:gd name="T9" fmla="*/ 0 h 26"/>
                <a:gd name="T10" fmla="*/ 26 w 26"/>
                <a:gd name="T11" fmla="*/ 6 h 26"/>
                <a:gd name="T12" fmla="*/ 26 w 26"/>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6" y="26"/>
                  </a:moveTo>
                  <a:cubicBezTo>
                    <a:pt x="0" y="26"/>
                    <a:pt x="0" y="26"/>
                    <a:pt x="0" y="26"/>
                  </a:cubicBezTo>
                  <a:cubicBezTo>
                    <a:pt x="0" y="6"/>
                    <a:pt x="0" y="6"/>
                    <a:pt x="0" y="6"/>
                  </a:cubicBezTo>
                  <a:cubicBezTo>
                    <a:pt x="0" y="3"/>
                    <a:pt x="3" y="0"/>
                    <a:pt x="6" y="0"/>
                  </a:cubicBezTo>
                  <a:cubicBezTo>
                    <a:pt x="19" y="0"/>
                    <a:pt x="19" y="0"/>
                    <a:pt x="19" y="0"/>
                  </a:cubicBezTo>
                  <a:cubicBezTo>
                    <a:pt x="23" y="0"/>
                    <a:pt x="26" y="3"/>
                    <a:pt x="26" y="6"/>
                  </a:cubicBezTo>
                  <a:lnTo>
                    <a:pt x="26" y="2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204" name="Freeform 135"/>
            <p:cNvSpPr>
              <a:spLocks/>
            </p:cNvSpPr>
            <p:nvPr/>
          </p:nvSpPr>
          <p:spPr bwMode="auto">
            <a:xfrm>
              <a:off x="5178426" y="2741613"/>
              <a:ext cx="98425" cy="196850"/>
            </a:xfrm>
            <a:custGeom>
              <a:avLst/>
              <a:gdLst>
                <a:gd name="T0" fmla="*/ 26 w 26"/>
                <a:gd name="T1" fmla="*/ 52 h 52"/>
                <a:gd name="T2" fmla="*/ 0 w 26"/>
                <a:gd name="T3" fmla="*/ 52 h 52"/>
                <a:gd name="T4" fmla="*/ 0 w 26"/>
                <a:gd name="T5" fmla="*/ 7 h 52"/>
                <a:gd name="T6" fmla="*/ 7 w 26"/>
                <a:gd name="T7" fmla="*/ 0 h 52"/>
                <a:gd name="T8" fmla="*/ 20 w 26"/>
                <a:gd name="T9" fmla="*/ 0 h 52"/>
                <a:gd name="T10" fmla="*/ 26 w 26"/>
                <a:gd name="T11" fmla="*/ 7 h 52"/>
                <a:gd name="T12" fmla="*/ 26 w 26"/>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26" h="52">
                  <a:moveTo>
                    <a:pt x="26" y="52"/>
                  </a:moveTo>
                  <a:cubicBezTo>
                    <a:pt x="0" y="52"/>
                    <a:pt x="0" y="52"/>
                    <a:pt x="0" y="52"/>
                  </a:cubicBezTo>
                  <a:cubicBezTo>
                    <a:pt x="0" y="7"/>
                    <a:pt x="0" y="7"/>
                    <a:pt x="0" y="7"/>
                  </a:cubicBezTo>
                  <a:cubicBezTo>
                    <a:pt x="0" y="3"/>
                    <a:pt x="3" y="0"/>
                    <a:pt x="7" y="0"/>
                  </a:cubicBezTo>
                  <a:cubicBezTo>
                    <a:pt x="20" y="0"/>
                    <a:pt x="20" y="0"/>
                    <a:pt x="20" y="0"/>
                  </a:cubicBezTo>
                  <a:cubicBezTo>
                    <a:pt x="23" y="0"/>
                    <a:pt x="26" y="3"/>
                    <a:pt x="26" y="7"/>
                  </a:cubicBezTo>
                  <a:lnTo>
                    <a:pt x="26" y="5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205" name="Freeform 136"/>
            <p:cNvSpPr>
              <a:spLocks/>
            </p:cNvSpPr>
            <p:nvPr/>
          </p:nvSpPr>
          <p:spPr bwMode="auto">
            <a:xfrm>
              <a:off x="5326063" y="2647950"/>
              <a:ext cx="95250" cy="290513"/>
            </a:xfrm>
            <a:custGeom>
              <a:avLst/>
              <a:gdLst>
                <a:gd name="T0" fmla="*/ 25 w 25"/>
                <a:gd name="T1" fmla="*/ 77 h 77"/>
                <a:gd name="T2" fmla="*/ 0 w 25"/>
                <a:gd name="T3" fmla="*/ 77 h 77"/>
                <a:gd name="T4" fmla="*/ 0 w 25"/>
                <a:gd name="T5" fmla="*/ 6 h 77"/>
                <a:gd name="T6" fmla="*/ 6 w 25"/>
                <a:gd name="T7" fmla="*/ 0 h 77"/>
                <a:gd name="T8" fmla="*/ 19 w 25"/>
                <a:gd name="T9" fmla="*/ 0 h 77"/>
                <a:gd name="T10" fmla="*/ 25 w 25"/>
                <a:gd name="T11" fmla="*/ 6 h 77"/>
                <a:gd name="T12" fmla="*/ 25 w 25"/>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25" h="77">
                  <a:moveTo>
                    <a:pt x="25" y="77"/>
                  </a:moveTo>
                  <a:cubicBezTo>
                    <a:pt x="0" y="77"/>
                    <a:pt x="0" y="77"/>
                    <a:pt x="0" y="77"/>
                  </a:cubicBezTo>
                  <a:cubicBezTo>
                    <a:pt x="0" y="6"/>
                    <a:pt x="0" y="6"/>
                    <a:pt x="0" y="6"/>
                  </a:cubicBezTo>
                  <a:cubicBezTo>
                    <a:pt x="0" y="3"/>
                    <a:pt x="3" y="0"/>
                    <a:pt x="6" y="0"/>
                  </a:cubicBezTo>
                  <a:cubicBezTo>
                    <a:pt x="19" y="0"/>
                    <a:pt x="19" y="0"/>
                    <a:pt x="19" y="0"/>
                  </a:cubicBezTo>
                  <a:cubicBezTo>
                    <a:pt x="23" y="0"/>
                    <a:pt x="25" y="3"/>
                    <a:pt x="25" y="6"/>
                  </a:cubicBezTo>
                  <a:lnTo>
                    <a:pt x="25" y="7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id-ID" sz="1350"/>
            </a:p>
          </p:txBody>
        </p:sp>
        <p:sp>
          <p:nvSpPr>
            <p:cNvPr id="206" name="Freeform 137"/>
            <p:cNvSpPr>
              <a:spLocks/>
            </p:cNvSpPr>
            <p:nvPr/>
          </p:nvSpPr>
          <p:spPr bwMode="auto">
            <a:xfrm>
              <a:off x="5470526" y="2549525"/>
              <a:ext cx="98425" cy="388938"/>
            </a:xfrm>
            <a:custGeom>
              <a:avLst/>
              <a:gdLst>
                <a:gd name="T0" fmla="*/ 26 w 26"/>
                <a:gd name="T1" fmla="*/ 103 h 103"/>
                <a:gd name="T2" fmla="*/ 0 w 26"/>
                <a:gd name="T3" fmla="*/ 103 h 103"/>
                <a:gd name="T4" fmla="*/ 0 w 26"/>
                <a:gd name="T5" fmla="*/ 7 h 103"/>
                <a:gd name="T6" fmla="*/ 7 w 26"/>
                <a:gd name="T7" fmla="*/ 0 h 103"/>
                <a:gd name="T8" fmla="*/ 19 w 26"/>
                <a:gd name="T9" fmla="*/ 0 h 103"/>
                <a:gd name="T10" fmla="*/ 26 w 26"/>
                <a:gd name="T11" fmla="*/ 7 h 103"/>
                <a:gd name="T12" fmla="*/ 26 w 26"/>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26" h="103">
                  <a:moveTo>
                    <a:pt x="26" y="103"/>
                  </a:moveTo>
                  <a:cubicBezTo>
                    <a:pt x="0" y="103"/>
                    <a:pt x="0" y="103"/>
                    <a:pt x="0" y="103"/>
                  </a:cubicBezTo>
                  <a:cubicBezTo>
                    <a:pt x="0" y="7"/>
                    <a:pt x="0" y="7"/>
                    <a:pt x="0" y="7"/>
                  </a:cubicBezTo>
                  <a:cubicBezTo>
                    <a:pt x="0" y="3"/>
                    <a:pt x="3" y="0"/>
                    <a:pt x="7" y="0"/>
                  </a:cubicBezTo>
                  <a:cubicBezTo>
                    <a:pt x="19" y="0"/>
                    <a:pt x="19" y="0"/>
                    <a:pt x="19" y="0"/>
                  </a:cubicBezTo>
                  <a:cubicBezTo>
                    <a:pt x="23" y="0"/>
                    <a:pt x="26" y="3"/>
                    <a:pt x="26" y="7"/>
                  </a:cubicBezTo>
                  <a:lnTo>
                    <a:pt x="26" y="10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id-ID" sz="1350"/>
            </a:p>
          </p:txBody>
        </p:sp>
        <p:sp>
          <p:nvSpPr>
            <p:cNvPr id="207" name="Freeform 138"/>
            <p:cNvSpPr>
              <a:spLocks/>
            </p:cNvSpPr>
            <p:nvPr/>
          </p:nvSpPr>
          <p:spPr bwMode="auto">
            <a:xfrm>
              <a:off x="4891088" y="2212975"/>
              <a:ext cx="771525" cy="771525"/>
            </a:xfrm>
            <a:custGeom>
              <a:avLst/>
              <a:gdLst>
                <a:gd name="T0" fmla="*/ 198 w 204"/>
                <a:gd name="T1" fmla="*/ 192 h 204"/>
                <a:gd name="T2" fmla="*/ 12 w 204"/>
                <a:gd name="T3" fmla="*/ 192 h 204"/>
                <a:gd name="T4" fmla="*/ 12 w 204"/>
                <a:gd name="T5" fmla="*/ 6 h 204"/>
                <a:gd name="T6" fmla="*/ 6 w 204"/>
                <a:gd name="T7" fmla="*/ 0 h 204"/>
                <a:gd name="T8" fmla="*/ 0 w 204"/>
                <a:gd name="T9" fmla="*/ 6 h 204"/>
                <a:gd name="T10" fmla="*/ 0 w 204"/>
                <a:gd name="T11" fmla="*/ 204 h 204"/>
                <a:gd name="T12" fmla="*/ 198 w 204"/>
                <a:gd name="T13" fmla="*/ 204 h 204"/>
                <a:gd name="T14" fmla="*/ 204 w 204"/>
                <a:gd name="T15" fmla="*/ 198 h 204"/>
                <a:gd name="T16" fmla="*/ 198 w 204"/>
                <a:gd name="T17" fmla="*/ 19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 h="204">
                  <a:moveTo>
                    <a:pt x="198" y="192"/>
                  </a:moveTo>
                  <a:cubicBezTo>
                    <a:pt x="12" y="192"/>
                    <a:pt x="12" y="192"/>
                    <a:pt x="12" y="192"/>
                  </a:cubicBezTo>
                  <a:cubicBezTo>
                    <a:pt x="12" y="6"/>
                    <a:pt x="12" y="6"/>
                    <a:pt x="12" y="6"/>
                  </a:cubicBezTo>
                  <a:cubicBezTo>
                    <a:pt x="12" y="2"/>
                    <a:pt x="10" y="0"/>
                    <a:pt x="6" y="0"/>
                  </a:cubicBezTo>
                  <a:cubicBezTo>
                    <a:pt x="2" y="0"/>
                    <a:pt x="0" y="2"/>
                    <a:pt x="0" y="6"/>
                  </a:cubicBezTo>
                  <a:cubicBezTo>
                    <a:pt x="0" y="204"/>
                    <a:pt x="0" y="204"/>
                    <a:pt x="0" y="204"/>
                  </a:cubicBezTo>
                  <a:cubicBezTo>
                    <a:pt x="198" y="204"/>
                    <a:pt x="198" y="204"/>
                    <a:pt x="198" y="204"/>
                  </a:cubicBezTo>
                  <a:cubicBezTo>
                    <a:pt x="202" y="204"/>
                    <a:pt x="204" y="202"/>
                    <a:pt x="204" y="198"/>
                  </a:cubicBezTo>
                  <a:cubicBezTo>
                    <a:pt x="204" y="194"/>
                    <a:pt x="202" y="192"/>
                    <a:pt x="198" y="192"/>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208" name="Freeform 139"/>
            <p:cNvSpPr>
              <a:spLocks/>
            </p:cNvSpPr>
            <p:nvPr/>
          </p:nvSpPr>
          <p:spPr bwMode="auto">
            <a:xfrm>
              <a:off x="5046663" y="2257425"/>
              <a:ext cx="407988" cy="401638"/>
            </a:xfrm>
            <a:custGeom>
              <a:avLst/>
              <a:gdLst>
                <a:gd name="T0" fmla="*/ 240 w 257"/>
                <a:gd name="T1" fmla="*/ 131 h 253"/>
                <a:gd name="T2" fmla="*/ 257 w 257"/>
                <a:gd name="T3" fmla="*/ 0 h 253"/>
                <a:gd name="T4" fmla="*/ 124 w 257"/>
                <a:gd name="T5" fmla="*/ 17 h 253"/>
                <a:gd name="T6" fmla="*/ 162 w 257"/>
                <a:gd name="T7" fmla="*/ 53 h 253"/>
                <a:gd name="T8" fmla="*/ 0 w 257"/>
                <a:gd name="T9" fmla="*/ 241 h 253"/>
                <a:gd name="T10" fmla="*/ 12 w 257"/>
                <a:gd name="T11" fmla="*/ 253 h 253"/>
                <a:gd name="T12" fmla="*/ 202 w 257"/>
                <a:gd name="T13" fmla="*/ 93 h 253"/>
                <a:gd name="T14" fmla="*/ 240 w 257"/>
                <a:gd name="T15" fmla="*/ 131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7" h="253">
                  <a:moveTo>
                    <a:pt x="240" y="131"/>
                  </a:moveTo>
                  <a:lnTo>
                    <a:pt x="257" y="0"/>
                  </a:lnTo>
                  <a:lnTo>
                    <a:pt x="124" y="17"/>
                  </a:lnTo>
                  <a:lnTo>
                    <a:pt x="162" y="53"/>
                  </a:lnTo>
                  <a:lnTo>
                    <a:pt x="0" y="241"/>
                  </a:lnTo>
                  <a:lnTo>
                    <a:pt x="12" y="253"/>
                  </a:lnTo>
                  <a:lnTo>
                    <a:pt x="202" y="93"/>
                  </a:lnTo>
                  <a:lnTo>
                    <a:pt x="240" y="13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id-ID" sz="1350"/>
            </a:p>
          </p:txBody>
        </p:sp>
      </p:grpSp>
      <p:grpSp>
        <p:nvGrpSpPr>
          <p:cNvPr id="209" name="Group 2"/>
          <p:cNvGrpSpPr/>
          <p:nvPr/>
        </p:nvGrpSpPr>
        <p:grpSpPr>
          <a:xfrm>
            <a:off x="876432" y="2911994"/>
            <a:ext cx="441075" cy="441075"/>
            <a:chOff x="1168576" y="2739659"/>
            <a:chExt cx="588100" cy="588100"/>
          </a:xfrm>
          <a:solidFill>
            <a:srgbClr val="00B9E4"/>
          </a:solidFill>
        </p:grpSpPr>
        <p:grpSp>
          <p:nvGrpSpPr>
            <p:cNvPr id="210" name="Group 386"/>
            <p:cNvGrpSpPr/>
            <p:nvPr/>
          </p:nvGrpSpPr>
          <p:grpSpPr>
            <a:xfrm>
              <a:off x="1168576" y="2739659"/>
              <a:ext cx="588100" cy="588100"/>
              <a:chOff x="890588" y="1938338"/>
              <a:chExt cx="1330325" cy="1330325"/>
            </a:xfrm>
            <a:grpFill/>
          </p:grpSpPr>
          <p:sp>
            <p:nvSpPr>
              <p:cNvPr id="212" name="Oval 232"/>
              <p:cNvSpPr>
                <a:spLocks noChangeArrowheads="1"/>
              </p:cNvSpPr>
              <p:nvPr/>
            </p:nvSpPr>
            <p:spPr bwMode="auto">
              <a:xfrm>
                <a:off x="890588" y="1938338"/>
                <a:ext cx="1330325" cy="133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213" name="Freeform 233"/>
              <p:cNvSpPr>
                <a:spLocks noEditPoints="1"/>
              </p:cNvSpPr>
              <p:nvPr/>
            </p:nvSpPr>
            <p:spPr bwMode="auto">
              <a:xfrm>
                <a:off x="1169988" y="2217738"/>
                <a:ext cx="771525" cy="771525"/>
              </a:xfrm>
              <a:custGeom>
                <a:avLst/>
                <a:gdLst>
                  <a:gd name="T0" fmla="*/ 102 w 204"/>
                  <a:gd name="T1" fmla="*/ 0 h 204"/>
                  <a:gd name="T2" fmla="*/ 0 w 204"/>
                  <a:gd name="T3" fmla="*/ 102 h 204"/>
                  <a:gd name="T4" fmla="*/ 102 w 204"/>
                  <a:gd name="T5" fmla="*/ 204 h 204"/>
                  <a:gd name="T6" fmla="*/ 204 w 204"/>
                  <a:gd name="T7" fmla="*/ 102 h 204"/>
                  <a:gd name="T8" fmla="*/ 102 w 204"/>
                  <a:gd name="T9" fmla="*/ 0 h 204"/>
                  <a:gd name="T10" fmla="*/ 102 w 204"/>
                  <a:gd name="T11" fmla="*/ 12 h 204"/>
                  <a:gd name="T12" fmla="*/ 192 w 204"/>
                  <a:gd name="T13" fmla="*/ 102 h 204"/>
                  <a:gd name="T14" fmla="*/ 102 w 204"/>
                  <a:gd name="T15" fmla="*/ 192 h 204"/>
                  <a:gd name="T16" fmla="*/ 12 w 204"/>
                  <a:gd name="T17" fmla="*/ 102 h 204"/>
                  <a:gd name="T18" fmla="*/ 102 w 204"/>
                  <a:gd name="T19"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04">
                    <a:moveTo>
                      <a:pt x="102" y="0"/>
                    </a:moveTo>
                    <a:cubicBezTo>
                      <a:pt x="45" y="0"/>
                      <a:pt x="0" y="45"/>
                      <a:pt x="0" y="102"/>
                    </a:cubicBezTo>
                    <a:cubicBezTo>
                      <a:pt x="0" y="159"/>
                      <a:pt x="45" y="204"/>
                      <a:pt x="102" y="204"/>
                    </a:cubicBezTo>
                    <a:cubicBezTo>
                      <a:pt x="159" y="204"/>
                      <a:pt x="204" y="159"/>
                      <a:pt x="204" y="102"/>
                    </a:cubicBezTo>
                    <a:cubicBezTo>
                      <a:pt x="204" y="45"/>
                      <a:pt x="159" y="0"/>
                      <a:pt x="102" y="0"/>
                    </a:cubicBezTo>
                    <a:close/>
                    <a:moveTo>
                      <a:pt x="102" y="12"/>
                    </a:moveTo>
                    <a:cubicBezTo>
                      <a:pt x="151" y="12"/>
                      <a:pt x="192" y="53"/>
                      <a:pt x="192" y="102"/>
                    </a:cubicBezTo>
                    <a:cubicBezTo>
                      <a:pt x="192" y="151"/>
                      <a:pt x="151" y="192"/>
                      <a:pt x="102" y="192"/>
                    </a:cubicBezTo>
                    <a:cubicBezTo>
                      <a:pt x="53" y="192"/>
                      <a:pt x="12" y="151"/>
                      <a:pt x="12" y="102"/>
                    </a:cubicBezTo>
                    <a:cubicBezTo>
                      <a:pt x="12" y="53"/>
                      <a:pt x="53" y="12"/>
                      <a:pt x="102"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id-ID" sz="1350"/>
              </a:p>
            </p:txBody>
          </p:sp>
          <p:sp>
            <p:nvSpPr>
              <p:cNvPr id="214" name="Oval 234"/>
              <p:cNvSpPr>
                <a:spLocks noChangeArrowheads="1"/>
              </p:cNvSpPr>
              <p:nvPr/>
            </p:nvSpPr>
            <p:spPr bwMode="auto">
              <a:xfrm>
                <a:off x="1216026" y="2262188"/>
                <a:ext cx="681038" cy="681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id-ID" sz="1350"/>
              </a:p>
            </p:txBody>
          </p:sp>
          <p:sp>
            <p:nvSpPr>
              <p:cNvPr id="215" name="Freeform 235"/>
              <p:cNvSpPr>
                <a:spLocks/>
              </p:cNvSpPr>
              <p:nvPr/>
            </p:nvSpPr>
            <p:spPr bwMode="auto">
              <a:xfrm>
                <a:off x="1216026" y="2262188"/>
                <a:ext cx="585788" cy="587375"/>
              </a:xfrm>
              <a:custGeom>
                <a:avLst/>
                <a:gdLst>
                  <a:gd name="T0" fmla="*/ 90 w 155"/>
                  <a:gd name="T1" fmla="*/ 0 h 155"/>
                  <a:gd name="T2" fmla="*/ 0 w 155"/>
                  <a:gd name="T3" fmla="*/ 90 h 155"/>
                  <a:gd name="T4" fmla="*/ 28 w 155"/>
                  <a:gd name="T5" fmla="*/ 155 h 155"/>
                  <a:gd name="T6" fmla="*/ 155 w 155"/>
                  <a:gd name="T7" fmla="*/ 28 h 155"/>
                  <a:gd name="T8" fmla="*/ 90 w 155"/>
                  <a:gd name="T9" fmla="*/ 0 h 155"/>
                </a:gdLst>
                <a:ahLst/>
                <a:cxnLst>
                  <a:cxn ang="0">
                    <a:pos x="T0" y="T1"/>
                  </a:cxn>
                  <a:cxn ang="0">
                    <a:pos x="T2" y="T3"/>
                  </a:cxn>
                  <a:cxn ang="0">
                    <a:pos x="T4" y="T5"/>
                  </a:cxn>
                  <a:cxn ang="0">
                    <a:pos x="T6" y="T7"/>
                  </a:cxn>
                  <a:cxn ang="0">
                    <a:pos x="T8" y="T9"/>
                  </a:cxn>
                </a:cxnLst>
                <a:rect l="0" t="0" r="r" b="b"/>
                <a:pathLst>
                  <a:path w="155" h="155">
                    <a:moveTo>
                      <a:pt x="90" y="0"/>
                    </a:moveTo>
                    <a:cubicBezTo>
                      <a:pt x="41" y="0"/>
                      <a:pt x="0" y="41"/>
                      <a:pt x="0" y="90"/>
                    </a:cubicBezTo>
                    <a:cubicBezTo>
                      <a:pt x="0" y="115"/>
                      <a:pt x="11" y="138"/>
                      <a:pt x="28" y="155"/>
                    </a:cubicBezTo>
                    <a:cubicBezTo>
                      <a:pt x="155" y="28"/>
                      <a:pt x="155" y="28"/>
                      <a:pt x="155" y="28"/>
                    </a:cubicBezTo>
                    <a:cubicBezTo>
                      <a:pt x="138" y="11"/>
                      <a:pt x="115" y="0"/>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id-ID" sz="1350"/>
              </a:p>
            </p:txBody>
          </p:sp>
          <p:sp>
            <p:nvSpPr>
              <p:cNvPr id="216" name="Freeform 236"/>
              <p:cNvSpPr>
                <a:spLocks/>
              </p:cNvSpPr>
              <p:nvPr/>
            </p:nvSpPr>
            <p:spPr bwMode="auto">
              <a:xfrm>
                <a:off x="1169988" y="2217738"/>
                <a:ext cx="665163" cy="665163"/>
              </a:xfrm>
              <a:custGeom>
                <a:avLst/>
                <a:gdLst>
                  <a:gd name="T0" fmla="*/ 12 w 176"/>
                  <a:gd name="T1" fmla="*/ 102 h 176"/>
                  <a:gd name="T2" fmla="*/ 102 w 176"/>
                  <a:gd name="T3" fmla="*/ 12 h 176"/>
                  <a:gd name="T4" fmla="*/ 167 w 176"/>
                  <a:gd name="T5" fmla="*/ 40 h 176"/>
                  <a:gd name="T6" fmla="*/ 176 w 176"/>
                  <a:gd name="T7" fmla="*/ 31 h 176"/>
                  <a:gd name="T8" fmla="*/ 102 w 176"/>
                  <a:gd name="T9" fmla="*/ 0 h 176"/>
                  <a:gd name="T10" fmla="*/ 0 w 176"/>
                  <a:gd name="T11" fmla="*/ 102 h 176"/>
                  <a:gd name="T12" fmla="*/ 31 w 176"/>
                  <a:gd name="T13" fmla="*/ 176 h 176"/>
                  <a:gd name="T14" fmla="*/ 40 w 176"/>
                  <a:gd name="T15" fmla="*/ 167 h 176"/>
                  <a:gd name="T16" fmla="*/ 12 w 176"/>
                  <a:gd name="T17" fmla="*/ 10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176">
                    <a:moveTo>
                      <a:pt x="12" y="102"/>
                    </a:moveTo>
                    <a:cubicBezTo>
                      <a:pt x="12" y="53"/>
                      <a:pt x="53" y="12"/>
                      <a:pt x="102" y="12"/>
                    </a:cubicBezTo>
                    <a:cubicBezTo>
                      <a:pt x="127" y="12"/>
                      <a:pt x="150" y="23"/>
                      <a:pt x="167" y="40"/>
                    </a:cubicBezTo>
                    <a:cubicBezTo>
                      <a:pt x="176" y="31"/>
                      <a:pt x="176" y="31"/>
                      <a:pt x="176" y="31"/>
                    </a:cubicBezTo>
                    <a:cubicBezTo>
                      <a:pt x="157" y="12"/>
                      <a:pt x="131" y="0"/>
                      <a:pt x="102" y="0"/>
                    </a:cubicBezTo>
                    <a:cubicBezTo>
                      <a:pt x="45" y="0"/>
                      <a:pt x="0" y="45"/>
                      <a:pt x="0" y="102"/>
                    </a:cubicBezTo>
                    <a:cubicBezTo>
                      <a:pt x="0" y="131"/>
                      <a:pt x="12" y="157"/>
                      <a:pt x="31" y="176"/>
                    </a:cubicBezTo>
                    <a:cubicBezTo>
                      <a:pt x="40" y="167"/>
                      <a:pt x="40" y="167"/>
                      <a:pt x="40" y="167"/>
                    </a:cubicBezTo>
                    <a:cubicBezTo>
                      <a:pt x="23" y="150"/>
                      <a:pt x="12" y="127"/>
                      <a:pt x="12"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id-ID" sz="1350"/>
              </a:p>
            </p:txBody>
          </p:sp>
        </p:grpSp>
        <p:sp>
          <p:nvSpPr>
            <p:cNvPr id="211" name="TextBox 1"/>
            <p:cNvSpPr txBox="1"/>
            <p:nvPr/>
          </p:nvSpPr>
          <p:spPr>
            <a:xfrm>
              <a:off x="1371601" y="2848238"/>
              <a:ext cx="172994" cy="369332"/>
            </a:xfrm>
            <a:prstGeom prst="rect">
              <a:avLst/>
            </a:prstGeom>
            <a:grpFill/>
          </p:spPr>
          <p:txBody>
            <a:bodyPr wrap="square" rtlCol="0" anchor="ctr" anchorCtr="0">
              <a:normAutofit fontScale="92500" lnSpcReduction="20000"/>
            </a:bodyPr>
            <a:lstStyle/>
            <a:p>
              <a:pPr algn="ctr"/>
              <a:r>
                <a:rPr lang="en-US" sz="1500" b="1" dirty="0">
                  <a:solidFill>
                    <a:schemeClr val="accent3">
                      <a:lumMod val="50000"/>
                    </a:schemeClr>
                  </a:solidFill>
                </a:rPr>
                <a:t>$</a:t>
              </a:r>
            </a:p>
          </p:txBody>
        </p:sp>
      </p:grpSp>
      <p:sp>
        <p:nvSpPr>
          <p:cNvPr id="4" name="Rectangle à coins arrondis 3"/>
          <p:cNvSpPr/>
          <p:nvPr/>
        </p:nvSpPr>
        <p:spPr>
          <a:xfrm>
            <a:off x="4795284" y="1945758"/>
            <a:ext cx="3965944" cy="528793"/>
          </a:xfrm>
          <a:prstGeom prst="roundRect">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bg1"/>
                </a:solidFill>
              </a:rPr>
              <a:t>La durée de l’option : entre 1 et 5 ans</a:t>
            </a:r>
          </a:p>
        </p:txBody>
      </p:sp>
      <p:sp>
        <p:nvSpPr>
          <p:cNvPr id="218" name="Rectangle à coins arrondis 217"/>
          <p:cNvSpPr/>
          <p:nvPr/>
        </p:nvSpPr>
        <p:spPr>
          <a:xfrm>
            <a:off x="4795284" y="2682246"/>
            <a:ext cx="3965944" cy="528793"/>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répartition cible : les supports vers lesquels </a:t>
            </a:r>
          </a:p>
          <a:p>
            <a:r>
              <a:rPr lang="fr-FR" sz="1200" dirty="0"/>
              <a:t>l’épargne sera investie progressivement</a:t>
            </a:r>
          </a:p>
        </p:txBody>
      </p:sp>
      <p:sp>
        <p:nvSpPr>
          <p:cNvPr id="219" name="Rectangle à coins arrondis 218"/>
          <p:cNvSpPr/>
          <p:nvPr/>
        </p:nvSpPr>
        <p:spPr>
          <a:xfrm>
            <a:off x="4795284" y="3452611"/>
            <a:ext cx="3965944" cy="528793"/>
          </a:xfrm>
          <a:prstGeom prst="roundRect">
            <a:avLst/>
          </a:prstGeom>
          <a:solidFill>
            <a:srgbClr val="00B9E4"/>
          </a:solidFill>
          <a:ln>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rPr>
              <a:t>Périodicité des arbitrages</a:t>
            </a:r>
          </a:p>
          <a:p>
            <a:pPr marL="171450" indent="-171450">
              <a:buFont typeface="Wingdings" panose="05000000000000000000" pitchFamily="2" charset="2"/>
              <a:buChar char="ü"/>
            </a:pPr>
            <a:r>
              <a:rPr lang="fr-FR" sz="1200" dirty="0">
                <a:solidFill>
                  <a:schemeClr val="tx1"/>
                </a:solidFill>
              </a:rPr>
              <a:t>Mensuelle/trimestrielle/semestrielle/annuelle</a:t>
            </a:r>
          </a:p>
        </p:txBody>
      </p:sp>
      <p:sp>
        <p:nvSpPr>
          <p:cNvPr id="220" name="Rectangle à coins arrondis 219"/>
          <p:cNvSpPr/>
          <p:nvPr/>
        </p:nvSpPr>
        <p:spPr>
          <a:xfrm>
            <a:off x="4795284" y="4208963"/>
            <a:ext cx="3965944" cy="528793"/>
          </a:xfrm>
          <a:prstGeom prst="roundRect">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part du versement </a:t>
            </a:r>
          </a:p>
          <a:p>
            <a:r>
              <a:rPr lang="fr-FR" sz="1200" dirty="0"/>
              <a:t>ou d’épargne affectée à l’option</a:t>
            </a:r>
          </a:p>
        </p:txBody>
      </p:sp>
      <p:sp>
        <p:nvSpPr>
          <p:cNvPr id="7" name="ZoneTexte 6"/>
          <p:cNvSpPr txBox="1"/>
          <p:nvPr/>
        </p:nvSpPr>
        <p:spPr>
          <a:xfrm>
            <a:off x="4586289" y="5142240"/>
            <a:ext cx="4281941" cy="938719"/>
          </a:xfrm>
          <a:prstGeom prst="rect">
            <a:avLst/>
          </a:prstGeom>
          <a:noFill/>
        </p:spPr>
        <p:txBody>
          <a:bodyPr wrap="none" rtlCol="0">
            <a:spAutoFit/>
          </a:bodyPr>
          <a:lstStyle/>
          <a:p>
            <a:r>
              <a:rPr lang="fr-FR" sz="1100" dirty="0">
                <a:solidFill>
                  <a:srgbClr val="8E7339"/>
                </a:solidFill>
              </a:rPr>
              <a:t>Terme de l’option : dernier transfert automatique </a:t>
            </a:r>
          </a:p>
          <a:p>
            <a:r>
              <a:rPr lang="fr-FR" sz="1100" dirty="0">
                <a:solidFill>
                  <a:srgbClr val="8E7339"/>
                </a:solidFill>
              </a:rPr>
              <a:t>ou épuisement de l’épargne gérée sur un des supports de l’option</a:t>
            </a:r>
          </a:p>
          <a:p>
            <a:endParaRPr lang="fr-FR" sz="1100" dirty="0">
              <a:solidFill>
                <a:srgbClr val="8E7339"/>
              </a:solidFill>
            </a:endParaRPr>
          </a:p>
          <a:p>
            <a:r>
              <a:rPr lang="fr-FR" sz="1100" dirty="0">
                <a:solidFill>
                  <a:srgbClr val="8E7339"/>
                </a:solidFill>
              </a:rPr>
              <a:t>Les VP et les RPP ne sont pas autorisés sur </a:t>
            </a:r>
          </a:p>
          <a:p>
            <a:r>
              <a:rPr lang="fr-FR" sz="1100" dirty="0">
                <a:solidFill>
                  <a:srgbClr val="8E7339"/>
                </a:solidFill>
              </a:rPr>
              <a:t>les supports affectés à l’option</a:t>
            </a:r>
          </a:p>
        </p:txBody>
      </p:sp>
      <p:sp>
        <p:nvSpPr>
          <p:cNvPr id="5" name="Ellipse 4">
            <a:hlinkClick r:id="rId2" action="ppaction://hlinksldjump"/>
          </p:cNvPr>
          <p:cNvSpPr/>
          <p:nvPr/>
        </p:nvSpPr>
        <p:spPr>
          <a:xfrm>
            <a:off x="7612912" y="0"/>
            <a:ext cx="1255318" cy="7910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Retour aux options</a:t>
            </a:r>
          </a:p>
        </p:txBody>
      </p:sp>
      <p:pic>
        <p:nvPicPr>
          <p:cNvPr id="217" name="Image 216">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8108505" y="6156354"/>
            <a:ext cx="650296" cy="650296"/>
          </a:xfrm>
          <a:prstGeom prst="rect">
            <a:avLst/>
          </a:prstGeom>
        </p:spPr>
      </p:pic>
    </p:spTree>
    <p:extLst>
      <p:ext uri="{BB962C8B-B14F-4D97-AF65-F5344CB8AC3E}">
        <p14:creationId xmlns:p14="http://schemas.microsoft.com/office/powerpoint/2010/main" val="320137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97"/>
                                        </p:tgtEl>
                                        <p:attrNameLst>
                                          <p:attrName>style.visibility</p:attrName>
                                        </p:attrNameLst>
                                      </p:cBhvr>
                                      <p:to>
                                        <p:strVal val="visible"/>
                                      </p:to>
                                    </p:set>
                                    <p:anim calcmode="lin" valueType="num">
                                      <p:cBhvr>
                                        <p:cTn id="16" dur="500" fill="hold"/>
                                        <p:tgtEl>
                                          <p:spTgt spid="397"/>
                                        </p:tgtEl>
                                        <p:attrNameLst>
                                          <p:attrName>ppt_w</p:attrName>
                                        </p:attrNameLst>
                                      </p:cBhvr>
                                      <p:tavLst>
                                        <p:tav tm="0">
                                          <p:val>
                                            <p:fltVal val="0"/>
                                          </p:val>
                                        </p:tav>
                                        <p:tav tm="100000">
                                          <p:val>
                                            <p:strVal val="#ppt_w"/>
                                          </p:val>
                                        </p:tav>
                                      </p:tavLst>
                                    </p:anim>
                                    <p:anim calcmode="lin" valueType="num">
                                      <p:cBhvr>
                                        <p:cTn id="17" dur="500" fill="hold"/>
                                        <p:tgtEl>
                                          <p:spTgt spid="397"/>
                                        </p:tgtEl>
                                        <p:attrNameLst>
                                          <p:attrName>ppt_h</p:attrName>
                                        </p:attrNameLst>
                                      </p:cBhvr>
                                      <p:tavLst>
                                        <p:tav tm="0">
                                          <p:val>
                                            <p:fltVal val="0"/>
                                          </p:val>
                                        </p:tav>
                                        <p:tav tm="100000">
                                          <p:val>
                                            <p:strVal val="#ppt_h"/>
                                          </p:val>
                                        </p:tav>
                                      </p:tavLst>
                                    </p:anim>
                                    <p:animEffect transition="in" filter="fade">
                                      <p:cBhvr>
                                        <p:cTn id="18" dur="500"/>
                                        <p:tgtEl>
                                          <p:spTgt spid="39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29"/>
                                        </p:tgtEl>
                                        <p:attrNameLst>
                                          <p:attrName>style.visibility</p:attrName>
                                        </p:attrNameLst>
                                      </p:cBhvr>
                                      <p:to>
                                        <p:strVal val="visible"/>
                                      </p:to>
                                    </p:set>
                                    <p:anim calcmode="lin" valueType="num">
                                      <p:cBhvr>
                                        <p:cTn id="22" dur="500" fill="hold"/>
                                        <p:tgtEl>
                                          <p:spTgt spid="129"/>
                                        </p:tgtEl>
                                        <p:attrNameLst>
                                          <p:attrName>ppt_w</p:attrName>
                                        </p:attrNameLst>
                                      </p:cBhvr>
                                      <p:tavLst>
                                        <p:tav tm="0">
                                          <p:val>
                                            <p:fltVal val="0"/>
                                          </p:val>
                                        </p:tav>
                                        <p:tav tm="100000">
                                          <p:val>
                                            <p:strVal val="#ppt_w"/>
                                          </p:val>
                                        </p:tav>
                                      </p:tavLst>
                                    </p:anim>
                                    <p:anim calcmode="lin" valueType="num">
                                      <p:cBhvr>
                                        <p:cTn id="23" dur="500" fill="hold"/>
                                        <p:tgtEl>
                                          <p:spTgt spid="129"/>
                                        </p:tgtEl>
                                        <p:attrNameLst>
                                          <p:attrName>ppt_h</p:attrName>
                                        </p:attrNameLst>
                                      </p:cBhvr>
                                      <p:tavLst>
                                        <p:tav tm="0">
                                          <p:val>
                                            <p:fltVal val="0"/>
                                          </p:val>
                                        </p:tav>
                                        <p:tav tm="100000">
                                          <p:val>
                                            <p:strVal val="#ppt_h"/>
                                          </p:val>
                                        </p:tav>
                                      </p:tavLst>
                                    </p:anim>
                                    <p:animEffect transition="in" filter="fade">
                                      <p:cBhvr>
                                        <p:cTn id="24" dur="500"/>
                                        <p:tgtEl>
                                          <p:spTgt spid="129"/>
                                        </p:tgtEl>
                                      </p:cBhvr>
                                    </p:animEffect>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169"/>
                                        </p:tgtEl>
                                        <p:attrNameLst>
                                          <p:attrName>style.visibility</p:attrName>
                                        </p:attrNameLst>
                                      </p:cBhvr>
                                      <p:to>
                                        <p:strVal val="visible"/>
                                      </p:to>
                                    </p:set>
                                    <p:anim calcmode="lin" valueType="num">
                                      <p:cBhvr additive="base">
                                        <p:cTn id="28" dur="500" fill="hold"/>
                                        <p:tgtEl>
                                          <p:spTgt spid="169"/>
                                        </p:tgtEl>
                                        <p:attrNameLst>
                                          <p:attrName>ppt_x</p:attrName>
                                        </p:attrNameLst>
                                      </p:cBhvr>
                                      <p:tavLst>
                                        <p:tav tm="0">
                                          <p:val>
                                            <p:strVal val="0-#ppt_w/2"/>
                                          </p:val>
                                        </p:tav>
                                        <p:tav tm="100000">
                                          <p:val>
                                            <p:strVal val="#ppt_x"/>
                                          </p:val>
                                        </p:tav>
                                      </p:tavLst>
                                    </p:anim>
                                    <p:anim calcmode="lin" valueType="num">
                                      <p:cBhvr additive="base">
                                        <p:cTn id="29" dur="500" fill="hold"/>
                                        <p:tgtEl>
                                          <p:spTgt spid="16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9"/>
                                        </p:tgtEl>
                                        <p:attrNameLst>
                                          <p:attrName>style.visibility</p:attrName>
                                        </p:attrNameLst>
                                      </p:cBhvr>
                                      <p:to>
                                        <p:strVal val="visible"/>
                                      </p:to>
                                    </p:set>
                                    <p:anim calcmode="lin" valueType="num">
                                      <p:cBhvr>
                                        <p:cTn id="33" dur="500" fill="hold"/>
                                        <p:tgtEl>
                                          <p:spTgt spid="209"/>
                                        </p:tgtEl>
                                        <p:attrNameLst>
                                          <p:attrName>ppt_w</p:attrName>
                                        </p:attrNameLst>
                                      </p:cBhvr>
                                      <p:tavLst>
                                        <p:tav tm="0">
                                          <p:val>
                                            <p:fltVal val="0"/>
                                          </p:val>
                                        </p:tav>
                                        <p:tav tm="100000">
                                          <p:val>
                                            <p:strVal val="#ppt_w"/>
                                          </p:val>
                                        </p:tav>
                                      </p:tavLst>
                                    </p:anim>
                                    <p:anim calcmode="lin" valueType="num">
                                      <p:cBhvr>
                                        <p:cTn id="34" dur="500" fill="hold"/>
                                        <p:tgtEl>
                                          <p:spTgt spid="209"/>
                                        </p:tgtEl>
                                        <p:attrNameLst>
                                          <p:attrName>ppt_h</p:attrName>
                                        </p:attrNameLst>
                                      </p:cBhvr>
                                      <p:tavLst>
                                        <p:tav tm="0">
                                          <p:val>
                                            <p:fltVal val="0"/>
                                          </p:val>
                                        </p:tav>
                                        <p:tav tm="100000">
                                          <p:val>
                                            <p:strVal val="#ppt_h"/>
                                          </p:val>
                                        </p:tav>
                                      </p:tavLst>
                                    </p:anim>
                                    <p:animEffect transition="in" filter="fade">
                                      <p:cBhvr>
                                        <p:cTn id="35" dur="500"/>
                                        <p:tgtEl>
                                          <p:spTgt spid="209"/>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01"/>
                                        </p:tgtEl>
                                        <p:attrNameLst>
                                          <p:attrName>style.visibility</p:attrName>
                                        </p:attrNameLst>
                                      </p:cBhvr>
                                      <p:to>
                                        <p:strVal val="visible"/>
                                      </p:to>
                                    </p:set>
                                    <p:anim calcmode="lin" valueType="num">
                                      <p:cBhvr>
                                        <p:cTn id="39" dur="500" fill="hold"/>
                                        <p:tgtEl>
                                          <p:spTgt spid="201"/>
                                        </p:tgtEl>
                                        <p:attrNameLst>
                                          <p:attrName>ppt_w</p:attrName>
                                        </p:attrNameLst>
                                      </p:cBhvr>
                                      <p:tavLst>
                                        <p:tav tm="0">
                                          <p:val>
                                            <p:fltVal val="0"/>
                                          </p:val>
                                        </p:tav>
                                        <p:tav tm="100000">
                                          <p:val>
                                            <p:strVal val="#ppt_w"/>
                                          </p:val>
                                        </p:tav>
                                      </p:tavLst>
                                    </p:anim>
                                    <p:anim calcmode="lin" valueType="num">
                                      <p:cBhvr>
                                        <p:cTn id="40" dur="500" fill="hold"/>
                                        <p:tgtEl>
                                          <p:spTgt spid="201"/>
                                        </p:tgtEl>
                                        <p:attrNameLst>
                                          <p:attrName>ppt_h</p:attrName>
                                        </p:attrNameLst>
                                      </p:cBhvr>
                                      <p:tavLst>
                                        <p:tav tm="0">
                                          <p:val>
                                            <p:fltVal val="0"/>
                                          </p:val>
                                        </p:tav>
                                        <p:tav tm="100000">
                                          <p:val>
                                            <p:strVal val="#ppt_h"/>
                                          </p:val>
                                        </p:tav>
                                      </p:tavLst>
                                    </p:anim>
                                    <p:animEffect transition="in" filter="fade">
                                      <p:cBhvr>
                                        <p:cTn id="41" dur="500"/>
                                        <p:tgtEl>
                                          <p:spTgt spid="201"/>
                                        </p:tgtEl>
                                      </p:cBhvr>
                                    </p:animEffect>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218"/>
                                        </p:tgtEl>
                                        <p:attrNameLst>
                                          <p:attrName>style.visibility</p:attrName>
                                        </p:attrNameLst>
                                      </p:cBhvr>
                                      <p:to>
                                        <p:strVal val="visible"/>
                                      </p:to>
                                    </p:set>
                                    <p:animEffect transition="in" filter="fade">
                                      <p:cBhvr>
                                        <p:cTn id="51" dur="1000"/>
                                        <p:tgtEl>
                                          <p:spTgt spid="218"/>
                                        </p:tgtEl>
                                      </p:cBhvr>
                                    </p:animEffect>
                                    <p:anim calcmode="lin" valueType="num">
                                      <p:cBhvr>
                                        <p:cTn id="52" dur="1000" fill="hold"/>
                                        <p:tgtEl>
                                          <p:spTgt spid="218"/>
                                        </p:tgtEl>
                                        <p:attrNameLst>
                                          <p:attrName>ppt_x</p:attrName>
                                        </p:attrNameLst>
                                      </p:cBhvr>
                                      <p:tavLst>
                                        <p:tav tm="0">
                                          <p:val>
                                            <p:strVal val="#ppt_x"/>
                                          </p:val>
                                        </p:tav>
                                        <p:tav tm="100000">
                                          <p:val>
                                            <p:strVal val="#ppt_x"/>
                                          </p:val>
                                        </p:tav>
                                      </p:tavLst>
                                    </p:anim>
                                    <p:anim calcmode="lin" valueType="num">
                                      <p:cBhvr>
                                        <p:cTn id="53" dur="1000" fill="hold"/>
                                        <p:tgtEl>
                                          <p:spTgt spid="218"/>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1000"/>
                                        <p:tgtEl>
                                          <p:spTgt spid="219"/>
                                        </p:tgtEl>
                                      </p:cBhvr>
                                    </p:animEffect>
                                    <p:anim calcmode="lin" valueType="num">
                                      <p:cBhvr>
                                        <p:cTn id="58" dur="1000" fill="hold"/>
                                        <p:tgtEl>
                                          <p:spTgt spid="219"/>
                                        </p:tgtEl>
                                        <p:attrNameLst>
                                          <p:attrName>ppt_x</p:attrName>
                                        </p:attrNameLst>
                                      </p:cBhvr>
                                      <p:tavLst>
                                        <p:tav tm="0">
                                          <p:val>
                                            <p:strVal val="#ppt_x"/>
                                          </p:val>
                                        </p:tav>
                                        <p:tav tm="100000">
                                          <p:val>
                                            <p:strVal val="#ppt_x"/>
                                          </p:val>
                                        </p:tav>
                                      </p:tavLst>
                                    </p:anim>
                                    <p:anim calcmode="lin" valueType="num">
                                      <p:cBhvr>
                                        <p:cTn id="59" dur="1000" fill="hold"/>
                                        <p:tgtEl>
                                          <p:spTgt spid="219"/>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220"/>
                                        </p:tgtEl>
                                        <p:attrNameLst>
                                          <p:attrName>style.visibility</p:attrName>
                                        </p:attrNameLst>
                                      </p:cBhvr>
                                      <p:to>
                                        <p:strVal val="visible"/>
                                      </p:to>
                                    </p:set>
                                    <p:animEffect transition="in" filter="fade">
                                      <p:cBhvr>
                                        <p:cTn id="63" dur="1000"/>
                                        <p:tgtEl>
                                          <p:spTgt spid="220"/>
                                        </p:tgtEl>
                                      </p:cBhvr>
                                    </p:animEffect>
                                    <p:anim calcmode="lin" valueType="num">
                                      <p:cBhvr>
                                        <p:cTn id="64" dur="1000" fill="hold"/>
                                        <p:tgtEl>
                                          <p:spTgt spid="220"/>
                                        </p:tgtEl>
                                        <p:attrNameLst>
                                          <p:attrName>ppt_x</p:attrName>
                                        </p:attrNameLst>
                                      </p:cBhvr>
                                      <p:tavLst>
                                        <p:tav tm="0">
                                          <p:val>
                                            <p:strVal val="#ppt_x"/>
                                          </p:val>
                                        </p:tav>
                                        <p:tav tm="100000">
                                          <p:val>
                                            <p:strVal val="#ppt_x"/>
                                          </p:val>
                                        </p:tav>
                                      </p:tavLst>
                                    </p:anim>
                                    <p:anim calcmode="lin" valueType="num">
                                      <p:cBhvr>
                                        <p:cTn id="65" dur="1000" fill="hold"/>
                                        <p:tgtEl>
                                          <p:spTgt spid="220"/>
                                        </p:tgtEl>
                                        <p:attrNameLst>
                                          <p:attrName>ppt_y</p:attrName>
                                        </p:attrNameLst>
                                      </p:cBhvr>
                                      <p:tavLst>
                                        <p:tav tm="0">
                                          <p:val>
                                            <p:strVal val="#ppt_y+.1"/>
                                          </p:val>
                                        </p:tav>
                                        <p:tav tm="100000">
                                          <p:val>
                                            <p:strVal val="#ppt_y"/>
                                          </p:val>
                                        </p:tav>
                                      </p:tavLst>
                                    </p:anim>
                                  </p:childTnLst>
                                </p:cTn>
                              </p:par>
                            </p:childTnLst>
                          </p:cTn>
                        </p:par>
                        <p:par>
                          <p:cTn id="66" fill="hold">
                            <p:stCondLst>
                              <p:cond delay="7500"/>
                            </p:stCondLst>
                            <p:childTnLst>
                              <p:par>
                                <p:cTn id="67" presetID="2" presetClass="entr" presetSubtype="4"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ppt_x"/>
                                          </p:val>
                                        </p:tav>
                                        <p:tav tm="100000">
                                          <p:val>
                                            <p:strVal val="#ppt_x"/>
                                          </p:val>
                                        </p:tav>
                                      </p:tavLst>
                                    </p:anim>
                                    <p:anim calcmode="lin" valueType="num">
                                      <p:cBhvr additive="base">
                                        <p:cTn id="7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97" grpId="0" animBg="1"/>
      <p:bldP spid="3" grpId="0"/>
      <p:bldP spid="4" grpId="0" animBg="1"/>
      <p:bldP spid="218" grpId="0" animBg="1"/>
      <p:bldP spid="219" grpId="0" animBg="1"/>
      <p:bldP spid="220"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Callout Text" hidden="1">
            <a:extLst>
              <a:ext uri="{FF2B5EF4-FFF2-40B4-BE49-F238E27FC236}">
                <a16:creationId xmlns:a16="http://schemas.microsoft.com/office/drawing/2014/main" id="{5DB84CB2-1353-4186-A891-1CB2681FF9E5}"/>
              </a:ext>
            </a:extLst>
          </p:cNvPr>
          <p:cNvSpPr/>
          <p:nvPr/>
        </p:nvSpPr>
        <p:spPr>
          <a:xfrm>
            <a:off x="-81237" y="2846902"/>
            <a:ext cx="2891790" cy="1400398"/>
          </a:xfrm>
          <a:prstGeom prst="wedgeRectCallout">
            <a:avLst>
              <a:gd name="adj1" fmla="val 66828"/>
              <a:gd name="adj2" fmla="val -7166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94" b="1" dirty="0">
                <a:solidFill>
                  <a:schemeClr val="bg1"/>
                </a:solidFill>
              </a:rPr>
              <a:t>NOTE: ALL OF THE FIRST SET IS ANIMATED. DELETE THE PAGES YOU WANT AND KEEP THOSE YOU NEED. </a:t>
            </a:r>
          </a:p>
          <a:p>
            <a:pPr algn="ctr"/>
            <a:r>
              <a:rPr lang="en-US" sz="1294" b="1" dirty="0">
                <a:solidFill>
                  <a:schemeClr val="bg1"/>
                </a:solidFill>
              </a:rPr>
              <a:t>THE DUPLICATE SLIDES BELOW ARE STATIC SLIDES.</a:t>
            </a:r>
          </a:p>
        </p:txBody>
      </p:sp>
      <p:grpSp>
        <p:nvGrpSpPr>
          <p:cNvPr id="353" name="woman_phone_black">
            <a:extLst>
              <a:ext uri="{FF2B5EF4-FFF2-40B4-BE49-F238E27FC236}">
                <a16:creationId xmlns:a16="http://schemas.microsoft.com/office/drawing/2014/main" id="{5EBB7225-B716-46F6-911A-2285B3CA19E3}"/>
              </a:ext>
            </a:extLst>
          </p:cNvPr>
          <p:cNvGrpSpPr/>
          <p:nvPr/>
        </p:nvGrpSpPr>
        <p:grpSpPr>
          <a:xfrm>
            <a:off x="5079534" y="4141213"/>
            <a:ext cx="1157674" cy="2581437"/>
            <a:chOff x="7620000" y="2392363"/>
            <a:chExt cx="642938" cy="1535112"/>
          </a:xfrm>
        </p:grpSpPr>
        <p:sp>
          <p:nvSpPr>
            <p:cNvPr id="354" name="Freeform 5">
              <a:extLst>
                <a:ext uri="{FF2B5EF4-FFF2-40B4-BE49-F238E27FC236}">
                  <a16:creationId xmlns:a16="http://schemas.microsoft.com/office/drawing/2014/main" id="{80D452AE-2D59-4B6D-A957-E609710CAA37}"/>
                </a:ext>
              </a:extLst>
            </p:cNvPr>
            <p:cNvSpPr>
              <a:spLocks/>
            </p:cNvSpPr>
            <p:nvPr/>
          </p:nvSpPr>
          <p:spPr bwMode="auto">
            <a:xfrm>
              <a:off x="7821613" y="2852738"/>
              <a:ext cx="174625" cy="261937"/>
            </a:xfrm>
            <a:custGeom>
              <a:avLst/>
              <a:gdLst>
                <a:gd name="T0" fmla="*/ 92 w 110"/>
                <a:gd name="T1" fmla="*/ 46 h 165"/>
                <a:gd name="T2" fmla="*/ 92 w 110"/>
                <a:gd name="T3" fmla="*/ 0 h 165"/>
                <a:gd name="T4" fmla="*/ 18 w 110"/>
                <a:gd name="T5" fmla="*/ 0 h 165"/>
                <a:gd name="T6" fmla="*/ 18 w 110"/>
                <a:gd name="T7" fmla="*/ 46 h 165"/>
                <a:gd name="T8" fmla="*/ 0 w 110"/>
                <a:gd name="T9" fmla="*/ 51 h 165"/>
                <a:gd name="T10" fmla="*/ 18 w 110"/>
                <a:gd name="T11" fmla="*/ 165 h 165"/>
                <a:gd name="T12" fmla="*/ 92 w 110"/>
                <a:gd name="T13" fmla="*/ 165 h 165"/>
                <a:gd name="T14" fmla="*/ 110 w 110"/>
                <a:gd name="T15" fmla="*/ 51 h 165"/>
                <a:gd name="T16" fmla="*/ 92 w 110"/>
                <a:gd name="T17" fmla="*/ 4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65">
                  <a:moveTo>
                    <a:pt x="92" y="46"/>
                  </a:moveTo>
                  <a:lnTo>
                    <a:pt x="92" y="0"/>
                  </a:lnTo>
                  <a:lnTo>
                    <a:pt x="18" y="0"/>
                  </a:lnTo>
                  <a:lnTo>
                    <a:pt x="18" y="46"/>
                  </a:lnTo>
                  <a:lnTo>
                    <a:pt x="0" y="51"/>
                  </a:lnTo>
                  <a:lnTo>
                    <a:pt x="18" y="165"/>
                  </a:lnTo>
                  <a:lnTo>
                    <a:pt x="92" y="165"/>
                  </a:lnTo>
                  <a:lnTo>
                    <a:pt x="110" y="51"/>
                  </a:lnTo>
                  <a:lnTo>
                    <a:pt x="92" y="46"/>
                  </a:ln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5" name="Freeform 6">
              <a:extLst>
                <a:ext uri="{FF2B5EF4-FFF2-40B4-BE49-F238E27FC236}">
                  <a16:creationId xmlns:a16="http://schemas.microsoft.com/office/drawing/2014/main" id="{B75461C8-DF7F-4293-B60C-830F128BCE33}"/>
                </a:ext>
              </a:extLst>
            </p:cNvPr>
            <p:cNvSpPr>
              <a:spLocks/>
            </p:cNvSpPr>
            <p:nvPr/>
          </p:nvSpPr>
          <p:spPr bwMode="auto">
            <a:xfrm>
              <a:off x="7821613" y="2852738"/>
              <a:ext cx="174625" cy="261937"/>
            </a:xfrm>
            <a:custGeom>
              <a:avLst/>
              <a:gdLst>
                <a:gd name="T0" fmla="*/ 92 w 110"/>
                <a:gd name="T1" fmla="*/ 46 h 165"/>
                <a:gd name="T2" fmla="*/ 92 w 110"/>
                <a:gd name="T3" fmla="*/ 0 h 165"/>
                <a:gd name="T4" fmla="*/ 18 w 110"/>
                <a:gd name="T5" fmla="*/ 0 h 165"/>
                <a:gd name="T6" fmla="*/ 18 w 110"/>
                <a:gd name="T7" fmla="*/ 46 h 165"/>
                <a:gd name="T8" fmla="*/ 0 w 110"/>
                <a:gd name="T9" fmla="*/ 51 h 165"/>
                <a:gd name="T10" fmla="*/ 18 w 110"/>
                <a:gd name="T11" fmla="*/ 165 h 165"/>
                <a:gd name="T12" fmla="*/ 92 w 110"/>
                <a:gd name="T13" fmla="*/ 165 h 165"/>
                <a:gd name="T14" fmla="*/ 110 w 110"/>
                <a:gd name="T15" fmla="*/ 51 h 165"/>
                <a:gd name="T16" fmla="*/ 92 w 110"/>
                <a:gd name="T17" fmla="*/ 4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65">
                  <a:moveTo>
                    <a:pt x="92" y="46"/>
                  </a:moveTo>
                  <a:lnTo>
                    <a:pt x="92" y="0"/>
                  </a:lnTo>
                  <a:lnTo>
                    <a:pt x="18" y="0"/>
                  </a:lnTo>
                  <a:lnTo>
                    <a:pt x="18" y="46"/>
                  </a:lnTo>
                  <a:lnTo>
                    <a:pt x="0" y="51"/>
                  </a:lnTo>
                  <a:lnTo>
                    <a:pt x="18" y="165"/>
                  </a:lnTo>
                  <a:lnTo>
                    <a:pt x="92" y="165"/>
                  </a:lnTo>
                  <a:lnTo>
                    <a:pt x="110" y="51"/>
                  </a:lnTo>
                  <a:lnTo>
                    <a:pt x="92" y="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6" name="Freeform 7">
              <a:extLst>
                <a:ext uri="{FF2B5EF4-FFF2-40B4-BE49-F238E27FC236}">
                  <a16:creationId xmlns:a16="http://schemas.microsoft.com/office/drawing/2014/main" id="{51E0A5D8-B1A2-40D3-8F69-D958C228957A}"/>
                </a:ext>
              </a:extLst>
            </p:cNvPr>
            <p:cNvSpPr>
              <a:spLocks/>
            </p:cNvSpPr>
            <p:nvPr/>
          </p:nvSpPr>
          <p:spPr bwMode="auto">
            <a:xfrm>
              <a:off x="7850188" y="2868613"/>
              <a:ext cx="117475" cy="57150"/>
            </a:xfrm>
            <a:custGeom>
              <a:avLst/>
              <a:gdLst>
                <a:gd name="T0" fmla="*/ 60 w 60"/>
                <a:gd name="T1" fmla="*/ 0 h 30"/>
                <a:gd name="T2" fmla="*/ 60 w 60"/>
                <a:gd name="T3" fmla="*/ 0 h 30"/>
                <a:gd name="T4" fmla="*/ 57 w 60"/>
                <a:gd name="T5" fmla="*/ 1 h 30"/>
                <a:gd name="T6" fmla="*/ 30 w 60"/>
                <a:gd name="T7" fmla="*/ 10 h 30"/>
                <a:gd name="T8" fmla="*/ 2 w 60"/>
                <a:gd name="T9" fmla="*/ 1 h 30"/>
                <a:gd name="T10" fmla="*/ 0 w 60"/>
                <a:gd name="T11" fmla="*/ 1 h 30"/>
                <a:gd name="T12" fmla="*/ 0 w 60"/>
                <a:gd name="T13" fmla="*/ 9 h 30"/>
                <a:gd name="T14" fmla="*/ 60 w 60"/>
                <a:gd name="T15" fmla="*/ 30 h 30"/>
                <a:gd name="T16" fmla="*/ 60 w 6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30">
                  <a:moveTo>
                    <a:pt x="60" y="0"/>
                  </a:moveTo>
                  <a:cubicBezTo>
                    <a:pt x="60" y="0"/>
                    <a:pt x="60" y="0"/>
                    <a:pt x="60" y="0"/>
                  </a:cubicBezTo>
                  <a:cubicBezTo>
                    <a:pt x="59" y="0"/>
                    <a:pt x="58" y="0"/>
                    <a:pt x="57" y="1"/>
                  </a:cubicBezTo>
                  <a:cubicBezTo>
                    <a:pt x="48" y="7"/>
                    <a:pt x="39" y="10"/>
                    <a:pt x="30" y="10"/>
                  </a:cubicBezTo>
                  <a:cubicBezTo>
                    <a:pt x="21" y="10"/>
                    <a:pt x="11" y="7"/>
                    <a:pt x="2" y="1"/>
                  </a:cubicBezTo>
                  <a:cubicBezTo>
                    <a:pt x="1" y="1"/>
                    <a:pt x="1" y="1"/>
                    <a:pt x="0" y="1"/>
                  </a:cubicBezTo>
                  <a:cubicBezTo>
                    <a:pt x="0" y="9"/>
                    <a:pt x="0" y="9"/>
                    <a:pt x="0" y="9"/>
                  </a:cubicBezTo>
                  <a:cubicBezTo>
                    <a:pt x="60" y="30"/>
                    <a:pt x="60" y="30"/>
                    <a:pt x="60" y="30"/>
                  </a:cubicBezTo>
                  <a:cubicBezTo>
                    <a:pt x="60" y="0"/>
                    <a:pt x="60" y="0"/>
                    <a:pt x="60" y="0"/>
                  </a:cubicBezTo>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7" name="Freeform 11">
              <a:extLst>
                <a:ext uri="{FF2B5EF4-FFF2-40B4-BE49-F238E27FC236}">
                  <a16:creationId xmlns:a16="http://schemas.microsoft.com/office/drawing/2014/main" id="{39B012D7-DE9B-4E10-A040-5CD29D57BAB3}"/>
                </a:ext>
              </a:extLst>
            </p:cNvPr>
            <p:cNvSpPr>
              <a:spLocks/>
            </p:cNvSpPr>
            <p:nvPr/>
          </p:nvSpPr>
          <p:spPr bwMode="auto">
            <a:xfrm>
              <a:off x="7654925" y="3438525"/>
              <a:ext cx="506413" cy="488950"/>
            </a:xfrm>
            <a:custGeom>
              <a:avLst/>
              <a:gdLst>
                <a:gd name="T0" fmla="*/ 217 w 260"/>
                <a:gd name="T1" fmla="*/ 0 h 254"/>
                <a:gd name="T2" fmla="*/ 130 w 260"/>
                <a:gd name="T3" fmla="*/ 0 h 254"/>
                <a:gd name="T4" fmla="*/ 43 w 260"/>
                <a:gd name="T5" fmla="*/ 0 h 254"/>
                <a:gd name="T6" fmla="*/ 42 w 260"/>
                <a:gd name="T7" fmla="*/ 252 h 254"/>
                <a:gd name="T8" fmla="*/ 45 w 260"/>
                <a:gd name="T9" fmla="*/ 254 h 254"/>
                <a:gd name="T10" fmla="*/ 130 w 260"/>
                <a:gd name="T11" fmla="*/ 254 h 254"/>
                <a:gd name="T12" fmla="*/ 215 w 260"/>
                <a:gd name="T13" fmla="*/ 254 h 254"/>
                <a:gd name="T14" fmla="*/ 218 w 260"/>
                <a:gd name="T15" fmla="*/ 252 h 254"/>
                <a:gd name="T16" fmla="*/ 217 w 260"/>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54">
                  <a:moveTo>
                    <a:pt x="217" y="0"/>
                  </a:moveTo>
                  <a:cubicBezTo>
                    <a:pt x="130" y="0"/>
                    <a:pt x="130" y="0"/>
                    <a:pt x="130" y="0"/>
                  </a:cubicBezTo>
                  <a:cubicBezTo>
                    <a:pt x="43" y="0"/>
                    <a:pt x="43" y="0"/>
                    <a:pt x="43" y="0"/>
                  </a:cubicBezTo>
                  <a:cubicBezTo>
                    <a:pt x="43" y="0"/>
                    <a:pt x="0" y="66"/>
                    <a:pt x="42" y="252"/>
                  </a:cubicBezTo>
                  <a:cubicBezTo>
                    <a:pt x="42" y="253"/>
                    <a:pt x="44" y="254"/>
                    <a:pt x="45" y="254"/>
                  </a:cubicBezTo>
                  <a:cubicBezTo>
                    <a:pt x="130" y="254"/>
                    <a:pt x="130" y="254"/>
                    <a:pt x="130" y="254"/>
                  </a:cubicBezTo>
                  <a:cubicBezTo>
                    <a:pt x="215" y="254"/>
                    <a:pt x="215" y="254"/>
                    <a:pt x="215" y="254"/>
                  </a:cubicBezTo>
                  <a:cubicBezTo>
                    <a:pt x="216" y="254"/>
                    <a:pt x="218" y="253"/>
                    <a:pt x="218" y="252"/>
                  </a:cubicBezTo>
                  <a:cubicBezTo>
                    <a:pt x="260" y="66"/>
                    <a:pt x="217" y="0"/>
                    <a:pt x="217" y="0"/>
                  </a:cubicBezTo>
                  <a:close/>
                </a:path>
              </a:pathLst>
            </a:custGeom>
            <a:solidFill>
              <a:srgbClr val="2A29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8" name="Freeform 12">
              <a:extLst>
                <a:ext uri="{FF2B5EF4-FFF2-40B4-BE49-F238E27FC236}">
                  <a16:creationId xmlns:a16="http://schemas.microsoft.com/office/drawing/2014/main" id="{BF869E29-55F2-4101-92BF-9DD0808991D3}"/>
                </a:ext>
              </a:extLst>
            </p:cNvPr>
            <p:cNvSpPr>
              <a:spLocks/>
            </p:cNvSpPr>
            <p:nvPr/>
          </p:nvSpPr>
          <p:spPr bwMode="auto">
            <a:xfrm>
              <a:off x="7677150" y="2927350"/>
              <a:ext cx="463550" cy="601662"/>
            </a:xfrm>
            <a:custGeom>
              <a:avLst/>
              <a:gdLst>
                <a:gd name="T0" fmla="*/ 45 w 238"/>
                <a:gd name="T1" fmla="*/ 164 h 312"/>
                <a:gd name="T2" fmla="*/ 38 w 238"/>
                <a:gd name="T3" fmla="*/ 77 h 312"/>
                <a:gd name="T4" fmla="*/ 84 w 238"/>
                <a:gd name="T5" fmla="*/ 0 h 312"/>
                <a:gd name="T6" fmla="*/ 119 w 238"/>
                <a:gd name="T7" fmla="*/ 96 h 312"/>
                <a:gd name="T8" fmla="*/ 154 w 238"/>
                <a:gd name="T9" fmla="*/ 0 h 312"/>
                <a:gd name="T10" fmla="*/ 200 w 238"/>
                <a:gd name="T11" fmla="*/ 77 h 312"/>
                <a:gd name="T12" fmla="*/ 193 w 238"/>
                <a:gd name="T13" fmla="*/ 164 h 312"/>
                <a:gd name="T14" fmla="*/ 225 w 238"/>
                <a:gd name="T15" fmla="*/ 312 h 312"/>
                <a:gd name="T16" fmla="*/ 129 w 238"/>
                <a:gd name="T17" fmla="*/ 312 h 312"/>
                <a:gd name="T18" fmla="*/ 119 w 238"/>
                <a:gd name="T19" fmla="*/ 276 h 312"/>
                <a:gd name="T20" fmla="*/ 109 w 238"/>
                <a:gd name="T21" fmla="*/ 312 h 312"/>
                <a:gd name="T22" fmla="*/ 13 w 238"/>
                <a:gd name="T23" fmla="*/ 312 h 312"/>
                <a:gd name="T24" fmla="*/ 45 w 238"/>
                <a:gd name="T25" fmla="*/ 16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8" h="312">
                  <a:moveTo>
                    <a:pt x="45" y="164"/>
                  </a:moveTo>
                  <a:cubicBezTo>
                    <a:pt x="31" y="149"/>
                    <a:pt x="8" y="120"/>
                    <a:pt x="38" y="77"/>
                  </a:cubicBezTo>
                  <a:cubicBezTo>
                    <a:pt x="57" y="49"/>
                    <a:pt x="0" y="5"/>
                    <a:pt x="84" y="0"/>
                  </a:cubicBezTo>
                  <a:cubicBezTo>
                    <a:pt x="119" y="96"/>
                    <a:pt x="119" y="96"/>
                    <a:pt x="119" y="96"/>
                  </a:cubicBezTo>
                  <a:cubicBezTo>
                    <a:pt x="154" y="0"/>
                    <a:pt x="154" y="0"/>
                    <a:pt x="154" y="0"/>
                  </a:cubicBezTo>
                  <a:cubicBezTo>
                    <a:pt x="238" y="5"/>
                    <a:pt x="181" y="49"/>
                    <a:pt x="200" y="77"/>
                  </a:cubicBezTo>
                  <a:cubicBezTo>
                    <a:pt x="230" y="120"/>
                    <a:pt x="207" y="149"/>
                    <a:pt x="193" y="164"/>
                  </a:cubicBezTo>
                  <a:cubicBezTo>
                    <a:pt x="193" y="164"/>
                    <a:pt x="197" y="229"/>
                    <a:pt x="225" y="312"/>
                  </a:cubicBezTo>
                  <a:cubicBezTo>
                    <a:pt x="129" y="312"/>
                    <a:pt x="129" y="312"/>
                    <a:pt x="129" y="312"/>
                  </a:cubicBezTo>
                  <a:cubicBezTo>
                    <a:pt x="119" y="276"/>
                    <a:pt x="119" y="276"/>
                    <a:pt x="119" y="276"/>
                  </a:cubicBezTo>
                  <a:cubicBezTo>
                    <a:pt x="109" y="312"/>
                    <a:pt x="109" y="312"/>
                    <a:pt x="109" y="312"/>
                  </a:cubicBezTo>
                  <a:cubicBezTo>
                    <a:pt x="13" y="312"/>
                    <a:pt x="13" y="312"/>
                    <a:pt x="13" y="312"/>
                  </a:cubicBezTo>
                  <a:cubicBezTo>
                    <a:pt x="41" y="229"/>
                    <a:pt x="45" y="164"/>
                    <a:pt x="45" y="164"/>
                  </a:cubicBezTo>
                </a:path>
              </a:pathLst>
            </a:custGeom>
            <a:solidFill>
              <a:srgbClr val="3B39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dirty="0"/>
            </a:p>
          </p:txBody>
        </p:sp>
        <p:sp>
          <p:nvSpPr>
            <p:cNvPr id="359" name="Freeform 13">
              <a:extLst>
                <a:ext uri="{FF2B5EF4-FFF2-40B4-BE49-F238E27FC236}">
                  <a16:creationId xmlns:a16="http://schemas.microsoft.com/office/drawing/2014/main" id="{3CB0544C-5E35-4A37-8A7D-093AEAE9395A}"/>
                </a:ext>
              </a:extLst>
            </p:cNvPr>
            <p:cNvSpPr>
              <a:spLocks/>
            </p:cNvSpPr>
            <p:nvPr/>
          </p:nvSpPr>
          <p:spPr bwMode="auto">
            <a:xfrm>
              <a:off x="7908925" y="2925763"/>
              <a:ext cx="134938" cy="187325"/>
            </a:xfrm>
            <a:custGeom>
              <a:avLst/>
              <a:gdLst>
                <a:gd name="T0" fmla="*/ 85 w 85"/>
                <a:gd name="T1" fmla="*/ 30 h 118"/>
                <a:gd name="T2" fmla="*/ 44 w 85"/>
                <a:gd name="T3" fmla="*/ 45 h 118"/>
                <a:gd name="T4" fmla="*/ 60 w 85"/>
                <a:gd name="T5" fmla="*/ 67 h 118"/>
                <a:gd name="T6" fmla="*/ 0 w 85"/>
                <a:gd name="T7" fmla="*/ 118 h 118"/>
                <a:gd name="T8" fmla="*/ 43 w 85"/>
                <a:gd name="T9" fmla="*/ 0 h 118"/>
                <a:gd name="T10" fmla="*/ 85 w 85"/>
                <a:gd name="T11" fmla="*/ 30 h 118"/>
              </a:gdLst>
              <a:ahLst/>
              <a:cxnLst>
                <a:cxn ang="0">
                  <a:pos x="T0" y="T1"/>
                </a:cxn>
                <a:cxn ang="0">
                  <a:pos x="T2" y="T3"/>
                </a:cxn>
                <a:cxn ang="0">
                  <a:pos x="T4" y="T5"/>
                </a:cxn>
                <a:cxn ang="0">
                  <a:pos x="T6" y="T7"/>
                </a:cxn>
                <a:cxn ang="0">
                  <a:pos x="T8" y="T9"/>
                </a:cxn>
                <a:cxn ang="0">
                  <a:pos x="T10" y="T11"/>
                </a:cxn>
              </a:cxnLst>
              <a:rect l="0" t="0" r="r" b="b"/>
              <a:pathLst>
                <a:path w="85" h="118">
                  <a:moveTo>
                    <a:pt x="85" y="30"/>
                  </a:moveTo>
                  <a:lnTo>
                    <a:pt x="44" y="45"/>
                  </a:lnTo>
                  <a:lnTo>
                    <a:pt x="60" y="67"/>
                  </a:lnTo>
                  <a:lnTo>
                    <a:pt x="0" y="118"/>
                  </a:lnTo>
                  <a:lnTo>
                    <a:pt x="43" y="0"/>
                  </a:lnTo>
                  <a:lnTo>
                    <a:pt x="85"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0" name="Freeform 14">
              <a:extLst>
                <a:ext uri="{FF2B5EF4-FFF2-40B4-BE49-F238E27FC236}">
                  <a16:creationId xmlns:a16="http://schemas.microsoft.com/office/drawing/2014/main" id="{02FBA74C-5EAF-40FB-BA38-355A6E148E44}"/>
                </a:ext>
              </a:extLst>
            </p:cNvPr>
            <p:cNvSpPr>
              <a:spLocks/>
            </p:cNvSpPr>
            <p:nvPr/>
          </p:nvSpPr>
          <p:spPr bwMode="auto">
            <a:xfrm>
              <a:off x="7908925" y="2925763"/>
              <a:ext cx="134938" cy="187325"/>
            </a:xfrm>
            <a:custGeom>
              <a:avLst/>
              <a:gdLst>
                <a:gd name="T0" fmla="*/ 85 w 85"/>
                <a:gd name="T1" fmla="*/ 30 h 118"/>
                <a:gd name="T2" fmla="*/ 44 w 85"/>
                <a:gd name="T3" fmla="*/ 45 h 118"/>
                <a:gd name="T4" fmla="*/ 60 w 85"/>
                <a:gd name="T5" fmla="*/ 67 h 118"/>
                <a:gd name="T6" fmla="*/ 0 w 85"/>
                <a:gd name="T7" fmla="*/ 118 h 118"/>
                <a:gd name="T8" fmla="*/ 43 w 85"/>
                <a:gd name="T9" fmla="*/ 0 h 118"/>
                <a:gd name="T10" fmla="*/ 85 w 85"/>
                <a:gd name="T11" fmla="*/ 30 h 118"/>
              </a:gdLst>
              <a:ahLst/>
              <a:cxnLst>
                <a:cxn ang="0">
                  <a:pos x="T0" y="T1"/>
                </a:cxn>
                <a:cxn ang="0">
                  <a:pos x="T2" y="T3"/>
                </a:cxn>
                <a:cxn ang="0">
                  <a:pos x="T4" y="T5"/>
                </a:cxn>
                <a:cxn ang="0">
                  <a:pos x="T6" y="T7"/>
                </a:cxn>
                <a:cxn ang="0">
                  <a:pos x="T8" y="T9"/>
                </a:cxn>
                <a:cxn ang="0">
                  <a:pos x="T10" y="T11"/>
                </a:cxn>
              </a:cxnLst>
              <a:rect l="0" t="0" r="r" b="b"/>
              <a:pathLst>
                <a:path w="85" h="118">
                  <a:moveTo>
                    <a:pt x="85" y="30"/>
                  </a:moveTo>
                  <a:lnTo>
                    <a:pt x="44" y="45"/>
                  </a:lnTo>
                  <a:lnTo>
                    <a:pt x="60" y="67"/>
                  </a:lnTo>
                  <a:lnTo>
                    <a:pt x="0" y="118"/>
                  </a:lnTo>
                  <a:lnTo>
                    <a:pt x="43" y="0"/>
                  </a:lnTo>
                  <a:lnTo>
                    <a:pt x="85"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1" name="Freeform 15">
              <a:extLst>
                <a:ext uri="{FF2B5EF4-FFF2-40B4-BE49-F238E27FC236}">
                  <a16:creationId xmlns:a16="http://schemas.microsoft.com/office/drawing/2014/main" id="{0FA907BE-5E70-4CB4-95DF-ABD7C2EC1F72}"/>
                </a:ext>
              </a:extLst>
            </p:cNvPr>
            <p:cNvSpPr>
              <a:spLocks/>
            </p:cNvSpPr>
            <p:nvPr/>
          </p:nvSpPr>
          <p:spPr bwMode="auto">
            <a:xfrm>
              <a:off x="7773988" y="2927350"/>
              <a:ext cx="134938" cy="185737"/>
            </a:xfrm>
            <a:custGeom>
              <a:avLst/>
              <a:gdLst>
                <a:gd name="T0" fmla="*/ 0 w 85"/>
                <a:gd name="T1" fmla="*/ 29 h 117"/>
                <a:gd name="T2" fmla="*/ 42 w 85"/>
                <a:gd name="T3" fmla="*/ 0 h 117"/>
                <a:gd name="T4" fmla="*/ 85 w 85"/>
                <a:gd name="T5" fmla="*/ 117 h 117"/>
                <a:gd name="T6" fmla="*/ 25 w 85"/>
                <a:gd name="T7" fmla="*/ 66 h 117"/>
                <a:gd name="T8" fmla="*/ 41 w 85"/>
                <a:gd name="T9" fmla="*/ 44 h 117"/>
                <a:gd name="T10" fmla="*/ 0 w 85"/>
                <a:gd name="T11" fmla="*/ 29 h 117"/>
              </a:gdLst>
              <a:ahLst/>
              <a:cxnLst>
                <a:cxn ang="0">
                  <a:pos x="T0" y="T1"/>
                </a:cxn>
                <a:cxn ang="0">
                  <a:pos x="T2" y="T3"/>
                </a:cxn>
                <a:cxn ang="0">
                  <a:pos x="T4" y="T5"/>
                </a:cxn>
                <a:cxn ang="0">
                  <a:pos x="T6" y="T7"/>
                </a:cxn>
                <a:cxn ang="0">
                  <a:pos x="T8" y="T9"/>
                </a:cxn>
                <a:cxn ang="0">
                  <a:pos x="T10" y="T11"/>
                </a:cxn>
              </a:cxnLst>
              <a:rect l="0" t="0" r="r" b="b"/>
              <a:pathLst>
                <a:path w="85" h="117">
                  <a:moveTo>
                    <a:pt x="0" y="29"/>
                  </a:moveTo>
                  <a:lnTo>
                    <a:pt x="42" y="0"/>
                  </a:lnTo>
                  <a:lnTo>
                    <a:pt x="85" y="117"/>
                  </a:lnTo>
                  <a:lnTo>
                    <a:pt x="25" y="66"/>
                  </a:lnTo>
                  <a:lnTo>
                    <a:pt x="41" y="44"/>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2" name="Freeform 16">
              <a:extLst>
                <a:ext uri="{FF2B5EF4-FFF2-40B4-BE49-F238E27FC236}">
                  <a16:creationId xmlns:a16="http://schemas.microsoft.com/office/drawing/2014/main" id="{E16A4750-6A15-43E5-9289-BB1DB44F1859}"/>
                </a:ext>
              </a:extLst>
            </p:cNvPr>
            <p:cNvSpPr>
              <a:spLocks/>
            </p:cNvSpPr>
            <p:nvPr/>
          </p:nvSpPr>
          <p:spPr bwMode="auto">
            <a:xfrm>
              <a:off x="7773988" y="2927350"/>
              <a:ext cx="134938" cy="185737"/>
            </a:xfrm>
            <a:custGeom>
              <a:avLst/>
              <a:gdLst>
                <a:gd name="T0" fmla="*/ 0 w 85"/>
                <a:gd name="T1" fmla="*/ 29 h 117"/>
                <a:gd name="T2" fmla="*/ 42 w 85"/>
                <a:gd name="T3" fmla="*/ 0 h 117"/>
                <a:gd name="T4" fmla="*/ 85 w 85"/>
                <a:gd name="T5" fmla="*/ 117 h 117"/>
                <a:gd name="T6" fmla="*/ 25 w 85"/>
                <a:gd name="T7" fmla="*/ 66 h 117"/>
                <a:gd name="T8" fmla="*/ 41 w 85"/>
                <a:gd name="T9" fmla="*/ 44 h 117"/>
                <a:gd name="T10" fmla="*/ 0 w 85"/>
                <a:gd name="T11" fmla="*/ 29 h 117"/>
              </a:gdLst>
              <a:ahLst/>
              <a:cxnLst>
                <a:cxn ang="0">
                  <a:pos x="T0" y="T1"/>
                </a:cxn>
                <a:cxn ang="0">
                  <a:pos x="T2" y="T3"/>
                </a:cxn>
                <a:cxn ang="0">
                  <a:pos x="T4" y="T5"/>
                </a:cxn>
                <a:cxn ang="0">
                  <a:pos x="T6" y="T7"/>
                </a:cxn>
                <a:cxn ang="0">
                  <a:pos x="T8" y="T9"/>
                </a:cxn>
                <a:cxn ang="0">
                  <a:pos x="T10" y="T11"/>
                </a:cxn>
              </a:cxnLst>
              <a:rect l="0" t="0" r="r" b="b"/>
              <a:pathLst>
                <a:path w="85" h="117">
                  <a:moveTo>
                    <a:pt x="0" y="29"/>
                  </a:moveTo>
                  <a:lnTo>
                    <a:pt x="42" y="0"/>
                  </a:lnTo>
                  <a:lnTo>
                    <a:pt x="85" y="117"/>
                  </a:lnTo>
                  <a:lnTo>
                    <a:pt x="25" y="66"/>
                  </a:lnTo>
                  <a:lnTo>
                    <a:pt x="41" y="44"/>
                  </a:lnTo>
                  <a:lnTo>
                    <a:pt x="0" y="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3" name="Freeform 17">
              <a:extLst>
                <a:ext uri="{FF2B5EF4-FFF2-40B4-BE49-F238E27FC236}">
                  <a16:creationId xmlns:a16="http://schemas.microsoft.com/office/drawing/2014/main" id="{468A65A2-B4CF-4208-8AA9-932140384A23}"/>
                </a:ext>
              </a:extLst>
            </p:cNvPr>
            <p:cNvSpPr>
              <a:spLocks/>
            </p:cNvSpPr>
            <p:nvPr/>
          </p:nvSpPr>
          <p:spPr bwMode="auto">
            <a:xfrm>
              <a:off x="7893050" y="3094038"/>
              <a:ext cx="117475" cy="201612"/>
            </a:xfrm>
            <a:custGeom>
              <a:avLst/>
              <a:gdLst>
                <a:gd name="T0" fmla="*/ 60 w 60"/>
                <a:gd name="T1" fmla="*/ 85 h 105"/>
                <a:gd name="T2" fmla="*/ 60 w 60"/>
                <a:gd name="T3" fmla="*/ 20 h 105"/>
                <a:gd name="T4" fmla="*/ 40 w 60"/>
                <a:gd name="T5" fmla="*/ 0 h 105"/>
                <a:gd name="T6" fmla="*/ 20 w 60"/>
                <a:gd name="T7" fmla="*/ 0 h 105"/>
                <a:gd name="T8" fmla="*/ 0 w 60"/>
                <a:gd name="T9" fmla="*/ 20 h 105"/>
                <a:gd name="T10" fmla="*/ 0 w 60"/>
                <a:gd name="T11" fmla="*/ 85 h 105"/>
                <a:gd name="T12" fmla="*/ 20 w 60"/>
                <a:gd name="T13" fmla="*/ 105 h 105"/>
                <a:gd name="T14" fmla="*/ 40 w 60"/>
                <a:gd name="T15" fmla="*/ 105 h 105"/>
                <a:gd name="T16" fmla="*/ 60 w 60"/>
                <a:gd name="T17"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05">
                  <a:moveTo>
                    <a:pt x="60" y="85"/>
                  </a:moveTo>
                  <a:cubicBezTo>
                    <a:pt x="60" y="20"/>
                    <a:pt x="60" y="20"/>
                    <a:pt x="60" y="20"/>
                  </a:cubicBezTo>
                  <a:cubicBezTo>
                    <a:pt x="60" y="9"/>
                    <a:pt x="51" y="0"/>
                    <a:pt x="40" y="0"/>
                  </a:cubicBezTo>
                  <a:cubicBezTo>
                    <a:pt x="20" y="0"/>
                    <a:pt x="20" y="0"/>
                    <a:pt x="20" y="0"/>
                  </a:cubicBezTo>
                  <a:cubicBezTo>
                    <a:pt x="9" y="0"/>
                    <a:pt x="0" y="9"/>
                    <a:pt x="0" y="20"/>
                  </a:cubicBezTo>
                  <a:cubicBezTo>
                    <a:pt x="0" y="85"/>
                    <a:pt x="0" y="85"/>
                    <a:pt x="0" y="85"/>
                  </a:cubicBezTo>
                  <a:cubicBezTo>
                    <a:pt x="0" y="96"/>
                    <a:pt x="9" y="105"/>
                    <a:pt x="20" y="105"/>
                  </a:cubicBezTo>
                  <a:cubicBezTo>
                    <a:pt x="40" y="105"/>
                    <a:pt x="40" y="105"/>
                    <a:pt x="40" y="105"/>
                  </a:cubicBezTo>
                  <a:cubicBezTo>
                    <a:pt x="51" y="105"/>
                    <a:pt x="60" y="96"/>
                    <a:pt x="60" y="85"/>
                  </a:cubicBezTo>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4" name="Freeform 18">
              <a:extLst>
                <a:ext uri="{FF2B5EF4-FFF2-40B4-BE49-F238E27FC236}">
                  <a16:creationId xmlns:a16="http://schemas.microsoft.com/office/drawing/2014/main" id="{9658C3C1-2CCE-4F72-84B6-0526AC4A2DA8}"/>
                </a:ext>
              </a:extLst>
            </p:cNvPr>
            <p:cNvSpPr>
              <a:spLocks/>
            </p:cNvSpPr>
            <p:nvPr/>
          </p:nvSpPr>
          <p:spPr bwMode="auto">
            <a:xfrm>
              <a:off x="7932738" y="3094038"/>
              <a:ext cx="73025" cy="11112"/>
            </a:xfrm>
            <a:custGeom>
              <a:avLst/>
              <a:gdLst>
                <a:gd name="T0" fmla="*/ 25 w 38"/>
                <a:gd name="T1" fmla="*/ 0 h 6"/>
                <a:gd name="T2" fmla="*/ 0 w 38"/>
                <a:gd name="T3" fmla="*/ 0 h 6"/>
                <a:gd name="T4" fmla="*/ 0 w 38"/>
                <a:gd name="T5" fmla="*/ 0 h 6"/>
                <a:gd name="T6" fmla="*/ 0 w 38"/>
                <a:gd name="T7" fmla="*/ 0 h 6"/>
                <a:gd name="T8" fmla="*/ 20 w 38"/>
                <a:gd name="T9" fmla="*/ 0 h 6"/>
                <a:gd name="T10" fmla="*/ 33 w 38"/>
                <a:gd name="T11" fmla="*/ 4 h 6"/>
                <a:gd name="T12" fmla="*/ 38 w 38"/>
                <a:gd name="T13" fmla="*/ 6 h 6"/>
                <a:gd name="T14" fmla="*/ 25 w 38"/>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6">
                  <a:moveTo>
                    <a:pt x="25" y="0"/>
                  </a:moveTo>
                  <a:cubicBezTo>
                    <a:pt x="0" y="0"/>
                    <a:pt x="0" y="0"/>
                    <a:pt x="0" y="0"/>
                  </a:cubicBezTo>
                  <a:cubicBezTo>
                    <a:pt x="0" y="0"/>
                    <a:pt x="0" y="0"/>
                    <a:pt x="0" y="0"/>
                  </a:cubicBezTo>
                  <a:cubicBezTo>
                    <a:pt x="0" y="0"/>
                    <a:pt x="0" y="0"/>
                    <a:pt x="0" y="0"/>
                  </a:cubicBezTo>
                  <a:cubicBezTo>
                    <a:pt x="20" y="0"/>
                    <a:pt x="20" y="0"/>
                    <a:pt x="20" y="0"/>
                  </a:cubicBezTo>
                  <a:cubicBezTo>
                    <a:pt x="25" y="0"/>
                    <a:pt x="30" y="2"/>
                    <a:pt x="33" y="4"/>
                  </a:cubicBezTo>
                  <a:cubicBezTo>
                    <a:pt x="35" y="5"/>
                    <a:pt x="36" y="5"/>
                    <a:pt x="38" y="6"/>
                  </a:cubicBezTo>
                  <a:cubicBezTo>
                    <a:pt x="35" y="2"/>
                    <a:pt x="30" y="0"/>
                    <a:pt x="25"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5" name="Freeform 19">
              <a:extLst>
                <a:ext uri="{FF2B5EF4-FFF2-40B4-BE49-F238E27FC236}">
                  <a16:creationId xmlns:a16="http://schemas.microsoft.com/office/drawing/2014/main" id="{73BB007A-9C73-4E59-BFE0-0F348D8AA629}"/>
                </a:ext>
              </a:extLst>
            </p:cNvPr>
            <p:cNvSpPr>
              <a:spLocks/>
            </p:cNvSpPr>
            <p:nvPr/>
          </p:nvSpPr>
          <p:spPr bwMode="auto">
            <a:xfrm>
              <a:off x="7904163" y="3094038"/>
              <a:ext cx="11113" cy="9525"/>
            </a:xfrm>
            <a:custGeom>
              <a:avLst/>
              <a:gdLst>
                <a:gd name="T0" fmla="*/ 5 w 5"/>
                <a:gd name="T1" fmla="*/ 0 h 5"/>
                <a:gd name="T2" fmla="*/ 0 w 5"/>
                <a:gd name="T3" fmla="*/ 3 h 5"/>
                <a:gd name="T4" fmla="*/ 0 w 5"/>
                <a:gd name="T5" fmla="*/ 5 h 5"/>
                <a:gd name="T6" fmla="*/ 5 w 5"/>
                <a:gd name="T7" fmla="*/ 2 h 5"/>
                <a:gd name="T8" fmla="*/ 5 w 5"/>
                <a:gd name="T9" fmla="*/ 0 h 5"/>
              </a:gdLst>
              <a:ahLst/>
              <a:cxnLst>
                <a:cxn ang="0">
                  <a:pos x="T0" y="T1"/>
                </a:cxn>
                <a:cxn ang="0">
                  <a:pos x="T2" y="T3"/>
                </a:cxn>
                <a:cxn ang="0">
                  <a:pos x="T4" y="T5"/>
                </a:cxn>
                <a:cxn ang="0">
                  <a:pos x="T6" y="T7"/>
                </a:cxn>
                <a:cxn ang="0">
                  <a:pos x="T8" y="T9"/>
                </a:cxn>
              </a:cxnLst>
              <a:rect l="0" t="0" r="r" b="b"/>
              <a:pathLst>
                <a:path w="5" h="5">
                  <a:moveTo>
                    <a:pt x="5" y="0"/>
                  </a:moveTo>
                  <a:cubicBezTo>
                    <a:pt x="3" y="1"/>
                    <a:pt x="1" y="2"/>
                    <a:pt x="0" y="3"/>
                  </a:cubicBezTo>
                  <a:cubicBezTo>
                    <a:pt x="0" y="5"/>
                    <a:pt x="0" y="5"/>
                    <a:pt x="0" y="5"/>
                  </a:cubicBezTo>
                  <a:cubicBezTo>
                    <a:pt x="2" y="4"/>
                    <a:pt x="3" y="3"/>
                    <a:pt x="5" y="2"/>
                  </a:cubicBezTo>
                  <a:cubicBezTo>
                    <a:pt x="5" y="0"/>
                    <a:pt x="5" y="0"/>
                    <a:pt x="5" y="0"/>
                  </a:cubicBezTo>
                </a:path>
              </a:pathLst>
            </a:custGeom>
            <a:solidFill>
              <a:srgbClr val="BE8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6" name="Freeform 20">
              <a:extLst>
                <a:ext uri="{FF2B5EF4-FFF2-40B4-BE49-F238E27FC236}">
                  <a16:creationId xmlns:a16="http://schemas.microsoft.com/office/drawing/2014/main" id="{EED6603A-724F-4301-8D87-EF141AC798DE}"/>
                </a:ext>
              </a:extLst>
            </p:cNvPr>
            <p:cNvSpPr>
              <a:spLocks/>
            </p:cNvSpPr>
            <p:nvPr/>
          </p:nvSpPr>
          <p:spPr bwMode="auto">
            <a:xfrm>
              <a:off x="7893050" y="3105150"/>
              <a:ext cx="9525" cy="26987"/>
            </a:xfrm>
            <a:custGeom>
              <a:avLst/>
              <a:gdLst>
                <a:gd name="T0" fmla="*/ 3 w 5"/>
                <a:gd name="T1" fmla="*/ 0 h 14"/>
                <a:gd name="T2" fmla="*/ 0 w 5"/>
                <a:gd name="T3" fmla="*/ 9 h 14"/>
                <a:gd name="T4" fmla="*/ 0 w 5"/>
                <a:gd name="T5" fmla="*/ 14 h 14"/>
                <a:gd name="T6" fmla="*/ 5 w 5"/>
                <a:gd name="T7" fmla="*/ 1 h 14"/>
                <a:gd name="T8" fmla="*/ 3 w 5"/>
                <a:gd name="T9" fmla="*/ 0 h 14"/>
              </a:gdLst>
              <a:ahLst/>
              <a:cxnLst>
                <a:cxn ang="0">
                  <a:pos x="T0" y="T1"/>
                </a:cxn>
                <a:cxn ang="0">
                  <a:pos x="T2" y="T3"/>
                </a:cxn>
                <a:cxn ang="0">
                  <a:pos x="T4" y="T5"/>
                </a:cxn>
                <a:cxn ang="0">
                  <a:pos x="T6" y="T7"/>
                </a:cxn>
                <a:cxn ang="0">
                  <a:pos x="T8" y="T9"/>
                </a:cxn>
              </a:cxnLst>
              <a:rect l="0" t="0" r="r" b="b"/>
              <a:pathLst>
                <a:path w="5" h="14">
                  <a:moveTo>
                    <a:pt x="3" y="0"/>
                  </a:moveTo>
                  <a:cubicBezTo>
                    <a:pt x="1" y="2"/>
                    <a:pt x="0" y="5"/>
                    <a:pt x="0" y="9"/>
                  </a:cubicBezTo>
                  <a:cubicBezTo>
                    <a:pt x="0" y="14"/>
                    <a:pt x="0" y="14"/>
                    <a:pt x="0" y="14"/>
                  </a:cubicBezTo>
                  <a:cubicBezTo>
                    <a:pt x="0" y="9"/>
                    <a:pt x="2" y="5"/>
                    <a:pt x="5" y="1"/>
                  </a:cubicBezTo>
                  <a:cubicBezTo>
                    <a:pt x="3" y="0"/>
                    <a:pt x="3" y="0"/>
                    <a:pt x="3"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7" name="Freeform 21">
              <a:extLst>
                <a:ext uri="{FF2B5EF4-FFF2-40B4-BE49-F238E27FC236}">
                  <a16:creationId xmlns:a16="http://schemas.microsoft.com/office/drawing/2014/main" id="{BD6D1FCD-9287-44E9-AA1A-35AD15465E43}"/>
                </a:ext>
              </a:extLst>
            </p:cNvPr>
            <p:cNvSpPr>
              <a:spLocks/>
            </p:cNvSpPr>
            <p:nvPr/>
          </p:nvSpPr>
          <p:spPr bwMode="auto">
            <a:xfrm>
              <a:off x="7915275" y="3094038"/>
              <a:ext cx="17463" cy="3175"/>
            </a:xfrm>
            <a:custGeom>
              <a:avLst/>
              <a:gdLst>
                <a:gd name="T0" fmla="*/ 9 w 9"/>
                <a:gd name="T1" fmla="*/ 0 h 2"/>
                <a:gd name="T2" fmla="*/ 4 w 9"/>
                <a:gd name="T3" fmla="*/ 0 h 2"/>
                <a:gd name="T4" fmla="*/ 0 w 9"/>
                <a:gd name="T5" fmla="*/ 0 h 2"/>
                <a:gd name="T6" fmla="*/ 0 w 9"/>
                <a:gd name="T7" fmla="*/ 2 h 2"/>
                <a:gd name="T8" fmla="*/ 9 w 9"/>
                <a:gd name="T9" fmla="*/ 0 h 2"/>
                <a:gd name="T10" fmla="*/ 9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9" y="0"/>
                  </a:moveTo>
                  <a:cubicBezTo>
                    <a:pt x="4" y="0"/>
                    <a:pt x="4" y="0"/>
                    <a:pt x="4" y="0"/>
                  </a:cubicBezTo>
                  <a:cubicBezTo>
                    <a:pt x="3" y="0"/>
                    <a:pt x="2" y="0"/>
                    <a:pt x="0" y="0"/>
                  </a:cubicBezTo>
                  <a:cubicBezTo>
                    <a:pt x="0" y="2"/>
                    <a:pt x="0" y="2"/>
                    <a:pt x="0" y="2"/>
                  </a:cubicBezTo>
                  <a:cubicBezTo>
                    <a:pt x="3" y="1"/>
                    <a:pt x="6" y="0"/>
                    <a:pt x="9" y="0"/>
                  </a:cubicBezTo>
                  <a:cubicBezTo>
                    <a:pt x="9" y="0"/>
                    <a:pt x="9" y="0"/>
                    <a:pt x="9"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8" name="Freeform 22">
              <a:extLst>
                <a:ext uri="{FF2B5EF4-FFF2-40B4-BE49-F238E27FC236}">
                  <a16:creationId xmlns:a16="http://schemas.microsoft.com/office/drawing/2014/main" id="{F91CF55A-7796-4427-824F-5B986E9EE565}"/>
                </a:ext>
              </a:extLst>
            </p:cNvPr>
            <p:cNvSpPr>
              <a:spLocks/>
            </p:cNvSpPr>
            <p:nvPr/>
          </p:nvSpPr>
          <p:spPr bwMode="auto">
            <a:xfrm>
              <a:off x="7899400" y="3098800"/>
              <a:ext cx="4763" cy="7937"/>
            </a:xfrm>
            <a:custGeom>
              <a:avLst/>
              <a:gdLst>
                <a:gd name="T0" fmla="*/ 3 w 3"/>
                <a:gd name="T1" fmla="*/ 0 h 4"/>
                <a:gd name="T2" fmla="*/ 0 w 3"/>
                <a:gd name="T3" fmla="*/ 3 h 4"/>
                <a:gd name="T4" fmla="*/ 2 w 3"/>
                <a:gd name="T5" fmla="*/ 4 h 4"/>
                <a:gd name="T6" fmla="*/ 3 w 3"/>
                <a:gd name="T7" fmla="*/ 2 h 4"/>
                <a:gd name="T8" fmla="*/ 3 w 3"/>
                <a:gd name="T9" fmla="*/ 0 h 4"/>
              </a:gdLst>
              <a:ahLst/>
              <a:cxnLst>
                <a:cxn ang="0">
                  <a:pos x="T0" y="T1"/>
                </a:cxn>
                <a:cxn ang="0">
                  <a:pos x="T2" y="T3"/>
                </a:cxn>
                <a:cxn ang="0">
                  <a:pos x="T4" y="T5"/>
                </a:cxn>
                <a:cxn ang="0">
                  <a:pos x="T6" y="T7"/>
                </a:cxn>
                <a:cxn ang="0">
                  <a:pos x="T8" y="T9"/>
                </a:cxn>
              </a:cxnLst>
              <a:rect l="0" t="0" r="r" b="b"/>
              <a:pathLst>
                <a:path w="3" h="4">
                  <a:moveTo>
                    <a:pt x="3" y="0"/>
                  </a:moveTo>
                  <a:cubicBezTo>
                    <a:pt x="2" y="1"/>
                    <a:pt x="1" y="2"/>
                    <a:pt x="0" y="3"/>
                  </a:cubicBezTo>
                  <a:cubicBezTo>
                    <a:pt x="2" y="4"/>
                    <a:pt x="2" y="4"/>
                    <a:pt x="2" y="4"/>
                  </a:cubicBezTo>
                  <a:cubicBezTo>
                    <a:pt x="2" y="4"/>
                    <a:pt x="3" y="3"/>
                    <a:pt x="3" y="2"/>
                  </a:cubicBezTo>
                  <a:cubicBezTo>
                    <a:pt x="3" y="0"/>
                    <a:pt x="3" y="0"/>
                    <a:pt x="3"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9" name="Freeform 23">
              <a:extLst>
                <a:ext uri="{FF2B5EF4-FFF2-40B4-BE49-F238E27FC236}">
                  <a16:creationId xmlns:a16="http://schemas.microsoft.com/office/drawing/2014/main" id="{D65C9A1F-CA79-42B9-83CC-CE9260EEDF2E}"/>
                </a:ext>
              </a:extLst>
            </p:cNvPr>
            <p:cNvSpPr>
              <a:spLocks/>
            </p:cNvSpPr>
            <p:nvPr/>
          </p:nvSpPr>
          <p:spPr bwMode="auto">
            <a:xfrm>
              <a:off x="7893050" y="3257550"/>
              <a:ext cx="14288" cy="34925"/>
            </a:xfrm>
            <a:custGeom>
              <a:avLst/>
              <a:gdLst>
                <a:gd name="T0" fmla="*/ 0 w 7"/>
                <a:gd name="T1" fmla="*/ 0 h 18"/>
                <a:gd name="T2" fmla="*/ 0 w 7"/>
                <a:gd name="T3" fmla="*/ 5 h 18"/>
                <a:gd name="T4" fmla="*/ 7 w 7"/>
                <a:gd name="T5" fmla="*/ 18 h 18"/>
                <a:gd name="T6" fmla="*/ 5 w 7"/>
                <a:gd name="T7" fmla="*/ 14 h 18"/>
                <a:gd name="T8" fmla="*/ 0 w 7"/>
                <a:gd name="T9" fmla="*/ 0 h 18"/>
              </a:gdLst>
              <a:ahLst/>
              <a:cxnLst>
                <a:cxn ang="0">
                  <a:pos x="T0" y="T1"/>
                </a:cxn>
                <a:cxn ang="0">
                  <a:pos x="T2" y="T3"/>
                </a:cxn>
                <a:cxn ang="0">
                  <a:pos x="T4" y="T5"/>
                </a:cxn>
                <a:cxn ang="0">
                  <a:pos x="T6" y="T7"/>
                </a:cxn>
                <a:cxn ang="0">
                  <a:pos x="T8" y="T9"/>
                </a:cxn>
              </a:cxnLst>
              <a:rect l="0" t="0" r="r" b="b"/>
              <a:pathLst>
                <a:path w="7" h="18">
                  <a:moveTo>
                    <a:pt x="0" y="0"/>
                  </a:moveTo>
                  <a:cubicBezTo>
                    <a:pt x="0" y="5"/>
                    <a:pt x="0" y="5"/>
                    <a:pt x="0" y="5"/>
                  </a:cubicBezTo>
                  <a:cubicBezTo>
                    <a:pt x="0" y="11"/>
                    <a:pt x="3" y="15"/>
                    <a:pt x="7" y="18"/>
                  </a:cubicBezTo>
                  <a:cubicBezTo>
                    <a:pt x="6" y="17"/>
                    <a:pt x="6" y="15"/>
                    <a:pt x="5" y="14"/>
                  </a:cubicBezTo>
                  <a:cubicBezTo>
                    <a:pt x="2" y="10"/>
                    <a:pt x="0" y="5"/>
                    <a:pt x="0"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0" name="Freeform 24">
              <a:extLst>
                <a:ext uri="{FF2B5EF4-FFF2-40B4-BE49-F238E27FC236}">
                  <a16:creationId xmlns:a16="http://schemas.microsoft.com/office/drawing/2014/main" id="{E7AC09E1-5F2D-4E96-92C4-4F0EB3B96AA5}"/>
                </a:ext>
              </a:extLst>
            </p:cNvPr>
            <p:cNvSpPr>
              <a:spLocks/>
            </p:cNvSpPr>
            <p:nvPr/>
          </p:nvSpPr>
          <p:spPr bwMode="auto">
            <a:xfrm>
              <a:off x="7893050" y="3094038"/>
              <a:ext cx="103188" cy="190500"/>
            </a:xfrm>
            <a:custGeom>
              <a:avLst/>
              <a:gdLst>
                <a:gd name="T0" fmla="*/ 40 w 53"/>
                <a:gd name="T1" fmla="*/ 0 h 99"/>
                <a:gd name="T2" fmla="*/ 20 w 53"/>
                <a:gd name="T3" fmla="*/ 0 h 99"/>
                <a:gd name="T4" fmla="*/ 20 w 53"/>
                <a:gd name="T5" fmla="*/ 0 h 99"/>
                <a:gd name="T6" fmla="*/ 11 w 53"/>
                <a:gd name="T7" fmla="*/ 2 h 99"/>
                <a:gd name="T8" fmla="*/ 6 w 53"/>
                <a:gd name="T9" fmla="*/ 5 h 99"/>
                <a:gd name="T10" fmla="*/ 5 w 53"/>
                <a:gd name="T11" fmla="*/ 7 h 99"/>
                <a:gd name="T12" fmla="*/ 0 w 53"/>
                <a:gd name="T13" fmla="*/ 20 h 99"/>
                <a:gd name="T14" fmla="*/ 0 w 53"/>
                <a:gd name="T15" fmla="*/ 85 h 99"/>
                <a:gd name="T16" fmla="*/ 5 w 53"/>
                <a:gd name="T17" fmla="*/ 99 h 99"/>
                <a:gd name="T18" fmla="*/ 5 w 53"/>
                <a:gd name="T19" fmla="*/ 95 h 99"/>
                <a:gd name="T20" fmla="*/ 5 w 53"/>
                <a:gd name="T21" fmla="*/ 19 h 99"/>
                <a:gd name="T22" fmla="*/ 20 w 53"/>
                <a:gd name="T23" fmla="*/ 4 h 99"/>
                <a:gd name="T24" fmla="*/ 50 w 53"/>
                <a:gd name="T25" fmla="*/ 4 h 99"/>
                <a:gd name="T26" fmla="*/ 53 w 53"/>
                <a:gd name="T27" fmla="*/ 4 h 99"/>
                <a:gd name="T28" fmla="*/ 40 w 53"/>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99">
                  <a:moveTo>
                    <a:pt x="40" y="0"/>
                  </a:moveTo>
                  <a:cubicBezTo>
                    <a:pt x="20" y="0"/>
                    <a:pt x="20" y="0"/>
                    <a:pt x="20" y="0"/>
                  </a:cubicBezTo>
                  <a:cubicBezTo>
                    <a:pt x="20" y="0"/>
                    <a:pt x="20" y="0"/>
                    <a:pt x="20" y="0"/>
                  </a:cubicBezTo>
                  <a:cubicBezTo>
                    <a:pt x="17" y="0"/>
                    <a:pt x="14" y="1"/>
                    <a:pt x="11" y="2"/>
                  </a:cubicBezTo>
                  <a:cubicBezTo>
                    <a:pt x="9" y="3"/>
                    <a:pt x="8" y="4"/>
                    <a:pt x="6" y="5"/>
                  </a:cubicBezTo>
                  <a:cubicBezTo>
                    <a:pt x="6" y="6"/>
                    <a:pt x="5" y="7"/>
                    <a:pt x="5" y="7"/>
                  </a:cubicBezTo>
                  <a:cubicBezTo>
                    <a:pt x="2" y="11"/>
                    <a:pt x="0" y="15"/>
                    <a:pt x="0" y="20"/>
                  </a:cubicBezTo>
                  <a:cubicBezTo>
                    <a:pt x="0" y="85"/>
                    <a:pt x="0" y="85"/>
                    <a:pt x="0" y="85"/>
                  </a:cubicBezTo>
                  <a:cubicBezTo>
                    <a:pt x="0" y="90"/>
                    <a:pt x="2" y="95"/>
                    <a:pt x="5" y="99"/>
                  </a:cubicBezTo>
                  <a:cubicBezTo>
                    <a:pt x="5" y="97"/>
                    <a:pt x="5" y="96"/>
                    <a:pt x="5" y="95"/>
                  </a:cubicBezTo>
                  <a:cubicBezTo>
                    <a:pt x="5" y="19"/>
                    <a:pt x="5" y="19"/>
                    <a:pt x="5" y="19"/>
                  </a:cubicBezTo>
                  <a:cubicBezTo>
                    <a:pt x="5" y="11"/>
                    <a:pt x="11" y="4"/>
                    <a:pt x="20" y="4"/>
                  </a:cubicBezTo>
                  <a:cubicBezTo>
                    <a:pt x="50" y="4"/>
                    <a:pt x="50" y="4"/>
                    <a:pt x="50" y="4"/>
                  </a:cubicBezTo>
                  <a:cubicBezTo>
                    <a:pt x="51" y="4"/>
                    <a:pt x="52" y="4"/>
                    <a:pt x="53" y="4"/>
                  </a:cubicBezTo>
                  <a:cubicBezTo>
                    <a:pt x="50" y="2"/>
                    <a:pt x="45" y="0"/>
                    <a:pt x="40" y="0"/>
                  </a:cubicBezTo>
                </a:path>
              </a:pathLst>
            </a:custGeom>
            <a:solidFill>
              <a:srgbClr val="B4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1" name="Freeform 25">
              <a:extLst>
                <a:ext uri="{FF2B5EF4-FFF2-40B4-BE49-F238E27FC236}">
                  <a16:creationId xmlns:a16="http://schemas.microsoft.com/office/drawing/2014/main" id="{3A023979-F767-4DCC-8479-24294FF39DBE}"/>
                </a:ext>
              </a:extLst>
            </p:cNvPr>
            <p:cNvSpPr>
              <a:spLocks/>
            </p:cNvSpPr>
            <p:nvPr/>
          </p:nvSpPr>
          <p:spPr bwMode="auto">
            <a:xfrm>
              <a:off x="7942263" y="3106738"/>
              <a:ext cx="19050" cy="17462"/>
            </a:xfrm>
            <a:custGeom>
              <a:avLst/>
              <a:gdLst>
                <a:gd name="T0" fmla="*/ 10 w 10"/>
                <a:gd name="T1" fmla="*/ 4 h 9"/>
                <a:gd name="T2" fmla="*/ 10 w 10"/>
                <a:gd name="T3" fmla="*/ 4 h 9"/>
                <a:gd name="T4" fmla="*/ 5 w 10"/>
                <a:gd name="T5" fmla="*/ 0 h 9"/>
                <a:gd name="T6" fmla="*/ 0 w 10"/>
                <a:gd name="T7" fmla="*/ 4 h 9"/>
                <a:gd name="T8" fmla="*/ 5 w 10"/>
                <a:gd name="T9" fmla="*/ 9 h 9"/>
                <a:gd name="T10" fmla="*/ 10 w 10"/>
                <a:gd name="T11" fmla="*/ 4 h 9"/>
              </a:gdLst>
              <a:ahLst/>
              <a:cxnLst>
                <a:cxn ang="0">
                  <a:pos x="T0" y="T1"/>
                </a:cxn>
                <a:cxn ang="0">
                  <a:pos x="T2" y="T3"/>
                </a:cxn>
                <a:cxn ang="0">
                  <a:pos x="T4" y="T5"/>
                </a:cxn>
                <a:cxn ang="0">
                  <a:pos x="T6" y="T7"/>
                </a:cxn>
                <a:cxn ang="0">
                  <a:pos x="T8" y="T9"/>
                </a:cxn>
                <a:cxn ang="0">
                  <a:pos x="T10" y="T11"/>
                </a:cxn>
              </a:cxnLst>
              <a:rect l="0" t="0" r="r" b="b"/>
              <a:pathLst>
                <a:path w="10" h="9">
                  <a:moveTo>
                    <a:pt x="10" y="4"/>
                  </a:moveTo>
                  <a:cubicBezTo>
                    <a:pt x="10" y="4"/>
                    <a:pt x="10" y="4"/>
                    <a:pt x="10" y="4"/>
                  </a:cubicBezTo>
                  <a:cubicBezTo>
                    <a:pt x="10" y="2"/>
                    <a:pt x="8" y="0"/>
                    <a:pt x="5" y="0"/>
                  </a:cubicBezTo>
                  <a:cubicBezTo>
                    <a:pt x="3" y="0"/>
                    <a:pt x="0" y="2"/>
                    <a:pt x="0" y="4"/>
                  </a:cubicBezTo>
                  <a:cubicBezTo>
                    <a:pt x="0" y="7"/>
                    <a:pt x="3" y="9"/>
                    <a:pt x="5" y="9"/>
                  </a:cubicBezTo>
                  <a:cubicBezTo>
                    <a:pt x="8" y="9"/>
                    <a:pt x="10" y="7"/>
                    <a:pt x="10" y="4"/>
                  </a:cubicBezTo>
                  <a:close/>
                </a:path>
              </a:pathLst>
            </a:custGeom>
            <a:solidFill>
              <a:srgbClr val="686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2" name="Freeform 26">
              <a:extLst>
                <a:ext uri="{FF2B5EF4-FFF2-40B4-BE49-F238E27FC236}">
                  <a16:creationId xmlns:a16="http://schemas.microsoft.com/office/drawing/2014/main" id="{A7667B98-EC32-4796-9DA5-1C5ABB6CD45F}"/>
                </a:ext>
              </a:extLst>
            </p:cNvPr>
            <p:cNvSpPr>
              <a:spLocks/>
            </p:cNvSpPr>
            <p:nvPr/>
          </p:nvSpPr>
          <p:spPr bwMode="auto">
            <a:xfrm>
              <a:off x="7953375" y="3197225"/>
              <a:ext cx="109538" cy="76200"/>
            </a:xfrm>
            <a:custGeom>
              <a:avLst/>
              <a:gdLst>
                <a:gd name="T0" fmla="*/ 18 w 56"/>
                <a:gd name="T1" fmla="*/ 0 h 39"/>
                <a:gd name="T2" fmla="*/ 38 w 56"/>
                <a:gd name="T3" fmla="*/ 2 h 39"/>
                <a:gd name="T4" fmla="*/ 44 w 56"/>
                <a:gd name="T5" fmla="*/ 3 h 39"/>
                <a:gd name="T6" fmla="*/ 50 w 56"/>
                <a:gd name="T7" fmla="*/ 3 h 39"/>
                <a:gd name="T8" fmla="*/ 55 w 56"/>
                <a:gd name="T9" fmla="*/ 3 h 39"/>
                <a:gd name="T10" fmla="*/ 56 w 56"/>
                <a:gd name="T11" fmla="*/ 39 h 39"/>
                <a:gd name="T12" fmla="*/ 49 w 56"/>
                <a:gd name="T13" fmla="*/ 39 h 39"/>
                <a:gd name="T14" fmla="*/ 42 w 56"/>
                <a:gd name="T15" fmla="*/ 39 h 39"/>
                <a:gd name="T16" fmla="*/ 35 w 56"/>
                <a:gd name="T17" fmla="*/ 38 h 39"/>
                <a:gd name="T18" fmla="*/ 13 w 56"/>
                <a:gd name="T19" fmla="*/ 36 h 39"/>
                <a:gd name="T20" fmla="*/ 2 w 56"/>
                <a:gd name="T21" fmla="*/ 16 h 39"/>
                <a:gd name="T22" fmla="*/ 18 w 56"/>
                <a:gd name="T2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39">
                  <a:moveTo>
                    <a:pt x="18" y="0"/>
                  </a:moveTo>
                  <a:cubicBezTo>
                    <a:pt x="18" y="0"/>
                    <a:pt x="29" y="2"/>
                    <a:pt x="38" y="2"/>
                  </a:cubicBezTo>
                  <a:cubicBezTo>
                    <a:pt x="40" y="2"/>
                    <a:pt x="42" y="3"/>
                    <a:pt x="44" y="3"/>
                  </a:cubicBezTo>
                  <a:cubicBezTo>
                    <a:pt x="46" y="3"/>
                    <a:pt x="48" y="3"/>
                    <a:pt x="50" y="3"/>
                  </a:cubicBezTo>
                  <a:cubicBezTo>
                    <a:pt x="53" y="3"/>
                    <a:pt x="55" y="3"/>
                    <a:pt x="55" y="3"/>
                  </a:cubicBezTo>
                  <a:cubicBezTo>
                    <a:pt x="56" y="39"/>
                    <a:pt x="56" y="39"/>
                    <a:pt x="56" y="39"/>
                  </a:cubicBezTo>
                  <a:cubicBezTo>
                    <a:pt x="56" y="39"/>
                    <a:pt x="53" y="39"/>
                    <a:pt x="49" y="39"/>
                  </a:cubicBezTo>
                  <a:cubicBezTo>
                    <a:pt x="47" y="39"/>
                    <a:pt x="45" y="39"/>
                    <a:pt x="42" y="39"/>
                  </a:cubicBezTo>
                  <a:cubicBezTo>
                    <a:pt x="40" y="39"/>
                    <a:pt x="37" y="38"/>
                    <a:pt x="35" y="38"/>
                  </a:cubicBezTo>
                  <a:cubicBezTo>
                    <a:pt x="25" y="38"/>
                    <a:pt x="13" y="36"/>
                    <a:pt x="13" y="36"/>
                  </a:cubicBezTo>
                  <a:cubicBezTo>
                    <a:pt x="5" y="35"/>
                    <a:pt x="0" y="26"/>
                    <a:pt x="2" y="16"/>
                  </a:cubicBezTo>
                  <a:cubicBezTo>
                    <a:pt x="4" y="6"/>
                    <a:pt x="11" y="0"/>
                    <a:pt x="18" y="0"/>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3" name="Freeform 27">
              <a:extLst>
                <a:ext uri="{FF2B5EF4-FFF2-40B4-BE49-F238E27FC236}">
                  <a16:creationId xmlns:a16="http://schemas.microsoft.com/office/drawing/2014/main" id="{BE98A8C2-76DC-4A65-AD48-F4100842B66B}"/>
                </a:ext>
              </a:extLst>
            </p:cNvPr>
            <p:cNvSpPr>
              <a:spLocks/>
            </p:cNvSpPr>
            <p:nvPr/>
          </p:nvSpPr>
          <p:spPr bwMode="auto">
            <a:xfrm>
              <a:off x="8001000" y="3179763"/>
              <a:ext cx="52388" cy="53975"/>
            </a:xfrm>
            <a:custGeom>
              <a:avLst/>
              <a:gdLst>
                <a:gd name="T0" fmla="*/ 5 w 27"/>
                <a:gd name="T1" fmla="*/ 0 h 28"/>
                <a:gd name="T2" fmla="*/ 20 w 27"/>
                <a:gd name="T3" fmla="*/ 9 h 28"/>
                <a:gd name="T4" fmla="*/ 25 w 27"/>
                <a:gd name="T5" fmla="*/ 18 h 28"/>
                <a:gd name="T6" fmla="*/ 24 w 27"/>
                <a:gd name="T7" fmla="*/ 26 h 28"/>
                <a:gd name="T8" fmla="*/ 18 w 27"/>
                <a:gd name="T9" fmla="*/ 25 h 28"/>
                <a:gd name="T10" fmla="*/ 17 w 27"/>
                <a:gd name="T11" fmla="*/ 23 h 28"/>
                <a:gd name="T12" fmla="*/ 14 w 27"/>
                <a:gd name="T13" fmla="*/ 19 h 28"/>
                <a:gd name="T14" fmla="*/ 4 w 27"/>
                <a:gd name="T15" fmla="*/ 12 h 28"/>
                <a:gd name="T16" fmla="*/ 1 w 27"/>
                <a:gd name="T17" fmla="*/ 6 h 28"/>
                <a:gd name="T18" fmla="*/ 5 w 27"/>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
                  <a:moveTo>
                    <a:pt x="5" y="0"/>
                  </a:moveTo>
                  <a:cubicBezTo>
                    <a:pt x="11" y="1"/>
                    <a:pt x="16" y="5"/>
                    <a:pt x="20" y="9"/>
                  </a:cubicBezTo>
                  <a:cubicBezTo>
                    <a:pt x="23" y="13"/>
                    <a:pt x="25" y="17"/>
                    <a:pt x="25" y="18"/>
                  </a:cubicBezTo>
                  <a:cubicBezTo>
                    <a:pt x="27" y="20"/>
                    <a:pt x="26" y="24"/>
                    <a:pt x="24" y="26"/>
                  </a:cubicBezTo>
                  <a:cubicBezTo>
                    <a:pt x="22" y="28"/>
                    <a:pt x="20" y="28"/>
                    <a:pt x="18" y="25"/>
                  </a:cubicBezTo>
                  <a:cubicBezTo>
                    <a:pt x="18" y="25"/>
                    <a:pt x="18" y="24"/>
                    <a:pt x="17" y="23"/>
                  </a:cubicBezTo>
                  <a:cubicBezTo>
                    <a:pt x="16" y="22"/>
                    <a:pt x="15" y="20"/>
                    <a:pt x="14" y="19"/>
                  </a:cubicBezTo>
                  <a:cubicBezTo>
                    <a:pt x="12" y="16"/>
                    <a:pt x="8" y="13"/>
                    <a:pt x="4" y="12"/>
                  </a:cubicBezTo>
                  <a:cubicBezTo>
                    <a:pt x="2" y="12"/>
                    <a:pt x="0" y="9"/>
                    <a:pt x="1" y="6"/>
                  </a:cubicBezTo>
                  <a:cubicBezTo>
                    <a:pt x="1" y="2"/>
                    <a:pt x="3" y="0"/>
                    <a:pt x="5" y="0"/>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4" name="Freeform 28">
              <a:extLst>
                <a:ext uri="{FF2B5EF4-FFF2-40B4-BE49-F238E27FC236}">
                  <a16:creationId xmlns:a16="http://schemas.microsoft.com/office/drawing/2014/main" id="{B59A33AF-0548-4CFA-B3B6-2BEB3E4D4BE0}"/>
                </a:ext>
              </a:extLst>
            </p:cNvPr>
            <p:cNvSpPr>
              <a:spLocks/>
            </p:cNvSpPr>
            <p:nvPr/>
          </p:nvSpPr>
          <p:spPr bwMode="auto">
            <a:xfrm>
              <a:off x="8023225" y="2943225"/>
              <a:ext cx="239713" cy="344487"/>
            </a:xfrm>
            <a:custGeom>
              <a:avLst/>
              <a:gdLst>
                <a:gd name="T0" fmla="*/ 32 w 123"/>
                <a:gd name="T1" fmla="*/ 179 h 179"/>
                <a:gd name="T2" fmla="*/ 100 w 123"/>
                <a:gd name="T3" fmla="*/ 92 h 179"/>
                <a:gd name="T4" fmla="*/ 13 w 123"/>
                <a:gd name="T5" fmla="*/ 0 h 179"/>
                <a:gd name="T6" fmla="*/ 12 w 123"/>
                <a:gd name="T7" fmla="*/ 27 h 179"/>
                <a:gd name="T8" fmla="*/ 0 w 123"/>
                <a:gd name="T9" fmla="*/ 55 h 179"/>
                <a:gd name="T10" fmla="*/ 60 w 123"/>
                <a:gd name="T11" fmla="*/ 115 h 179"/>
                <a:gd name="T12" fmla="*/ 64 w 123"/>
                <a:gd name="T13" fmla="*/ 124 h 179"/>
                <a:gd name="T14" fmla="*/ 11 w 123"/>
                <a:gd name="T15" fmla="*/ 130 h 179"/>
                <a:gd name="T16" fmla="*/ 8 w 123"/>
                <a:gd name="T17" fmla="*/ 178 h 179"/>
                <a:gd name="T18" fmla="*/ 32 w 123"/>
                <a:gd name="T19"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79">
                  <a:moveTo>
                    <a:pt x="32" y="179"/>
                  </a:moveTo>
                  <a:cubicBezTo>
                    <a:pt x="123" y="171"/>
                    <a:pt x="123" y="134"/>
                    <a:pt x="100" y="92"/>
                  </a:cubicBezTo>
                  <a:cubicBezTo>
                    <a:pt x="82" y="61"/>
                    <a:pt x="40" y="9"/>
                    <a:pt x="13" y="0"/>
                  </a:cubicBezTo>
                  <a:cubicBezTo>
                    <a:pt x="12" y="27"/>
                    <a:pt x="12" y="27"/>
                    <a:pt x="12" y="27"/>
                  </a:cubicBezTo>
                  <a:cubicBezTo>
                    <a:pt x="0" y="55"/>
                    <a:pt x="0" y="55"/>
                    <a:pt x="0" y="55"/>
                  </a:cubicBezTo>
                  <a:cubicBezTo>
                    <a:pt x="34" y="76"/>
                    <a:pt x="44" y="90"/>
                    <a:pt x="60" y="115"/>
                  </a:cubicBezTo>
                  <a:cubicBezTo>
                    <a:pt x="65" y="123"/>
                    <a:pt x="64" y="124"/>
                    <a:pt x="64" y="124"/>
                  </a:cubicBezTo>
                  <a:cubicBezTo>
                    <a:pt x="60" y="127"/>
                    <a:pt x="25" y="132"/>
                    <a:pt x="11" y="130"/>
                  </a:cubicBezTo>
                  <a:cubicBezTo>
                    <a:pt x="8" y="178"/>
                    <a:pt x="8" y="178"/>
                    <a:pt x="8" y="178"/>
                  </a:cubicBezTo>
                  <a:cubicBezTo>
                    <a:pt x="12" y="179"/>
                    <a:pt x="28" y="179"/>
                    <a:pt x="32" y="179"/>
                  </a:cubicBezTo>
                  <a:close/>
                </a:path>
              </a:pathLst>
            </a:custGeom>
            <a:solidFill>
              <a:srgbClr val="3B39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5" name="Freeform 29">
              <a:extLst>
                <a:ext uri="{FF2B5EF4-FFF2-40B4-BE49-F238E27FC236}">
                  <a16:creationId xmlns:a16="http://schemas.microsoft.com/office/drawing/2014/main" id="{17575377-8A4E-43CF-85EE-E3EABC37A744}"/>
                </a:ext>
              </a:extLst>
            </p:cNvPr>
            <p:cNvSpPr>
              <a:spLocks/>
            </p:cNvSpPr>
            <p:nvPr/>
          </p:nvSpPr>
          <p:spPr bwMode="auto">
            <a:xfrm>
              <a:off x="7620000" y="3557588"/>
              <a:ext cx="74613" cy="171450"/>
            </a:xfrm>
            <a:custGeom>
              <a:avLst/>
              <a:gdLst>
                <a:gd name="T0" fmla="*/ 38 w 38"/>
                <a:gd name="T1" fmla="*/ 69 h 89"/>
                <a:gd name="T2" fmla="*/ 38 w 38"/>
                <a:gd name="T3" fmla="*/ 15 h 89"/>
                <a:gd name="T4" fmla="*/ 13 w 38"/>
                <a:gd name="T5" fmla="*/ 15 h 89"/>
                <a:gd name="T6" fmla="*/ 24 w 38"/>
                <a:gd name="T7" fmla="*/ 89 h 89"/>
                <a:gd name="T8" fmla="*/ 38 w 38"/>
                <a:gd name="T9" fmla="*/ 69 h 89"/>
              </a:gdLst>
              <a:ahLst/>
              <a:cxnLst>
                <a:cxn ang="0">
                  <a:pos x="T0" y="T1"/>
                </a:cxn>
                <a:cxn ang="0">
                  <a:pos x="T2" y="T3"/>
                </a:cxn>
                <a:cxn ang="0">
                  <a:pos x="T4" y="T5"/>
                </a:cxn>
                <a:cxn ang="0">
                  <a:pos x="T6" y="T7"/>
                </a:cxn>
                <a:cxn ang="0">
                  <a:pos x="T8" y="T9"/>
                </a:cxn>
              </a:cxnLst>
              <a:rect l="0" t="0" r="r" b="b"/>
              <a:pathLst>
                <a:path w="38" h="89">
                  <a:moveTo>
                    <a:pt x="38" y="69"/>
                  </a:moveTo>
                  <a:cubicBezTo>
                    <a:pt x="38" y="15"/>
                    <a:pt x="38" y="15"/>
                    <a:pt x="38" y="15"/>
                  </a:cubicBezTo>
                  <a:cubicBezTo>
                    <a:pt x="38" y="15"/>
                    <a:pt x="18" y="0"/>
                    <a:pt x="13" y="15"/>
                  </a:cubicBezTo>
                  <a:cubicBezTo>
                    <a:pt x="0" y="55"/>
                    <a:pt x="17" y="89"/>
                    <a:pt x="24" y="89"/>
                  </a:cubicBezTo>
                  <a:cubicBezTo>
                    <a:pt x="32" y="89"/>
                    <a:pt x="38" y="80"/>
                    <a:pt x="38" y="69"/>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6" name="Freeform 30">
              <a:extLst>
                <a:ext uri="{FF2B5EF4-FFF2-40B4-BE49-F238E27FC236}">
                  <a16:creationId xmlns:a16="http://schemas.microsoft.com/office/drawing/2014/main" id="{BFDFB1EC-1F6A-473D-89E2-81C2BBEE2D07}"/>
                </a:ext>
              </a:extLst>
            </p:cNvPr>
            <p:cNvSpPr>
              <a:spLocks/>
            </p:cNvSpPr>
            <p:nvPr/>
          </p:nvSpPr>
          <p:spPr bwMode="auto">
            <a:xfrm>
              <a:off x="7678738" y="3608388"/>
              <a:ext cx="34925" cy="82550"/>
            </a:xfrm>
            <a:custGeom>
              <a:avLst/>
              <a:gdLst>
                <a:gd name="T0" fmla="*/ 18 w 18"/>
                <a:gd name="T1" fmla="*/ 36 h 43"/>
                <a:gd name="T2" fmla="*/ 8 w 18"/>
                <a:gd name="T3" fmla="*/ 2 h 43"/>
                <a:gd name="T4" fmla="*/ 1 w 18"/>
                <a:gd name="T5" fmla="*/ 3 h 43"/>
                <a:gd name="T6" fmla="*/ 2 w 18"/>
                <a:gd name="T7" fmla="*/ 13 h 43"/>
                <a:gd name="T8" fmla="*/ 3 w 18"/>
                <a:gd name="T9" fmla="*/ 15 h 43"/>
                <a:gd name="T10" fmla="*/ 5 w 18"/>
                <a:gd name="T11" fmla="*/ 20 h 43"/>
                <a:gd name="T12" fmla="*/ 8 w 18"/>
                <a:gd name="T13" fmla="*/ 36 h 43"/>
                <a:gd name="T14" fmla="*/ 13 w 18"/>
                <a:gd name="T15" fmla="*/ 43 h 43"/>
                <a:gd name="T16" fmla="*/ 18 w 18"/>
                <a:gd name="T1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43">
                  <a:moveTo>
                    <a:pt x="18" y="36"/>
                  </a:moveTo>
                  <a:cubicBezTo>
                    <a:pt x="18" y="16"/>
                    <a:pt x="9" y="2"/>
                    <a:pt x="8" y="2"/>
                  </a:cubicBezTo>
                  <a:cubicBezTo>
                    <a:pt x="6" y="0"/>
                    <a:pt x="3" y="0"/>
                    <a:pt x="1" y="3"/>
                  </a:cubicBezTo>
                  <a:cubicBezTo>
                    <a:pt x="0" y="6"/>
                    <a:pt x="0" y="10"/>
                    <a:pt x="2" y="13"/>
                  </a:cubicBezTo>
                  <a:cubicBezTo>
                    <a:pt x="2" y="13"/>
                    <a:pt x="3" y="13"/>
                    <a:pt x="3" y="15"/>
                  </a:cubicBezTo>
                  <a:cubicBezTo>
                    <a:pt x="4" y="16"/>
                    <a:pt x="5" y="18"/>
                    <a:pt x="5" y="20"/>
                  </a:cubicBezTo>
                  <a:cubicBezTo>
                    <a:pt x="7" y="24"/>
                    <a:pt x="8" y="30"/>
                    <a:pt x="8" y="36"/>
                  </a:cubicBezTo>
                  <a:cubicBezTo>
                    <a:pt x="8" y="40"/>
                    <a:pt x="10" y="43"/>
                    <a:pt x="13" y="43"/>
                  </a:cubicBezTo>
                  <a:cubicBezTo>
                    <a:pt x="16" y="43"/>
                    <a:pt x="18" y="40"/>
                    <a:pt x="18" y="36"/>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7" name="Freeform 31">
              <a:extLst>
                <a:ext uri="{FF2B5EF4-FFF2-40B4-BE49-F238E27FC236}">
                  <a16:creationId xmlns:a16="http://schemas.microsoft.com/office/drawing/2014/main" id="{9FAB22F9-66A2-4210-9481-AB0EB6B507F3}"/>
                </a:ext>
              </a:extLst>
            </p:cNvPr>
            <p:cNvSpPr>
              <a:spLocks/>
            </p:cNvSpPr>
            <p:nvPr/>
          </p:nvSpPr>
          <p:spPr bwMode="auto">
            <a:xfrm>
              <a:off x="7634287" y="2930525"/>
              <a:ext cx="179388" cy="692150"/>
            </a:xfrm>
            <a:custGeom>
              <a:avLst/>
              <a:gdLst>
                <a:gd name="T0" fmla="*/ 41 w 92"/>
                <a:gd name="T1" fmla="*/ 360 h 360"/>
                <a:gd name="T2" fmla="*/ 1 w 92"/>
                <a:gd name="T3" fmla="*/ 359 h 360"/>
                <a:gd name="T4" fmla="*/ 4 w 92"/>
                <a:gd name="T5" fmla="*/ 107 h 360"/>
                <a:gd name="T6" fmla="*/ 92 w 92"/>
                <a:gd name="T7" fmla="*/ 0 h 360"/>
                <a:gd name="T8" fmla="*/ 69 w 92"/>
                <a:gd name="T9" fmla="*/ 36 h 360"/>
                <a:gd name="T10" fmla="*/ 66 w 92"/>
                <a:gd name="T11" fmla="*/ 73 h 360"/>
                <a:gd name="T12" fmla="*/ 47 w 92"/>
                <a:gd name="T13" fmla="*/ 112 h 360"/>
                <a:gd name="T14" fmla="*/ 41 w 92"/>
                <a:gd name="T15" fmla="*/ 36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360">
                  <a:moveTo>
                    <a:pt x="41" y="360"/>
                  </a:moveTo>
                  <a:cubicBezTo>
                    <a:pt x="1" y="359"/>
                    <a:pt x="1" y="359"/>
                    <a:pt x="1" y="359"/>
                  </a:cubicBezTo>
                  <a:cubicBezTo>
                    <a:pt x="1" y="359"/>
                    <a:pt x="0" y="138"/>
                    <a:pt x="4" y="107"/>
                  </a:cubicBezTo>
                  <a:cubicBezTo>
                    <a:pt x="9" y="37"/>
                    <a:pt x="53" y="0"/>
                    <a:pt x="92" y="0"/>
                  </a:cubicBezTo>
                  <a:cubicBezTo>
                    <a:pt x="92" y="0"/>
                    <a:pt x="59" y="19"/>
                    <a:pt x="69" y="36"/>
                  </a:cubicBezTo>
                  <a:cubicBezTo>
                    <a:pt x="64" y="53"/>
                    <a:pt x="70" y="69"/>
                    <a:pt x="66" y="73"/>
                  </a:cubicBezTo>
                  <a:cubicBezTo>
                    <a:pt x="52" y="87"/>
                    <a:pt x="49" y="89"/>
                    <a:pt x="47" y="112"/>
                  </a:cubicBezTo>
                  <a:cubicBezTo>
                    <a:pt x="44" y="141"/>
                    <a:pt x="41" y="360"/>
                    <a:pt x="41" y="360"/>
                  </a:cubicBezTo>
                  <a:close/>
                </a:path>
              </a:pathLst>
            </a:custGeom>
            <a:solidFill>
              <a:srgbClr val="3B39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8" name="Freeform 32">
              <a:extLst>
                <a:ext uri="{FF2B5EF4-FFF2-40B4-BE49-F238E27FC236}">
                  <a16:creationId xmlns:a16="http://schemas.microsoft.com/office/drawing/2014/main" id="{AE4382B3-D3B2-4B38-9624-BFD62A3D81BA}"/>
                </a:ext>
              </a:extLst>
            </p:cNvPr>
            <p:cNvSpPr>
              <a:spLocks/>
            </p:cNvSpPr>
            <p:nvPr/>
          </p:nvSpPr>
          <p:spPr bwMode="auto">
            <a:xfrm>
              <a:off x="7645400" y="2414588"/>
              <a:ext cx="544513" cy="457200"/>
            </a:xfrm>
            <a:custGeom>
              <a:avLst/>
              <a:gdLst>
                <a:gd name="T0" fmla="*/ 97 w 279"/>
                <a:gd name="T1" fmla="*/ 235 h 237"/>
                <a:gd name="T2" fmla="*/ 115 w 279"/>
                <a:gd name="T3" fmla="*/ 236 h 237"/>
                <a:gd name="T4" fmla="*/ 165 w 279"/>
                <a:gd name="T5" fmla="*/ 235 h 237"/>
                <a:gd name="T6" fmla="*/ 212 w 279"/>
                <a:gd name="T7" fmla="*/ 213 h 237"/>
                <a:gd name="T8" fmla="*/ 89 w 279"/>
                <a:gd name="T9" fmla="*/ 2 h 237"/>
                <a:gd name="T10" fmla="*/ 97 w 279"/>
                <a:gd name="T11" fmla="*/ 235 h 237"/>
              </a:gdLst>
              <a:ahLst/>
              <a:cxnLst>
                <a:cxn ang="0">
                  <a:pos x="T0" y="T1"/>
                </a:cxn>
                <a:cxn ang="0">
                  <a:pos x="T2" y="T3"/>
                </a:cxn>
                <a:cxn ang="0">
                  <a:pos x="T4" y="T5"/>
                </a:cxn>
                <a:cxn ang="0">
                  <a:pos x="T6" y="T7"/>
                </a:cxn>
                <a:cxn ang="0">
                  <a:pos x="T8" y="T9"/>
                </a:cxn>
                <a:cxn ang="0">
                  <a:pos x="T10" y="T11"/>
                </a:cxn>
              </a:cxnLst>
              <a:rect l="0" t="0" r="r" b="b"/>
              <a:pathLst>
                <a:path w="279" h="237">
                  <a:moveTo>
                    <a:pt x="97" y="235"/>
                  </a:moveTo>
                  <a:cubicBezTo>
                    <a:pt x="101" y="235"/>
                    <a:pt x="107" y="236"/>
                    <a:pt x="115" y="236"/>
                  </a:cubicBezTo>
                  <a:cubicBezTo>
                    <a:pt x="129" y="236"/>
                    <a:pt x="148" y="237"/>
                    <a:pt x="165" y="235"/>
                  </a:cubicBezTo>
                  <a:cubicBezTo>
                    <a:pt x="183" y="234"/>
                    <a:pt x="201" y="227"/>
                    <a:pt x="212" y="213"/>
                  </a:cubicBezTo>
                  <a:cubicBezTo>
                    <a:pt x="279" y="126"/>
                    <a:pt x="185" y="0"/>
                    <a:pt x="89" y="2"/>
                  </a:cubicBezTo>
                  <a:cubicBezTo>
                    <a:pt x="18" y="4"/>
                    <a:pt x="0" y="236"/>
                    <a:pt x="97" y="235"/>
                  </a:cubicBezTo>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83" name="Freeform 33">
              <a:extLst>
                <a:ext uri="{FF2B5EF4-FFF2-40B4-BE49-F238E27FC236}">
                  <a16:creationId xmlns:a16="http://schemas.microsoft.com/office/drawing/2014/main" id="{9EA1A9C7-EB20-4F63-989E-F36030D3FB99}"/>
                </a:ext>
              </a:extLst>
            </p:cNvPr>
            <p:cNvSpPr>
              <a:spLocks/>
            </p:cNvSpPr>
            <p:nvPr/>
          </p:nvSpPr>
          <p:spPr bwMode="auto">
            <a:xfrm>
              <a:off x="7745413" y="2447925"/>
              <a:ext cx="327025" cy="439737"/>
            </a:xfrm>
            <a:custGeom>
              <a:avLst/>
              <a:gdLst>
                <a:gd name="T0" fmla="*/ 152 w 168"/>
                <a:gd name="T1" fmla="*/ 107 h 228"/>
                <a:gd name="T2" fmla="*/ 152 w 168"/>
                <a:gd name="T3" fmla="*/ 75 h 228"/>
                <a:gd name="T4" fmla="*/ 84 w 168"/>
                <a:gd name="T5" fmla="*/ 0 h 228"/>
                <a:gd name="T6" fmla="*/ 15 w 168"/>
                <a:gd name="T7" fmla="*/ 75 h 228"/>
                <a:gd name="T8" fmla="*/ 15 w 168"/>
                <a:gd name="T9" fmla="*/ 107 h 228"/>
                <a:gd name="T10" fmla="*/ 0 w 168"/>
                <a:gd name="T11" fmla="*/ 122 h 228"/>
                <a:gd name="T12" fmla="*/ 0 w 168"/>
                <a:gd name="T13" fmla="*/ 137 h 228"/>
                <a:gd name="T14" fmla="*/ 15 w 168"/>
                <a:gd name="T15" fmla="*/ 152 h 228"/>
                <a:gd name="T16" fmla="*/ 84 w 168"/>
                <a:gd name="T17" fmla="*/ 228 h 228"/>
                <a:gd name="T18" fmla="*/ 152 w 168"/>
                <a:gd name="T19" fmla="*/ 152 h 228"/>
                <a:gd name="T20" fmla="*/ 168 w 168"/>
                <a:gd name="T21" fmla="*/ 137 h 228"/>
                <a:gd name="T22" fmla="*/ 168 w 168"/>
                <a:gd name="T23" fmla="*/ 122 h 228"/>
                <a:gd name="T24" fmla="*/ 152 w 168"/>
                <a:gd name="T25" fmla="*/ 10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228">
                  <a:moveTo>
                    <a:pt x="152" y="107"/>
                  </a:moveTo>
                  <a:cubicBezTo>
                    <a:pt x="152" y="75"/>
                    <a:pt x="152" y="75"/>
                    <a:pt x="152" y="75"/>
                  </a:cubicBezTo>
                  <a:cubicBezTo>
                    <a:pt x="152" y="42"/>
                    <a:pt x="114" y="0"/>
                    <a:pt x="84" y="0"/>
                  </a:cubicBezTo>
                  <a:cubicBezTo>
                    <a:pt x="53" y="0"/>
                    <a:pt x="15" y="42"/>
                    <a:pt x="15" y="75"/>
                  </a:cubicBezTo>
                  <a:cubicBezTo>
                    <a:pt x="15" y="107"/>
                    <a:pt x="15" y="107"/>
                    <a:pt x="15" y="107"/>
                  </a:cubicBezTo>
                  <a:cubicBezTo>
                    <a:pt x="7" y="107"/>
                    <a:pt x="0" y="113"/>
                    <a:pt x="0" y="122"/>
                  </a:cubicBezTo>
                  <a:cubicBezTo>
                    <a:pt x="0" y="137"/>
                    <a:pt x="0" y="137"/>
                    <a:pt x="0" y="137"/>
                  </a:cubicBezTo>
                  <a:cubicBezTo>
                    <a:pt x="0" y="145"/>
                    <a:pt x="7" y="152"/>
                    <a:pt x="15" y="152"/>
                  </a:cubicBezTo>
                  <a:cubicBezTo>
                    <a:pt x="15" y="185"/>
                    <a:pt x="53" y="228"/>
                    <a:pt x="84" y="228"/>
                  </a:cubicBezTo>
                  <a:cubicBezTo>
                    <a:pt x="114" y="228"/>
                    <a:pt x="152" y="185"/>
                    <a:pt x="152" y="152"/>
                  </a:cubicBezTo>
                  <a:cubicBezTo>
                    <a:pt x="161" y="152"/>
                    <a:pt x="168" y="145"/>
                    <a:pt x="168" y="137"/>
                  </a:cubicBezTo>
                  <a:cubicBezTo>
                    <a:pt x="168" y="122"/>
                    <a:pt x="168" y="122"/>
                    <a:pt x="168" y="122"/>
                  </a:cubicBezTo>
                  <a:cubicBezTo>
                    <a:pt x="168" y="113"/>
                    <a:pt x="161" y="107"/>
                    <a:pt x="152" y="107"/>
                  </a:cubicBezTo>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84" name="Freeform 34">
              <a:extLst>
                <a:ext uri="{FF2B5EF4-FFF2-40B4-BE49-F238E27FC236}">
                  <a16:creationId xmlns:a16="http://schemas.microsoft.com/office/drawing/2014/main" id="{102A73FF-55A2-4BA9-B39C-6FF7EEC2B36B}"/>
                </a:ext>
              </a:extLst>
            </p:cNvPr>
            <p:cNvSpPr>
              <a:spLocks noEditPoints="1"/>
            </p:cNvSpPr>
            <p:nvPr/>
          </p:nvSpPr>
          <p:spPr bwMode="auto">
            <a:xfrm>
              <a:off x="7877175" y="2447925"/>
              <a:ext cx="195263" cy="439737"/>
            </a:xfrm>
            <a:custGeom>
              <a:avLst/>
              <a:gdLst>
                <a:gd name="T0" fmla="*/ 51 w 100"/>
                <a:gd name="T1" fmla="*/ 139 h 228"/>
                <a:gd name="T2" fmla="*/ 40 w 100"/>
                <a:gd name="T3" fmla="*/ 128 h 228"/>
                <a:gd name="T4" fmla="*/ 51 w 100"/>
                <a:gd name="T5" fmla="*/ 115 h 228"/>
                <a:gd name="T6" fmla="*/ 51 w 100"/>
                <a:gd name="T7" fmla="*/ 115 h 228"/>
                <a:gd name="T8" fmla="*/ 63 w 100"/>
                <a:gd name="T9" fmla="*/ 127 h 228"/>
                <a:gd name="T10" fmla="*/ 52 w 100"/>
                <a:gd name="T11" fmla="*/ 139 h 228"/>
                <a:gd name="T12" fmla="*/ 51 w 100"/>
                <a:gd name="T13" fmla="*/ 139 h 228"/>
                <a:gd name="T14" fmla="*/ 16 w 100"/>
                <a:gd name="T15" fmla="*/ 0 h 228"/>
                <a:gd name="T16" fmla="*/ 16 w 100"/>
                <a:gd name="T17" fmla="*/ 122 h 228"/>
                <a:gd name="T18" fmla="*/ 0 w 100"/>
                <a:gd name="T19" fmla="*/ 170 h 228"/>
                <a:gd name="T20" fmla="*/ 16 w 100"/>
                <a:gd name="T21" fmla="*/ 173 h 228"/>
                <a:gd name="T22" fmla="*/ 16 w 100"/>
                <a:gd name="T23" fmla="*/ 228 h 228"/>
                <a:gd name="T24" fmla="*/ 84 w 100"/>
                <a:gd name="T25" fmla="*/ 152 h 228"/>
                <a:gd name="T26" fmla="*/ 100 w 100"/>
                <a:gd name="T27" fmla="*/ 137 h 228"/>
                <a:gd name="T28" fmla="*/ 100 w 100"/>
                <a:gd name="T29" fmla="*/ 122 h 228"/>
                <a:gd name="T30" fmla="*/ 84 w 100"/>
                <a:gd name="T31" fmla="*/ 107 h 228"/>
                <a:gd name="T32" fmla="*/ 84 w 100"/>
                <a:gd name="T33" fmla="*/ 75 h 228"/>
                <a:gd name="T34" fmla="*/ 16 w 100"/>
                <a:gd name="T3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228">
                  <a:moveTo>
                    <a:pt x="51" y="139"/>
                  </a:moveTo>
                  <a:cubicBezTo>
                    <a:pt x="45" y="139"/>
                    <a:pt x="40" y="134"/>
                    <a:pt x="40" y="128"/>
                  </a:cubicBezTo>
                  <a:cubicBezTo>
                    <a:pt x="39" y="121"/>
                    <a:pt x="44" y="116"/>
                    <a:pt x="51" y="115"/>
                  </a:cubicBezTo>
                  <a:cubicBezTo>
                    <a:pt x="51" y="115"/>
                    <a:pt x="51" y="115"/>
                    <a:pt x="51" y="115"/>
                  </a:cubicBezTo>
                  <a:cubicBezTo>
                    <a:pt x="58" y="115"/>
                    <a:pt x="63" y="121"/>
                    <a:pt x="63" y="127"/>
                  </a:cubicBezTo>
                  <a:cubicBezTo>
                    <a:pt x="63" y="133"/>
                    <a:pt x="58" y="139"/>
                    <a:pt x="52" y="139"/>
                  </a:cubicBezTo>
                  <a:cubicBezTo>
                    <a:pt x="52" y="139"/>
                    <a:pt x="51" y="139"/>
                    <a:pt x="51" y="139"/>
                  </a:cubicBezTo>
                  <a:moveTo>
                    <a:pt x="16" y="0"/>
                  </a:moveTo>
                  <a:cubicBezTo>
                    <a:pt x="16" y="122"/>
                    <a:pt x="16" y="122"/>
                    <a:pt x="16" y="122"/>
                  </a:cubicBezTo>
                  <a:cubicBezTo>
                    <a:pt x="5" y="145"/>
                    <a:pt x="0" y="170"/>
                    <a:pt x="0" y="170"/>
                  </a:cubicBezTo>
                  <a:cubicBezTo>
                    <a:pt x="16" y="173"/>
                    <a:pt x="16" y="173"/>
                    <a:pt x="16" y="173"/>
                  </a:cubicBezTo>
                  <a:cubicBezTo>
                    <a:pt x="16" y="228"/>
                    <a:pt x="16" y="228"/>
                    <a:pt x="16" y="228"/>
                  </a:cubicBezTo>
                  <a:cubicBezTo>
                    <a:pt x="46" y="228"/>
                    <a:pt x="84" y="185"/>
                    <a:pt x="84" y="152"/>
                  </a:cubicBezTo>
                  <a:cubicBezTo>
                    <a:pt x="93" y="152"/>
                    <a:pt x="100" y="145"/>
                    <a:pt x="100" y="137"/>
                  </a:cubicBezTo>
                  <a:cubicBezTo>
                    <a:pt x="100" y="122"/>
                    <a:pt x="100" y="122"/>
                    <a:pt x="100" y="122"/>
                  </a:cubicBezTo>
                  <a:cubicBezTo>
                    <a:pt x="100" y="113"/>
                    <a:pt x="93" y="107"/>
                    <a:pt x="84" y="107"/>
                  </a:cubicBezTo>
                  <a:cubicBezTo>
                    <a:pt x="84" y="75"/>
                    <a:pt x="84" y="75"/>
                    <a:pt x="84" y="75"/>
                  </a:cubicBezTo>
                  <a:cubicBezTo>
                    <a:pt x="84" y="42"/>
                    <a:pt x="46" y="0"/>
                    <a:pt x="16" y="0"/>
                  </a:cubicBezTo>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85" name="Freeform 35">
              <a:extLst>
                <a:ext uri="{FF2B5EF4-FFF2-40B4-BE49-F238E27FC236}">
                  <a16:creationId xmlns:a16="http://schemas.microsoft.com/office/drawing/2014/main" id="{E4DD1F63-739C-47EE-A8FD-CEA071CE4588}"/>
                </a:ext>
              </a:extLst>
            </p:cNvPr>
            <p:cNvSpPr>
              <a:spLocks/>
            </p:cNvSpPr>
            <p:nvPr/>
          </p:nvSpPr>
          <p:spPr bwMode="auto">
            <a:xfrm>
              <a:off x="7807325" y="2670175"/>
              <a:ext cx="47625" cy="46037"/>
            </a:xfrm>
            <a:custGeom>
              <a:avLst/>
              <a:gdLst>
                <a:gd name="T0" fmla="*/ 12 w 24"/>
                <a:gd name="T1" fmla="*/ 0 h 24"/>
                <a:gd name="T2" fmla="*/ 12 w 24"/>
                <a:gd name="T3" fmla="*/ 0 h 24"/>
                <a:gd name="T4" fmla="*/ 1 w 24"/>
                <a:gd name="T5" fmla="*/ 13 h 24"/>
                <a:gd name="T6" fmla="*/ 12 w 24"/>
                <a:gd name="T7" fmla="*/ 24 h 24"/>
                <a:gd name="T8" fmla="*/ 13 w 24"/>
                <a:gd name="T9" fmla="*/ 24 h 24"/>
                <a:gd name="T10" fmla="*/ 24 w 24"/>
                <a:gd name="T11" fmla="*/ 12 h 24"/>
                <a:gd name="T12" fmla="*/ 12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2" y="0"/>
                  </a:moveTo>
                  <a:cubicBezTo>
                    <a:pt x="12" y="0"/>
                    <a:pt x="12" y="0"/>
                    <a:pt x="12" y="0"/>
                  </a:cubicBezTo>
                  <a:cubicBezTo>
                    <a:pt x="5" y="1"/>
                    <a:pt x="0" y="6"/>
                    <a:pt x="1" y="13"/>
                  </a:cubicBezTo>
                  <a:cubicBezTo>
                    <a:pt x="1" y="19"/>
                    <a:pt x="6" y="24"/>
                    <a:pt x="12" y="24"/>
                  </a:cubicBezTo>
                  <a:cubicBezTo>
                    <a:pt x="12" y="24"/>
                    <a:pt x="13" y="24"/>
                    <a:pt x="13" y="24"/>
                  </a:cubicBezTo>
                  <a:cubicBezTo>
                    <a:pt x="19" y="24"/>
                    <a:pt x="24" y="18"/>
                    <a:pt x="24" y="12"/>
                  </a:cubicBezTo>
                  <a:cubicBezTo>
                    <a:pt x="24" y="6"/>
                    <a:pt x="19" y="0"/>
                    <a:pt x="12" y="0"/>
                  </a:cubicBezTo>
                </a:path>
              </a:pathLst>
            </a:custGeom>
            <a:solidFill>
              <a:srgbClr val="E98B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4" name="Freeform 36">
              <a:extLst>
                <a:ext uri="{FF2B5EF4-FFF2-40B4-BE49-F238E27FC236}">
                  <a16:creationId xmlns:a16="http://schemas.microsoft.com/office/drawing/2014/main" id="{B9470076-55DE-4D0F-99DD-56C1B01E8975}"/>
                </a:ext>
              </a:extLst>
            </p:cNvPr>
            <p:cNvSpPr>
              <a:spLocks/>
            </p:cNvSpPr>
            <p:nvPr/>
          </p:nvSpPr>
          <p:spPr bwMode="auto">
            <a:xfrm>
              <a:off x="7807325" y="2663825"/>
              <a:ext cx="47625" cy="46037"/>
            </a:xfrm>
            <a:custGeom>
              <a:avLst/>
              <a:gdLst>
                <a:gd name="T0" fmla="*/ 24 w 24"/>
                <a:gd name="T1" fmla="*/ 12 h 24"/>
                <a:gd name="T2" fmla="*/ 13 w 24"/>
                <a:gd name="T3" fmla="*/ 24 h 24"/>
                <a:gd name="T4" fmla="*/ 1 w 24"/>
                <a:gd name="T5" fmla="*/ 13 h 24"/>
                <a:gd name="T6" fmla="*/ 12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3" y="24"/>
                  </a:cubicBezTo>
                  <a:cubicBezTo>
                    <a:pt x="6" y="24"/>
                    <a:pt x="1" y="19"/>
                    <a:pt x="1" y="13"/>
                  </a:cubicBezTo>
                  <a:cubicBezTo>
                    <a:pt x="0" y="6"/>
                    <a:pt x="5" y="1"/>
                    <a:pt x="12" y="0"/>
                  </a:cubicBezTo>
                  <a:cubicBezTo>
                    <a:pt x="18" y="0"/>
                    <a:pt x="24" y="5"/>
                    <a:pt x="24" y="12"/>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5" name="Oval 37">
              <a:extLst>
                <a:ext uri="{FF2B5EF4-FFF2-40B4-BE49-F238E27FC236}">
                  <a16:creationId xmlns:a16="http://schemas.microsoft.com/office/drawing/2014/main" id="{21CE22EC-E5DF-45F3-B525-FD786158F2E6}"/>
                </a:ext>
              </a:extLst>
            </p:cNvPr>
            <p:cNvSpPr>
              <a:spLocks noChangeArrowheads="1"/>
            </p:cNvSpPr>
            <p:nvPr/>
          </p:nvSpPr>
          <p:spPr bwMode="auto">
            <a:xfrm>
              <a:off x="7832725" y="2674938"/>
              <a:ext cx="11113"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6" name="Freeform 38">
              <a:extLst>
                <a:ext uri="{FF2B5EF4-FFF2-40B4-BE49-F238E27FC236}">
                  <a16:creationId xmlns:a16="http://schemas.microsoft.com/office/drawing/2014/main" id="{F6C71110-C7FC-4710-AED3-E6EB8F19D81A}"/>
                </a:ext>
              </a:extLst>
            </p:cNvPr>
            <p:cNvSpPr>
              <a:spLocks/>
            </p:cNvSpPr>
            <p:nvPr/>
          </p:nvSpPr>
          <p:spPr bwMode="auto">
            <a:xfrm>
              <a:off x="7783513" y="2651125"/>
              <a:ext cx="76200" cy="22225"/>
            </a:xfrm>
            <a:custGeom>
              <a:avLst/>
              <a:gdLst>
                <a:gd name="T0" fmla="*/ 39 w 39"/>
                <a:gd name="T1" fmla="*/ 10 h 12"/>
                <a:gd name="T2" fmla="*/ 25 w 39"/>
                <a:gd name="T3" fmla="*/ 0 h 12"/>
                <a:gd name="T4" fmla="*/ 8 w 39"/>
                <a:gd name="T5" fmla="*/ 8 h 12"/>
                <a:gd name="T6" fmla="*/ 7 w 39"/>
                <a:gd name="T7" fmla="*/ 8 h 12"/>
                <a:gd name="T8" fmla="*/ 4 w 39"/>
                <a:gd name="T9" fmla="*/ 7 h 12"/>
                <a:gd name="T10" fmla="*/ 1 w 39"/>
                <a:gd name="T11" fmla="*/ 5 h 12"/>
                <a:gd name="T12" fmla="*/ 1 w 39"/>
                <a:gd name="T13" fmla="*/ 5 h 12"/>
                <a:gd name="T14" fmla="*/ 0 w 39"/>
                <a:gd name="T15" fmla="*/ 6 h 12"/>
                <a:gd name="T16" fmla="*/ 1 w 39"/>
                <a:gd name="T17" fmla="*/ 7 h 12"/>
                <a:gd name="T18" fmla="*/ 3 w 39"/>
                <a:gd name="T19" fmla="*/ 9 h 12"/>
                <a:gd name="T20" fmla="*/ 6 w 39"/>
                <a:gd name="T21" fmla="*/ 11 h 12"/>
                <a:gd name="T22" fmla="*/ 7 w 39"/>
                <a:gd name="T23" fmla="*/ 12 h 12"/>
                <a:gd name="T24" fmla="*/ 8 w 39"/>
                <a:gd name="T25" fmla="*/ 12 h 12"/>
                <a:gd name="T26" fmla="*/ 10 w 39"/>
                <a:gd name="T27" fmla="*/ 11 h 12"/>
                <a:gd name="T28" fmla="*/ 25 w 39"/>
                <a:gd name="T29" fmla="*/ 3 h 12"/>
                <a:gd name="T30" fmla="*/ 36 w 39"/>
                <a:gd name="T31" fmla="*/ 11 h 12"/>
                <a:gd name="T32" fmla="*/ 38 w 39"/>
                <a:gd name="T33" fmla="*/ 12 h 12"/>
                <a:gd name="T34" fmla="*/ 39 w 39"/>
                <a:gd name="T3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2">
                  <a:moveTo>
                    <a:pt x="39" y="10"/>
                  </a:moveTo>
                  <a:cubicBezTo>
                    <a:pt x="37" y="5"/>
                    <a:pt x="31" y="1"/>
                    <a:pt x="25" y="0"/>
                  </a:cubicBezTo>
                  <a:cubicBezTo>
                    <a:pt x="21" y="0"/>
                    <a:pt x="14" y="0"/>
                    <a:pt x="8" y="8"/>
                  </a:cubicBezTo>
                  <a:cubicBezTo>
                    <a:pt x="7" y="8"/>
                    <a:pt x="7" y="8"/>
                    <a:pt x="7" y="8"/>
                  </a:cubicBezTo>
                  <a:cubicBezTo>
                    <a:pt x="6" y="8"/>
                    <a:pt x="5" y="8"/>
                    <a:pt x="4" y="7"/>
                  </a:cubicBezTo>
                  <a:cubicBezTo>
                    <a:pt x="3" y="7"/>
                    <a:pt x="1" y="5"/>
                    <a:pt x="1" y="5"/>
                  </a:cubicBezTo>
                  <a:cubicBezTo>
                    <a:pt x="1" y="5"/>
                    <a:pt x="1" y="5"/>
                    <a:pt x="1" y="5"/>
                  </a:cubicBezTo>
                  <a:cubicBezTo>
                    <a:pt x="0" y="6"/>
                    <a:pt x="0" y="6"/>
                    <a:pt x="0" y="6"/>
                  </a:cubicBezTo>
                  <a:cubicBezTo>
                    <a:pt x="0" y="6"/>
                    <a:pt x="1" y="6"/>
                    <a:pt x="1" y="7"/>
                  </a:cubicBezTo>
                  <a:cubicBezTo>
                    <a:pt x="2" y="8"/>
                    <a:pt x="2" y="9"/>
                    <a:pt x="3" y="9"/>
                  </a:cubicBezTo>
                  <a:cubicBezTo>
                    <a:pt x="4" y="10"/>
                    <a:pt x="5" y="11"/>
                    <a:pt x="6" y="11"/>
                  </a:cubicBezTo>
                  <a:cubicBezTo>
                    <a:pt x="6" y="12"/>
                    <a:pt x="7" y="12"/>
                    <a:pt x="7" y="12"/>
                  </a:cubicBezTo>
                  <a:cubicBezTo>
                    <a:pt x="8" y="12"/>
                    <a:pt x="8" y="12"/>
                    <a:pt x="8" y="12"/>
                  </a:cubicBezTo>
                  <a:cubicBezTo>
                    <a:pt x="8" y="12"/>
                    <a:pt x="9" y="12"/>
                    <a:pt x="10" y="11"/>
                  </a:cubicBezTo>
                  <a:cubicBezTo>
                    <a:pt x="14" y="5"/>
                    <a:pt x="19" y="3"/>
                    <a:pt x="25" y="3"/>
                  </a:cubicBezTo>
                  <a:cubicBezTo>
                    <a:pt x="30" y="4"/>
                    <a:pt x="34" y="7"/>
                    <a:pt x="36" y="11"/>
                  </a:cubicBezTo>
                  <a:cubicBezTo>
                    <a:pt x="36" y="12"/>
                    <a:pt x="37" y="12"/>
                    <a:pt x="38" y="12"/>
                  </a:cubicBezTo>
                  <a:cubicBezTo>
                    <a:pt x="39" y="11"/>
                    <a:pt x="39" y="11"/>
                    <a:pt x="39" y="10"/>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7" name="Freeform 39">
              <a:extLst>
                <a:ext uri="{FF2B5EF4-FFF2-40B4-BE49-F238E27FC236}">
                  <a16:creationId xmlns:a16="http://schemas.microsoft.com/office/drawing/2014/main" id="{73C7389E-914B-40AE-B614-632E3D1A2BE2}"/>
                </a:ext>
              </a:extLst>
            </p:cNvPr>
            <p:cNvSpPr>
              <a:spLocks/>
            </p:cNvSpPr>
            <p:nvPr/>
          </p:nvSpPr>
          <p:spPr bwMode="auto">
            <a:xfrm>
              <a:off x="7953375" y="2670175"/>
              <a:ext cx="47625" cy="46037"/>
            </a:xfrm>
            <a:custGeom>
              <a:avLst/>
              <a:gdLst>
                <a:gd name="T0" fmla="*/ 12 w 24"/>
                <a:gd name="T1" fmla="*/ 0 h 24"/>
                <a:gd name="T2" fmla="*/ 12 w 24"/>
                <a:gd name="T3" fmla="*/ 0 h 24"/>
                <a:gd name="T4" fmla="*/ 1 w 24"/>
                <a:gd name="T5" fmla="*/ 13 h 24"/>
                <a:gd name="T6" fmla="*/ 12 w 24"/>
                <a:gd name="T7" fmla="*/ 24 h 24"/>
                <a:gd name="T8" fmla="*/ 13 w 24"/>
                <a:gd name="T9" fmla="*/ 24 h 24"/>
                <a:gd name="T10" fmla="*/ 24 w 24"/>
                <a:gd name="T11" fmla="*/ 12 h 24"/>
                <a:gd name="T12" fmla="*/ 12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2" y="0"/>
                  </a:moveTo>
                  <a:cubicBezTo>
                    <a:pt x="12" y="0"/>
                    <a:pt x="12" y="0"/>
                    <a:pt x="12" y="0"/>
                  </a:cubicBezTo>
                  <a:cubicBezTo>
                    <a:pt x="5" y="1"/>
                    <a:pt x="0" y="6"/>
                    <a:pt x="1" y="13"/>
                  </a:cubicBezTo>
                  <a:cubicBezTo>
                    <a:pt x="1" y="19"/>
                    <a:pt x="6" y="24"/>
                    <a:pt x="12" y="24"/>
                  </a:cubicBezTo>
                  <a:cubicBezTo>
                    <a:pt x="12" y="24"/>
                    <a:pt x="13" y="24"/>
                    <a:pt x="13" y="24"/>
                  </a:cubicBezTo>
                  <a:cubicBezTo>
                    <a:pt x="19" y="24"/>
                    <a:pt x="24" y="18"/>
                    <a:pt x="24" y="12"/>
                  </a:cubicBezTo>
                  <a:cubicBezTo>
                    <a:pt x="24" y="6"/>
                    <a:pt x="19" y="0"/>
                    <a:pt x="12" y="0"/>
                  </a:cubicBezTo>
                </a:path>
              </a:pathLst>
            </a:custGeom>
            <a:solidFill>
              <a:srgbClr val="E37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8" name="Freeform 40">
              <a:extLst>
                <a:ext uri="{FF2B5EF4-FFF2-40B4-BE49-F238E27FC236}">
                  <a16:creationId xmlns:a16="http://schemas.microsoft.com/office/drawing/2014/main" id="{E47DF543-D4DE-49F4-BB80-B4703276FFB7}"/>
                </a:ext>
              </a:extLst>
            </p:cNvPr>
            <p:cNvSpPr>
              <a:spLocks/>
            </p:cNvSpPr>
            <p:nvPr/>
          </p:nvSpPr>
          <p:spPr bwMode="auto">
            <a:xfrm>
              <a:off x="7953375" y="2663825"/>
              <a:ext cx="47625" cy="46037"/>
            </a:xfrm>
            <a:custGeom>
              <a:avLst/>
              <a:gdLst>
                <a:gd name="T0" fmla="*/ 24 w 24"/>
                <a:gd name="T1" fmla="*/ 12 h 24"/>
                <a:gd name="T2" fmla="*/ 13 w 24"/>
                <a:gd name="T3" fmla="*/ 24 h 24"/>
                <a:gd name="T4" fmla="*/ 1 w 24"/>
                <a:gd name="T5" fmla="*/ 13 h 24"/>
                <a:gd name="T6" fmla="*/ 12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3" y="24"/>
                  </a:cubicBezTo>
                  <a:cubicBezTo>
                    <a:pt x="6" y="24"/>
                    <a:pt x="1" y="19"/>
                    <a:pt x="1" y="13"/>
                  </a:cubicBezTo>
                  <a:cubicBezTo>
                    <a:pt x="0" y="6"/>
                    <a:pt x="5" y="1"/>
                    <a:pt x="12" y="0"/>
                  </a:cubicBezTo>
                  <a:cubicBezTo>
                    <a:pt x="18" y="0"/>
                    <a:pt x="24" y="5"/>
                    <a:pt x="24" y="12"/>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9" name="Oval 41">
              <a:extLst>
                <a:ext uri="{FF2B5EF4-FFF2-40B4-BE49-F238E27FC236}">
                  <a16:creationId xmlns:a16="http://schemas.microsoft.com/office/drawing/2014/main" id="{7ED24134-F69A-4E0F-9BC8-80C80F82DC0E}"/>
                </a:ext>
              </a:extLst>
            </p:cNvPr>
            <p:cNvSpPr>
              <a:spLocks noChangeArrowheads="1"/>
            </p:cNvSpPr>
            <p:nvPr/>
          </p:nvSpPr>
          <p:spPr bwMode="auto">
            <a:xfrm>
              <a:off x="7978775" y="2674938"/>
              <a:ext cx="11113"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0" name="Freeform 42">
              <a:extLst>
                <a:ext uri="{FF2B5EF4-FFF2-40B4-BE49-F238E27FC236}">
                  <a16:creationId xmlns:a16="http://schemas.microsoft.com/office/drawing/2014/main" id="{B167721D-D151-4389-8B49-82459474AC0E}"/>
                </a:ext>
              </a:extLst>
            </p:cNvPr>
            <p:cNvSpPr>
              <a:spLocks/>
            </p:cNvSpPr>
            <p:nvPr/>
          </p:nvSpPr>
          <p:spPr bwMode="auto">
            <a:xfrm>
              <a:off x="7950200" y="2651125"/>
              <a:ext cx="73025" cy="22225"/>
            </a:xfrm>
            <a:custGeom>
              <a:avLst/>
              <a:gdLst>
                <a:gd name="T0" fmla="*/ 0 w 38"/>
                <a:gd name="T1" fmla="*/ 10 h 12"/>
                <a:gd name="T2" fmla="*/ 14 w 38"/>
                <a:gd name="T3" fmla="*/ 0 h 12"/>
                <a:gd name="T4" fmla="*/ 31 w 38"/>
                <a:gd name="T5" fmla="*/ 8 h 12"/>
                <a:gd name="T6" fmla="*/ 32 w 38"/>
                <a:gd name="T7" fmla="*/ 8 h 12"/>
                <a:gd name="T8" fmla="*/ 34 w 38"/>
                <a:gd name="T9" fmla="*/ 7 h 12"/>
                <a:gd name="T10" fmla="*/ 38 w 38"/>
                <a:gd name="T11" fmla="*/ 5 h 12"/>
                <a:gd name="T12" fmla="*/ 38 w 38"/>
                <a:gd name="T13" fmla="*/ 5 h 12"/>
                <a:gd name="T14" fmla="*/ 38 w 38"/>
                <a:gd name="T15" fmla="*/ 6 h 12"/>
                <a:gd name="T16" fmla="*/ 38 w 38"/>
                <a:gd name="T17" fmla="*/ 7 h 12"/>
                <a:gd name="T18" fmla="*/ 36 w 38"/>
                <a:gd name="T19" fmla="*/ 9 h 12"/>
                <a:gd name="T20" fmla="*/ 33 w 38"/>
                <a:gd name="T21" fmla="*/ 11 h 12"/>
                <a:gd name="T22" fmla="*/ 32 w 38"/>
                <a:gd name="T23" fmla="*/ 12 h 12"/>
                <a:gd name="T24" fmla="*/ 31 w 38"/>
                <a:gd name="T25" fmla="*/ 12 h 12"/>
                <a:gd name="T26" fmla="*/ 29 w 38"/>
                <a:gd name="T27" fmla="*/ 11 h 12"/>
                <a:gd name="T28" fmla="*/ 14 w 38"/>
                <a:gd name="T29" fmla="*/ 3 h 12"/>
                <a:gd name="T30" fmla="*/ 3 w 38"/>
                <a:gd name="T31" fmla="*/ 11 h 12"/>
                <a:gd name="T32" fmla="*/ 1 w 38"/>
                <a:gd name="T33" fmla="*/ 12 h 12"/>
                <a:gd name="T34" fmla="*/ 0 w 38"/>
                <a:gd name="T3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2">
                  <a:moveTo>
                    <a:pt x="0" y="10"/>
                  </a:moveTo>
                  <a:cubicBezTo>
                    <a:pt x="2" y="5"/>
                    <a:pt x="8" y="1"/>
                    <a:pt x="14" y="0"/>
                  </a:cubicBezTo>
                  <a:cubicBezTo>
                    <a:pt x="18" y="0"/>
                    <a:pt x="25" y="0"/>
                    <a:pt x="31" y="8"/>
                  </a:cubicBezTo>
                  <a:cubicBezTo>
                    <a:pt x="32" y="8"/>
                    <a:pt x="32" y="8"/>
                    <a:pt x="32" y="8"/>
                  </a:cubicBezTo>
                  <a:cubicBezTo>
                    <a:pt x="32" y="8"/>
                    <a:pt x="33" y="8"/>
                    <a:pt x="34" y="7"/>
                  </a:cubicBezTo>
                  <a:cubicBezTo>
                    <a:pt x="36" y="7"/>
                    <a:pt x="38" y="5"/>
                    <a:pt x="38" y="5"/>
                  </a:cubicBezTo>
                  <a:cubicBezTo>
                    <a:pt x="38" y="5"/>
                    <a:pt x="38" y="5"/>
                    <a:pt x="38" y="5"/>
                  </a:cubicBezTo>
                  <a:cubicBezTo>
                    <a:pt x="38" y="6"/>
                    <a:pt x="38" y="6"/>
                    <a:pt x="38" y="6"/>
                  </a:cubicBezTo>
                  <a:cubicBezTo>
                    <a:pt x="38" y="6"/>
                    <a:pt x="38" y="6"/>
                    <a:pt x="38" y="7"/>
                  </a:cubicBezTo>
                  <a:cubicBezTo>
                    <a:pt x="37" y="8"/>
                    <a:pt x="36" y="9"/>
                    <a:pt x="36" y="9"/>
                  </a:cubicBezTo>
                  <a:cubicBezTo>
                    <a:pt x="35" y="10"/>
                    <a:pt x="34" y="11"/>
                    <a:pt x="33" y="11"/>
                  </a:cubicBezTo>
                  <a:cubicBezTo>
                    <a:pt x="32" y="12"/>
                    <a:pt x="32" y="12"/>
                    <a:pt x="32" y="12"/>
                  </a:cubicBezTo>
                  <a:cubicBezTo>
                    <a:pt x="31" y="12"/>
                    <a:pt x="31" y="12"/>
                    <a:pt x="31" y="12"/>
                  </a:cubicBezTo>
                  <a:cubicBezTo>
                    <a:pt x="30" y="12"/>
                    <a:pt x="30" y="12"/>
                    <a:pt x="29" y="11"/>
                  </a:cubicBezTo>
                  <a:cubicBezTo>
                    <a:pt x="25" y="5"/>
                    <a:pt x="20" y="3"/>
                    <a:pt x="14" y="3"/>
                  </a:cubicBezTo>
                  <a:cubicBezTo>
                    <a:pt x="9" y="4"/>
                    <a:pt x="4" y="7"/>
                    <a:pt x="3" y="11"/>
                  </a:cubicBezTo>
                  <a:cubicBezTo>
                    <a:pt x="2" y="12"/>
                    <a:pt x="1" y="12"/>
                    <a:pt x="1" y="12"/>
                  </a:cubicBezTo>
                  <a:cubicBezTo>
                    <a:pt x="0" y="11"/>
                    <a:pt x="0" y="11"/>
                    <a:pt x="0" y="10"/>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1" name="Freeform 43">
              <a:extLst>
                <a:ext uri="{FF2B5EF4-FFF2-40B4-BE49-F238E27FC236}">
                  <a16:creationId xmlns:a16="http://schemas.microsoft.com/office/drawing/2014/main" id="{A092E041-E26F-4058-964B-66E62E5B1751}"/>
                </a:ext>
              </a:extLst>
            </p:cNvPr>
            <p:cNvSpPr>
              <a:spLocks/>
            </p:cNvSpPr>
            <p:nvPr/>
          </p:nvSpPr>
          <p:spPr bwMode="auto">
            <a:xfrm>
              <a:off x="7697788" y="2392363"/>
              <a:ext cx="420688" cy="287337"/>
            </a:xfrm>
            <a:custGeom>
              <a:avLst/>
              <a:gdLst>
                <a:gd name="T0" fmla="*/ 216 w 216"/>
                <a:gd name="T1" fmla="*/ 149 h 149"/>
                <a:gd name="T2" fmla="*/ 105 w 216"/>
                <a:gd name="T3" fmla="*/ 6 h 149"/>
                <a:gd name="T4" fmla="*/ 39 w 216"/>
                <a:gd name="T5" fmla="*/ 136 h 149"/>
                <a:gd name="T6" fmla="*/ 77 w 216"/>
                <a:gd name="T7" fmla="*/ 75 h 149"/>
                <a:gd name="T8" fmla="*/ 216 w 216"/>
                <a:gd name="T9" fmla="*/ 149 h 149"/>
              </a:gdLst>
              <a:ahLst/>
              <a:cxnLst>
                <a:cxn ang="0">
                  <a:pos x="T0" y="T1"/>
                </a:cxn>
                <a:cxn ang="0">
                  <a:pos x="T2" y="T3"/>
                </a:cxn>
                <a:cxn ang="0">
                  <a:pos x="T4" y="T5"/>
                </a:cxn>
                <a:cxn ang="0">
                  <a:pos x="T6" y="T7"/>
                </a:cxn>
                <a:cxn ang="0">
                  <a:pos x="T8" y="T9"/>
                </a:cxn>
              </a:cxnLst>
              <a:rect l="0" t="0" r="r" b="b"/>
              <a:pathLst>
                <a:path w="216" h="149">
                  <a:moveTo>
                    <a:pt x="216" y="149"/>
                  </a:moveTo>
                  <a:cubicBezTo>
                    <a:pt x="197" y="126"/>
                    <a:pt x="208" y="0"/>
                    <a:pt x="105" y="6"/>
                  </a:cubicBezTo>
                  <a:cubicBezTo>
                    <a:pt x="0" y="11"/>
                    <a:pt x="33" y="122"/>
                    <a:pt x="39" y="136"/>
                  </a:cubicBezTo>
                  <a:cubicBezTo>
                    <a:pt x="43" y="134"/>
                    <a:pt x="67" y="99"/>
                    <a:pt x="77" y="75"/>
                  </a:cubicBezTo>
                  <a:cubicBezTo>
                    <a:pt x="103" y="119"/>
                    <a:pt x="186" y="144"/>
                    <a:pt x="216" y="149"/>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2" name="Freeform 44">
              <a:extLst>
                <a:ext uri="{FF2B5EF4-FFF2-40B4-BE49-F238E27FC236}">
                  <a16:creationId xmlns:a16="http://schemas.microsoft.com/office/drawing/2014/main" id="{63ED3FDD-B93D-4543-A3CF-E609D64EEBD1}"/>
                </a:ext>
              </a:extLst>
            </p:cNvPr>
            <p:cNvSpPr>
              <a:spLocks/>
            </p:cNvSpPr>
            <p:nvPr/>
          </p:nvSpPr>
          <p:spPr bwMode="auto">
            <a:xfrm>
              <a:off x="7864475" y="2798763"/>
              <a:ext cx="93663" cy="42862"/>
            </a:xfrm>
            <a:custGeom>
              <a:avLst/>
              <a:gdLst>
                <a:gd name="T0" fmla="*/ 48 w 48"/>
                <a:gd name="T1" fmla="*/ 0 h 22"/>
                <a:gd name="T2" fmla="*/ 24 w 48"/>
                <a:gd name="T3" fmla="*/ 22 h 22"/>
                <a:gd name="T4" fmla="*/ 0 w 48"/>
                <a:gd name="T5" fmla="*/ 0 h 22"/>
                <a:gd name="T6" fmla="*/ 48 w 48"/>
                <a:gd name="T7" fmla="*/ 0 h 22"/>
              </a:gdLst>
              <a:ahLst/>
              <a:cxnLst>
                <a:cxn ang="0">
                  <a:pos x="T0" y="T1"/>
                </a:cxn>
                <a:cxn ang="0">
                  <a:pos x="T2" y="T3"/>
                </a:cxn>
                <a:cxn ang="0">
                  <a:pos x="T4" y="T5"/>
                </a:cxn>
                <a:cxn ang="0">
                  <a:pos x="T6" y="T7"/>
                </a:cxn>
              </a:cxnLst>
              <a:rect l="0" t="0" r="r" b="b"/>
              <a:pathLst>
                <a:path w="48" h="22">
                  <a:moveTo>
                    <a:pt x="48" y="0"/>
                  </a:moveTo>
                  <a:cubicBezTo>
                    <a:pt x="48" y="12"/>
                    <a:pt x="37" y="22"/>
                    <a:pt x="24" y="22"/>
                  </a:cubicBezTo>
                  <a:cubicBezTo>
                    <a:pt x="11" y="22"/>
                    <a:pt x="0" y="12"/>
                    <a:pt x="0" y="0"/>
                  </a:cubicBezTo>
                  <a:lnTo>
                    <a:pt x="48" y="0"/>
                  </a:lnTo>
                  <a:close/>
                </a:path>
              </a:pathLst>
            </a:custGeom>
            <a:solidFill>
              <a:srgbClr val="F05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3" name="Freeform 45">
              <a:extLst>
                <a:ext uri="{FF2B5EF4-FFF2-40B4-BE49-F238E27FC236}">
                  <a16:creationId xmlns:a16="http://schemas.microsoft.com/office/drawing/2014/main" id="{0799EAB4-A953-48F4-B717-78D9BB3500B1}"/>
                </a:ext>
              </a:extLst>
            </p:cNvPr>
            <p:cNvSpPr>
              <a:spLocks/>
            </p:cNvSpPr>
            <p:nvPr/>
          </p:nvSpPr>
          <p:spPr bwMode="auto">
            <a:xfrm>
              <a:off x="7872413" y="2798763"/>
              <a:ext cx="77788" cy="15875"/>
            </a:xfrm>
            <a:custGeom>
              <a:avLst/>
              <a:gdLst>
                <a:gd name="T0" fmla="*/ 36 w 40"/>
                <a:gd name="T1" fmla="*/ 8 h 8"/>
                <a:gd name="T2" fmla="*/ 4 w 40"/>
                <a:gd name="T3" fmla="*/ 8 h 8"/>
                <a:gd name="T4" fmla="*/ 0 w 40"/>
                <a:gd name="T5" fmla="*/ 4 h 8"/>
                <a:gd name="T6" fmla="*/ 0 w 40"/>
                <a:gd name="T7" fmla="*/ 0 h 8"/>
                <a:gd name="T8" fmla="*/ 40 w 40"/>
                <a:gd name="T9" fmla="*/ 0 h 8"/>
                <a:gd name="T10" fmla="*/ 40 w 40"/>
                <a:gd name="T11" fmla="*/ 4 h 8"/>
                <a:gd name="T12" fmla="*/ 36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6" y="8"/>
                  </a:moveTo>
                  <a:cubicBezTo>
                    <a:pt x="4" y="8"/>
                    <a:pt x="4" y="8"/>
                    <a:pt x="4" y="8"/>
                  </a:cubicBezTo>
                  <a:cubicBezTo>
                    <a:pt x="2" y="8"/>
                    <a:pt x="0" y="6"/>
                    <a:pt x="0" y="4"/>
                  </a:cubicBezTo>
                  <a:cubicBezTo>
                    <a:pt x="0" y="0"/>
                    <a:pt x="0" y="0"/>
                    <a:pt x="0" y="0"/>
                  </a:cubicBezTo>
                  <a:cubicBezTo>
                    <a:pt x="40" y="0"/>
                    <a:pt x="40" y="0"/>
                    <a:pt x="40" y="0"/>
                  </a:cubicBezTo>
                  <a:cubicBezTo>
                    <a:pt x="40" y="4"/>
                    <a:pt x="40" y="4"/>
                    <a:pt x="40" y="4"/>
                  </a:cubicBezTo>
                  <a:cubicBezTo>
                    <a:pt x="40" y="6"/>
                    <a:pt x="38" y="8"/>
                    <a:pt x="3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grpSp>
        <p:nvGrpSpPr>
          <p:cNvPr id="491" name="woman_red_suit">
            <a:extLst>
              <a:ext uri="{FF2B5EF4-FFF2-40B4-BE49-F238E27FC236}">
                <a16:creationId xmlns:a16="http://schemas.microsoft.com/office/drawing/2014/main" id="{481B3457-F15C-4C4D-9D8B-88578C046E31}"/>
              </a:ext>
            </a:extLst>
          </p:cNvPr>
          <p:cNvGrpSpPr/>
          <p:nvPr/>
        </p:nvGrpSpPr>
        <p:grpSpPr>
          <a:xfrm>
            <a:off x="1270089" y="4193655"/>
            <a:ext cx="1378923" cy="2395901"/>
            <a:chOff x="6278465" y="1443832"/>
            <a:chExt cx="701676" cy="1305453"/>
          </a:xfrm>
        </p:grpSpPr>
        <p:sp>
          <p:nvSpPr>
            <p:cNvPr id="492" name="Freeform 79">
              <a:extLst>
                <a:ext uri="{FF2B5EF4-FFF2-40B4-BE49-F238E27FC236}">
                  <a16:creationId xmlns:a16="http://schemas.microsoft.com/office/drawing/2014/main" id="{D990B739-5868-4C2C-B2CA-86D1CBB549D3}"/>
                </a:ext>
              </a:extLst>
            </p:cNvPr>
            <p:cNvSpPr>
              <a:spLocks/>
            </p:cNvSpPr>
            <p:nvPr/>
          </p:nvSpPr>
          <p:spPr bwMode="auto">
            <a:xfrm flipH="1">
              <a:off x="6430866" y="1443832"/>
              <a:ext cx="454025" cy="671513"/>
            </a:xfrm>
            <a:custGeom>
              <a:avLst/>
              <a:gdLst>
                <a:gd name="T0" fmla="*/ 221 w 233"/>
                <a:gd name="T1" fmla="*/ 281 h 349"/>
                <a:gd name="T2" fmla="*/ 221 w 233"/>
                <a:gd name="T3" fmla="*/ 283 h 349"/>
                <a:gd name="T4" fmla="*/ 217 w 233"/>
                <a:gd name="T5" fmla="*/ 302 h 349"/>
                <a:gd name="T6" fmla="*/ 208 w 233"/>
                <a:gd name="T7" fmla="*/ 326 h 349"/>
                <a:gd name="T8" fmla="*/ 202 w 233"/>
                <a:gd name="T9" fmla="*/ 333 h 349"/>
                <a:gd name="T10" fmla="*/ 184 w 233"/>
                <a:gd name="T11" fmla="*/ 340 h 349"/>
                <a:gd name="T12" fmla="*/ 72 w 233"/>
                <a:gd name="T13" fmla="*/ 348 h 349"/>
                <a:gd name="T14" fmla="*/ 53 w 233"/>
                <a:gd name="T15" fmla="*/ 343 h 349"/>
                <a:gd name="T16" fmla="*/ 46 w 233"/>
                <a:gd name="T17" fmla="*/ 337 h 349"/>
                <a:gd name="T18" fmla="*/ 34 w 233"/>
                <a:gd name="T19" fmla="*/ 315 h 349"/>
                <a:gd name="T20" fmla="*/ 27 w 233"/>
                <a:gd name="T21" fmla="*/ 297 h 349"/>
                <a:gd name="T22" fmla="*/ 27 w 233"/>
                <a:gd name="T23" fmla="*/ 295 h 349"/>
                <a:gd name="T24" fmla="*/ 36 w 233"/>
                <a:gd name="T25" fmla="*/ 38 h 349"/>
                <a:gd name="T26" fmla="*/ 104 w 233"/>
                <a:gd name="T27" fmla="*/ 2 h 349"/>
                <a:gd name="T28" fmla="*/ 165 w 233"/>
                <a:gd name="T29" fmla="*/ 19 h 349"/>
                <a:gd name="T30" fmla="*/ 176 w 233"/>
                <a:gd name="T31" fmla="*/ 29 h 349"/>
                <a:gd name="T32" fmla="*/ 180 w 233"/>
                <a:gd name="T33" fmla="*/ 33 h 349"/>
                <a:gd name="T34" fmla="*/ 221 w 233"/>
                <a:gd name="T35" fmla="*/ 28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349">
                  <a:moveTo>
                    <a:pt x="221" y="281"/>
                  </a:moveTo>
                  <a:cubicBezTo>
                    <a:pt x="221" y="282"/>
                    <a:pt x="221" y="283"/>
                    <a:pt x="221" y="283"/>
                  </a:cubicBezTo>
                  <a:cubicBezTo>
                    <a:pt x="220" y="290"/>
                    <a:pt x="219" y="296"/>
                    <a:pt x="217" y="302"/>
                  </a:cubicBezTo>
                  <a:cubicBezTo>
                    <a:pt x="215" y="312"/>
                    <a:pt x="212" y="320"/>
                    <a:pt x="208" y="326"/>
                  </a:cubicBezTo>
                  <a:cubicBezTo>
                    <a:pt x="206" y="329"/>
                    <a:pt x="204" y="331"/>
                    <a:pt x="202" y="333"/>
                  </a:cubicBezTo>
                  <a:cubicBezTo>
                    <a:pt x="197" y="337"/>
                    <a:pt x="191" y="340"/>
                    <a:pt x="184" y="340"/>
                  </a:cubicBezTo>
                  <a:cubicBezTo>
                    <a:pt x="72" y="348"/>
                    <a:pt x="72" y="348"/>
                    <a:pt x="72" y="348"/>
                  </a:cubicBezTo>
                  <a:cubicBezTo>
                    <a:pt x="64" y="349"/>
                    <a:pt x="58" y="347"/>
                    <a:pt x="53" y="343"/>
                  </a:cubicBezTo>
                  <a:cubicBezTo>
                    <a:pt x="50" y="342"/>
                    <a:pt x="48" y="340"/>
                    <a:pt x="46" y="337"/>
                  </a:cubicBezTo>
                  <a:cubicBezTo>
                    <a:pt x="42" y="332"/>
                    <a:pt x="38" y="324"/>
                    <a:pt x="34" y="315"/>
                  </a:cubicBezTo>
                  <a:cubicBezTo>
                    <a:pt x="31" y="309"/>
                    <a:pt x="29" y="303"/>
                    <a:pt x="27" y="297"/>
                  </a:cubicBezTo>
                  <a:cubicBezTo>
                    <a:pt x="27" y="296"/>
                    <a:pt x="27" y="296"/>
                    <a:pt x="27" y="295"/>
                  </a:cubicBezTo>
                  <a:cubicBezTo>
                    <a:pt x="4" y="219"/>
                    <a:pt x="0" y="82"/>
                    <a:pt x="36" y="38"/>
                  </a:cubicBezTo>
                  <a:cubicBezTo>
                    <a:pt x="51" y="20"/>
                    <a:pt x="71" y="4"/>
                    <a:pt x="104" y="2"/>
                  </a:cubicBezTo>
                  <a:cubicBezTo>
                    <a:pt x="131" y="0"/>
                    <a:pt x="149" y="8"/>
                    <a:pt x="165" y="19"/>
                  </a:cubicBezTo>
                  <a:cubicBezTo>
                    <a:pt x="169" y="22"/>
                    <a:pt x="172" y="25"/>
                    <a:pt x="176" y="29"/>
                  </a:cubicBezTo>
                  <a:cubicBezTo>
                    <a:pt x="178" y="30"/>
                    <a:pt x="179" y="31"/>
                    <a:pt x="180" y="33"/>
                  </a:cubicBezTo>
                  <a:cubicBezTo>
                    <a:pt x="220" y="76"/>
                    <a:pt x="233" y="206"/>
                    <a:pt x="221" y="281"/>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3" name="Freeform 80">
              <a:extLst>
                <a:ext uri="{FF2B5EF4-FFF2-40B4-BE49-F238E27FC236}">
                  <a16:creationId xmlns:a16="http://schemas.microsoft.com/office/drawing/2014/main" id="{B01646D4-4F5B-42D1-9DF9-3F36001DBCA8}"/>
                </a:ext>
              </a:extLst>
            </p:cNvPr>
            <p:cNvSpPr>
              <a:spLocks/>
            </p:cNvSpPr>
            <p:nvPr/>
          </p:nvSpPr>
          <p:spPr bwMode="auto">
            <a:xfrm flipH="1">
              <a:off x="6559453" y="1913732"/>
              <a:ext cx="176213" cy="261938"/>
            </a:xfrm>
            <a:custGeom>
              <a:avLst/>
              <a:gdLst>
                <a:gd name="T0" fmla="*/ 92 w 111"/>
                <a:gd name="T1" fmla="*/ 47 h 165"/>
                <a:gd name="T2" fmla="*/ 92 w 111"/>
                <a:gd name="T3" fmla="*/ 0 h 165"/>
                <a:gd name="T4" fmla="*/ 19 w 111"/>
                <a:gd name="T5" fmla="*/ 0 h 165"/>
                <a:gd name="T6" fmla="*/ 19 w 111"/>
                <a:gd name="T7" fmla="*/ 47 h 165"/>
                <a:gd name="T8" fmla="*/ 0 w 111"/>
                <a:gd name="T9" fmla="*/ 52 h 165"/>
                <a:gd name="T10" fmla="*/ 19 w 111"/>
                <a:gd name="T11" fmla="*/ 165 h 165"/>
                <a:gd name="T12" fmla="*/ 92 w 111"/>
                <a:gd name="T13" fmla="*/ 165 h 165"/>
                <a:gd name="T14" fmla="*/ 111 w 111"/>
                <a:gd name="T15" fmla="*/ 52 h 165"/>
                <a:gd name="T16" fmla="*/ 92 w 111"/>
                <a:gd name="T17" fmla="*/ 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65">
                  <a:moveTo>
                    <a:pt x="92" y="47"/>
                  </a:moveTo>
                  <a:lnTo>
                    <a:pt x="92" y="0"/>
                  </a:lnTo>
                  <a:lnTo>
                    <a:pt x="19" y="0"/>
                  </a:lnTo>
                  <a:lnTo>
                    <a:pt x="19" y="47"/>
                  </a:lnTo>
                  <a:lnTo>
                    <a:pt x="0" y="52"/>
                  </a:lnTo>
                  <a:lnTo>
                    <a:pt x="19" y="165"/>
                  </a:lnTo>
                  <a:lnTo>
                    <a:pt x="92" y="165"/>
                  </a:lnTo>
                  <a:lnTo>
                    <a:pt x="111" y="52"/>
                  </a:lnTo>
                  <a:lnTo>
                    <a:pt x="92" y="47"/>
                  </a:lnTo>
                  <a:close/>
                </a:path>
              </a:pathLst>
            </a:custGeom>
            <a:solidFill>
              <a:srgbClr val="A07F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4" name="Freeform 81">
              <a:extLst>
                <a:ext uri="{FF2B5EF4-FFF2-40B4-BE49-F238E27FC236}">
                  <a16:creationId xmlns:a16="http://schemas.microsoft.com/office/drawing/2014/main" id="{7F0618E1-640E-45A1-870A-D822BA53EC9E}"/>
                </a:ext>
              </a:extLst>
            </p:cNvPr>
            <p:cNvSpPr>
              <a:spLocks/>
            </p:cNvSpPr>
            <p:nvPr/>
          </p:nvSpPr>
          <p:spPr bwMode="auto">
            <a:xfrm flipH="1">
              <a:off x="6559453" y="1913732"/>
              <a:ext cx="176213" cy="261938"/>
            </a:xfrm>
            <a:custGeom>
              <a:avLst/>
              <a:gdLst>
                <a:gd name="T0" fmla="*/ 92 w 111"/>
                <a:gd name="T1" fmla="*/ 47 h 165"/>
                <a:gd name="T2" fmla="*/ 92 w 111"/>
                <a:gd name="T3" fmla="*/ 0 h 165"/>
                <a:gd name="T4" fmla="*/ 19 w 111"/>
                <a:gd name="T5" fmla="*/ 0 h 165"/>
                <a:gd name="T6" fmla="*/ 19 w 111"/>
                <a:gd name="T7" fmla="*/ 47 h 165"/>
                <a:gd name="T8" fmla="*/ 0 w 111"/>
                <a:gd name="T9" fmla="*/ 52 h 165"/>
                <a:gd name="T10" fmla="*/ 19 w 111"/>
                <a:gd name="T11" fmla="*/ 165 h 165"/>
                <a:gd name="T12" fmla="*/ 92 w 111"/>
                <a:gd name="T13" fmla="*/ 165 h 165"/>
                <a:gd name="T14" fmla="*/ 111 w 111"/>
                <a:gd name="T15" fmla="*/ 52 h 165"/>
                <a:gd name="T16" fmla="*/ 92 w 111"/>
                <a:gd name="T17" fmla="*/ 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65">
                  <a:moveTo>
                    <a:pt x="92" y="47"/>
                  </a:moveTo>
                  <a:lnTo>
                    <a:pt x="92" y="0"/>
                  </a:lnTo>
                  <a:lnTo>
                    <a:pt x="19" y="0"/>
                  </a:lnTo>
                  <a:lnTo>
                    <a:pt x="19" y="47"/>
                  </a:lnTo>
                  <a:lnTo>
                    <a:pt x="0" y="52"/>
                  </a:lnTo>
                  <a:lnTo>
                    <a:pt x="19" y="165"/>
                  </a:lnTo>
                  <a:lnTo>
                    <a:pt x="92" y="165"/>
                  </a:lnTo>
                  <a:lnTo>
                    <a:pt x="111" y="52"/>
                  </a:lnTo>
                  <a:lnTo>
                    <a:pt x="92"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5" name="Freeform 82">
              <a:extLst>
                <a:ext uri="{FF2B5EF4-FFF2-40B4-BE49-F238E27FC236}">
                  <a16:creationId xmlns:a16="http://schemas.microsoft.com/office/drawing/2014/main" id="{142399AB-DD72-4D2A-B931-F66A27DD8427}"/>
                </a:ext>
              </a:extLst>
            </p:cNvPr>
            <p:cNvSpPr>
              <a:spLocks/>
            </p:cNvSpPr>
            <p:nvPr/>
          </p:nvSpPr>
          <p:spPr bwMode="auto">
            <a:xfrm flipH="1">
              <a:off x="6589615" y="1918495"/>
              <a:ext cx="115888" cy="69850"/>
            </a:xfrm>
            <a:custGeom>
              <a:avLst/>
              <a:gdLst>
                <a:gd name="T0" fmla="*/ 60 w 60"/>
                <a:gd name="T1" fmla="*/ 0 h 36"/>
                <a:gd name="T2" fmla="*/ 30 w 60"/>
                <a:gd name="T3" fmla="*/ 14 h 36"/>
                <a:gd name="T4" fmla="*/ 28 w 60"/>
                <a:gd name="T5" fmla="*/ 14 h 36"/>
                <a:gd name="T6" fmla="*/ 0 w 60"/>
                <a:gd name="T7" fmla="*/ 5 h 36"/>
                <a:gd name="T8" fmla="*/ 0 w 60"/>
                <a:gd name="T9" fmla="*/ 11 h 36"/>
                <a:gd name="T10" fmla="*/ 60 w 60"/>
                <a:gd name="T11" fmla="*/ 36 h 36"/>
                <a:gd name="T12" fmla="*/ 60 w 6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60" h="36">
                  <a:moveTo>
                    <a:pt x="60" y="0"/>
                  </a:moveTo>
                  <a:cubicBezTo>
                    <a:pt x="51" y="8"/>
                    <a:pt x="40" y="13"/>
                    <a:pt x="30" y="14"/>
                  </a:cubicBezTo>
                  <a:cubicBezTo>
                    <a:pt x="30" y="14"/>
                    <a:pt x="29" y="14"/>
                    <a:pt x="28" y="14"/>
                  </a:cubicBezTo>
                  <a:cubicBezTo>
                    <a:pt x="19" y="14"/>
                    <a:pt x="10" y="11"/>
                    <a:pt x="0" y="5"/>
                  </a:cubicBezTo>
                  <a:cubicBezTo>
                    <a:pt x="0" y="11"/>
                    <a:pt x="0" y="11"/>
                    <a:pt x="0" y="11"/>
                  </a:cubicBezTo>
                  <a:cubicBezTo>
                    <a:pt x="60" y="36"/>
                    <a:pt x="60" y="36"/>
                    <a:pt x="60" y="36"/>
                  </a:cubicBezTo>
                  <a:cubicBezTo>
                    <a:pt x="60" y="0"/>
                    <a:pt x="60" y="0"/>
                    <a:pt x="60" y="0"/>
                  </a:cubicBezTo>
                </a:path>
              </a:pathLst>
            </a:custGeom>
            <a:solidFill>
              <a:srgbClr val="7C623C"/>
            </a:solidFill>
            <a:ln>
              <a:noFill/>
            </a:ln>
            <a:extLst/>
          </p:spPr>
          <p:txBody>
            <a:bodyPr vert="horz" wrap="square" lIns="78867" tIns="39434" rIns="78867" bIns="39434" numCol="1" anchor="t" anchorCtr="0" compatLnSpc="1">
              <a:prstTxWarp prst="textNoShape">
                <a:avLst/>
              </a:prstTxWarp>
            </a:bodyPr>
            <a:lstStyle/>
            <a:p>
              <a:endParaRPr lang="en-US" sz="1553"/>
            </a:p>
          </p:txBody>
        </p:sp>
        <p:sp>
          <p:nvSpPr>
            <p:cNvPr id="496" name="Freeform 83">
              <a:extLst>
                <a:ext uri="{FF2B5EF4-FFF2-40B4-BE49-F238E27FC236}">
                  <a16:creationId xmlns:a16="http://schemas.microsoft.com/office/drawing/2014/main" id="{B8D1E94D-6F46-4BAA-BD2C-D3D4F8B62FDB}"/>
                </a:ext>
              </a:extLst>
            </p:cNvPr>
            <p:cNvSpPr>
              <a:spLocks/>
            </p:cNvSpPr>
            <p:nvPr/>
          </p:nvSpPr>
          <p:spPr bwMode="auto">
            <a:xfrm flipH="1">
              <a:off x="6439172" y="2504999"/>
              <a:ext cx="415508" cy="244286"/>
            </a:xfrm>
            <a:custGeom>
              <a:avLst/>
              <a:gdLst>
                <a:gd name="T0" fmla="*/ 214 w 215"/>
                <a:gd name="T1" fmla="*/ 112 h 112"/>
                <a:gd name="T2" fmla="*/ 195 w 215"/>
                <a:gd name="T3" fmla="*/ 0 h 112"/>
                <a:gd name="T4" fmla="*/ 20 w 215"/>
                <a:gd name="T5" fmla="*/ 0 h 112"/>
                <a:gd name="T6" fmla="*/ 1 w 215"/>
                <a:gd name="T7" fmla="*/ 112 h 112"/>
                <a:gd name="T8" fmla="*/ 214 w 215"/>
                <a:gd name="T9" fmla="*/ 112 h 112"/>
                <a:gd name="connsiteX0" fmla="*/ 9908 w 9909"/>
                <a:gd name="connsiteY0" fmla="*/ 10000 h 11214"/>
                <a:gd name="connsiteX1" fmla="*/ 9025 w 9909"/>
                <a:gd name="connsiteY1" fmla="*/ 0 h 11214"/>
                <a:gd name="connsiteX2" fmla="*/ 885 w 9909"/>
                <a:gd name="connsiteY2" fmla="*/ 0 h 11214"/>
                <a:gd name="connsiteX3" fmla="*/ 2 w 9909"/>
                <a:gd name="connsiteY3" fmla="*/ 11214 h 11214"/>
                <a:gd name="connsiteX4" fmla="*/ 9908 w 9909"/>
                <a:gd name="connsiteY4" fmla="*/ 10000 h 11214"/>
                <a:gd name="connsiteX0" fmla="*/ 10005 w 10006"/>
                <a:gd name="connsiteY0" fmla="*/ 8917 h 10000"/>
                <a:gd name="connsiteX1" fmla="*/ 9114 w 10006"/>
                <a:gd name="connsiteY1" fmla="*/ 0 h 10000"/>
                <a:gd name="connsiteX2" fmla="*/ 899 w 10006"/>
                <a:gd name="connsiteY2" fmla="*/ 0 h 10000"/>
                <a:gd name="connsiteX3" fmla="*/ 8 w 10006"/>
                <a:gd name="connsiteY3" fmla="*/ 10000 h 10000"/>
                <a:gd name="connsiteX4" fmla="*/ 10005 w 10006"/>
                <a:gd name="connsiteY4" fmla="*/ 8917 h 10000"/>
                <a:gd name="connsiteX0" fmla="*/ 10005 w 10152"/>
                <a:gd name="connsiteY0" fmla="*/ 10681 h 10736"/>
                <a:gd name="connsiteX1" fmla="*/ 9114 w 10152"/>
                <a:gd name="connsiteY1" fmla="*/ 736 h 10736"/>
                <a:gd name="connsiteX2" fmla="*/ 899 w 10152"/>
                <a:gd name="connsiteY2" fmla="*/ 736 h 10736"/>
                <a:gd name="connsiteX3" fmla="*/ 8 w 10152"/>
                <a:gd name="connsiteY3" fmla="*/ 10736 h 10736"/>
                <a:gd name="connsiteX4" fmla="*/ 10005 w 10152"/>
                <a:gd name="connsiteY4" fmla="*/ 10681 h 10736"/>
                <a:gd name="connsiteX0" fmla="*/ 9847 w 10057"/>
                <a:gd name="connsiteY0" fmla="*/ 10972 h 10972"/>
                <a:gd name="connsiteX1" fmla="*/ 9114 w 10057"/>
                <a:gd name="connsiteY1" fmla="*/ 756 h 10972"/>
                <a:gd name="connsiteX2" fmla="*/ 899 w 10057"/>
                <a:gd name="connsiteY2" fmla="*/ 756 h 10972"/>
                <a:gd name="connsiteX3" fmla="*/ 8 w 10057"/>
                <a:gd name="connsiteY3" fmla="*/ 10756 h 10972"/>
                <a:gd name="connsiteX4" fmla="*/ 9847 w 10057"/>
                <a:gd name="connsiteY4" fmla="*/ 10972 h 10972"/>
                <a:gd name="connsiteX0" fmla="*/ 9847 w 10057"/>
                <a:gd name="connsiteY0" fmla="*/ 10252 h 10252"/>
                <a:gd name="connsiteX1" fmla="*/ 9114 w 10057"/>
                <a:gd name="connsiteY1" fmla="*/ 36 h 10252"/>
                <a:gd name="connsiteX2" fmla="*/ 899 w 10057"/>
                <a:gd name="connsiteY2" fmla="*/ 36 h 10252"/>
                <a:gd name="connsiteX3" fmla="*/ 8 w 10057"/>
                <a:gd name="connsiteY3" fmla="*/ 10036 h 10252"/>
                <a:gd name="connsiteX4" fmla="*/ 9847 w 10057"/>
                <a:gd name="connsiteY4" fmla="*/ 10252 h 10252"/>
                <a:gd name="connsiteX0" fmla="*/ 9847 w 9873"/>
                <a:gd name="connsiteY0" fmla="*/ 10252 h 10252"/>
                <a:gd name="connsiteX1" fmla="*/ 9114 w 9873"/>
                <a:gd name="connsiteY1" fmla="*/ 36 h 10252"/>
                <a:gd name="connsiteX2" fmla="*/ 899 w 9873"/>
                <a:gd name="connsiteY2" fmla="*/ 36 h 10252"/>
                <a:gd name="connsiteX3" fmla="*/ 8 w 9873"/>
                <a:gd name="connsiteY3" fmla="*/ 10036 h 10252"/>
                <a:gd name="connsiteX4" fmla="*/ 9847 w 9873"/>
                <a:gd name="connsiteY4" fmla="*/ 10252 h 10252"/>
                <a:gd name="connsiteX0" fmla="*/ 9974 w 10000"/>
                <a:gd name="connsiteY0" fmla="*/ 9736 h 9789"/>
                <a:gd name="connsiteX1" fmla="*/ 9231 w 10000"/>
                <a:gd name="connsiteY1" fmla="*/ 35 h 9789"/>
                <a:gd name="connsiteX2" fmla="*/ 911 w 10000"/>
                <a:gd name="connsiteY2" fmla="*/ 35 h 9789"/>
                <a:gd name="connsiteX3" fmla="*/ 8 w 10000"/>
                <a:gd name="connsiteY3" fmla="*/ 9789 h 9789"/>
                <a:gd name="connsiteX4" fmla="*/ 9974 w 10000"/>
                <a:gd name="connsiteY4" fmla="*/ 9736 h 9789"/>
                <a:gd name="connsiteX0" fmla="*/ 9910 w 9948"/>
                <a:gd name="connsiteY0" fmla="*/ 10054 h 10054"/>
                <a:gd name="connsiteX1" fmla="*/ 9231 w 9948"/>
                <a:gd name="connsiteY1" fmla="*/ 36 h 10054"/>
                <a:gd name="connsiteX2" fmla="*/ 911 w 9948"/>
                <a:gd name="connsiteY2" fmla="*/ 36 h 10054"/>
                <a:gd name="connsiteX3" fmla="*/ 8 w 9948"/>
                <a:gd name="connsiteY3" fmla="*/ 10000 h 10054"/>
                <a:gd name="connsiteX4" fmla="*/ 9910 w 9948"/>
                <a:gd name="connsiteY4" fmla="*/ 10054 h 10054"/>
                <a:gd name="connsiteX0" fmla="*/ 10026 w 10052"/>
                <a:gd name="connsiteY0" fmla="*/ 10000 h 10000"/>
                <a:gd name="connsiteX1" fmla="*/ 9279 w 10052"/>
                <a:gd name="connsiteY1" fmla="*/ 36 h 10000"/>
                <a:gd name="connsiteX2" fmla="*/ 916 w 10052"/>
                <a:gd name="connsiteY2" fmla="*/ 36 h 10000"/>
                <a:gd name="connsiteX3" fmla="*/ 8 w 10052"/>
                <a:gd name="connsiteY3" fmla="*/ 9946 h 10000"/>
                <a:gd name="connsiteX4" fmla="*/ 10026 w 10052"/>
                <a:gd name="connsiteY4" fmla="*/ 10000 h 10000"/>
                <a:gd name="connsiteX0" fmla="*/ 10026 w 10026"/>
                <a:gd name="connsiteY0" fmla="*/ 10000 h 10000"/>
                <a:gd name="connsiteX1" fmla="*/ 9279 w 10026"/>
                <a:gd name="connsiteY1" fmla="*/ 36 h 10000"/>
                <a:gd name="connsiteX2" fmla="*/ 916 w 10026"/>
                <a:gd name="connsiteY2" fmla="*/ 36 h 10000"/>
                <a:gd name="connsiteX3" fmla="*/ 8 w 10026"/>
                <a:gd name="connsiteY3" fmla="*/ 9946 h 10000"/>
                <a:gd name="connsiteX4" fmla="*/ 10026 w 10026"/>
                <a:gd name="connsiteY4" fmla="*/ 10000 h 10000"/>
                <a:gd name="connsiteX0" fmla="*/ 10187 w 10187"/>
                <a:gd name="connsiteY0" fmla="*/ 10000 h 10000"/>
                <a:gd name="connsiteX1" fmla="*/ 9279 w 10187"/>
                <a:gd name="connsiteY1" fmla="*/ 36 h 10000"/>
                <a:gd name="connsiteX2" fmla="*/ 916 w 10187"/>
                <a:gd name="connsiteY2" fmla="*/ 36 h 10000"/>
                <a:gd name="connsiteX3" fmla="*/ 8 w 10187"/>
                <a:gd name="connsiteY3" fmla="*/ 9946 h 10000"/>
                <a:gd name="connsiteX4" fmla="*/ 10187 w 1018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7" h="10000">
                  <a:moveTo>
                    <a:pt x="10187" y="10000"/>
                  </a:moveTo>
                  <a:cubicBezTo>
                    <a:pt x="10105" y="4789"/>
                    <a:pt x="10155" y="3440"/>
                    <a:pt x="9279" y="36"/>
                  </a:cubicBezTo>
                  <a:cubicBezTo>
                    <a:pt x="6990" y="-43"/>
                    <a:pt x="3703" y="36"/>
                    <a:pt x="916" y="36"/>
                  </a:cubicBezTo>
                  <a:cubicBezTo>
                    <a:pt x="916" y="36"/>
                    <a:pt x="-104" y="3019"/>
                    <a:pt x="8" y="9946"/>
                  </a:cubicBezTo>
                  <a:lnTo>
                    <a:pt x="10187" y="10000"/>
                  </a:lnTo>
                  <a:close/>
                </a:path>
              </a:pathLst>
            </a:custGeom>
            <a:solidFill>
              <a:srgbClr val="2A29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7" name="Freeform 88">
              <a:extLst>
                <a:ext uri="{FF2B5EF4-FFF2-40B4-BE49-F238E27FC236}">
                  <a16:creationId xmlns:a16="http://schemas.microsoft.com/office/drawing/2014/main" id="{DF413871-E65C-4888-A437-83DF58FD8793}"/>
                </a:ext>
              </a:extLst>
            </p:cNvPr>
            <p:cNvSpPr>
              <a:spLocks/>
            </p:cNvSpPr>
            <p:nvPr/>
          </p:nvSpPr>
          <p:spPr bwMode="auto">
            <a:xfrm flipH="1">
              <a:off x="6413403" y="1989932"/>
              <a:ext cx="466725" cy="601663"/>
            </a:xfrm>
            <a:custGeom>
              <a:avLst/>
              <a:gdLst>
                <a:gd name="T0" fmla="*/ 46 w 239"/>
                <a:gd name="T1" fmla="*/ 163 h 312"/>
                <a:gd name="T2" fmla="*/ 38 w 239"/>
                <a:gd name="T3" fmla="*/ 76 h 312"/>
                <a:gd name="T4" fmla="*/ 85 w 239"/>
                <a:gd name="T5" fmla="*/ 0 h 312"/>
                <a:gd name="T6" fmla="*/ 119 w 239"/>
                <a:gd name="T7" fmla="*/ 95 h 312"/>
                <a:gd name="T8" fmla="*/ 154 w 239"/>
                <a:gd name="T9" fmla="*/ 0 h 312"/>
                <a:gd name="T10" fmla="*/ 201 w 239"/>
                <a:gd name="T11" fmla="*/ 76 h 312"/>
                <a:gd name="T12" fmla="*/ 193 w 239"/>
                <a:gd name="T13" fmla="*/ 163 h 312"/>
                <a:gd name="T14" fmla="*/ 225 w 239"/>
                <a:gd name="T15" fmla="*/ 312 h 312"/>
                <a:gd name="T16" fmla="*/ 129 w 239"/>
                <a:gd name="T17" fmla="*/ 312 h 312"/>
                <a:gd name="T18" fmla="*/ 119 w 239"/>
                <a:gd name="T19" fmla="*/ 276 h 312"/>
                <a:gd name="T20" fmla="*/ 109 w 239"/>
                <a:gd name="T21" fmla="*/ 312 h 312"/>
                <a:gd name="T22" fmla="*/ 14 w 239"/>
                <a:gd name="T23" fmla="*/ 312 h 312"/>
                <a:gd name="T24" fmla="*/ 46 w 239"/>
                <a:gd name="T25" fmla="*/ 16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312">
                  <a:moveTo>
                    <a:pt x="46" y="163"/>
                  </a:moveTo>
                  <a:cubicBezTo>
                    <a:pt x="32" y="149"/>
                    <a:pt x="8" y="119"/>
                    <a:pt x="38" y="76"/>
                  </a:cubicBezTo>
                  <a:cubicBezTo>
                    <a:pt x="57" y="49"/>
                    <a:pt x="0" y="4"/>
                    <a:pt x="85" y="0"/>
                  </a:cubicBezTo>
                  <a:cubicBezTo>
                    <a:pt x="119" y="95"/>
                    <a:pt x="119" y="95"/>
                    <a:pt x="119" y="95"/>
                  </a:cubicBezTo>
                  <a:cubicBezTo>
                    <a:pt x="154" y="0"/>
                    <a:pt x="154" y="0"/>
                    <a:pt x="154" y="0"/>
                  </a:cubicBezTo>
                  <a:cubicBezTo>
                    <a:pt x="239" y="4"/>
                    <a:pt x="182" y="49"/>
                    <a:pt x="201" y="76"/>
                  </a:cubicBezTo>
                  <a:cubicBezTo>
                    <a:pt x="231" y="119"/>
                    <a:pt x="207" y="149"/>
                    <a:pt x="193" y="163"/>
                  </a:cubicBezTo>
                  <a:cubicBezTo>
                    <a:pt x="193" y="163"/>
                    <a:pt x="197" y="228"/>
                    <a:pt x="225" y="312"/>
                  </a:cubicBezTo>
                  <a:cubicBezTo>
                    <a:pt x="129" y="312"/>
                    <a:pt x="129" y="312"/>
                    <a:pt x="129" y="312"/>
                  </a:cubicBezTo>
                  <a:cubicBezTo>
                    <a:pt x="119" y="276"/>
                    <a:pt x="119" y="276"/>
                    <a:pt x="119" y="276"/>
                  </a:cubicBezTo>
                  <a:cubicBezTo>
                    <a:pt x="109" y="312"/>
                    <a:pt x="109" y="312"/>
                    <a:pt x="109" y="312"/>
                  </a:cubicBezTo>
                  <a:cubicBezTo>
                    <a:pt x="14" y="312"/>
                    <a:pt x="14" y="312"/>
                    <a:pt x="14" y="312"/>
                  </a:cubicBezTo>
                  <a:cubicBezTo>
                    <a:pt x="42" y="228"/>
                    <a:pt x="46" y="163"/>
                    <a:pt x="46" y="163"/>
                  </a:cubicBez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8" name="Freeform 89">
              <a:extLst>
                <a:ext uri="{FF2B5EF4-FFF2-40B4-BE49-F238E27FC236}">
                  <a16:creationId xmlns:a16="http://schemas.microsoft.com/office/drawing/2014/main" id="{FE9211B5-A63F-4FF2-A1CB-0E5D2316F803}"/>
                </a:ext>
              </a:extLst>
            </p:cNvPr>
            <p:cNvSpPr>
              <a:spLocks/>
            </p:cNvSpPr>
            <p:nvPr/>
          </p:nvSpPr>
          <p:spPr bwMode="auto">
            <a:xfrm flipH="1">
              <a:off x="6394353" y="2453482"/>
              <a:ext cx="90488" cy="39688"/>
            </a:xfrm>
            <a:custGeom>
              <a:avLst/>
              <a:gdLst>
                <a:gd name="T0" fmla="*/ 6 w 46"/>
                <a:gd name="T1" fmla="*/ 0 h 21"/>
                <a:gd name="T2" fmla="*/ 33 w 46"/>
                <a:gd name="T3" fmla="*/ 17 h 21"/>
                <a:gd name="T4" fmla="*/ 14 w 46"/>
                <a:gd name="T5" fmla="*/ 12 h 21"/>
                <a:gd name="T6" fmla="*/ 2 w 46"/>
                <a:gd name="T7" fmla="*/ 9 h 21"/>
                <a:gd name="T8" fmla="*/ 6 w 46"/>
                <a:gd name="T9" fmla="*/ 0 h 21"/>
              </a:gdLst>
              <a:ahLst/>
              <a:cxnLst>
                <a:cxn ang="0">
                  <a:pos x="T0" y="T1"/>
                </a:cxn>
                <a:cxn ang="0">
                  <a:pos x="T2" y="T3"/>
                </a:cxn>
                <a:cxn ang="0">
                  <a:pos x="T4" y="T5"/>
                </a:cxn>
                <a:cxn ang="0">
                  <a:pos x="T6" y="T7"/>
                </a:cxn>
                <a:cxn ang="0">
                  <a:pos x="T8" y="T9"/>
                </a:cxn>
              </a:cxnLst>
              <a:rect l="0" t="0" r="r" b="b"/>
              <a:pathLst>
                <a:path w="46" h="21">
                  <a:moveTo>
                    <a:pt x="6" y="0"/>
                  </a:moveTo>
                  <a:cubicBezTo>
                    <a:pt x="11" y="0"/>
                    <a:pt x="46" y="8"/>
                    <a:pt x="33" y="17"/>
                  </a:cubicBezTo>
                  <a:cubicBezTo>
                    <a:pt x="29" y="21"/>
                    <a:pt x="19" y="13"/>
                    <a:pt x="14" y="12"/>
                  </a:cubicBezTo>
                  <a:cubicBezTo>
                    <a:pt x="10" y="12"/>
                    <a:pt x="5" y="13"/>
                    <a:pt x="2" y="9"/>
                  </a:cubicBezTo>
                  <a:cubicBezTo>
                    <a:pt x="0" y="6"/>
                    <a:pt x="2" y="0"/>
                    <a:pt x="6" y="0"/>
                  </a:cubicBezTo>
                  <a:close/>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9" name="Freeform 90">
              <a:extLst>
                <a:ext uri="{FF2B5EF4-FFF2-40B4-BE49-F238E27FC236}">
                  <a16:creationId xmlns:a16="http://schemas.microsoft.com/office/drawing/2014/main" id="{24A6B080-5C34-468E-84CD-DA8E72AD3578}"/>
                </a:ext>
              </a:extLst>
            </p:cNvPr>
            <p:cNvSpPr>
              <a:spLocks/>
            </p:cNvSpPr>
            <p:nvPr/>
          </p:nvSpPr>
          <p:spPr bwMode="auto">
            <a:xfrm flipH="1">
              <a:off x="6391178" y="2436020"/>
              <a:ext cx="136525" cy="112713"/>
            </a:xfrm>
            <a:custGeom>
              <a:avLst/>
              <a:gdLst>
                <a:gd name="T0" fmla="*/ 26 w 70"/>
                <a:gd name="T1" fmla="*/ 17 h 59"/>
                <a:gd name="T2" fmla="*/ 54 w 70"/>
                <a:gd name="T3" fmla="*/ 1 h 59"/>
                <a:gd name="T4" fmla="*/ 69 w 70"/>
                <a:gd name="T5" fmla="*/ 29 h 59"/>
                <a:gd name="T6" fmla="*/ 26 w 70"/>
                <a:gd name="T7" fmla="*/ 58 h 59"/>
                <a:gd name="T8" fmla="*/ 1 w 70"/>
                <a:gd name="T9" fmla="*/ 37 h 59"/>
                <a:gd name="T10" fmla="*/ 26 w 70"/>
                <a:gd name="T11" fmla="*/ 17 h 59"/>
              </a:gdLst>
              <a:ahLst/>
              <a:cxnLst>
                <a:cxn ang="0">
                  <a:pos x="T0" y="T1"/>
                </a:cxn>
                <a:cxn ang="0">
                  <a:pos x="T2" y="T3"/>
                </a:cxn>
                <a:cxn ang="0">
                  <a:pos x="T4" y="T5"/>
                </a:cxn>
                <a:cxn ang="0">
                  <a:pos x="T6" y="T7"/>
                </a:cxn>
                <a:cxn ang="0">
                  <a:pos x="T8" y="T9"/>
                </a:cxn>
                <a:cxn ang="0">
                  <a:pos x="T10" y="T11"/>
                </a:cxn>
              </a:cxnLst>
              <a:rect l="0" t="0" r="r" b="b"/>
              <a:pathLst>
                <a:path w="70" h="59">
                  <a:moveTo>
                    <a:pt x="26" y="17"/>
                  </a:moveTo>
                  <a:cubicBezTo>
                    <a:pt x="38" y="16"/>
                    <a:pt x="52" y="0"/>
                    <a:pt x="54" y="1"/>
                  </a:cubicBezTo>
                  <a:cubicBezTo>
                    <a:pt x="55" y="2"/>
                    <a:pt x="70" y="27"/>
                    <a:pt x="69" y="29"/>
                  </a:cubicBezTo>
                  <a:cubicBezTo>
                    <a:pt x="68" y="32"/>
                    <a:pt x="39" y="56"/>
                    <a:pt x="26" y="58"/>
                  </a:cubicBezTo>
                  <a:cubicBezTo>
                    <a:pt x="16" y="59"/>
                    <a:pt x="2" y="49"/>
                    <a:pt x="1" y="37"/>
                  </a:cubicBezTo>
                  <a:cubicBezTo>
                    <a:pt x="0" y="26"/>
                    <a:pt x="16" y="17"/>
                    <a:pt x="26" y="17"/>
                  </a:cubicBezTo>
                  <a:close/>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0" name="Freeform 91">
              <a:extLst>
                <a:ext uri="{FF2B5EF4-FFF2-40B4-BE49-F238E27FC236}">
                  <a16:creationId xmlns:a16="http://schemas.microsoft.com/office/drawing/2014/main" id="{B801B8B1-7E49-4849-AA43-D4A703C2233C}"/>
                </a:ext>
              </a:extLst>
            </p:cNvPr>
            <p:cNvSpPr>
              <a:spLocks/>
            </p:cNvSpPr>
            <p:nvPr/>
          </p:nvSpPr>
          <p:spPr bwMode="auto">
            <a:xfrm flipH="1">
              <a:off x="6278465" y="1996282"/>
              <a:ext cx="255588" cy="522288"/>
            </a:xfrm>
            <a:custGeom>
              <a:avLst/>
              <a:gdLst>
                <a:gd name="T0" fmla="*/ 63 w 132"/>
                <a:gd name="T1" fmla="*/ 271 h 271"/>
                <a:gd name="T2" fmla="*/ 109 w 132"/>
                <a:gd name="T3" fmla="*/ 207 h 271"/>
                <a:gd name="T4" fmla="*/ 126 w 132"/>
                <a:gd name="T5" fmla="*/ 165 h 271"/>
                <a:gd name="T6" fmla="*/ 121 w 132"/>
                <a:gd name="T7" fmla="*/ 114 h 271"/>
                <a:gd name="T8" fmla="*/ 0 w 132"/>
                <a:gd name="T9" fmla="*/ 0 h 271"/>
                <a:gd name="T10" fmla="*/ 2 w 132"/>
                <a:gd name="T11" fmla="*/ 61 h 271"/>
                <a:gd name="T12" fmla="*/ 79 w 132"/>
                <a:gd name="T13" fmla="*/ 132 h 271"/>
                <a:gd name="T14" fmla="*/ 82 w 132"/>
                <a:gd name="T15" fmla="*/ 153 h 271"/>
                <a:gd name="T16" fmla="*/ 68 w 132"/>
                <a:gd name="T17" fmla="*/ 186 h 271"/>
                <a:gd name="T18" fmla="*/ 39 w 132"/>
                <a:gd name="T19" fmla="*/ 237 h 271"/>
                <a:gd name="T20" fmla="*/ 63 w 132"/>
                <a:gd name="T21"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71">
                  <a:moveTo>
                    <a:pt x="63" y="271"/>
                  </a:moveTo>
                  <a:cubicBezTo>
                    <a:pt x="83" y="254"/>
                    <a:pt x="97" y="229"/>
                    <a:pt x="109" y="207"/>
                  </a:cubicBezTo>
                  <a:cubicBezTo>
                    <a:pt x="115" y="195"/>
                    <a:pt x="122" y="181"/>
                    <a:pt x="126" y="165"/>
                  </a:cubicBezTo>
                  <a:cubicBezTo>
                    <a:pt x="132" y="144"/>
                    <a:pt x="127" y="127"/>
                    <a:pt x="121" y="114"/>
                  </a:cubicBezTo>
                  <a:cubicBezTo>
                    <a:pt x="110" y="89"/>
                    <a:pt x="61" y="12"/>
                    <a:pt x="0" y="0"/>
                  </a:cubicBezTo>
                  <a:cubicBezTo>
                    <a:pt x="2" y="61"/>
                    <a:pt x="2" y="61"/>
                    <a:pt x="2" y="61"/>
                  </a:cubicBezTo>
                  <a:cubicBezTo>
                    <a:pt x="24" y="72"/>
                    <a:pt x="71" y="113"/>
                    <a:pt x="79" y="132"/>
                  </a:cubicBezTo>
                  <a:cubicBezTo>
                    <a:pt x="84" y="143"/>
                    <a:pt x="84" y="148"/>
                    <a:pt x="82" y="153"/>
                  </a:cubicBezTo>
                  <a:cubicBezTo>
                    <a:pt x="79" y="165"/>
                    <a:pt x="73" y="176"/>
                    <a:pt x="68" y="186"/>
                  </a:cubicBezTo>
                  <a:cubicBezTo>
                    <a:pt x="58" y="205"/>
                    <a:pt x="50" y="223"/>
                    <a:pt x="39" y="237"/>
                  </a:cubicBezTo>
                  <a:lnTo>
                    <a:pt x="63" y="271"/>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1" name="Freeform 92">
              <a:extLst>
                <a:ext uri="{FF2B5EF4-FFF2-40B4-BE49-F238E27FC236}">
                  <a16:creationId xmlns:a16="http://schemas.microsoft.com/office/drawing/2014/main" id="{C6A054A9-1737-4D8E-9581-B25327A98304}"/>
                </a:ext>
              </a:extLst>
            </p:cNvPr>
            <p:cNvSpPr>
              <a:spLocks/>
            </p:cNvSpPr>
            <p:nvPr/>
          </p:nvSpPr>
          <p:spPr bwMode="auto">
            <a:xfrm flipH="1">
              <a:off x="6648353" y="1988345"/>
              <a:ext cx="133350" cy="185738"/>
            </a:xfrm>
            <a:custGeom>
              <a:avLst/>
              <a:gdLst>
                <a:gd name="T0" fmla="*/ 0 w 84"/>
                <a:gd name="T1" fmla="*/ 29 h 117"/>
                <a:gd name="T2" fmla="*/ 40 w 84"/>
                <a:gd name="T3" fmla="*/ 45 h 117"/>
                <a:gd name="T4" fmla="*/ 24 w 84"/>
                <a:gd name="T5" fmla="*/ 67 h 117"/>
                <a:gd name="T6" fmla="*/ 84 w 84"/>
                <a:gd name="T7" fmla="*/ 117 h 117"/>
                <a:gd name="T8" fmla="*/ 41 w 84"/>
                <a:gd name="T9" fmla="*/ 0 h 117"/>
                <a:gd name="T10" fmla="*/ 0 w 84"/>
                <a:gd name="T11" fmla="*/ 29 h 117"/>
              </a:gdLst>
              <a:ahLst/>
              <a:cxnLst>
                <a:cxn ang="0">
                  <a:pos x="T0" y="T1"/>
                </a:cxn>
                <a:cxn ang="0">
                  <a:pos x="T2" y="T3"/>
                </a:cxn>
                <a:cxn ang="0">
                  <a:pos x="T4" y="T5"/>
                </a:cxn>
                <a:cxn ang="0">
                  <a:pos x="T6" y="T7"/>
                </a:cxn>
                <a:cxn ang="0">
                  <a:pos x="T8" y="T9"/>
                </a:cxn>
                <a:cxn ang="0">
                  <a:pos x="T10" y="T11"/>
                </a:cxn>
              </a:cxnLst>
              <a:rect l="0" t="0" r="r" b="b"/>
              <a:pathLst>
                <a:path w="84" h="117">
                  <a:moveTo>
                    <a:pt x="0" y="29"/>
                  </a:moveTo>
                  <a:lnTo>
                    <a:pt x="40" y="45"/>
                  </a:lnTo>
                  <a:lnTo>
                    <a:pt x="24" y="67"/>
                  </a:lnTo>
                  <a:lnTo>
                    <a:pt x="84" y="117"/>
                  </a:lnTo>
                  <a:lnTo>
                    <a:pt x="41" y="0"/>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2" name="Freeform 93">
              <a:extLst>
                <a:ext uri="{FF2B5EF4-FFF2-40B4-BE49-F238E27FC236}">
                  <a16:creationId xmlns:a16="http://schemas.microsoft.com/office/drawing/2014/main" id="{E0DA1F4F-5CF9-4599-BC74-7EDE3926334F}"/>
                </a:ext>
              </a:extLst>
            </p:cNvPr>
            <p:cNvSpPr>
              <a:spLocks/>
            </p:cNvSpPr>
            <p:nvPr/>
          </p:nvSpPr>
          <p:spPr bwMode="auto">
            <a:xfrm flipH="1">
              <a:off x="6511828" y="1988345"/>
              <a:ext cx="136525" cy="185738"/>
            </a:xfrm>
            <a:custGeom>
              <a:avLst/>
              <a:gdLst>
                <a:gd name="T0" fmla="*/ 86 w 86"/>
                <a:gd name="T1" fmla="*/ 29 h 117"/>
                <a:gd name="T2" fmla="*/ 43 w 86"/>
                <a:gd name="T3" fmla="*/ 0 h 117"/>
                <a:gd name="T4" fmla="*/ 0 w 86"/>
                <a:gd name="T5" fmla="*/ 117 h 117"/>
                <a:gd name="T6" fmla="*/ 62 w 86"/>
                <a:gd name="T7" fmla="*/ 67 h 117"/>
                <a:gd name="T8" fmla="*/ 46 w 86"/>
                <a:gd name="T9" fmla="*/ 45 h 117"/>
                <a:gd name="T10" fmla="*/ 86 w 86"/>
                <a:gd name="T11" fmla="*/ 29 h 117"/>
              </a:gdLst>
              <a:ahLst/>
              <a:cxnLst>
                <a:cxn ang="0">
                  <a:pos x="T0" y="T1"/>
                </a:cxn>
                <a:cxn ang="0">
                  <a:pos x="T2" y="T3"/>
                </a:cxn>
                <a:cxn ang="0">
                  <a:pos x="T4" y="T5"/>
                </a:cxn>
                <a:cxn ang="0">
                  <a:pos x="T6" y="T7"/>
                </a:cxn>
                <a:cxn ang="0">
                  <a:pos x="T8" y="T9"/>
                </a:cxn>
                <a:cxn ang="0">
                  <a:pos x="T10" y="T11"/>
                </a:cxn>
              </a:cxnLst>
              <a:rect l="0" t="0" r="r" b="b"/>
              <a:pathLst>
                <a:path w="86" h="117">
                  <a:moveTo>
                    <a:pt x="86" y="29"/>
                  </a:moveTo>
                  <a:lnTo>
                    <a:pt x="43" y="0"/>
                  </a:lnTo>
                  <a:lnTo>
                    <a:pt x="0" y="117"/>
                  </a:lnTo>
                  <a:lnTo>
                    <a:pt x="62" y="67"/>
                  </a:lnTo>
                  <a:lnTo>
                    <a:pt x="46" y="45"/>
                  </a:lnTo>
                  <a:lnTo>
                    <a:pt x="86"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3" name="Freeform 94">
              <a:extLst>
                <a:ext uri="{FF2B5EF4-FFF2-40B4-BE49-F238E27FC236}">
                  <a16:creationId xmlns:a16="http://schemas.microsoft.com/office/drawing/2014/main" id="{898504DD-10A3-4FDD-BD85-EB3DA6BCB23F}"/>
                </a:ext>
              </a:extLst>
            </p:cNvPr>
            <p:cNvSpPr>
              <a:spLocks/>
            </p:cNvSpPr>
            <p:nvPr/>
          </p:nvSpPr>
          <p:spPr bwMode="auto">
            <a:xfrm flipH="1">
              <a:off x="6495953" y="1505745"/>
              <a:ext cx="328613" cy="444500"/>
            </a:xfrm>
            <a:custGeom>
              <a:avLst/>
              <a:gdLst>
                <a:gd name="T0" fmla="*/ 151 w 169"/>
                <a:gd name="T1" fmla="*/ 103 h 231"/>
                <a:gd name="T2" fmla="*/ 149 w 169"/>
                <a:gd name="T3" fmla="*/ 72 h 231"/>
                <a:gd name="T4" fmla="*/ 75 w 169"/>
                <a:gd name="T5" fmla="*/ 2 h 231"/>
                <a:gd name="T6" fmla="*/ 12 w 169"/>
                <a:gd name="T7" fmla="*/ 81 h 231"/>
                <a:gd name="T8" fmla="*/ 14 w 169"/>
                <a:gd name="T9" fmla="*/ 112 h 231"/>
                <a:gd name="T10" fmla="*/ 0 w 169"/>
                <a:gd name="T11" fmla="*/ 128 h 231"/>
                <a:gd name="T12" fmla="*/ 1 w 169"/>
                <a:gd name="T13" fmla="*/ 144 h 231"/>
                <a:gd name="T14" fmla="*/ 17 w 169"/>
                <a:gd name="T15" fmla="*/ 158 h 231"/>
                <a:gd name="T16" fmla="*/ 91 w 169"/>
                <a:gd name="T17" fmla="*/ 229 h 231"/>
                <a:gd name="T18" fmla="*/ 155 w 169"/>
                <a:gd name="T19" fmla="*/ 148 h 231"/>
                <a:gd name="T20" fmla="*/ 169 w 169"/>
                <a:gd name="T21" fmla="*/ 132 h 231"/>
                <a:gd name="T22" fmla="*/ 168 w 169"/>
                <a:gd name="T23" fmla="*/ 117 h 231"/>
                <a:gd name="T24" fmla="*/ 151 w 169"/>
                <a:gd name="T25" fmla="*/ 10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231">
                  <a:moveTo>
                    <a:pt x="151" y="103"/>
                  </a:moveTo>
                  <a:cubicBezTo>
                    <a:pt x="149" y="72"/>
                    <a:pt x="149" y="72"/>
                    <a:pt x="149" y="72"/>
                  </a:cubicBezTo>
                  <a:cubicBezTo>
                    <a:pt x="147" y="39"/>
                    <a:pt x="106" y="0"/>
                    <a:pt x="75" y="2"/>
                  </a:cubicBezTo>
                  <a:cubicBezTo>
                    <a:pt x="45" y="4"/>
                    <a:pt x="10" y="48"/>
                    <a:pt x="12" y="81"/>
                  </a:cubicBezTo>
                  <a:cubicBezTo>
                    <a:pt x="14" y="112"/>
                    <a:pt x="14" y="112"/>
                    <a:pt x="14" y="112"/>
                  </a:cubicBezTo>
                  <a:cubicBezTo>
                    <a:pt x="6" y="113"/>
                    <a:pt x="0" y="120"/>
                    <a:pt x="0" y="128"/>
                  </a:cubicBezTo>
                  <a:cubicBezTo>
                    <a:pt x="1" y="144"/>
                    <a:pt x="1" y="144"/>
                    <a:pt x="1" y="144"/>
                  </a:cubicBezTo>
                  <a:cubicBezTo>
                    <a:pt x="2" y="152"/>
                    <a:pt x="9" y="158"/>
                    <a:pt x="17" y="158"/>
                  </a:cubicBezTo>
                  <a:cubicBezTo>
                    <a:pt x="20" y="191"/>
                    <a:pt x="61" y="231"/>
                    <a:pt x="91" y="229"/>
                  </a:cubicBezTo>
                  <a:cubicBezTo>
                    <a:pt x="122" y="227"/>
                    <a:pt x="157" y="181"/>
                    <a:pt x="155" y="148"/>
                  </a:cubicBezTo>
                  <a:cubicBezTo>
                    <a:pt x="163" y="148"/>
                    <a:pt x="169" y="141"/>
                    <a:pt x="169" y="132"/>
                  </a:cubicBezTo>
                  <a:cubicBezTo>
                    <a:pt x="168" y="117"/>
                    <a:pt x="168" y="117"/>
                    <a:pt x="168" y="117"/>
                  </a:cubicBezTo>
                  <a:cubicBezTo>
                    <a:pt x="167" y="108"/>
                    <a:pt x="160" y="102"/>
                    <a:pt x="151" y="103"/>
                  </a:cubicBezTo>
                </a:path>
              </a:pathLst>
            </a:custGeom>
            <a:solidFill>
              <a:srgbClr val="A07F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4" name="Freeform 95">
              <a:extLst>
                <a:ext uri="{FF2B5EF4-FFF2-40B4-BE49-F238E27FC236}">
                  <a16:creationId xmlns:a16="http://schemas.microsoft.com/office/drawing/2014/main" id="{0E4C1171-C9F5-4BA4-B730-E0A5614064AB}"/>
                </a:ext>
              </a:extLst>
            </p:cNvPr>
            <p:cNvSpPr>
              <a:spLocks noEditPoints="1"/>
            </p:cNvSpPr>
            <p:nvPr/>
          </p:nvSpPr>
          <p:spPr bwMode="auto">
            <a:xfrm flipH="1">
              <a:off x="6495953" y="1508920"/>
              <a:ext cx="188913" cy="436563"/>
            </a:xfrm>
            <a:custGeom>
              <a:avLst/>
              <a:gdLst>
                <a:gd name="T0" fmla="*/ 50 w 97"/>
                <a:gd name="T1" fmla="*/ 132 h 227"/>
                <a:gd name="T2" fmla="*/ 39 w 97"/>
                <a:gd name="T3" fmla="*/ 121 h 227"/>
                <a:gd name="T4" fmla="*/ 49 w 97"/>
                <a:gd name="T5" fmla="*/ 108 h 227"/>
                <a:gd name="T6" fmla="*/ 50 w 97"/>
                <a:gd name="T7" fmla="*/ 108 h 227"/>
                <a:gd name="T8" fmla="*/ 62 w 97"/>
                <a:gd name="T9" fmla="*/ 118 h 227"/>
                <a:gd name="T10" fmla="*/ 52 w 97"/>
                <a:gd name="T11" fmla="*/ 132 h 227"/>
                <a:gd name="T12" fmla="*/ 50 w 97"/>
                <a:gd name="T13" fmla="*/ 132 h 227"/>
                <a:gd name="T14" fmla="*/ 6 w 97"/>
                <a:gd name="T15" fmla="*/ 0 h 227"/>
                <a:gd name="T16" fmla="*/ 3 w 97"/>
                <a:gd name="T17" fmla="*/ 0 h 227"/>
                <a:gd name="T18" fmla="*/ 12 w 97"/>
                <a:gd name="T19" fmla="*/ 121 h 227"/>
                <a:gd name="T20" fmla="*/ 0 w 97"/>
                <a:gd name="T21" fmla="*/ 170 h 227"/>
                <a:gd name="T22" fmla="*/ 15 w 97"/>
                <a:gd name="T23" fmla="*/ 172 h 227"/>
                <a:gd name="T24" fmla="*/ 19 w 97"/>
                <a:gd name="T25" fmla="*/ 227 h 227"/>
                <a:gd name="T26" fmla="*/ 83 w 97"/>
                <a:gd name="T27" fmla="*/ 149 h 227"/>
                <a:gd name="T28" fmla="*/ 83 w 97"/>
                <a:gd name="T29" fmla="*/ 146 h 227"/>
                <a:gd name="T30" fmla="*/ 83 w 97"/>
                <a:gd name="T31" fmla="*/ 146 h 227"/>
                <a:gd name="T32" fmla="*/ 83 w 97"/>
                <a:gd name="T33" fmla="*/ 146 h 227"/>
                <a:gd name="T34" fmla="*/ 97 w 97"/>
                <a:gd name="T35" fmla="*/ 131 h 227"/>
                <a:gd name="T36" fmla="*/ 97 w 97"/>
                <a:gd name="T37" fmla="*/ 130 h 227"/>
                <a:gd name="T38" fmla="*/ 96 w 97"/>
                <a:gd name="T39" fmla="*/ 115 h 227"/>
                <a:gd name="T40" fmla="*/ 81 w 97"/>
                <a:gd name="T41" fmla="*/ 101 h 227"/>
                <a:gd name="T42" fmla="*/ 79 w 97"/>
                <a:gd name="T43" fmla="*/ 101 h 227"/>
                <a:gd name="T44" fmla="*/ 77 w 97"/>
                <a:gd name="T45" fmla="*/ 70 h 227"/>
                <a:gd name="T46" fmla="*/ 6 w 97"/>
                <a:gd name="T47"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227">
                  <a:moveTo>
                    <a:pt x="50" y="132"/>
                  </a:moveTo>
                  <a:cubicBezTo>
                    <a:pt x="44" y="132"/>
                    <a:pt x="39" y="127"/>
                    <a:pt x="39" y="121"/>
                  </a:cubicBezTo>
                  <a:cubicBezTo>
                    <a:pt x="38" y="114"/>
                    <a:pt x="43" y="109"/>
                    <a:pt x="49" y="108"/>
                  </a:cubicBezTo>
                  <a:cubicBezTo>
                    <a:pt x="50" y="108"/>
                    <a:pt x="50" y="108"/>
                    <a:pt x="50" y="108"/>
                  </a:cubicBezTo>
                  <a:cubicBezTo>
                    <a:pt x="56" y="108"/>
                    <a:pt x="62" y="112"/>
                    <a:pt x="62" y="118"/>
                  </a:cubicBezTo>
                  <a:cubicBezTo>
                    <a:pt x="63" y="125"/>
                    <a:pt x="58" y="131"/>
                    <a:pt x="52" y="132"/>
                  </a:cubicBezTo>
                  <a:cubicBezTo>
                    <a:pt x="51" y="132"/>
                    <a:pt x="51" y="132"/>
                    <a:pt x="50" y="132"/>
                  </a:cubicBezTo>
                  <a:moveTo>
                    <a:pt x="6" y="0"/>
                  </a:moveTo>
                  <a:cubicBezTo>
                    <a:pt x="5" y="0"/>
                    <a:pt x="4" y="0"/>
                    <a:pt x="3" y="0"/>
                  </a:cubicBezTo>
                  <a:cubicBezTo>
                    <a:pt x="12" y="121"/>
                    <a:pt x="12" y="121"/>
                    <a:pt x="12" y="121"/>
                  </a:cubicBezTo>
                  <a:cubicBezTo>
                    <a:pt x="2" y="145"/>
                    <a:pt x="0" y="170"/>
                    <a:pt x="0" y="170"/>
                  </a:cubicBezTo>
                  <a:cubicBezTo>
                    <a:pt x="15" y="172"/>
                    <a:pt x="15" y="172"/>
                    <a:pt x="15" y="172"/>
                  </a:cubicBezTo>
                  <a:cubicBezTo>
                    <a:pt x="19" y="227"/>
                    <a:pt x="19" y="227"/>
                    <a:pt x="19" y="227"/>
                  </a:cubicBezTo>
                  <a:cubicBezTo>
                    <a:pt x="49" y="225"/>
                    <a:pt x="83" y="182"/>
                    <a:pt x="83" y="149"/>
                  </a:cubicBezTo>
                  <a:cubicBezTo>
                    <a:pt x="83" y="148"/>
                    <a:pt x="83" y="147"/>
                    <a:pt x="83" y="146"/>
                  </a:cubicBezTo>
                  <a:cubicBezTo>
                    <a:pt x="83" y="146"/>
                    <a:pt x="83" y="146"/>
                    <a:pt x="83" y="146"/>
                  </a:cubicBezTo>
                  <a:cubicBezTo>
                    <a:pt x="83" y="146"/>
                    <a:pt x="83" y="146"/>
                    <a:pt x="83" y="146"/>
                  </a:cubicBezTo>
                  <a:cubicBezTo>
                    <a:pt x="91" y="146"/>
                    <a:pt x="97" y="139"/>
                    <a:pt x="97" y="131"/>
                  </a:cubicBezTo>
                  <a:cubicBezTo>
                    <a:pt x="97" y="131"/>
                    <a:pt x="97" y="131"/>
                    <a:pt x="97" y="130"/>
                  </a:cubicBezTo>
                  <a:cubicBezTo>
                    <a:pt x="96" y="115"/>
                    <a:pt x="96" y="115"/>
                    <a:pt x="96" y="115"/>
                  </a:cubicBezTo>
                  <a:cubicBezTo>
                    <a:pt x="95" y="107"/>
                    <a:pt x="88" y="101"/>
                    <a:pt x="81" y="101"/>
                  </a:cubicBezTo>
                  <a:cubicBezTo>
                    <a:pt x="80" y="101"/>
                    <a:pt x="80" y="101"/>
                    <a:pt x="79" y="101"/>
                  </a:cubicBezTo>
                  <a:cubicBezTo>
                    <a:pt x="77" y="70"/>
                    <a:pt x="77" y="70"/>
                    <a:pt x="77" y="70"/>
                  </a:cubicBezTo>
                  <a:cubicBezTo>
                    <a:pt x="75" y="37"/>
                    <a:pt x="36" y="0"/>
                    <a:pt x="6" y="0"/>
                  </a:cubicBezTo>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5" name="Freeform 96">
              <a:extLst>
                <a:ext uri="{FF2B5EF4-FFF2-40B4-BE49-F238E27FC236}">
                  <a16:creationId xmlns:a16="http://schemas.microsoft.com/office/drawing/2014/main" id="{DF096C0B-CED0-4670-9B25-9E98F1D087CB}"/>
                </a:ext>
              </a:extLst>
            </p:cNvPr>
            <p:cNvSpPr>
              <a:spLocks/>
            </p:cNvSpPr>
            <p:nvPr/>
          </p:nvSpPr>
          <p:spPr bwMode="auto">
            <a:xfrm flipH="1">
              <a:off x="6708678" y="1726407"/>
              <a:ext cx="47625" cy="46038"/>
            </a:xfrm>
            <a:custGeom>
              <a:avLst/>
              <a:gdLst>
                <a:gd name="T0" fmla="*/ 13 w 25"/>
                <a:gd name="T1" fmla="*/ 0 h 24"/>
                <a:gd name="T2" fmla="*/ 11 w 25"/>
                <a:gd name="T3" fmla="*/ 0 h 24"/>
                <a:gd name="T4" fmla="*/ 1 w 25"/>
                <a:gd name="T5" fmla="*/ 13 h 24"/>
                <a:gd name="T6" fmla="*/ 13 w 25"/>
                <a:gd name="T7" fmla="*/ 24 h 24"/>
                <a:gd name="T8" fmla="*/ 14 w 25"/>
                <a:gd name="T9" fmla="*/ 24 h 24"/>
                <a:gd name="T10" fmla="*/ 24 w 25"/>
                <a:gd name="T11" fmla="*/ 11 h 24"/>
                <a:gd name="T12" fmla="*/ 13 w 2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13" y="0"/>
                  </a:moveTo>
                  <a:cubicBezTo>
                    <a:pt x="12" y="0"/>
                    <a:pt x="12" y="0"/>
                    <a:pt x="11" y="0"/>
                  </a:cubicBezTo>
                  <a:cubicBezTo>
                    <a:pt x="5" y="1"/>
                    <a:pt x="0" y="7"/>
                    <a:pt x="1" y="13"/>
                  </a:cubicBezTo>
                  <a:cubicBezTo>
                    <a:pt x="1" y="19"/>
                    <a:pt x="7" y="24"/>
                    <a:pt x="13" y="24"/>
                  </a:cubicBezTo>
                  <a:cubicBezTo>
                    <a:pt x="13" y="24"/>
                    <a:pt x="13" y="24"/>
                    <a:pt x="14" y="24"/>
                  </a:cubicBezTo>
                  <a:cubicBezTo>
                    <a:pt x="20" y="23"/>
                    <a:pt x="25" y="17"/>
                    <a:pt x="24" y="11"/>
                  </a:cubicBezTo>
                  <a:cubicBezTo>
                    <a:pt x="24" y="5"/>
                    <a:pt x="19" y="0"/>
                    <a:pt x="13" y="0"/>
                  </a:cubicBezTo>
                </a:path>
              </a:pathLst>
            </a:custGeom>
            <a:solidFill>
              <a:srgbClr val="7C623C"/>
            </a:solidFill>
            <a:ln>
              <a:noFill/>
            </a:ln>
            <a:extLst/>
          </p:spPr>
          <p:txBody>
            <a:bodyPr vert="horz" wrap="square" lIns="78867" tIns="39434" rIns="78867" bIns="39434" numCol="1" anchor="t" anchorCtr="0" compatLnSpc="1">
              <a:prstTxWarp prst="textNoShape">
                <a:avLst/>
              </a:prstTxWarp>
            </a:bodyPr>
            <a:lstStyle/>
            <a:p>
              <a:endParaRPr lang="en-US" sz="1553"/>
            </a:p>
          </p:txBody>
        </p:sp>
        <p:sp>
          <p:nvSpPr>
            <p:cNvPr id="506" name="Freeform 97">
              <a:extLst>
                <a:ext uri="{FF2B5EF4-FFF2-40B4-BE49-F238E27FC236}">
                  <a16:creationId xmlns:a16="http://schemas.microsoft.com/office/drawing/2014/main" id="{05F66B43-405D-4D03-AAB1-2AF334C39ED7}"/>
                </a:ext>
              </a:extLst>
            </p:cNvPr>
            <p:cNvSpPr>
              <a:spLocks/>
            </p:cNvSpPr>
            <p:nvPr/>
          </p:nvSpPr>
          <p:spPr bwMode="auto">
            <a:xfrm flipH="1">
              <a:off x="6708678" y="1718470"/>
              <a:ext cx="47625" cy="49213"/>
            </a:xfrm>
            <a:custGeom>
              <a:avLst/>
              <a:gdLst>
                <a:gd name="T0" fmla="*/ 24 w 25"/>
                <a:gd name="T1" fmla="*/ 12 h 25"/>
                <a:gd name="T2" fmla="*/ 14 w 25"/>
                <a:gd name="T3" fmla="*/ 25 h 25"/>
                <a:gd name="T4" fmla="*/ 1 w 25"/>
                <a:gd name="T5" fmla="*/ 14 h 25"/>
                <a:gd name="T6" fmla="*/ 11 w 25"/>
                <a:gd name="T7" fmla="*/ 1 h 25"/>
                <a:gd name="T8" fmla="*/ 24 w 25"/>
                <a:gd name="T9" fmla="*/ 12 h 25"/>
              </a:gdLst>
              <a:ahLst/>
              <a:cxnLst>
                <a:cxn ang="0">
                  <a:pos x="T0" y="T1"/>
                </a:cxn>
                <a:cxn ang="0">
                  <a:pos x="T2" y="T3"/>
                </a:cxn>
                <a:cxn ang="0">
                  <a:pos x="T4" y="T5"/>
                </a:cxn>
                <a:cxn ang="0">
                  <a:pos x="T6" y="T7"/>
                </a:cxn>
                <a:cxn ang="0">
                  <a:pos x="T8" y="T9"/>
                </a:cxn>
              </a:cxnLst>
              <a:rect l="0" t="0" r="r" b="b"/>
              <a:pathLst>
                <a:path w="25" h="25">
                  <a:moveTo>
                    <a:pt x="24" y="12"/>
                  </a:moveTo>
                  <a:cubicBezTo>
                    <a:pt x="25" y="18"/>
                    <a:pt x="20" y="24"/>
                    <a:pt x="14" y="25"/>
                  </a:cubicBezTo>
                  <a:cubicBezTo>
                    <a:pt x="7" y="25"/>
                    <a:pt x="1" y="21"/>
                    <a:pt x="1" y="14"/>
                  </a:cubicBezTo>
                  <a:cubicBezTo>
                    <a:pt x="0" y="8"/>
                    <a:pt x="5" y="2"/>
                    <a:pt x="11" y="1"/>
                  </a:cubicBezTo>
                  <a:cubicBezTo>
                    <a:pt x="18" y="0"/>
                    <a:pt x="23" y="5"/>
                    <a:pt x="24" y="12"/>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7" name="Freeform 98">
              <a:extLst>
                <a:ext uri="{FF2B5EF4-FFF2-40B4-BE49-F238E27FC236}">
                  <a16:creationId xmlns:a16="http://schemas.microsoft.com/office/drawing/2014/main" id="{FDFC9B28-1263-42AD-B585-3D0A0EA1CF68}"/>
                </a:ext>
              </a:extLst>
            </p:cNvPr>
            <p:cNvSpPr>
              <a:spLocks/>
            </p:cNvSpPr>
            <p:nvPr/>
          </p:nvSpPr>
          <p:spPr bwMode="auto">
            <a:xfrm flipH="1">
              <a:off x="6719790" y="1729582"/>
              <a:ext cx="11113" cy="12700"/>
            </a:xfrm>
            <a:custGeom>
              <a:avLst/>
              <a:gdLst>
                <a:gd name="T0" fmla="*/ 6 w 6"/>
                <a:gd name="T1" fmla="*/ 3 h 6"/>
                <a:gd name="T2" fmla="*/ 3 w 6"/>
                <a:gd name="T3" fmla="*/ 6 h 6"/>
                <a:gd name="T4" fmla="*/ 0 w 6"/>
                <a:gd name="T5" fmla="*/ 3 h 6"/>
                <a:gd name="T6" fmla="*/ 3 w 6"/>
                <a:gd name="T7" fmla="*/ 0 h 6"/>
                <a:gd name="T8" fmla="*/ 6 w 6"/>
                <a:gd name="T9" fmla="*/ 3 h 6"/>
              </a:gdLst>
              <a:ahLst/>
              <a:cxnLst>
                <a:cxn ang="0">
                  <a:pos x="T0" y="T1"/>
                </a:cxn>
                <a:cxn ang="0">
                  <a:pos x="T2" y="T3"/>
                </a:cxn>
                <a:cxn ang="0">
                  <a:pos x="T4" y="T5"/>
                </a:cxn>
                <a:cxn ang="0">
                  <a:pos x="T6" y="T7"/>
                </a:cxn>
                <a:cxn ang="0">
                  <a:pos x="T8" y="T9"/>
                </a:cxn>
              </a:cxnLst>
              <a:rect l="0" t="0" r="r" b="b"/>
              <a:pathLst>
                <a:path w="6" h="6">
                  <a:moveTo>
                    <a:pt x="6" y="3"/>
                  </a:moveTo>
                  <a:cubicBezTo>
                    <a:pt x="6" y="4"/>
                    <a:pt x="5" y="6"/>
                    <a:pt x="3" y="6"/>
                  </a:cubicBezTo>
                  <a:cubicBezTo>
                    <a:pt x="2" y="6"/>
                    <a:pt x="0" y="5"/>
                    <a:pt x="0" y="3"/>
                  </a:cubicBezTo>
                  <a:cubicBezTo>
                    <a:pt x="0" y="2"/>
                    <a:pt x="1" y="0"/>
                    <a:pt x="3" y="0"/>
                  </a:cubicBezTo>
                  <a:cubicBezTo>
                    <a:pt x="4" y="0"/>
                    <a:pt x="6" y="1"/>
                    <a:pt x="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8" name="Freeform 99">
              <a:extLst>
                <a:ext uri="{FF2B5EF4-FFF2-40B4-BE49-F238E27FC236}">
                  <a16:creationId xmlns:a16="http://schemas.microsoft.com/office/drawing/2014/main" id="{55CF2D9C-84B5-48C2-99BE-34CE7BE6DE57}"/>
                </a:ext>
              </a:extLst>
            </p:cNvPr>
            <p:cNvSpPr>
              <a:spLocks/>
            </p:cNvSpPr>
            <p:nvPr/>
          </p:nvSpPr>
          <p:spPr bwMode="auto">
            <a:xfrm flipH="1">
              <a:off x="6705503" y="1707357"/>
              <a:ext cx="74613" cy="25400"/>
            </a:xfrm>
            <a:custGeom>
              <a:avLst/>
              <a:gdLst>
                <a:gd name="T0" fmla="*/ 38 w 38"/>
                <a:gd name="T1" fmla="*/ 9 h 13"/>
                <a:gd name="T2" fmla="*/ 23 w 38"/>
                <a:gd name="T3" fmla="*/ 0 h 13"/>
                <a:gd name="T4" fmla="*/ 7 w 38"/>
                <a:gd name="T5" fmla="*/ 9 h 13"/>
                <a:gd name="T6" fmla="*/ 6 w 38"/>
                <a:gd name="T7" fmla="*/ 9 h 13"/>
                <a:gd name="T8" fmla="*/ 4 w 38"/>
                <a:gd name="T9" fmla="*/ 9 h 13"/>
                <a:gd name="T10" fmla="*/ 0 w 38"/>
                <a:gd name="T11" fmla="*/ 6 h 13"/>
                <a:gd name="T12" fmla="*/ 0 w 38"/>
                <a:gd name="T13" fmla="*/ 6 h 13"/>
                <a:gd name="T14" fmla="*/ 0 w 38"/>
                <a:gd name="T15" fmla="*/ 7 h 13"/>
                <a:gd name="T16" fmla="*/ 0 w 38"/>
                <a:gd name="T17" fmla="*/ 8 h 13"/>
                <a:gd name="T18" fmla="*/ 3 w 38"/>
                <a:gd name="T19" fmla="*/ 10 h 13"/>
                <a:gd name="T20" fmla="*/ 5 w 38"/>
                <a:gd name="T21" fmla="*/ 12 h 13"/>
                <a:gd name="T22" fmla="*/ 7 w 38"/>
                <a:gd name="T23" fmla="*/ 13 h 13"/>
                <a:gd name="T24" fmla="*/ 7 w 38"/>
                <a:gd name="T25" fmla="*/ 13 h 13"/>
                <a:gd name="T26" fmla="*/ 9 w 38"/>
                <a:gd name="T27" fmla="*/ 12 h 13"/>
                <a:gd name="T28" fmla="*/ 23 w 38"/>
                <a:gd name="T29" fmla="*/ 3 h 13"/>
                <a:gd name="T30" fmla="*/ 35 w 38"/>
                <a:gd name="T31" fmla="*/ 10 h 13"/>
                <a:gd name="T32" fmla="*/ 37 w 38"/>
                <a:gd name="T33" fmla="*/ 11 h 13"/>
                <a:gd name="T34" fmla="*/ 38 w 38"/>
                <a:gd name="T35"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3">
                  <a:moveTo>
                    <a:pt x="38" y="9"/>
                  </a:moveTo>
                  <a:cubicBezTo>
                    <a:pt x="36" y="4"/>
                    <a:pt x="30" y="0"/>
                    <a:pt x="23" y="0"/>
                  </a:cubicBezTo>
                  <a:cubicBezTo>
                    <a:pt x="20" y="0"/>
                    <a:pt x="13" y="1"/>
                    <a:pt x="7" y="9"/>
                  </a:cubicBezTo>
                  <a:cubicBezTo>
                    <a:pt x="6" y="9"/>
                    <a:pt x="6" y="9"/>
                    <a:pt x="6" y="9"/>
                  </a:cubicBezTo>
                  <a:cubicBezTo>
                    <a:pt x="6" y="9"/>
                    <a:pt x="5" y="9"/>
                    <a:pt x="4" y="9"/>
                  </a:cubicBezTo>
                  <a:cubicBezTo>
                    <a:pt x="2" y="8"/>
                    <a:pt x="0" y="6"/>
                    <a:pt x="0" y="6"/>
                  </a:cubicBezTo>
                  <a:cubicBezTo>
                    <a:pt x="0" y="6"/>
                    <a:pt x="0" y="6"/>
                    <a:pt x="0" y="6"/>
                  </a:cubicBezTo>
                  <a:cubicBezTo>
                    <a:pt x="0" y="7"/>
                    <a:pt x="0" y="7"/>
                    <a:pt x="0" y="7"/>
                  </a:cubicBezTo>
                  <a:cubicBezTo>
                    <a:pt x="0" y="7"/>
                    <a:pt x="0" y="7"/>
                    <a:pt x="0" y="8"/>
                  </a:cubicBezTo>
                  <a:cubicBezTo>
                    <a:pt x="1" y="9"/>
                    <a:pt x="2" y="10"/>
                    <a:pt x="3" y="10"/>
                  </a:cubicBezTo>
                  <a:cubicBezTo>
                    <a:pt x="3" y="11"/>
                    <a:pt x="5" y="12"/>
                    <a:pt x="5" y="12"/>
                  </a:cubicBezTo>
                  <a:cubicBezTo>
                    <a:pt x="6" y="12"/>
                    <a:pt x="6" y="13"/>
                    <a:pt x="7" y="13"/>
                  </a:cubicBezTo>
                  <a:cubicBezTo>
                    <a:pt x="7" y="13"/>
                    <a:pt x="7" y="13"/>
                    <a:pt x="7" y="13"/>
                  </a:cubicBezTo>
                  <a:cubicBezTo>
                    <a:pt x="8" y="13"/>
                    <a:pt x="9" y="12"/>
                    <a:pt x="9" y="12"/>
                  </a:cubicBezTo>
                  <a:cubicBezTo>
                    <a:pt x="13" y="6"/>
                    <a:pt x="18" y="3"/>
                    <a:pt x="23" y="3"/>
                  </a:cubicBezTo>
                  <a:cubicBezTo>
                    <a:pt x="28" y="3"/>
                    <a:pt x="33" y="6"/>
                    <a:pt x="35" y="10"/>
                  </a:cubicBezTo>
                  <a:cubicBezTo>
                    <a:pt x="36" y="11"/>
                    <a:pt x="37" y="11"/>
                    <a:pt x="37" y="11"/>
                  </a:cubicBezTo>
                  <a:cubicBezTo>
                    <a:pt x="38" y="10"/>
                    <a:pt x="38" y="9"/>
                    <a:pt x="38" y="9"/>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9" name="Freeform 100">
              <a:extLst>
                <a:ext uri="{FF2B5EF4-FFF2-40B4-BE49-F238E27FC236}">
                  <a16:creationId xmlns:a16="http://schemas.microsoft.com/office/drawing/2014/main" id="{F512F2E5-B31B-4AB5-949B-F4211DF7ACB0}"/>
                </a:ext>
              </a:extLst>
            </p:cNvPr>
            <p:cNvSpPr>
              <a:spLocks/>
            </p:cNvSpPr>
            <p:nvPr/>
          </p:nvSpPr>
          <p:spPr bwMode="auto">
            <a:xfrm flipH="1">
              <a:off x="6562628" y="1716882"/>
              <a:ext cx="47625" cy="46038"/>
            </a:xfrm>
            <a:custGeom>
              <a:avLst/>
              <a:gdLst>
                <a:gd name="T0" fmla="*/ 12 w 25"/>
                <a:gd name="T1" fmla="*/ 0 h 24"/>
                <a:gd name="T2" fmla="*/ 11 w 25"/>
                <a:gd name="T3" fmla="*/ 0 h 24"/>
                <a:gd name="T4" fmla="*/ 1 w 25"/>
                <a:gd name="T5" fmla="*/ 13 h 24"/>
                <a:gd name="T6" fmla="*/ 12 w 25"/>
                <a:gd name="T7" fmla="*/ 24 h 24"/>
                <a:gd name="T8" fmla="*/ 14 w 25"/>
                <a:gd name="T9" fmla="*/ 24 h 24"/>
                <a:gd name="T10" fmla="*/ 24 w 25"/>
                <a:gd name="T11" fmla="*/ 10 h 24"/>
                <a:gd name="T12" fmla="*/ 12 w 2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12" y="0"/>
                  </a:moveTo>
                  <a:cubicBezTo>
                    <a:pt x="12" y="0"/>
                    <a:pt x="12" y="0"/>
                    <a:pt x="11" y="0"/>
                  </a:cubicBezTo>
                  <a:cubicBezTo>
                    <a:pt x="5" y="1"/>
                    <a:pt x="0" y="6"/>
                    <a:pt x="1" y="13"/>
                  </a:cubicBezTo>
                  <a:cubicBezTo>
                    <a:pt x="1" y="19"/>
                    <a:pt x="6" y="24"/>
                    <a:pt x="12" y="24"/>
                  </a:cubicBezTo>
                  <a:cubicBezTo>
                    <a:pt x="13" y="24"/>
                    <a:pt x="13" y="24"/>
                    <a:pt x="14" y="24"/>
                  </a:cubicBezTo>
                  <a:cubicBezTo>
                    <a:pt x="20" y="23"/>
                    <a:pt x="25" y="17"/>
                    <a:pt x="24" y="10"/>
                  </a:cubicBezTo>
                  <a:cubicBezTo>
                    <a:pt x="24" y="4"/>
                    <a:pt x="18" y="0"/>
                    <a:pt x="12" y="0"/>
                  </a:cubicBezTo>
                </a:path>
              </a:pathLst>
            </a:custGeom>
            <a:solidFill>
              <a:srgbClr val="7C623C"/>
            </a:solidFill>
            <a:ln>
              <a:noFill/>
            </a:ln>
            <a:extLst/>
          </p:spPr>
          <p:txBody>
            <a:bodyPr vert="horz" wrap="square" lIns="78867" tIns="39434" rIns="78867" bIns="39434" numCol="1" anchor="t" anchorCtr="0" compatLnSpc="1">
              <a:prstTxWarp prst="textNoShape">
                <a:avLst/>
              </a:prstTxWarp>
            </a:bodyPr>
            <a:lstStyle/>
            <a:p>
              <a:endParaRPr lang="en-US" sz="1553"/>
            </a:p>
          </p:txBody>
        </p:sp>
        <p:sp>
          <p:nvSpPr>
            <p:cNvPr id="510" name="Freeform 101">
              <a:extLst>
                <a:ext uri="{FF2B5EF4-FFF2-40B4-BE49-F238E27FC236}">
                  <a16:creationId xmlns:a16="http://schemas.microsoft.com/office/drawing/2014/main" id="{71A882C2-E550-4A27-BCAE-F64D6396FA98}"/>
                </a:ext>
              </a:extLst>
            </p:cNvPr>
            <p:cNvSpPr>
              <a:spLocks/>
            </p:cNvSpPr>
            <p:nvPr/>
          </p:nvSpPr>
          <p:spPr bwMode="auto">
            <a:xfrm flipH="1">
              <a:off x="6562628" y="1708945"/>
              <a:ext cx="47625" cy="47625"/>
            </a:xfrm>
            <a:custGeom>
              <a:avLst/>
              <a:gdLst>
                <a:gd name="T0" fmla="*/ 24 w 25"/>
                <a:gd name="T1" fmla="*/ 11 h 25"/>
                <a:gd name="T2" fmla="*/ 13 w 25"/>
                <a:gd name="T3" fmla="*/ 25 h 25"/>
                <a:gd name="T4" fmla="*/ 0 w 25"/>
                <a:gd name="T5" fmla="*/ 14 h 25"/>
                <a:gd name="T6" fmla="*/ 11 w 25"/>
                <a:gd name="T7" fmla="*/ 1 h 25"/>
                <a:gd name="T8" fmla="*/ 24 w 25"/>
                <a:gd name="T9" fmla="*/ 11 h 25"/>
              </a:gdLst>
              <a:ahLst/>
              <a:cxnLst>
                <a:cxn ang="0">
                  <a:pos x="T0" y="T1"/>
                </a:cxn>
                <a:cxn ang="0">
                  <a:pos x="T2" y="T3"/>
                </a:cxn>
                <a:cxn ang="0">
                  <a:pos x="T4" y="T5"/>
                </a:cxn>
                <a:cxn ang="0">
                  <a:pos x="T6" y="T7"/>
                </a:cxn>
                <a:cxn ang="0">
                  <a:pos x="T8" y="T9"/>
                </a:cxn>
              </a:cxnLst>
              <a:rect l="0" t="0" r="r" b="b"/>
              <a:pathLst>
                <a:path w="25" h="25">
                  <a:moveTo>
                    <a:pt x="24" y="11"/>
                  </a:moveTo>
                  <a:cubicBezTo>
                    <a:pt x="25" y="18"/>
                    <a:pt x="20" y="24"/>
                    <a:pt x="13" y="25"/>
                  </a:cubicBezTo>
                  <a:cubicBezTo>
                    <a:pt x="7" y="25"/>
                    <a:pt x="1" y="20"/>
                    <a:pt x="0" y="14"/>
                  </a:cubicBezTo>
                  <a:cubicBezTo>
                    <a:pt x="0" y="7"/>
                    <a:pt x="4" y="2"/>
                    <a:pt x="11" y="1"/>
                  </a:cubicBezTo>
                  <a:cubicBezTo>
                    <a:pt x="17" y="0"/>
                    <a:pt x="23" y="5"/>
                    <a:pt x="24" y="11"/>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1" name="Freeform 102">
              <a:extLst>
                <a:ext uri="{FF2B5EF4-FFF2-40B4-BE49-F238E27FC236}">
                  <a16:creationId xmlns:a16="http://schemas.microsoft.com/office/drawing/2014/main" id="{CDC74321-AFB2-40DA-B57B-63890F1AAD4B}"/>
                </a:ext>
              </a:extLst>
            </p:cNvPr>
            <p:cNvSpPr>
              <a:spLocks/>
            </p:cNvSpPr>
            <p:nvPr/>
          </p:nvSpPr>
          <p:spPr bwMode="auto">
            <a:xfrm flipH="1">
              <a:off x="6573740" y="1720057"/>
              <a:ext cx="11113" cy="12700"/>
            </a:xfrm>
            <a:custGeom>
              <a:avLst/>
              <a:gdLst>
                <a:gd name="T0" fmla="*/ 6 w 6"/>
                <a:gd name="T1" fmla="*/ 2 h 6"/>
                <a:gd name="T2" fmla="*/ 3 w 6"/>
                <a:gd name="T3" fmla="*/ 6 h 6"/>
                <a:gd name="T4" fmla="*/ 0 w 6"/>
                <a:gd name="T5" fmla="*/ 3 h 6"/>
                <a:gd name="T6" fmla="*/ 3 w 6"/>
                <a:gd name="T7" fmla="*/ 0 h 6"/>
                <a:gd name="T8" fmla="*/ 6 w 6"/>
                <a:gd name="T9" fmla="*/ 2 h 6"/>
              </a:gdLst>
              <a:ahLst/>
              <a:cxnLst>
                <a:cxn ang="0">
                  <a:pos x="T0" y="T1"/>
                </a:cxn>
                <a:cxn ang="0">
                  <a:pos x="T2" y="T3"/>
                </a:cxn>
                <a:cxn ang="0">
                  <a:pos x="T4" y="T5"/>
                </a:cxn>
                <a:cxn ang="0">
                  <a:pos x="T6" y="T7"/>
                </a:cxn>
                <a:cxn ang="0">
                  <a:pos x="T8" y="T9"/>
                </a:cxn>
              </a:cxnLst>
              <a:rect l="0" t="0" r="r" b="b"/>
              <a:pathLst>
                <a:path w="6" h="6">
                  <a:moveTo>
                    <a:pt x="6" y="2"/>
                  </a:moveTo>
                  <a:cubicBezTo>
                    <a:pt x="6" y="4"/>
                    <a:pt x="5" y="6"/>
                    <a:pt x="3" y="6"/>
                  </a:cubicBezTo>
                  <a:cubicBezTo>
                    <a:pt x="2" y="6"/>
                    <a:pt x="0" y="5"/>
                    <a:pt x="0" y="3"/>
                  </a:cubicBezTo>
                  <a:cubicBezTo>
                    <a:pt x="0" y="1"/>
                    <a:pt x="1" y="0"/>
                    <a:pt x="3" y="0"/>
                  </a:cubicBezTo>
                  <a:cubicBezTo>
                    <a:pt x="4" y="0"/>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2" name="Freeform 103">
              <a:extLst>
                <a:ext uri="{FF2B5EF4-FFF2-40B4-BE49-F238E27FC236}">
                  <a16:creationId xmlns:a16="http://schemas.microsoft.com/office/drawing/2014/main" id="{77B2BE57-7AFF-4179-AEC5-9AB328EA665A}"/>
                </a:ext>
              </a:extLst>
            </p:cNvPr>
            <p:cNvSpPr>
              <a:spLocks/>
            </p:cNvSpPr>
            <p:nvPr/>
          </p:nvSpPr>
          <p:spPr bwMode="auto">
            <a:xfrm flipH="1">
              <a:off x="6541990" y="1696245"/>
              <a:ext cx="74613" cy="23813"/>
            </a:xfrm>
            <a:custGeom>
              <a:avLst/>
              <a:gdLst>
                <a:gd name="T0" fmla="*/ 0 w 38"/>
                <a:gd name="T1" fmla="*/ 11 h 13"/>
                <a:gd name="T2" fmla="*/ 13 w 38"/>
                <a:gd name="T3" fmla="*/ 1 h 13"/>
                <a:gd name="T4" fmla="*/ 31 w 38"/>
                <a:gd name="T5" fmla="*/ 7 h 13"/>
                <a:gd name="T6" fmla="*/ 32 w 38"/>
                <a:gd name="T7" fmla="*/ 7 h 13"/>
                <a:gd name="T8" fmla="*/ 34 w 38"/>
                <a:gd name="T9" fmla="*/ 6 h 13"/>
                <a:gd name="T10" fmla="*/ 37 w 38"/>
                <a:gd name="T11" fmla="*/ 4 h 13"/>
                <a:gd name="T12" fmla="*/ 38 w 38"/>
                <a:gd name="T13" fmla="*/ 4 h 13"/>
                <a:gd name="T14" fmla="*/ 38 w 38"/>
                <a:gd name="T15" fmla="*/ 4 h 13"/>
                <a:gd name="T16" fmla="*/ 37 w 38"/>
                <a:gd name="T17" fmla="*/ 6 h 13"/>
                <a:gd name="T18" fmla="*/ 36 w 38"/>
                <a:gd name="T19" fmla="*/ 8 h 13"/>
                <a:gd name="T20" fmla="*/ 33 w 38"/>
                <a:gd name="T21" fmla="*/ 10 h 13"/>
                <a:gd name="T22" fmla="*/ 32 w 38"/>
                <a:gd name="T23" fmla="*/ 11 h 13"/>
                <a:gd name="T24" fmla="*/ 31 w 38"/>
                <a:gd name="T25" fmla="*/ 11 h 13"/>
                <a:gd name="T26" fmla="*/ 29 w 38"/>
                <a:gd name="T27" fmla="*/ 10 h 13"/>
                <a:gd name="T28" fmla="*/ 14 w 38"/>
                <a:gd name="T29" fmla="*/ 4 h 13"/>
                <a:gd name="T30" fmla="*/ 3 w 38"/>
                <a:gd name="T31" fmla="*/ 12 h 13"/>
                <a:gd name="T32" fmla="*/ 1 w 38"/>
                <a:gd name="T33" fmla="*/ 13 h 13"/>
                <a:gd name="T34" fmla="*/ 0 w 3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3">
                  <a:moveTo>
                    <a:pt x="0" y="11"/>
                  </a:moveTo>
                  <a:cubicBezTo>
                    <a:pt x="2" y="6"/>
                    <a:pt x="7" y="2"/>
                    <a:pt x="13" y="1"/>
                  </a:cubicBezTo>
                  <a:cubicBezTo>
                    <a:pt x="17" y="0"/>
                    <a:pt x="24" y="0"/>
                    <a:pt x="31" y="7"/>
                  </a:cubicBezTo>
                  <a:cubicBezTo>
                    <a:pt x="32" y="7"/>
                    <a:pt x="32" y="7"/>
                    <a:pt x="32" y="7"/>
                  </a:cubicBezTo>
                  <a:cubicBezTo>
                    <a:pt x="32" y="7"/>
                    <a:pt x="33" y="7"/>
                    <a:pt x="34" y="6"/>
                  </a:cubicBezTo>
                  <a:cubicBezTo>
                    <a:pt x="36" y="6"/>
                    <a:pt x="37" y="4"/>
                    <a:pt x="37" y="4"/>
                  </a:cubicBezTo>
                  <a:cubicBezTo>
                    <a:pt x="38" y="4"/>
                    <a:pt x="38" y="4"/>
                    <a:pt x="38" y="4"/>
                  </a:cubicBezTo>
                  <a:cubicBezTo>
                    <a:pt x="38" y="4"/>
                    <a:pt x="38" y="4"/>
                    <a:pt x="38" y="4"/>
                  </a:cubicBezTo>
                  <a:cubicBezTo>
                    <a:pt x="38" y="4"/>
                    <a:pt x="38" y="5"/>
                    <a:pt x="37" y="6"/>
                  </a:cubicBezTo>
                  <a:cubicBezTo>
                    <a:pt x="37" y="6"/>
                    <a:pt x="36" y="7"/>
                    <a:pt x="36" y="8"/>
                  </a:cubicBezTo>
                  <a:cubicBezTo>
                    <a:pt x="35" y="9"/>
                    <a:pt x="34" y="10"/>
                    <a:pt x="33" y="10"/>
                  </a:cubicBezTo>
                  <a:cubicBezTo>
                    <a:pt x="33" y="11"/>
                    <a:pt x="32" y="11"/>
                    <a:pt x="32" y="11"/>
                  </a:cubicBezTo>
                  <a:cubicBezTo>
                    <a:pt x="31" y="11"/>
                    <a:pt x="31" y="11"/>
                    <a:pt x="31" y="11"/>
                  </a:cubicBezTo>
                  <a:cubicBezTo>
                    <a:pt x="31" y="11"/>
                    <a:pt x="30" y="11"/>
                    <a:pt x="29" y="10"/>
                  </a:cubicBezTo>
                  <a:cubicBezTo>
                    <a:pt x="25" y="5"/>
                    <a:pt x="20" y="3"/>
                    <a:pt x="14" y="4"/>
                  </a:cubicBezTo>
                  <a:cubicBezTo>
                    <a:pt x="9" y="5"/>
                    <a:pt x="4" y="8"/>
                    <a:pt x="3" y="12"/>
                  </a:cubicBezTo>
                  <a:cubicBezTo>
                    <a:pt x="3" y="13"/>
                    <a:pt x="2" y="13"/>
                    <a:pt x="1" y="13"/>
                  </a:cubicBezTo>
                  <a:cubicBezTo>
                    <a:pt x="0" y="13"/>
                    <a:pt x="0" y="12"/>
                    <a:pt x="0" y="11"/>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3" name="Freeform 104">
              <a:extLst>
                <a:ext uri="{FF2B5EF4-FFF2-40B4-BE49-F238E27FC236}">
                  <a16:creationId xmlns:a16="http://schemas.microsoft.com/office/drawing/2014/main" id="{E4C00000-31E6-4B2D-8EF7-5BA0D2F5EB12}"/>
                </a:ext>
              </a:extLst>
            </p:cNvPr>
            <p:cNvSpPr>
              <a:spLocks/>
            </p:cNvSpPr>
            <p:nvPr/>
          </p:nvSpPr>
          <p:spPr bwMode="auto">
            <a:xfrm flipH="1">
              <a:off x="6472141" y="1456532"/>
              <a:ext cx="393700" cy="276225"/>
            </a:xfrm>
            <a:custGeom>
              <a:avLst/>
              <a:gdLst>
                <a:gd name="T0" fmla="*/ 142 w 202"/>
                <a:gd name="T1" fmla="*/ 105 h 143"/>
                <a:gd name="T2" fmla="*/ 156 w 202"/>
                <a:gd name="T3" fmla="*/ 126 h 143"/>
                <a:gd name="T4" fmla="*/ 104 w 202"/>
                <a:gd name="T5" fmla="*/ 99 h 143"/>
                <a:gd name="T6" fmla="*/ 119 w 202"/>
                <a:gd name="T7" fmla="*/ 120 h 143"/>
                <a:gd name="T8" fmla="*/ 102 w 202"/>
                <a:gd name="T9" fmla="*/ 112 h 143"/>
                <a:gd name="T10" fmla="*/ 71 w 202"/>
                <a:gd name="T11" fmla="*/ 85 h 143"/>
                <a:gd name="T12" fmla="*/ 26 w 202"/>
                <a:gd name="T13" fmla="*/ 143 h 143"/>
                <a:gd name="T14" fmla="*/ 95 w 202"/>
                <a:gd name="T15" fmla="*/ 5 h 143"/>
                <a:gd name="T16" fmla="*/ 184 w 202"/>
                <a:gd name="T17" fmla="*/ 135 h 143"/>
                <a:gd name="T18" fmla="*/ 142 w 202"/>
                <a:gd name="T19" fmla="*/ 10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143">
                  <a:moveTo>
                    <a:pt x="142" y="105"/>
                  </a:moveTo>
                  <a:cubicBezTo>
                    <a:pt x="144" y="112"/>
                    <a:pt x="149" y="121"/>
                    <a:pt x="156" y="126"/>
                  </a:cubicBezTo>
                  <a:cubicBezTo>
                    <a:pt x="136" y="123"/>
                    <a:pt x="118" y="112"/>
                    <a:pt x="104" y="99"/>
                  </a:cubicBezTo>
                  <a:cubicBezTo>
                    <a:pt x="106" y="106"/>
                    <a:pt x="111" y="113"/>
                    <a:pt x="119" y="120"/>
                  </a:cubicBezTo>
                  <a:cubicBezTo>
                    <a:pt x="113" y="118"/>
                    <a:pt x="108" y="115"/>
                    <a:pt x="102" y="112"/>
                  </a:cubicBezTo>
                  <a:cubicBezTo>
                    <a:pt x="90" y="105"/>
                    <a:pt x="79" y="95"/>
                    <a:pt x="71" y="85"/>
                  </a:cubicBezTo>
                  <a:cubicBezTo>
                    <a:pt x="61" y="110"/>
                    <a:pt x="41" y="142"/>
                    <a:pt x="26" y="143"/>
                  </a:cubicBezTo>
                  <a:cubicBezTo>
                    <a:pt x="0" y="102"/>
                    <a:pt x="19" y="10"/>
                    <a:pt x="95" y="5"/>
                  </a:cubicBezTo>
                  <a:cubicBezTo>
                    <a:pt x="170" y="0"/>
                    <a:pt x="202" y="85"/>
                    <a:pt x="184" y="135"/>
                  </a:cubicBezTo>
                  <a:cubicBezTo>
                    <a:pt x="167" y="132"/>
                    <a:pt x="147" y="111"/>
                    <a:pt x="142" y="10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4" name="Freeform 105">
              <a:extLst>
                <a:ext uri="{FF2B5EF4-FFF2-40B4-BE49-F238E27FC236}">
                  <a16:creationId xmlns:a16="http://schemas.microsoft.com/office/drawing/2014/main" id="{6C69AF83-7B6A-4272-BF44-F1CA7B76E104}"/>
                </a:ext>
              </a:extLst>
            </p:cNvPr>
            <p:cNvSpPr>
              <a:spLocks/>
            </p:cNvSpPr>
            <p:nvPr/>
          </p:nvSpPr>
          <p:spPr bwMode="auto">
            <a:xfrm flipH="1">
              <a:off x="6602315" y="1851820"/>
              <a:ext cx="96838" cy="46038"/>
            </a:xfrm>
            <a:custGeom>
              <a:avLst/>
              <a:gdLst>
                <a:gd name="T0" fmla="*/ 48 w 49"/>
                <a:gd name="T1" fmla="*/ 0 h 24"/>
                <a:gd name="T2" fmla="*/ 25 w 49"/>
                <a:gd name="T3" fmla="*/ 23 h 24"/>
                <a:gd name="T4" fmla="*/ 0 w 49"/>
                <a:gd name="T5" fmla="*/ 3 h 24"/>
                <a:gd name="T6" fmla="*/ 48 w 49"/>
                <a:gd name="T7" fmla="*/ 0 h 24"/>
              </a:gdLst>
              <a:ahLst/>
              <a:cxnLst>
                <a:cxn ang="0">
                  <a:pos x="T0" y="T1"/>
                </a:cxn>
                <a:cxn ang="0">
                  <a:pos x="T2" y="T3"/>
                </a:cxn>
                <a:cxn ang="0">
                  <a:pos x="T4" y="T5"/>
                </a:cxn>
                <a:cxn ang="0">
                  <a:pos x="T6" y="T7"/>
                </a:cxn>
              </a:cxnLst>
              <a:rect l="0" t="0" r="r" b="b"/>
              <a:pathLst>
                <a:path w="49" h="24">
                  <a:moveTo>
                    <a:pt x="48" y="0"/>
                  </a:moveTo>
                  <a:cubicBezTo>
                    <a:pt x="49" y="11"/>
                    <a:pt x="39" y="22"/>
                    <a:pt x="25" y="23"/>
                  </a:cubicBezTo>
                  <a:cubicBezTo>
                    <a:pt x="12" y="24"/>
                    <a:pt x="1" y="15"/>
                    <a:pt x="0" y="3"/>
                  </a:cubicBezTo>
                  <a:lnTo>
                    <a:pt x="48" y="0"/>
                  </a:lnTo>
                  <a:close/>
                </a:path>
              </a:pathLst>
            </a:custGeom>
            <a:solidFill>
              <a:srgbClr val="F05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5" name="Freeform 106">
              <a:extLst>
                <a:ext uri="{FF2B5EF4-FFF2-40B4-BE49-F238E27FC236}">
                  <a16:creationId xmlns:a16="http://schemas.microsoft.com/office/drawing/2014/main" id="{B69CF377-082B-49FA-B66D-F39DDDC750CE}"/>
                </a:ext>
              </a:extLst>
            </p:cNvPr>
            <p:cNvSpPr>
              <a:spLocks/>
            </p:cNvSpPr>
            <p:nvPr/>
          </p:nvSpPr>
          <p:spPr bwMode="auto">
            <a:xfrm flipH="1">
              <a:off x="6613428" y="1851820"/>
              <a:ext cx="77788" cy="20638"/>
            </a:xfrm>
            <a:custGeom>
              <a:avLst/>
              <a:gdLst>
                <a:gd name="T0" fmla="*/ 36 w 40"/>
                <a:gd name="T1" fmla="*/ 8 h 11"/>
                <a:gd name="T2" fmla="*/ 4 w 40"/>
                <a:gd name="T3" fmla="*/ 10 h 11"/>
                <a:gd name="T4" fmla="*/ 0 w 40"/>
                <a:gd name="T5" fmla="*/ 7 h 11"/>
                <a:gd name="T6" fmla="*/ 0 w 40"/>
                <a:gd name="T7" fmla="*/ 3 h 11"/>
                <a:gd name="T8" fmla="*/ 40 w 40"/>
                <a:gd name="T9" fmla="*/ 0 h 11"/>
                <a:gd name="T10" fmla="*/ 40 w 40"/>
                <a:gd name="T11" fmla="*/ 4 h 11"/>
                <a:gd name="T12" fmla="*/ 36 w 40"/>
                <a:gd name="T13" fmla="*/ 8 h 11"/>
              </a:gdLst>
              <a:ahLst/>
              <a:cxnLst>
                <a:cxn ang="0">
                  <a:pos x="T0" y="T1"/>
                </a:cxn>
                <a:cxn ang="0">
                  <a:pos x="T2" y="T3"/>
                </a:cxn>
                <a:cxn ang="0">
                  <a:pos x="T4" y="T5"/>
                </a:cxn>
                <a:cxn ang="0">
                  <a:pos x="T6" y="T7"/>
                </a:cxn>
                <a:cxn ang="0">
                  <a:pos x="T8" y="T9"/>
                </a:cxn>
                <a:cxn ang="0">
                  <a:pos x="T10" y="T11"/>
                </a:cxn>
                <a:cxn ang="0">
                  <a:pos x="T12" y="T13"/>
                </a:cxn>
              </a:cxnLst>
              <a:rect l="0" t="0" r="r" b="b"/>
              <a:pathLst>
                <a:path w="40" h="11">
                  <a:moveTo>
                    <a:pt x="36" y="8"/>
                  </a:moveTo>
                  <a:cubicBezTo>
                    <a:pt x="4" y="10"/>
                    <a:pt x="4" y="10"/>
                    <a:pt x="4" y="10"/>
                  </a:cubicBezTo>
                  <a:cubicBezTo>
                    <a:pt x="2" y="11"/>
                    <a:pt x="0" y="9"/>
                    <a:pt x="0" y="7"/>
                  </a:cubicBezTo>
                  <a:cubicBezTo>
                    <a:pt x="0" y="3"/>
                    <a:pt x="0" y="3"/>
                    <a:pt x="0" y="3"/>
                  </a:cubicBezTo>
                  <a:cubicBezTo>
                    <a:pt x="40" y="0"/>
                    <a:pt x="40" y="0"/>
                    <a:pt x="40" y="0"/>
                  </a:cubicBezTo>
                  <a:cubicBezTo>
                    <a:pt x="40" y="4"/>
                    <a:pt x="40" y="4"/>
                    <a:pt x="40" y="4"/>
                  </a:cubicBezTo>
                  <a:cubicBezTo>
                    <a:pt x="40" y="6"/>
                    <a:pt x="38" y="8"/>
                    <a:pt x="3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6" name="Freeform 107">
              <a:extLst>
                <a:ext uri="{FF2B5EF4-FFF2-40B4-BE49-F238E27FC236}">
                  <a16:creationId xmlns:a16="http://schemas.microsoft.com/office/drawing/2014/main" id="{FF99E3B1-9103-4A25-AB4F-69F664E06B45}"/>
                </a:ext>
              </a:extLst>
            </p:cNvPr>
            <p:cNvSpPr>
              <a:spLocks/>
            </p:cNvSpPr>
            <p:nvPr/>
          </p:nvSpPr>
          <p:spPr bwMode="auto">
            <a:xfrm flipH="1">
              <a:off x="6778528" y="1754982"/>
              <a:ext cx="111125" cy="206375"/>
            </a:xfrm>
            <a:custGeom>
              <a:avLst/>
              <a:gdLst>
                <a:gd name="T0" fmla="*/ 20 w 57"/>
                <a:gd name="T1" fmla="*/ 91 h 107"/>
                <a:gd name="T2" fmla="*/ 3 w 57"/>
                <a:gd name="T3" fmla="*/ 24 h 107"/>
                <a:gd name="T4" fmla="*/ 16 w 57"/>
                <a:gd name="T5" fmla="*/ 2 h 107"/>
                <a:gd name="T6" fmla="*/ 37 w 57"/>
                <a:gd name="T7" fmla="*/ 15 h 107"/>
                <a:gd name="T8" fmla="*/ 55 w 57"/>
                <a:gd name="T9" fmla="*/ 82 h 107"/>
                <a:gd name="T10" fmla="*/ 42 w 57"/>
                <a:gd name="T11" fmla="*/ 104 h 107"/>
                <a:gd name="T12" fmla="*/ 20 w 57"/>
                <a:gd name="T13" fmla="*/ 91 h 107"/>
              </a:gdLst>
              <a:ahLst/>
              <a:cxnLst>
                <a:cxn ang="0">
                  <a:pos x="T0" y="T1"/>
                </a:cxn>
                <a:cxn ang="0">
                  <a:pos x="T2" y="T3"/>
                </a:cxn>
                <a:cxn ang="0">
                  <a:pos x="T4" y="T5"/>
                </a:cxn>
                <a:cxn ang="0">
                  <a:pos x="T6" y="T7"/>
                </a:cxn>
                <a:cxn ang="0">
                  <a:pos x="T8" y="T9"/>
                </a:cxn>
                <a:cxn ang="0">
                  <a:pos x="T10" y="T11"/>
                </a:cxn>
                <a:cxn ang="0">
                  <a:pos x="T12" y="T13"/>
                </a:cxn>
              </a:cxnLst>
              <a:rect l="0" t="0" r="r" b="b"/>
              <a:pathLst>
                <a:path w="57" h="107">
                  <a:moveTo>
                    <a:pt x="20" y="91"/>
                  </a:moveTo>
                  <a:cubicBezTo>
                    <a:pt x="3" y="24"/>
                    <a:pt x="3" y="24"/>
                    <a:pt x="3" y="24"/>
                  </a:cubicBezTo>
                  <a:cubicBezTo>
                    <a:pt x="0" y="14"/>
                    <a:pt x="6" y="5"/>
                    <a:pt x="16" y="2"/>
                  </a:cubicBezTo>
                  <a:cubicBezTo>
                    <a:pt x="25" y="0"/>
                    <a:pt x="35" y="5"/>
                    <a:pt x="37" y="15"/>
                  </a:cubicBezTo>
                  <a:cubicBezTo>
                    <a:pt x="55" y="82"/>
                    <a:pt x="55" y="82"/>
                    <a:pt x="55" y="82"/>
                  </a:cubicBezTo>
                  <a:cubicBezTo>
                    <a:pt x="57" y="92"/>
                    <a:pt x="52" y="102"/>
                    <a:pt x="42" y="104"/>
                  </a:cubicBezTo>
                  <a:cubicBezTo>
                    <a:pt x="32" y="107"/>
                    <a:pt x="22" y="101"/>
                    <a:pt x="20" y="91"/>
                  </a:cubicBezTo>
                </a:path>
              </a:pathLst>
            </a:custGeom>
            <a:solidFill>
              <a:srgbClr val="686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7" name="Freeform 108">
              <a:extLst>
                <a:ext uri="{FF2B5EF4-FFF2-40B4-BE49-F238E27FC236}">
                  <a16:creationId xmlns:a16="http://schemas.microsoft.com/office/drawing/2014/main" id="{5F56A041-8E4B-4FC9-A86B-55FDB2969461}"/>
                </a:ext>
              </a:extLst>
            </p:cNvPr>
            <p:cNvSpPr>
              <a:spLocks/>
            </p:cNvSpPr>
            <p:nvPr/>
          </p:nvSpPr>
          <p:spPr bwMode="auto">
            <a:xfrm flipH="1">
              <a:off x="6822978" y="1756570"/>
              <a:ext cx="34925" cy="14288"/>
            </a:xfrm>
            <a:custGeom>
              <a:avLst/>
              <a:gdLst>
                <a:gd name="T0" fmla="*/ 7 w 18"/>
                <a:gd name="T1" fmla="*/ 0 h 7"/>
                <a:gd name="T2" fmla="*/ 3 w 18"/>
                <a:gd name="T3" fmla="*/ 0 h 7"/>
                <a:gd name="T4" fmla="*/ 0 w 18"/>
                <a:gd name="T5" fmla="*/ 1 h 7"/>
                <a:gd name="T6" fmla="*/ 4 w 18"/>
                <a:gd name="T7" fmla="*/ 1 h 7"/>
                <a:gd name="T8" fmla="*/ 18 w 18"/>
                <a:gd name="T9" fmla="*/ 7 h 7"/>
                <a:gd name="T10" fmla="*/ 18 w 18"/>
                <a:gd name="T11" fmla="*/ 5 h 7"/>
                <a:gd name="T12" fmla="*/ 7 w 1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8" h="7">
                  <a:moveTo>
                    <a:pt x="7" y="0"/>
                  </a:moveTo>
                  <a:cubicBezTo>
                    <a:pt x="5" y="0"/>
                    <a:pt x="4" y="0"/>
                    <a:pt x="3" y="0"/>
                  </a:cubicBezTo>
                  <a:cubicBezTo>
                    <a:pt x="0" y="1"/>
                    <a:pt x="0" y="1"/>
                    <a:pt x="0" y="1"/>
                  </a:cubicBezTo>
                  <a:cubicBezTo>
                    <a:pt x="1" y="1"/>
                    <a:pt x="3" y="1"/>
                    <a:pt x="4" y="1"/>
                  </a:cubicBezTo>
                  <a:cubicBezTo>
                    <a:pt x="9" y="1"/>
                    <a:pt x="14" y="3"/>
                    <a:pt x="18" y="7"/>
                  </a:cubicBezTo>
                  <a:cubicBezTo>
                    <a:pt x="18" y="5"/>
                    <a:pt x="18" y="5"/>
                    <a:pt x="18" y="5"/>
                  </a:cubicBezTo>
                  <a:cubicBezTo>
                    <a:pt x="15" y="2"/>
                    <a:pt x="11" y="0"/>
                    <a:pt x="7" y="0"/>
                  </a:cubicBezTo>
                </a:path>
              </a:pathLst>
            </a:custGeom>
            <a:solidFill>
              <a:srgbClr val="2F1C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8" name="Freeform 109">
              <a:extLst>
                <a:ext uri="{FF2B5EF4-FFF2-40B4-BE49-F238E27FC236}">
                  <a16:creationId xmlns:a16="http://schemas.microsoft.com/office/drawing/2014/main" id="{471480B4-3D82-46FB-9F00-CEC4F9790AA4}"/>
                </a:ext>
              </a:extLst>
            </p:cNvPr>
            <p:cNvSpPr>
              <a:spLocks/>
            </p:cNvSpPr>
            <p:nvPr/>
          </p:nvSpPr>
          <p:spPr bwMode="auto">
            <a:xfrm flipH="1">
              <a:off x="6816628" y="1767682"/>
              <a:ext cx="6350" cy="15875"/>
            </a:xfrm>
            <a:custGeom>
              <a:avLst/>
              <a:gdLst>
                <a:gd name="T0" fmla="*/ 0 w 3"/>
                <a:gd name="T1" fmla="*/ 0 h 9"/>
                <a:gd name="T2" fmla="*/ 0 w 3"/>
                <a:gd name="T3" fmla="*/ 2 h 9"/>
                <a:gd name="T4" fmla="*/ 3 w 3"/>
                <a:gd name="T5" fmla="*/ 9 h 9"/>
                <a:gd name="T6" fmla="*/ 3 w 3"/>
                <a:gd name="T7" fmla="*/ 6 h 9"/>
                <a:gd name="T8" fmla="*/ 0 w 3"/>
                <a:gd name="T9" fmla="*/ 0 h 9"/>
              </a:gdLst>
              <a:ahLst/>
              <a:cxnLst>
                <a:cxn ang="0">
                  <a:pos x="T0" y="T1"/>
                </a:cxn>
                <a:cxn ang="0">
                  <a:pos x="T2" y="T3"/>
                </a:cxn>
                <a:cxn ang="0">
                  <a:pos x="T4" y="T5"/>
                </a:cxn>
                <a:cxn ang="0">
                  <a:pos x="T6" y="T7"/>
                </a:cxn>
                <a:cxn ang="0">
                  <a:pos x="T8" y="T9"/>
                </a:cxn>
              </a:cxnLst>
              <a:rect l="0" t="0" r="r" b="b"/>
              <a:pathLst>
                <a:path w="3" h="9">
                  <a:moveTo>
                    <a:pt x="0" y="0"/>
                  </a:moveTo>
                  <a:cubicBezTo>
                    <a:pt x="0" y="2"/>
                    <a:pt x="0" y="2"/>
                    <a:pt x="0" y="2"/>
                  </a:cubicBezTo>
                  <a:cubicBezTo>
                    <a:pt x="1" y="4"/>
                    <a:pt x="3" y="6"/>
                    <a:pt x="3" y="9"/>
                  </a:cubicBezTo>
                  <a:cubicBezTo>
                    <a:pt x="3" y="6"/>
                    <a:pt x="3" y="6"/>
                    <a:pt x="3" y="6"/>
                  </a:cubicBezTo>
                  <a:cubicBezTo>
                    <a:pt x="2" y="3"/>
                    <a:pt x="1" y="1"/>
                    <a:pt x="0" y="0"/>
                  </a:cubicBezTo>
                </a:path>
              </a:pathLst>
            </a:custGeom>
            <a:solidFill>
              <a:srgbClr val="BE8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9" name="Freeform 110">
              <a:extLst>
                <a:ext uri="{FF2B5EF4-FFF2-40B4-BE49-F238E27FC236}">
                  <a16:creationId xmlns:a16="http://schemas.microsoft.com/office/drawing/2014/main" id="{1C796837-9B34-44D9-BE18-F808278C1D4D}"/>
                </a:ext>
              </a:extLst>
            </p:cNvPr>
            <p:cNvSpPr>
              <a:spLocks/>
            </p:cNvSpPr>
            <p:nvPr/>
          </p:nvSpPr>
          <p:spPr bwMode="auto">
            <a:xfrm flipH="1">
              <a:off x="6867428" y="1761332"/>
              <a:ext cx="14288" cy="9525"/>
            </a:xfrm>
            <a:custGeom>
              <a:avLst/>
              <a:gdLst>
                <a:gd name="T0" fmla="*/ 7 w 7"/>
                <a:gd name="T1" fmla="*/ 0 h 5"/>
                <a:gd name="T2" fmla="*/ 0 w 7"/>
                <a:gd name="T3" fmla="*/ 5 h 5"/>
                <a:gd name="T4" fmla="*/ 4 w 7"/>
                <a:gd name="T5" fmla="*/ 3 h 5"/>
                <a:gd name="T6" fmla="*/ 7 w 7"/>
                <a:gd name="T7" fmla="*/ 1 h 5"/>
                <a:gd name="T8" fmla="*/ 7 w 7"/>
                <a:gd name="T9" fmla="*/ 0 h 5"/>
              </a:gdLst>
              <a:ahLst/>
              <a:cxnLst>
                <a:cxn ang="0">
                  <a:pos x="T0" y="T1"/>
                </a:cxn>
                <a:cxn ang="0">
                  <a:pos x="T2" y="T3"/>
                </a:cxn>
                <a:cxn ang="0">
                  <a:pos x="T4" y="T5"/>
                </a:cxn>
                <a:cxn ang="0">
                  <a:pos x="T6" y="T7"/>
                </a:cxn>
                <a:cxn ang="0">
                  <a:pos x="T8" y="T9"/>
                </a:cxn>
              </a:cxnLst>
              <a:rect l="0" t="0" r="r" b="b"/>
              <a:pathLst>
                <a:path w="7" h="5">
                  <a:moveTo>
                    <a:pt x="7" y="0"/>
                  </a:moveTo>
                  <a:cubicBezTo>
                    <a:pt x="4" y="1"/>
                    <a:pt x="2" y="3"/>
                    <a:pt x="0" y="5"/>
                  </a:cubicBezTo>
                  <a:cubicBezTo>
                    <a:pt x="1" y="5"/>
                    <a:pt x="2" y="4"/>
                    <a:pt x="4" y="3"/>
                  </a:cubicBezTo>
                  <a:cubicBezTo>
                    <a:pt x="5" y="2"/>
                    <a:pt x="6" y="2"/>
                    <a:pt x="7" y="1"/>
                  </a:cubicBezTo>
                  <a:cubicBezTo>
                    <a:pt x="7" y="1"/>
                    <a:pt x="7" y="0"/>
                    <a:pt x="7"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0" name="Freeform 111">
              <a:extLst>
                <a:ext uri="{FF2B5EF4-FFF2-40B4-BE49-F238E27FC236}">
                  <a16:creationId xmlns:a16="http://schemas.microsoft.com/office/drawing/2014/main" id="{5052B97E-813E-40E8-B409-8B4149F37449}"/>
                </a:ext>
              </a:extLst>
            </p:cNvPr>
            <p:cNvSpPr>
              <a:spLocks noEditPoints="1"/>
            </p:cNvSpPr>
            <p:nvPr/>
          </p:nvSpPr>
          <p:spPr bwMode="auto">
            <a:xfrm flipH="1">
              <a:off x="6778528" y="1759745"/>
              <a:ext cx="88900" cy="190500"/>
            </a:xfrm>
            <a:custGeom>
              <a:avLst/>
              <a:gdLst>
                <a:gd name="T0" fmla="*/ 44 w 46"/>
                <a:gd name="T1" fmla="*/ 80 h 99"/>
                <a:gd name="T2" fmla="*/ 42 w 46"/>
                <a:gd name="T3" fmla="*/ 95 h 99"/>
                <a:gd name="T4" fmla="*/ 39 w 46"/>
                <a:gd name="T5" fmla="*/ 99 h 99"/>
                <a:gd name="T6" fmla="*/ 45 w 46"/>
                <a:gd name="T7" fmla="*/ 84 h 99"/>
                <a:gd name="T8" fmla="*/ 44 w 46"/>
                <a:gd name="T9" fmla="*/ 80 h 99"/>
                <a:gd name="T10" fmla="*/ 4 w 46"/>
                <a:gd name="T11" fmla="*/ 0 h 99"/>
                <a:gd name="T12" fmla="*/ 1 w 46"/>
                <a:gd name="T13" fmla="*/ 1 h 99"/>
                <a:gd name="T14" fmla="*/ 0 w 46"/>
                <a:gd name="T15" fmla="*/ 1 h 99"/>
                <a:gd name="T16" fmla="*/ 0 w 46"/>
                <a:gd name="T17" fmla="*/ 2 h 99"/>
                <a:gd name="T18" fmla="*/ 4 w 46"/>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99">
                  <a:moveTo>
                    <a:pt x="44" y="80"/>
                  </a:moveTo>
                  <a:cubicBezTo>
                    <a:pt x="45" y="86"/>
                    <a:pt x="44" y="91"/>
                    <a:pt x="42" y="95"/>
                  </a:cubicBezTo>
                  <a:cubicBezTo>
                    <a:pt x="41" y="96"/>
                    <a:pt x="40" y="98"/>
                    <a:pt x="39" y="99"/>
                  </a:cubicBezTo>
                  <a:cubicBezTo>
                    <a:pt x="44" y="96"/>
                    <a:pt x="46" y="90"/>
                    <a:pt x="45" y="84"/>
                  </a:cubicBezTo>
                  <a:cubicBezTo>
                    <a:pt x="44" y="80"/>
                    <a:pt x="44" y="80"/>
                    <a:pt x="44" y="80"/>
                  </a:cubicBezTo>
                  <a:moveTo>
                    <a:pt x="4" y="0"/>
                  </a:moveTo>
                  <a:cubicBezTo>
                    <a:pt x="1" y="1"/>
                    <a:pt x="1" y="1"/>
                    <a:pt x="1" y="1"/>
                  </a:cubicBezTo>
                  <a:cubicBezTo>
                    <a:pt x="1" y="1"/>
                    <a:pt x="0" y="1"/>
                    <a:pt x="0" y="1"/>
                  </a:cubicBezTo>
                  <a:cubicBezTo>
                    <a:pt x="0" y="1"/>
                    <a:pt x="0" y="2"/>
                    <a:pt x="0" y="2"/>
                  </a:cubicBezTo>
                  <a:cubicBezTo>
                    <a:pt x="1" y="1"/>
                    <a:pt x="3" y="1"/>
                    <a:pt x="4" y="0"/>
                  </a:cubicBezTo>
                </a:path>
              </a:pathLst>
            </a:custGeom>
            <a:solidFill>
              <a:srgbClr val="2F1C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1" name="Freeform 112">
              <a:extLst>
                <a:ext uri="{FF2B5EF4-FFF2-40B4-BE49-F238E27FC236}">
                  <a16:creationId xmlns:a16="http://schemas.microsoft.com/office/drawing/2014/main" id="{CDE786D3-E7F7-43B2-AB86-3E32D8B57918}"/>
                </a:ext>
              </a:extLst>
            </p:cNvPr>
            <p:cNvSpPr>
              <a:spLocks/>
            </p:cNvSpPr>
            <p:nvPr/>
          </p:nvSpPr>
          <p:spPr bwMode="auto">
            <a:xfrm flipH="1">
              <a:off x="6780115" y="1759745"/>
              <a:ext cx="93663" cy="182563"/>
            </a:xfrm>
            <a:custGeom>
              <a:avLst/>
              <a:gdLst>
                <a:gd name="T0" fmla="*/ 12 w 48"/>
                <a:gd name="T1" fmla="*/ 0 h 95"/>
                <a:gd name="T2" fmla="*/ 8 w 48"/>
                <a:gd name="T3" fmla="*/ 0 h 95"/>
                <a:gd name="T4" fmla="*/ 7 w 48"/>
                <a:gd name="T5" fmla="*/ 0 h 95"/>
                <a:gd name="T6" fmla="*/ 3 w 48"/>
                <a:gd name="T7" fmla="*/ 2 h 95"/>
                <a:gd name="T8" fmla="*/ 0 w 48"/>
                <a:gd name="T9" fmla="*/ 4 h 95"/>
                <a:gd name="T10" fmla="*/ 1 w 48"/>
                <a:gd name="T11" fmla="*/ 4 h 95"/>
                <a:gd name="T12" fmla="*/ 8 w 48"/>
                <a:gd name="T13" fmla="*/ 2 h 95"/>
                <a:gd name="T14" fmla="*/ 12 w 48"/>
                <a:gd name="T15" fmla="*/ 2 h 95"/>
                <a:gd name="T16" fmla="*/ 26 w 48"/>
                <a:gd name="T17" fmla="*/ 13 h 95"/>
                <a:gd name="T18" fmla="*/ 45 w 48"/>
                <a:gd name="T19" fmla="*/ 87 h 95"/>
                <a:gd name="T20" fmla="*/ 45 w 48"/>
                <a:gd name="T21" fmla="*/ 95 h 95"/>
                <a:gd name="T22" fmla="*/ 47 w 48"/>
                <a:gd name="T23" fmla="*/ 80 h 95"/>
                <a:gd name="T24" fmla="*/ 29 w 48"/>
                <a:gd name="T25" fmla="*/ 13 h 95"/>
                <a:gd name="T26" fmla="*/ 26 w 48"/>
                <a:gd name="T27" fmla="*/ 6 h 95"/>
                <a:gd name="T28" fmla="*/ 12 w 48"/>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5">
                  <a:moveTo>
                    <a:pt x="12" y="0"/>
                  </a:moveTo>
                  <a:cubicBezTo>
                    <a:pt x="11" y="0"/>
                    <a:pt x="9" y="0"/>
                    <a:pt x="8" y="0"/>
                  </a:cubicBezTo>
                  <a:cubicBezTo>
                    <a:pt x="7" y="0"/>
                    <a:pt x="7" y="0"/>
                    <a:pt x="7" y="0"/>
                  </a:cubicBezTo>
                  <a:cubicBezTo>
                    <a:pt x="6" y="1"/>
                    <a:pt x="4" y="1"/>
                    <a:pt x="3" y="2"/>
                  </a:cubicBezTo>
                  <a:cubicBezTo>
                    <a:pt x="2" y="3"/>
                    <a:pt x="1" y="3"/>
                    <a:pt x="0" y="4"/>
                  </a:cubicBezTo>
                  <a:cubicBezTo>
                    <a:pt x="0" y="4"/>
                    <a:pt x="1" y="4"/>
                    <a:pt x="1" y="4"/>
                  </a:cubicBezTo>
                  <a:cubicBezTo>
                    <a:pt x="8" y="2"/>
                    <a:pt x="8" y="2"/>
                    <a:pt x="8" y="2"/>
                  </a:cubicBezTo>
                  <a:cubicBezTo>
                    <a:pt x="9" y="2"/>
                    <a:pt x="10" y="2"/>
                    <a:pt x="12" y="2"/>
                  </a:cubicBezTo>
                  <a:cubicBezTo>
                    <a:pt x="18" y="2"/>
                    <a:pt x="24" y="6"/>
                    <a:pt x="26" y="13"/>
                  </a:cubicBezTo>
                  <a:cubicBezTo>
                    <a:pt x="45" y="87"/>
                    <a:pt x="45" y="87"/>
                    <a:pt x="45" y="87"/>
                  </a:cubicBezTo>
                  <a:cubicBezTo>
                    <a:pt x="45" y="90"/>
                    <a:pt x="45" y="92"/>
                    <a:pt x="45" y="95"/>
                  </a:cubicBezTo>
                  <a:cubicBezTo>
                    <a:pt x="47" y="91"/>
                    <a:pt x="48" y="86"/>
                    <a:pt x="47" y="80"/>
                  </a:cubicBezTo>
                  <a:cubicBezTo>
                    <a:pt x="29" y="13"/>
                    <a:pt x="29" y="13"/>
                    <a:pt x="29" y="13"/>
                  </a:cubicBezTo>
                  <a:cubicBezTo>
                    <a:pt x="29" y="10"/>
                    <a:pt x="27" y="8"/>
                    <a:pt x="26" y="6"/>
                  </a:cubicBezTo>
                  <a:cubicBezTo>
                    <a:pt x="22" y="2"/>
                    <a:pt x="17" y="0"/>
                    <a:pt x="12" y="0"/>
                  </a:cubicBezTo>
                </a:path>
              </a:pathLst>
            </a:custGeom>
            <a:solidFill>
              <a:srgbClr val="525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2" name="Freeform 113">
              <a:extLst>
                <a:ext uri="{FF2B5EF4-FFF2-40B4-BE49-F238E27FC236}">
                  <a16:creationId xmlns:a16="http://schemas.microsoft.com/office/drawing/2014/main" id="{BF3C4FD4-2478-4450-BE42-74D197CB6CD4}"/>
                </a:ext>
              </a:extLst>
            </p:cNvPr>
            <p:cNvSpPr>
              <a:spLocks/>
            </p:cNvSpPr>
            <p:nvPr/>
          </p:nvSpPr>
          <p:spPr bwMode="auto">
            <a:xfrm flipH="1">
              <a:off x="6849966" y="1770857"/>
              <a:ext cx="15875" cy="19050"/>
            </a:xfrm>
            <a:custGeom>
              <a:avLst/>
              <a:gdLst>
                <a:gd name="T0" fmla="*/ 2 w 8"/>
                <a:gd name="T1" fmla="*/ 7 h 10"/>
                <a:gd name="T2" fmla="*/ 1 w 8"/>
                <a:gd name="T3" fmla="*/ 3 h 10"/>
                <a:gd name="T4" fmla="*/ 3 w 8"/>
                <a:gd name="T5" fmla="*/ 0 h 10"/>
                <a:gd name="T6" fmla="*/ 6 w 8"/>
                <a:gd name="T7" fmla="*/ 2 h 10"/>
                <a:gd name="T8" fmla="*/ 7 w 8"/>
                <a:gd name="T9" fmla="*/ 6 h 10"/>
                <a:gd name="T10" fmla="*/ 5 w 8"/>
                <a:gd name="T11" fmla="*/ 9 h 10"/>
                <a:gd name="T12" fmla="*/ 2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2" y="7"/>
                  </a:moveTo>
                  <a:cubicBezTo>
                    <a:pt x="1" y="3"/>
                    <a:pt x="1" y="3"/>
                    <a:pt x="1" y="3"/>
                  </a:cubicBezTo>
                  <a:cubicBezTo>
                    <a:pt x="0" y="2"/>
                    <a:pt x="1" y="0"/>
                    <a:pt x="3" y="0"/>
                  </a:cubicBezTo>
                  <a:cubicBezTo>
                    <a:pt x="4" y="0"/>
                    <a:pt x="6" y="0"/>
                    <a:pt x="6" y="2"/>
                  </a:cubicBezTo>
                  <a:cubicBezTo>
                    <a:pt x="7" y="6"/>
                    <a:pt x="7" y="6"/>
                    <a:pt x="7" y="6"/>
                  </a:cubicBezTo>
                  <a:cubicBezTo>
                    <a:pt x="8" y="7"/>
                    <a:pt x="7" y="9"/>
                    <a:pt x="5" y="9"/>
                  </a:cubicBezTo>
                  <a:cubicBezTo>
                    <a:pt x="4" y="10"/>
                    <a:pt x="2" y="9"/>
                    <a:pt x="2" y="7"/>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3" name="Freeform 114">
              <a:extLst>
                <a:ext uri="{FF2B5EF4-FFF2-40B4-BE49-F238E27FC236}">
                  <a16:creationId xmlns:a16="http://schemas.microsoft.com/office/drawing/2014/main" id="{49E78A9E-E2B1-4F88-8312-21291646D377}"/>
                </a:ext>
              </a:extLst>
            </p:cNvPr>
            <p:cNvSpPr>
              <a:spLocks/>
            </p:cNvSpPr>
            <p:nvPr/>
          </p:nvSpPr>
          <p:spPr bwMode="auto">
            <a:xfrm flipH="1">
              <a:off x="6783290" y="1810545"/>
              <a:ext cx="115888" cy="123825"/>
            </a:xfrm>
            <a:custGeom>
              <a:avLst/>
              <a:gdLst>
                <a:gd name="T0" fmla="*/ 56 w 59"/>
                <a:gd name="T1" fmla="*/ 34 h 64"/>
                <a:gd name="T2" fmla="*/ 34 w 59"/>
                <a:gd name="T3" fmla="*/ 64 h 64"/>
                <a:gd name="T4" fmla="*/ 0 w 59"/>
                <a:gd name="T5" fmla="*/ 51 h 64"/>
                <a:gd name="T6" fmla="*/ 10 w 59"/>
                <a:gd name="T7" fmla="*/ 12 h 64"/>
                <a:gd name="T8" fmla="*/ 37 w 59"/>
                <a:gd name="T9" fmla="*/ 4 h 64"/>
                <a:gd name="T10" fmla="*/ 56 w 59"/>
                <a:gd name="T11" fmla="*/ 34 h 64"/>
              </a:gdLst>
              <a:ahLst/>
              <a:cxnLst>
                <a:cxn ang="0">
                  <a:pos x="T0" y="T1"/>
                </a:cxn>
                <a:cxn ang="0">
                  <a:pos x="T2" y="T3"/>
                </a:cxn>
                <a:cxn ang="0">
                  <a:pos x="T4" y="T5"/>
                </a:cxn>
                <a:cxn ang="0">
                  <a:pos x="T6" y="T7"/>
                </a:cxn>
                <a:cxn ang="0">
                  <a:pos x="T8" y="T9"/>
                </a:cxn>
                <a:cxn ang="0">
                  <a:pos x="T10" y="T11"/>
                </a:cxn>
              </a:cxnLst>
              <a:rect l="0" t="0" r="r" b="b"/>
              <a:pathLst>
                <a:path w="59" h="64">
                  <a:moveTo>
                    <a:pt x="56" y="34"/>
                  </a:moveTo>
                  <a:cubicBezTo>
                    <a:pt x="34" y="64"/>
                    <a:pt x="34" y="64"/>
                    <a:pt x="34" y="64"/>
                  </a:cubicBezTo>
                  <a:cubicBezTo>
                    <a:pt x="0" y="51"/>
                    <a:pt x="0" y="51"/>
                    <a:pt x="0" y="51"/>
                  </a:cubicBezTo>
                  <a:cubicBezTo>
                    <a:pt x="10" y="12"/>
                    <a:pt x="10" y="12"/>
                    <a:pt x="10" y="12"/>
                  </a:cubicBezTo>
                  <a:cubicBezTo>
                    <a:pt x="13" y="4"/>
                    <a:pt x="28" y="0"/>
                    <a:pt x="37" y="4"/>
                  </a:cubicBezTo>
                  <a:cubicBezTo>
                    <a:pt x="46" y="7"/>
                    <a:pt x="59" y="26"/>
                    <a:pt x="56" y="34"/>
                  </a:cubicBezTo>
                  <a:close/>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4" name="Freeform 115">
              <a:extLst>
                <a:ext uri="{FF2B5EF4-FFF2-40B4-BE49-F238E27FC236}">
                  <a16:creationId xmlns:a16="http://schemas.microsoft.com/office/drawing/2014/main" id="{5C9DAEBC-E932-40F8-B6A0-7D254199A5EF}"/>
                </a:ext>
              </a:extLst>
            </p:cNvPr>
            <p:cNvSpPr>
              <a:spLocks/>
            </p:cNvSpPr>
            <p:nvPr/>
          </p:nvSpPr>
          <p:spPr bwMode="auto">
            <a:xfrm flipH="1">
              <a:off x="6765828" y="1885157"/>
              <a:ext cx="214313" cy="323850"/>
            </a:xfrm>
            <a:custGeom>
              <a:avLst/>
              <a:gdLst>
                <a:gd name="T0" fmla="*/ 24 w 110"/>
                <a:gd name="T1" fmla="*/ 168 h 168"/>
                <a:gd name="T2" fmla="*/ 10 w 110"/>
                <a:gd name="T3" fmla="*/ 163 h 168"/>
                <a:gd name="T4" fmla="*/ 4 w 110"/>
                <a:gd name="T5" fmla="*/ 139 h 168"/>
                <a:gd name="T6" fmla="*/ 43 w 110"/>
                <a:gd name="T7" fmla="*/ 0 h 168"/>
                <a:gd name="T8" fmla="*/ 84 w 110"/>
                <a:gd name="T9" fmla="*/ 15 h 168"/>
                <a:gd name="T10" fmla="*/ 63 w 110"/>
                <a:gd name="T11" fmla="*/ 96 h 168"/>
                <a:gd name="T12" fmla="*/ 102 w 110"/>
                <a:gd name="T13" fmla="*/ 61 h 168"/>
                <a:gd name="T14" fmla="*/ 110 w 110"/>
                <a:gd name="T15" fmla="*/ 129 h 168"/>
                <a:gd name="T16" fmla="*/ 35 w 110"/>
                <a:gd name="T17" fmla="*/ 165 h 168"/>
                <a:gd name="T18" fmla="*/ 24 w 110"/>
                <a:gd name="T19"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68">
                  <a:moveTo>
                    <a:pt x="24" y="168"/>
                  </a:moveTo>
                  <a:cubicBezTo>
                    <a:pt x="19" y="168"/>
                    <a:pt x="14" y="167"/>
                    <a:pt x="10" y="163"/>
                  </a:cubicBezTo>
                  <a:cubicBezTo>
                    <a:pt x="3" y="158"/>
                    <a:pt x="0" y="148"/>
                    <a:pt x="4" y="139"/>
                  </a:cubicBezTo>
                  <a:cubicBezTo>
                    <a:pt x="43" y="0"/>
                    <a:pt x="43" y="0"/>
                    <a:pt x="43" y="0"/>
                  </a:cubicBezTo>
                  <a:cubicBezTo>
                    <a:pt x="84" y="15"/>
                    <a:pt x="84" y="15"/>
                    <a:pt x="84" y="15"/>
                  </a:cubicBezTo>
                  <a:cubicBezTo>
                    <a:pt x="63" y="96"/>
                    <a:pt x="63" y="96"/>
                    <a:pt x="63" y="96"/>
                  </a:cubicBezTo>
                  <a:cubicBezTo>
                    <a:pt x="63" y="96"/>
                    <a:pt x="84" y="69"/>
                    <a:pt x="102" y="61"/>
                  </a:cubicBezTo>
                  <a:cubicBezTo>
                    <a:pt x="110" y="129"/>
                    <a:pt x="110" y="129"/>
                    <a:pt x="110" y="129"/>
                  </a:cubicBezTo>
                  <a:cubicBezTo>
                    <a:pt x="35" y="165"/>
                    <a:pt x="35" y="165"/>
                    <a:pt x="35" y="165"/>
                  </a:cubicBezTo>
                  <a:cubicBezTo>
                    <a:pt x="32" y="167"/>
                    <a:pt x="28" y="168"/>
                    <a:pt x="24" y="168"/>
                  </a:cubicBez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grpSp>
        <p:nvGrpSpPr>
          <p:cNvPr id="525" name="main_guy">
            <a:extLst>
              <a:ext uri="{FF2B5EF4-FFF2-40B4-BE49-F238E27FC236}">
                <a16:creationId xmlns:a16="http://schemas.microsoft.com/office/drawing/2014/main" id="{468CF236-F0A0-479B-9707-2F2ECF3C12D0}"/>
              </a:ext>
            </a:extLst>
          </p:cNvPr>
          <p:cNvGrpSpPr/>
          <p:nvPr/>
        </p:nvGrpSpPr>
        <p:grpSpPr>
          <a:xfrm>
            <a:off x="2945730" y="3946548"/>
            <a:ext cx="1579687" cy="2756742"/>
            <a:chOff x="8261350" y="930276"/>
            <a:chExt cx="857250" cy="1601875"/>
          </a:xfrm>
        </p:grpSpPr>
        <p:sp>
          <p:nvSpPr>
            <p:cNvPr id="526" name="Rectangle 119">
              <a:extLst>
                <a:ext uri="{FF2B5EF4-FFF2-40B4-BE49-F238E27FC236}">
                  <a16:creationId xmlns:a16="http://schemas.microsoft.com/office/drawing/2014/main" id="{A894B3D7-C78B-4DFD-9CE2-DF0E5996569E}"/>
                </a:ext>
              </a:extLst>
            </p:cNvPr>
            <p:cNvSpPr>
              <a:spLocks noChangeArrowheads="1"/>
            </p:cNvSpPr>
            <p:nvPr/>
          </p:nvSpPr>
          <p:spPr bwMode="auto">
            <a:xfrm>
              <a:off x="8656638" y="1535113"/>
              <a:ext cx="171450" cy="73025"/>
            </a:xfrm>
            <a:prstGeom prst="rect">
              <a:avLst/>
            </a:prstGeom>
            <a:solidFill>
              <a:srgbClr val="3230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7" name="Rectangle 120">
              <a:extLst>
                <a:ext uri="{FF2B5EF4-FFF2-40B4-BE49-F238E27FC236}">
                  <a16:creationId xmlns:a16="http://schemas.microsoft.com/office/drawing/2014/main" id="{4A87CB83-EC7A-4B62-939C-F86ABE5A6A87}"/>
                </a:ext>
              </a:extLst>
            </p:cNvPr>
            <p:cNvSpPr>
              <a:spLocks noChangeArrowheads="1"/>
            </p:cNvSpPr>
            <p:nvPr/>
          </p:nvSpPr>
          <p:spPr bwMode="auto">
            <a:xfrm>
              <a:off x="8656638" y="1535113"/>
              <a:ext cx="171450"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8" name="Freeform 121">
              <a:extLst>
                <a:ext uri="{FF2B5EF4-FFF2-40B4-BE49-F238E27FC236}">
                  <a16:creationId xmlns:a16="http://schemas.microsoft.com/office/drawing/2014/main" id="{8A71C40E-E4C2-4B01-B711-D824148F3463}"/>
                </a:ext>
              </a:extLst>
            </p:cNvPr>
            <p:cNvSpPr>
              <a:spLocks/>
            </p:cNvSpPr>
            <p:nvPr/>
          </p:nvSpPr>
          <p:spPr bwMode="auto">
            <a:xfrm>
              <a:off x="8651875" y="1479550"/>
              <a:ext cx="182563" cy="301625"/>
            </a:xfrm>
            <a:custGeom>
              <a:avLst/>
              <a:gdLst>
                <a:gd name="T0" fmla="*/ 115 w 115"/>
                <a:gd name="T1" fmla="*/ 49 h 190"/>
                <a:gd name="T2" fmla="*/ 101 w 115"/>
                <a:gd name="T3" fmla="*/ 42 h 190"/>
                <a:gd name="T4" fmla="*/ 101 w 115"/>
                <a:gd name="T5" fmla="*/ 0 h 190"/>
                <a:gd name="T6" fmla="*/ 13 w 115"/>
                <a:gd name="T7" fmla="*/ 0 h 190"/>
                <a:gd name="T8" fmla="*/ 13 w 115"/>
                <a:gd name="T9" fmla="*/ 42 h 190"/>
                <a:gd name="T10" fmla="*/ 0 w 115"/>
                <a:gd name="T11" fmla="*/ 48 h 190"/>
                <a:gd name="T12" fmla="*/ 3 w 115"/>
                <a:gd name="T13" fmla="*/ 171 h 190"/>
                <a:gd name="T14" fmla="*/ 13 w 115"/>
                <a:gd name="T15" fmla="*/ 171 h 190"/>
                <a:gd name="T16" fmla="*/ 13 w 115"/>
                <a:gd name="T17" fmla="*/ 190 h 190"/>
                <a:gd name="T18" fmla="*/ 101 w 115"/>
                <a:gd name="T19" fmla="*/ 190 h 190"/>
                <a:gd name="T20" fmla="*/ 101 w 115"/>
                <a:gd name="T21" fmla="*/ 171 h 190"/>
                <a:gd name="T22" fmla="*/ 111 w 115"/>
                <a:gd name="T23" fmla="*/ 171 h 190"/>
                <a:gd name="T24" fmla="*/ 115 w 115"/>
                <a:gd name="T25" fmla="*/ 4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90">
                  <a:moveTo>
                    <a:pt x="115" y="49"/>
                  </a:moveTo>
                  <a:lnTo>
                    <a:pt x="101" y="42"/>
                  </a:lnTo>
                  <a:lnTo>
                    <a:pt x="101" y="0"/>
                  </a:lnTo>
                  <a:lnTo>
                    <a:pt x="13" y="0"/>
                  </a:lnTo>
                  <a:lnTo>
                    <a:pt x="13" y="42"/>
                  </a:lnTo>
                  <a:lnTo>
                    <a:pt x="0" y="48"/>
                  </a:lnTo>
                  <a:lnTo>
                    <a:pt x="3" y="171"/>
                  </a:lnTo>
                  <a:lnTo>
                    <a:pt x="13" y="171"/>
                  </a:lnTo>
                  <a:lnTo>
                    <a:pt x="13" y="190"/>
                  </a:lnTo>
                  <a:lnTo>
                    <a:pt x="101" y="190"/>
                  </a:lnTo>
                  <a:lnTo>
                    <a:pt x="101" y="171"/>
                  </a:lnTo>
                  <a:lnTo>
                    <a:pt x="111" y="171"/>
                  </a:lnTo>
                  <a:lnTo>
                    <a:pt x="115" y="49"/>
                  </a:ln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9" name="Freeform 122">
              <a:extLst>
                <a:ext uri="{FF2B5EF4-FFF2-40B4-BE49-F238E27FC236}">
                  <a16:creationId xmlns:a16="http://schemas.microsoft.com/office/drawing/2014/main" id="{83A63661-9E48-4CD1-8F5E-ED171204E622}"/>
                </a:ext>
              </a:extLst>
            </p:cNvPr>
            <p:cNvSpPr>
              <a:spLocks/>
            </p:cNvSpPr>
            <p:nvPr/>
          </p:nvSpPr>
          <p:spPr bwMode="auto">
            <a:xfrm>
              <a:off x="8651875" y="1479550"/>
              <a:ext cx="182563" cy="301625"/>
            </a:xfrm>
            <a:custGeom>
              <a:avLst/>
              <a:gdLst>
                <a:gd name="T0" fmla="*/ 115 w 115"/>
                <a:gd name="T1" fmla="*/ 49 h 190"/>
                <a:gd name="T2" fmla="*/ 101 w 115"/>
                <a:gd name="T3" fmla="*/ 42 h 190"/>
                <a:gd name="T4" fmla="*/ 101 w 115"/>
                <a:gd name="T5" fmla="*/ 0 h 190"/>
                <a:gd name="T6" fmla="*/ 13 w 115"/>
                <a:gd name="T7" fmla="*/ 0 h 190"/>
                <a:gd name="T8" fmla="*/ 13 w 115"/>
                <a:gd name="T9" fmla="*/ 42 h 190"/>
                <a:gd name="T10" fmla="*/ 0 w 115"/>
                <a:gd name="T11" fmla="*/ 48 h 190"/>
                <a:gd name="T12" fmla="*/ 3 w 115"/>
                <a:gd name="T13" fmla="*/ 171 h 190"/>
                <a:gd name="T14" fmla="*/ 13 w 115"/>
                <a:gd name="T15" fmla="*/ 171 h 190"/>
                <a:gd name="T16" fmla="*/ 13 w 115"/>
                <a:gd name="T17" fmla="*/ 190 h 190"/>
                <a:gd name="T18" fmla="*/ 101 w 115"/>
                <a:gd name="T19" fmla="*/ 190 h 190"/>
                <a:gd name="T20" fmla="*/ 101 w 115"/>
                <a:gd name="T21" fmla="*/ 171 h 190"/>
                <a:gd name="T22" fmla="*/ 111 w 115"/>
                <a:gd name="T23" fmla="*/ 171 h 190"/>
                <a:gd name="T24" fmla="*/ 115 w 115"/>
                <a:gd name="T25" fmla="*/ 4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90">
                  <a:moveTo>
                    <a:pt x="115" y="49"/>
                  </a:moveTo>
                  <a:lnTo>
                    <a:pt x="101" y="42"/>
                  </a:lnTo>
                  <a:lnTo>
                    <a:pt x="101" y="0"/>
                  </a:lnTo>
                  <a:lnTo>
                    <a:pt x="13" y="0"/>
                  </a:lnTo>
                  <a:lnTo>
                    <a:pt x="13" y="42"/>
                  </a:lnTo>
                  <a:lnTo>
                    <a:pt x="0" y="48"/>
                  </a:lnTo>
                  <a:lnTo>
                    <a:pt x="3" y="171"/>
                  </a:lnTo>
                  <a:lnTo>
                    <a:pt x="13" y="171"/>
                  </a:lnTo>
                  <a:lnTo>
                    <a:pt x="13" y="190"/>
                  </a:lnTo>
                  <a:lnTo>
                    <a:pt x="101" y="190"/>
                  </a:lnTo>
                  <a:lnTo>
                    <a:pt x="101" y="171"/>
                  </a:lnTo>
                  <a:lnTo>
                    <a:pt x="111" y="171"/>
                  </a:lnTo>
                  <a:lnTo>
                    <a:pt x="115"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0" name="Freeform 123">
              <a:extLst>
                <a:ext uri="{FF2B5EF4-FFF2-40B4-BE49-F238E27FC236}">
                  <a16:creationId xmlns:a16="http://schemas.microsoft.com/office/drawing/2014/main" id="{EADC57FB-CBA8-491F-B146-D8215B0D5E6C}"/>
                </a:ext>
              </a:extLst>
            </p:cNvPr>
            <p:cNvSpPr>
              <a:spLocks/>
            </p:cNvSpPr>
            <p:nvPr/>
          </p:nvSpPr>
          <p:spPr bwMode="auto">
            <a:xfrm>
              <a:off x="8672513" y="1479550"/>
              <a:ext cx="139700" cy="63500"/>
            </a:xfrm>
            <a:custGeom>
              <a:avLst/>
              <a:gdLst>
                <a:gd name="T0" fmla="*/ 72 w 72"/>
                <a:gd name="T1" fmla="*/ 0 h 33"/>
                <a:gd name="T2" fmla="*/ 65 w 72"/>
                <a:gd name="T3" fmla="*/ 0 h 33"/>
                <a:gd name="T4" fmla="*/ 36 w 72"/>
                <a:gd name="T5" fmla="*/ 9 h 33"/>
                <a:gd name="T6" fmla="*/ 7 w 72"/>
                <a:gd name="T7" fmla="*/ 0 h 33"/>
                <a:gd name="T8" fmla="*/ 0 w 72"/>
                <a:gd name="T9" fmla="*/ 0 h 33"/>
                <a:gd name="T10" fmla="*/ 0 w 72"/>
                <a:gd name="T11" fmla="*/ 23 h 33"/>
                <a:gd name="T12" fmla="*/ 72 w 72"/>
                <a:gd name="T13" fmla="*/ 33 h 33"/>
                <a:gd name="T14" fmla="*/ 72 w 72"/>
                <a:gd name="T15" fmla="*/ 29 h 33"/>
                <a:gd name="T16" fmla="*/ 72 w 7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3">
                  <a:moveTo>
                    <a:pt x="72" y="0"/>
                  </a:moveTo>
                  <a:cubicBezTo>
                    <a:pt x="65" y="0"/>
                    <a:pt x="65" y="0"/>
                    <a:pt x="65" y="0"/>
                  </a:cubicBezTo>
                  <a:cubicBezTo>
                    <a:pt x="55" y="6"/>
                    <a:pt x="44" y="9"/>
                    <a:pt x="36" y="9"/>
                  </a:cubicBezTo>
                  <a:cubicBezTo>
                    <a:pt x="28" y="9"/>
                    <a:pt x="17" y="6"/>
                    <a:pt x="7" y="0"/>
                  </a:cubicBezTo>
                  <a:cubicBezTo>
                    <a:pt x="0" y="0"/>
                    <a:pt x="0" y="0"/>
                    <a:pt x="0" y="0"/>
                  </a:cubicBezTo>
                  <a:cubicBezTo>
                    <a:pt x="0" y="23"/>
                    <a:pt x="0" y="23"/>
                    <a:pt x="0" y="23"/>
                  </a:cubicBezTo>
                  <a:cubicBezTo>
                    <a:pt x="72" y="33"/>
                    <a:pt x="72" y="33"/>
                    <a:pt x="72" y="33"/>
                  </a:cubicBezTo>
                  <a:cubicBezTo>
                    <a:pt x="72" y="29"/>
                    <a:pt x="72" y="29"/>
                    <a:pt x="72" y="29"/>
                  </a:cubicBezTo>
                  <a:cubicBezTo>
                    <a:pt x="72" y="0"/>
                    <a:pt x="72" y="0"/>
                    <a:pt x="72" y="0"/>
                  </a:cubicBezTo>
                </a:path>
              </a:pathLst>
            </a:custGeom>
            <a:solidFill>
              <a:srgbClr val="DB9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1" name="Freeform 124">
              <a:extLst>
                <a:ext uri="{FF2B5EF4-FFF2-40B4-BE49-F238E27FC236}">
                  <a16:creationId xmlns:a16="http://schemas.microsoft.com/office/drawing/2014/main" id="{EC1C5863-0466-47B7-B51F-F347B8765F3D}"/>
                </a:ext>
              </a:extLst>
            </p:cNvPr>
            <p:cNvSpPr>
              <a:spLocks/>
            </p:cNvSpPr>
            <p:nvPr/>
          </p:nvSpPr>
          <p:spPr bwMode="auto">
            <a:xfrm>
              <a:off x="8506202" y="2247899"/>
              <a:ext cx="462635" cy="284252"/>
            </a:xfrm>
            <a:custGeom>
              <a:avLst/>
              <a:gdLst>
                <a:gd name="T0" fmla="*/ 153 w 282"/>
                <a:gd name="T1" fmla="*/ 0 h 732"/>
                <a:gd name="T2" fmla="*/ 120 w 282"/>
                <a:gd name="T3" fmla="*/ 0 h 732"/>
                <a:gd name="T4" fmla="*/ 0 w 282"/>
                <a:gd name="T5" fmla="*/ 0 h 732"/>
                <a:gd name="T6" fmla="*/ 10 w 282"/>
                <a:gd name="T7" fmla="*/ 732 h 732"/>
                <a:gd name="T8" fmla="*/ 107 w 282"/>
                <a:gd name="T9" fmla="*/ 732 h 732"/>
                <a:gd name="T10" fmla="*/ 124 w 282"/>
                <a:gd name="T11" fmla="*/ 104 h 732"/>
                <a:gd name="T12" fmla="*/ 150 w 282"/>
                <a:gd name="T13" fmla="*/ 104 h 732"/>
                <a:gd name="T14" fmla="*/ 185 w 282"/>
                <a:gd name="T15" fmla="*/ 732 h 732"/>
                <a:gd name="T16" fmla="*/ 282 w 282"/>
                <a:gd name="T17" fmla="*/ 732 h 732"/>
                <a:gd name="T18" fmla="*/ 273 w 282"/>
                <a:gd name="T19" fmla="*/ 0 h 732"/>
                <a:gd name="T20" fmla="*/ 153 w 282"/>
                <a:gd name="T21" fmla="*/ 0 h 732"/>
                <a:gd name="connsiteX0" fmla="*/ 5426 w 10000"/>
                <a:gd name="connsiteY0" fmla="*/ 0 h 10000"/>
                <a:gd name="connsiteX1" fmla="*/ 4255 w 10000"/>
                <a:gd name="connsiteY1" fmla="*/ 0 h 10000"/>
                <a:gd name="connsiteX2" fmla="*/ 0 w 10000"/>
                <a:gd name="connsiteY2" fmla="*/ 0 h 10000"/>
                <a:gd name="connsiteX3" fmla="*/ 355 w 10000"/>
                <a:gd name="connsiteY3" fmla="*/ 10000 h 10000"/>
                <a:gd name="connsiteX4" fmla="*/ 4016 w 10000"/>
                <a:gd name="connsiteY4" fmla="*/ 4092 h 10000"/>
                <a:gd name="connsiteX5" fmla="*/ 4397 w 10000"/>
                <a:gd name="connsiteY5" fmla="*/ 1421 h 10000"/>
                <a:gd name="connsiteX6" fmla="*/ 5319 w 10000"/>
                <a:gd name="connsiteY6" fmla="*/ 1421 h 10000"/>
                <a:gd name="connsiteX7" fmla="*/ 6560 w 10000"/>
                <a:gd name="connsiteY7" fmla="*/ 10000 h 10000"/>
                <a:gd name="connsiteX8" fmla="*/ 10000 w 10000"/>
                <a:gd name="connsiteY8" fmla="*/ 10000 h 10000"/>
                <a:gd name="connsiteX9" fmla="*/ 9681 w 10000"/>
                <a:gd name="connsiteY9" fmla="*/ 0 h 10000"/>
                <a:gd name="connsiteX10" fmla="*/ 5426 w 10000"/>
                <a:gd name="connsiteY10" fmla="*/ 0 h 10000"/>
                <a:gd name="connsiteX0" fmla="*/ 5440 w 10014"/>
                <a:gd name="connsiteY0" fmla="*/ 0 h 10000"/>
                <a:gd name="connsiteX1" fmla="*/ 4269 w 10014"/>
                <a:gd name="connsiteY1" fmla="*/ 0 h 10000"/>
                <a:gd name="connsiteX2" fmla="*/ 14 w 10014"/>
                <a:gd name="connsiteY2" fmla="*/ 0 h 10000"/>
                <a:gd name="connsiteX3" fmla="*/ 36 w 10014"/>
                <a:gd name="connsiteY3" fmla="*/ 4220 h 10000"/>
                <a:gd name="connsiteX4" fmla="*/ 4030 w 10014"/>
                <a:gd name="connsiteY4" fmla="*/ 4092 h 10000"/>
                <a:gd name="connsiteX5" fmla="*/ 4411 w 10014"/>
                <a:gd name="connsiteY5" fmla="*/ 1421 h 10000"/>
                <a:gd name="connsiteX6" fmla="*/ 5333 w 10014"/>
                <a:gd name="connsiteY6" fmla="*/ 1421 h 10000"/>
                <a:gd name="connsiteX7" fmla="*/ 6574 w 10014"/>
                <a:gd name="connsiteY7" fmla="*/ 10000 h 10000"/>
                <a:gd name="connsiteX8" fmla="*/ 10014 w 10014"/>
                <a:gd name="connsiteY8" fmla="*/ 10000 h 10000"/>
                <a:gd name="connsiteX9" fmla="*/ 9695 w 10014"/>
                <a:gd name="connsiteY9" fmla="*/ 0 h 10000"/>
                <a:gd name="connsiteX10" fmla="*/ 5440 w 10014"/>
                <a:gd name="connsiteY10" fmla="*/ 0 h 10000"/>
                <a:gd name="connsiteX0" fmla="*/ 5440 w 10014"/>
                <a:gd name="connsiteY0" fmla="*/ 0 h 10000"/>
                <a:gd name="connsiteX1" fmla="*/ 4269 w 10014"/>
                <a:gd name="connsiteY1" fmla="*/ 0 h 10000"/>
                <a:gd name="connsiteX2" fmla="*/ 14 w 10014"/>
                <a:gd name="connsiteY2" fmla="*/ 0 h 10000"/>
                <a:gd name="connsiteX3" fmla="*/ 36 w 10014"/>
                <a:gd name="connsiteY3" fmla="*/ 4220 h 10000"/>
                <a:gd name="connsiteX4" fmla="*/ 4030 w 10014"/>
                <a:gd name="connsiteY4" fmla="*/ 4092 h 10000"/>
                <a:gd name="connsiteX5" fmla="*/ 4411 w 10014"/>
                <a:gd name="connsiteY5" fmla="*/ 1421 h 10000"/>
                <a:gd name="connsiteX6" fmla="*/ 5333 w 10014"/>
                <a:gd name="connsiteY6" fmla="*/ 1421 h 10000"/>
                <a:gd name="connsiteX7" fmla="*/ 5685 w 10014"/>
                <a:gd name="connsiteY7" fmla="*/ 4178 h 10000"/>
                <a:gd name="connsiteX8" fmla="*/ 10014 w 10014"/>
                <a:gd name="connsiteY8" fmla="*/ 10000 h 10000"/>
                <a:gd name="connsiteX9" fmla="*/ 9695 w 10014"/>
                <a:gd name="connsiteY9" fmla="*/ 0 h 10000"/>
                <a:gd name="connsiteX10" fmla="*/ 5440 w 10014"/>
                <a:gd name="connsiteY10" fmla="*/ 0 h 10000"/>
                <a:gd name="connsiteX0" fmla="*/ 5440 w 10014"/>
                <a:gd name="connsiteY0" fmla="*/ 0 h 4220"/>
                <a:gd name="connsiteX1" fmla="*/ 4269 w 10014"/>
                <a:gd name="connsiteY1" fmla="*/ 0 h 4220"/>
                <a:gd name="connsiteX2" fmla="*/ 14 w 10014"/>
                <a:gd name="connsiteY2" fmla="*/ 0 h 4220"/>
                <a:gd name="connsiteX3" fmla="*/ 36 w 10014"/>
                <a:gd name="connsiteY3" fmla="*/ 4220 h 4220"/>
                <a:gd name="connsiteX4" fmla="*/ 4030 w 10014"/>
                <a:gd name="connsiteY4" fmla="*/ 4092 h 4220"/>
                <a:gd name="connsiteX5" fmla="*/ 4411 w 10014"/>
                <a:gd name="connsiteY5" fmla="*/ 1421 h 4220"/>
                <a:gd name="connsiteX6" fmla="*/ 5333 w 10014"/>
                <a:gd name="connsiteY6" fmla="*/ 1421 h 4220"/>
                <a:gd name="connsiteX7" fmla="*/ 5685 w 10014"/>
                <a:gd name="connsiteY7" fmla="*/ 4178 h 4220"/>
                <a:gd name="connsiteX8" fmla="*/ 10014 w 10014"/>
                <a:gd name="connsiteY8" fmla="*/ 4135 h 4220"/>
                <a:gd name="connsiteX9" fmla="*/ 9695 w 10014"/>
                <a:gd name="connsiteY9" fmla="*/ 0 h 4220"/>
                <a:gd name="connsiteX10" fmla="*/ 5440 w 10014"/>
                <a:gd name="connsiteY10" fmla="*/ 0 h 4220"/>
                <a:gd name="connsiteX0" fmla="*/ 5518 w 10086"/>
                <a:gd name="connsiteY0" fmla="*/ 0 h 9900"/>
                <a:gd name="connsiteX1" fmla="*/ 4349 w 10086"/>
                <a:gd name="connsiteY1" fmla="*/ 0 h 9900"/>
                <a:gd name="connsiteX2" fmla="*/ 100 w 10086"/>
                <a:gd name="connsiteY2" fmla="*/ 0 h 9900"/>
                <a:gd name="connsiteX3" fmla="*/ 27 w 10086"/>
                <a:gd name="connsiteY3" fmla="*/ 9870 h 9900"/>
                <a:gd name="connsiteX4" fmla="*/ 4110 w 10086"/>
                <a:gd name="connsiteY4" fmla="*/ 9697 h 9900"/>
                <a:gd name="connsiteX5" fmla="*/ 4491 w 10086"/>
                <a:gd name="connsiteY5" fmla="*/ 3367 h 9900"/>
                <a:gd name="connsiteX6" fmla="*/ 5412 w 10086"/>
                <a:gd name="connsiteY6" fmla="*/ 3367 h 9900"/>
                <a:gd name="connsiteX7" fmla="*/ 5763 w 10086"/>
                <a:gd name="connsiteY7" fmla="*/ 9900 h 9900"/>
                <a:gd name="connsiteX8" fmla="*/ 10086 w 10086"/>
                <a:gd name="connsiteY8" fmla="*/ 9799 h 9900"/>
                <a:gd name="connsiteX9" fmla="*/ 9767 w 10086"/>
                <a:gd name="connsiteY9" fmla="*/ 0 h 9900"/>
                <a:gd name="connsiteX10" fmla="*/ 5518 w 10086"/>
                <a:gd name="connsiteY10" fmla="*/ 0 h 9900"/>
                <a:gd name="connsiteX0" fmla="*/ 5503 w 10032"/>
                <a:gd name="connsiteY0" fmla="*/ 0 h 10000"/>
                <a:gd name="connsiteX1" fmla="*/ 4344 w 10032"/>
                <a:gd name="connsiteY1" fmla="*/ 0 h 10000"/>
                <a:gd name="connsiteX2" fmla="*/ 131 w 10032"/>
                <a:gd name="connsiteY2" fmla="*/ 0 h 10000"/>
                <a:gd name="connsiteX3" fmla="*/ 59 w 10032"/>
                <a:gd name="connsiteY3" fmla="*/ 9970 h 10000"/>
                <a:gd name="connsiteX4" fmla="*/ 4107 w 10032"/>
                <a:gd name="connsiteY4" fmla="*/ 9795 h 10000"/>
                <a:gd name="connsiteX5" fmla="*/ 4485 w 10032"/>
                <a:gd name="connsiteY5" fmla="*/ 3401 h 10000"/>
                <a:gd name="connsiteX6" fmla="*/ 5398 w 10032"/>
                <a:gd name="connsiteY6" fmla="*/ 3401 h 10000"/>
                <a:gd name="connsiteX7" fmla="*/ 5746 w 10032"/>
                <a:gd name="connsiteY7" fmla="*/ 10000 h 10000"/>
                <a:gd name="connsiteX8" fmla="*/ 10032 w 10032"/>
                <a:gd name="connsiteY8" fmla="*/ 9898 h 10000"/>
                <a:gd name="connsiteX9" fmla="*/ 9716 w 10032"/>
                <a:gd name="connsiteY9" fmla="*/ 0 h 10000"/>
                <a:gd name="connsiteX10" fmla="*/ 5503 w 10032"/>
                <a:gd name="connsiteY10" fmla="*/ 0 h 10000"/>
                <a:gd name="connsiteX0" fmla="*/ 5503 w 10032"/>
                <a:gd name="connsiteY0" fmla="*/ 0 h 9970"/>
                <a:gd name="connsiteX1" fmla="*/ 4344 w 10032"/>
                <a:gd name="connsiteY1" fmla="*/ 0 h 9970"/>
                <a:gd name="connsiteX2" fmla="*/ 131 w 10032"/>
                <a:gd name="connsiteY2" fmla="*/ 0 h 9970"/>
                <a:gd name="connsiteX3" fmla="*/ 59 w 10032"/>
                <a:gd name="connsiteY3" fmla="*/ 9970 h 9970"/>
                <a:gd name="connsiteX4" fmla="*/ 4107 w 10032"/>
                <a:gd name="connsiteY4" fmla="*/ 9795 h 9970"/>
                <a:gd name="connsiteX5" fmla="*/ 4485 w 10032"/>
                <a:gd name="connsiteY5" fmla="*/ 3401 h 9970"/>
                <a:gd name="connsiteX6" fmla="*/ 5398 w 10032"/>
                <a:gd name="connsiteY6" fmla="*/ 3401 h 9970"/>
                <a:gd name="connsiteX7" fmla="*/ 5746 w 10032"/>
                <a:gd name="connsiteY7" fmla="*/ 9650 h 9970"/>
                <a:gd name="connsiteX8" fmla="*/ 10032 w 10032"/>
                <a:gd name="connsiteY8" fmla="*/ 9898 h 9970"/>
                <a:gd name="connsiteX9" fmla="*/ 9716 w 10032"/>
                <a:gd name="connsiteY9" fmla="*/ 0 h 9970"/>
                <a:gd name="connsiteX10" fmla="*/ 5503 w 10032"/>
                <a:gd name="connsiteY10" fmla="*/ 0 h 9970"/>
                <a:gd name="connsiteX0" fmla="*/ 5485 w 10000"/>
                <a:gd name="connsiteY0" fmla="*/ 0 h 10000"/>
                <a:gd name="connsiteX1" fmla="*/ 4330 w 10000"/>
                <a:gd name="connsiteY1" fmla="*/ 0 h 10000"/>
                <a:gd name="connsiteX2" fmla="*/ 131 w 10000"/>
                <a:gd name="connsiteY2" fmla="*/ 0 h 10000"/>
                <a:gd name="connsiteX3" fmla="*/ 59 w 10000"/>
                <a:gd name="connsiteY3" fmla="*/ 10000 h 10000"/>
                <a:gd name="connsiteX4" fmla="*/ 4094 w 10000"/>
                <a:gd name="connsiteY4" fmla="*/ 9824 h 10000"/>
                <a:gd name="connsiteX5" fmla="*/ 4471 w 10000"/>
                <a:gd name="connsiteY5" fmla="*/ 3411 h 10000"/>
                <a:gd name="connsiteX6" fmla="*/ 5381 w 10000"/>
                <a:gd name="connsiteY6" fmla="*/ 3411 h 10000"/>
                <a:gd name="connsiteX7" fmla="*/ 5728 w 10000"/>
                <a:gd name="connsiteY7" fmla="*/ 9679 h 10000"/>
                <a:gd name="connsiteX8" fmla="*/ 10000 w 10000"/>
                <a:gd name="connsiteY8" fmla="*/ 9621 h 10000"/>
                <a:gd name="connsiteX9" fmla="*/ 9685 w 10000"/>
                <a:gd name="connsiteY9" fmla="*/ 0 h 10000"/>
                <a:gd name="connsiteX10" fmla="*/ 5485 w 10000"/>
                <a:gd name="connsiteY10" fmla="*/ 0 h 10000"/>
                <a:gd name="connsiteX0" fmla="*/ 5485 w 10000"/>
                <a:gd name="connsiteY0" fmla="*/ 0 h 10000"/>
                <a:gd name="connsiteX1" fmla="*/ 4330 w 10000"/>
                <a:gd name="connsiteY1" fmla="*/ 0 h 10000"/>
                <a:gd name="connsiteX2" fmla="*/ 131 w 10000"/>
                <a:gd name="connsiteY2" fmla="*/ 0 h 10000"/>
                <a:gd name="connsiteX3" fmla="*/ 59 w 10000"/>
                <a:gd name="connsiteY3" fmla="*/ 10000 h 10000"/>
                <a:gd name="connsiteX4" fmla="*/ 4094 w 10000"/>
                <a:gd name="connsiteY4" fmla="*/ 9692 h 10000"/>
                <a:gd name="connsiteX5" fmla="*/ 4471 w 10000"/>
                <a:gd name="connsiteY5" fmla="*/ 3411 h 10000"/>
                <a:gd name="connsiteX6" fmla="*/ 5381 w 10000"/>
                <a:gd name="connsiteY6" fmla="*/ 3411 h 10000"/>
                <a:gd name="connsiteX7" fmla="*/ 5728 w 10000"/>
                <a:gd name="connsiteY7" fmla="*/ 9679 h 10000"/>
                <a:gd name="connsiteX8" fmla="*/ 10000 w 10000"/>
                <a:gd name="connsiteY8" fmla="*/ 9621 h 10000"/>
                <a:gd name="connsiteX9" fmla="*/ 9685 w 10000"/>
                <a:gd name="connsiteY9" fmla="*/ 0 h 10000"/>
                <a:gd name="connsiteX10" fmla="*/ 5485 w 10000"/>
                <a:gd name="connsiteY10" fmla="*/ 0 h 10000"/>
                <a:gd name="connsiteX0" fmla="*/ 5560 w 10075"/>
                <a:gd name="connsiteY0" fmla="*/ 0 h 9693"/>
                <a:gd name="connsiteX1" fmla="*/ 4405 w 10075"/>
                <a:gd name="connsiteY1" fmla="*/ 0 h 9693"/>
                <a:gd name="connsiteX2" fmla="*/ 206 w 10075"/>
                <a:gd name="connsiteY2" fmla="*/ 0 h 9693"/>
                <a:gd name="connsiteX3" fmla="*/ 40 w 10075"/>
                <a:gd name="connsiteY3" fmla="*/ 9693 h 9693"/>
                <a:gd name="connsiteX4" fmla="*/ 4169 w 10075"/>
                <a:gd name="connsiteY4" fmla="*/ 9692 h 9693"/>
                <a:gd name="connsiteX5" fmla="*/ 4546 w 10075"/>
                <a:gd name="connsiteY5" fmla="*/ 3411 h 9693"/>
                <a:gd name="connsiteX6" fmla="*/ 5456 w 10075"/>
                <a:gd name="connsiteY6" fmla="*/ 3411 h 9693"/>
                <a:gd name="connsiteX7" fmla="*/ 5803 w 10075"/>
                <a:gd name="connsiteY7" fmla="*/ 9679 h 9693"/>
                <a:gd name="connsiteX8" fmla="*/ 10075 w 10075"/>
                <a:gd name="connsiteY8" fmla="*/ 9621 h 9693"/>
                <a:gd name="connsiteX9" fmla="*/ 9760 w 10075"/>
                <a:gd name="connsiteY9" fmla="*/ 0 h 9693"/>
                <a:gd name="connsiteX10" fmla="*/ 5560 w 10075"/>
                <a:gd name="connsiteY10" fmla="*/ 0 h 9693"/>
                <a:gd name="connsiteX0" fmla="*/ 5732 w 10213"/>
                <a:gd name="connsiteY0" fmla="*/ 0 h 10000"/>
                <a:gd name="connsiteX1" fmla="*/ 4585 w 10213"/>
                <a:gd name="connsiteY1" fmla="*/ 0 h 10000"/>
                <a:gd name="connsiteX2" fmla="*/ 417 w 10213"/>
                <a:gd name="connsiteY2" fmla="*/ 0 h 10000"/>
                <a:gd name="connsiteX3" fmla="*/ 21 w 10213"/>
                <a:gd name="connsiteY3" fmla="*/ 10000 h 10000"/>
                <a:gd name="connsiteX4" fmla="*/ 4351 w 10213"/>
                <a:gd name="connsiteY4" fmla="*/ 9999 h 10000"/>
                <a:gd name="connsiteX5" fmla="*/ 4725 w 10213"/>
                <a:gd name="connsiteY5" fmla="*/ 3519 h 10000"/>
                <a:gd name="connsiteX6" fmla="*/ 5628 w 10213"/>
                <a:gd name="connsiteY6" fmla="*/ 3519 h 10000"/>
                <a:gd name="connsiteX7" fmla="*/ 5973 w 10213"/>
                <a:gd name="connsiteY7" fmla="*/ 9986 h 10000"/>
                <a:gd name="connsiteX8" fmla="*/ 10213 w 10213"/>
                <a:gd name="connsiteY8" fmla="*/ 9926 h 10000"/>
                <a:gd name="connsiteX9" fmla="*/ 9900 w 10213"/>
                <a:gd name="connsiteY9" fmla="*/ 0 h 10000"/>
                <a:gd name="connsiteX10" fmla="*/ 5732 w 10213"/>
                <a:gd name="connsiteY10" fmla="*/ 0 h 10000"/>
                <a:gd name="connsiteX0" fmla="*/ 5732 w 10213"/>
                <a:gd name="connsiteY0" fmla="*/ 0 h 10000"/>
                <a:gd name="connsiteX1" fmla="*/ 4585 w 10213"/>
                <a:gd name="connsiteY1" fmla="*/ 0 h 10000"/>
                <a:gd name="connsiteX2" fmla="*/ 417 w 10213"/>
                <a:gd name="connsiteY2" fmla="*/ 0 h 10000"/>
                <a:gd name="connsiteX3" fmla="*/ 21 w 10213"/>
                <a:gd name="connsiteY3" fmla="*/ 10000 h 10000"/>
                <a:gd name="connsiteX4" fmla="*/ 4351 w 10213"/>
                <a:gd name="connsiteY4" fmla="*/ 9999 h 10000"/>
                <a:gd name="connsiteX5" fmla="*/ 4725 w 10213"/>
                <a:gd name="connsiteY5" fmla="*/ 3519 h 10000"/>
                <a:gd name="connsiteX6" fmla="*/ 5628 w 10213"/>
                <a:gd name="connsiteY6" fmla="*/ 3519 h 10000"/>
                <a:gd name="connsiteX7" fmla="*/ 5973 w 10213"/>
                <a:gd name="connsiteY7" fmla="*/ 9986 h 10000"/>
                <a:gd name="connsiteX8" fmla="*/ 10213 w 10213"/>
                <a:gd name="connsiteY8" fmla="*/ 9926 h 10000"/>
                <a:gd name="connsiteX9" fmla="*/ 9900 w 10213"/>
                <a:gd name="connsiteY9" fmla="*/ 0 h 10000"/>
                <a:gd name="connsiteX10" fmla="*/ 5732 w 10213"/>
                <a:gd name="connsiteY10" fmla="*/ 0 h 10000"/>
                <a:gd name="connsiteX0" fmla="*/ 5750 w 10231"/>
                <a:gd name="connsiteY0" fmla="*/ 0 h 10000"/>
                <a:gd name="connsiteX1" fmla="*/ 4603 w 10231"/>
                <a:gd name="connsiteY1" fmla="*/ 0 h 10000"/>
                <a:gd name="connsiteX2" fmla="*/ 203 w 10231"/>
                <a:gd name="connsiteY2" fmla="*/ 0 h 10000"/>
                <a:gd name="connsiteX3" fmla="*/ 39 w 10231"/>
                <a:gd name="connsiteY3" fmla="*/ 10000 h 10000"/>
                <a:gd name="connsiteX4" fmla="*/ 4369 w 10231"/>
                <a:gd name="connsiteY4" fmla="*/ 9999 h 10000"/>
                <a:gd name="connsiteX5" fmla="*/ 4743 w 10231"/>
                <a:gd name="connsiteY5" fmla="*/ 3519 h 10000"/>
                <a:gd name="connsiteX6" fmla="*/ 5646 w 10231"/>
                <a:gd name="connsiteY6" fmla="*/ 3519 h 10000"/>
                <a:gd name="connsiteX7" fmla="*/ 5991 w 10231"/>
                <a:gd name="connsiteY7" fmla="*/ 9986 h 10000"/>
                <a:gd name="connsiteX8" fmla="*/ 10231 w 10231"/>
                <a:gd name="connsiteY8" fmla="*/ 9926 h 10000"/>
                <a:gd name="connsiteX9" fmla="*/ 9918 w 10231"/>
                <a:gd name="connsiteY9" fmla="*/ 0 h 10000"/>
                <a:gd name="connsiteX10" fmla="*/ 5750 w 10231"/>
                <a:gd name="connsiteY10" fmla="*/ 0 h 10000"/>
                <a:gd name="connsiteX0" fmla="*/ 5711 w 10192"/>
                <a:gd name="connsiteY0" fmla="*/ 0 h 10000"/>
                <a:gd name="connsiteX1" fmla="*/ 4564 w 10192"/>
                <a:gd name="connsiteY1" fmla="*/ 0 h 10000"/>
                <a:gd name="connsiteX2" fmla="*/ 164 w 10192"/>
                <a:gd name="connsiteY2" fmla="*/ 0 h 10000"/>
                <a:gd name="connsiteX3" fmla="*/ 0 w 10192"/>
                <a:gd name="connsiteY3" fmla="*/ 10000 h 10000"/>
                <a:gd name="connsiteX4" fmla="*/ 4330 w 10192"/>
                <a:gd name="connsiteY4" fmla="*/ 9999 h 10000"/>
                <a:gd name="connsiteX5" fmla="*/ 4704 w 10192"/>
                <a:gd name="connsiteY5" fmla="*/ 3519 h 10000"/>
                <a:gd name="connsiteX6" fmla="*/ 5607 w 10192"/>
                <a:gd name="connsiteY6" fmla="*/ 3519 h 10000"/>
                <a:gd name="connsiteX7" fmla="*/ 5952 w 10192"/>
                <a:gd name="connsiteY7" fmla="*/ 9986 h 10000"/>
                <a:gd name="connsiteX8" fmla="*/ 10192 w 10192"/>
                <a:gd name="connsiteY8" fmla="*/ 9926 h 10000"/>
                <a:gd name="connsiteX9" fmla="*/ 9879 w 10192"/>
                <a:gd name="connsiteY9" fmla="*/ 0 h 10000"/>
                <a:gd name="connsiteX10" fmla="*/ 5711 w 10192"/>
                <a:gd name="connsiteY10" fmla="*/ 0 h 10000"/>
                <a:gd name="connsiteX0" fmla="*/ 5711 w 10192"/>
                <a:gd name="connsiteY0" fmla="*/ 0 h 10000"/>
                <a:gd name="connsiteX1" fmla="*/ 4564 w 10192"/>
                <a:gd name="connsiteY1" fmla="*/ 0 h 10000"/>
                <a:gd name="connsiteX2" fmla="*/ 164 w 10192"/>
                <a:gd name="connsiteY2" fmla="*/ 0 h 10000"/>
                <a:gd name="connsiteX3" fmla="*/ 0 w 10192"/>
                <a:gd name="connsiteY3" fmla="*/ 10000 h 10000"/>
                <a:gd name="connsiteX4" fmla="*/ 4330 w 10192"/>
                <a:gd name="connsiteY4" fmla="*/ 9999 h 10000"/>
                <a:gd name="connsiteX5" fmla="*/ 4704 w 10192"/>
                <a:gd name="connsiteY5" fmla="*/ 3519 h 10000"/>
                <a:gd name="connsiteX6" fmla="*/ 5607 w 10192"/>
                <a:gd name="connsiteY6" fmla="*/ 3519 h 10000"/>
                <a:gd name="connsiteX7" fmla="*/ 5952 w 10192"/>
                <a:gd name="connsiteY7" fmla="*/ 9986 h 10000"/>
                <a:gd name="connsiteX8" fmla="*/ 10192 w 10192"/>
                <a:gd name="connsiteY8" fmla="*/ 9926 h 10000"/>
                <a:gd name="connsiteX9" fmla="*/ 9879 w 10192"/>
                <a:gd name="connsiteY9" fmla="*/ 0 h 10000"/>
                <a:gd name="connsiteX10" fmla="*/ 5711 w 10192"/>
                <a:gd name="connsiteY10" fmla="*/ 0 h 10000"/>
                <a:gd name="connsiteX0" fmla="*/ 5711 w 10192"/>
                <a:gd name="connsiteY0" fmla="*/ 0 h 10000"/>
                <a:gd name="connsiteX1" fmla="*/ 4564 w 10192"/>
                <a:gd name="connsiteY1" fmla="*/ 0 h 10000"/>
                <a:gd name="connsiteX2" fmla="*/ 164 w 10192"/>
                <a:gd name="connsiteY2" fmla="*/ 0 h 10000"/>
                <a:gd name="connsiteX3" fmla="*/ 0 w 10192"/>
                <a:gd name="connsiteY3" fmla="*/ 10000 h 10000"/>
                <a:gd name="connsiteX4" fmla="*/ 4330 w 10192"/>
                <a:gd name="connsiteY4" fmla="*/ 9999 h 10000"/>
                <a:gd name="connsiteX5" fmla="*/ 4704 w 10192"/>
                <a:gd name="connsiteY5" fmla="*/ 3519 h 10000"/>
                <a:gd name="connsiteX6" fmla="*/ 5607 w 10192"/>
                <a:gd name="connsiteY6" fmla="*/ 3519 h 10000"/>
                <a:gd name="connsiteX7" fmla="*/ 5952 w 10192"/>
                <a:gd name="connsiteY7" fmla="*/ 9986 h 10000"/>
                <a:gd name="connsiteX8" fmla="*/ 10192 w 10192"/>
                <a:gd name="connsiteY8" fmla="*/ 9926 h 10000"/>
                <a:gd name="connsiteX9" fmla="*/ 9879 w 10192"/>
                <a:gd name="connsiteY9" fmla="*/ 0 h 10000"/>
                <a:gd name="connsiteX10" fmla="*/ 5711 w 10192"/>
                <a:gd name="connsiteY10" fmla="*/ 0 h 10000"/>
                <a:gd name="connsiteX0" fmla="*/ 5804 w 10285"/>
                <a:gd name="connsiteY0" fmla="*/ 0 h 9999"/>
                <a:gd name="connsiteX1" fmla="*/ 4657 w 10285"/>
                <a:gd name="connsiteY1" fmla="*/ 0 h 9999"/>
                <a:gd name="connsiteX2" fmla="*/ 257 w 10285"/>
                <a:gd name="connsiteY2" fmla="*/ 0 h 9999"/>
                <a:gd name="connsiteX3" fmla="*/ 0 w 10285"/>
                <a:gd name="connsiteY3" fmla="*/ 7460 h 9999"/>
                <a:gd name="connsiteX4" fmla="*/ 4423 w 10285"/>
                <a:gd name="connsiteY4" fmla="*/ 9999 h 9999"/>
                <a:gd name="connsiteX5" fmla="*/ 4797 w 10285"/>
                <a:gd name="connsiteY5" fmla="*/ 3519 h 9999"/>
                <a:gd name="connsiteX6" fmla="*/ 5700 w 10285"/>
                <a:gd name="connsiteY6" fmla="*/ 3519 h 9999"/>
                <a:gd name="connsiteX7" fmla="*/ 6045 w 10285"/>
                <a:gd name="connsiteY7" fmla="*/ 9986 h 9999"/>
                <a:gd name="connsiteX8" fmla="*/ 10285 w 10285"/>
                <a:gd name="connsiteY8" fmla="*/ 9926 h 9999"/>
                <a:gd name="connsiteX9" fmla="*/ 9972 w 10285"/>
                <a:gd name="connsiteY9" fmla="*/ 0 h 9999"/>
                <a:gd name="connsiteX10" fmla="*/ 5804 w 10285"/>
                <a:gd name="connsiteY10" fmla="*/ 0 h 9999"/>
                <a:gd name="connsiteX0" fmla="*/ 5643 w 10000"/>
                <a:gd name="connsiteY0" fmla="*/ 0 h 9987"/>
                <a:gd name="connsiteX1" fmla="*/ 4528 w 10000"/>
                <a:gd name="connsiteY1" fmla="*/ 0 h 9987"/>
                <a:gd name="connsiteX2" fmla="*/ 250 w 10000"/>
                <a:gd name="connsiteY2" fmla="*/ 0 h 9987"/>
                <a:gd name="connsiteX3" fmla="*/ 0 w 10000"/>
                <a:gd name="connsiteY3" fmla="*/ 7461 h 9987"/>
                <a:gd name="connsiteX4" fmla="*/ 4300 w 10000"/>
                <a:gd name="connsiteY4" fmla="*/ 7913 h 9987"/>
                <a:gd name="connsiteX5" fmla="*/ 4664 w 10000"/>
                <a:gd name="connsiteY5" fmla="*/ 3519 h 9987"/>
                <a:gd name="connsiteX6" fmla="*/ 5542 w 10000"/>
                <a:gd name="connsiteY6" fmla="*/ 3519 h 9987"/>
                <a:gd name="connsiteX7" fmla="*/ 5877 w 10000"/>
                <a:gd name="connsiteY7" fmla="*/ 9987 h 9987"/>
                <a:gd name="connsiteX8" fmla="*/ 10000 w 10000"/>
                <a:gd name="connsiteY8" fmla="*/ 9927 h 9987"/>
                <a:gd name="connsiteX9" fmla="*/ 9696 w 10000"/>
                <a:gd name="connsiteY9" fmla="*/ 0 h 9987"/>
                <a:gd name="connsiteX10" fmla="*/ 5643 w 10000"/>
                <a:gd name="connsiteY10" fmla="*/ 0 h 9987"/>
                <a:gd name="connsiteX0" fmla="*/ 5643 w 10000"/>
                <a:gd name="connsiteY0" fmla="*/ 0 h 9940"/>
                <a:gd name="connsiteX1" fmla="*/ 4528 w 10000"/>
                <a:gd name="connsiteY1" fmla="*/ 0 h 9940"/>
                <a:gd name="connsiteX2" fmla="*/ 250 w 10000"/>
                <a:gd name="connsiteY2" fmla="*/ 0 h 9940"/>
                <a:gd name="connsiteX3" fmla="*/ 0 w 10000"/>
                <a:gd name="connsiteY3" fmla="*/ 7471 h 9940"/>
                <a:gd name="connsiteX4" fmla="*/ 4300 w 10000"/>
                <a:gd name="connsiteY4" fmla="*/ 7923 h 9940"/>
                <a:gd name="connsiteX5" fmla="*/ 4664 w 10000"/>
                <a:gd name="connsiteY5" fmla="*/ 3524 h 9940"/>
                <a:gd name="connsiteX6" fmla="*/ 5542 w 10000"/>
                <a:gd name="connsiteY6" fmla="*/ 3524 h 9940"/>
                <a:gd name="connsiteX7" fmla="*/ 5696 w 10000"/>
                <a:gd name="connsiteY7" fmla="*/ 8455 h 9940"/>
                <a:gd name="connsiteX8" fmla="*/ 10000 w 10000"/>
                <a:gd name="connsiteY8" fmla="*/ 9940 h 9940"/>
                <a:gd name="connsiteX9" fmla="*/ 9696 w 10000"/>
                <a:gd name="connsiteY9" fmla="*/ 0 h 9940"/>
                <a:gd name="connsiteX10" fmla="*/ 5643 w 10000"/>
                <a:gd name="connsiteY10" fmla="*/ 0 h 9940"/>
                <a:gd name="connsiteX0" fmla="*/ 5643 w 10000"/>
                <a:gd name="connsiteY0" fmla="*/ 0 h 8506"/>
                <a:gd name="connsiteX1" fmla="*/ 4528 w 10000"/>
                <a:gd name="connsiteY1" fmla="*/ 0 h 8506"/>
                <a:gd name="connsiteX2" fmla="*/ 250 w 10000"/>
                <a:gd name="connsiteY2" fmla="*/ 0 h 8506"/>
                <a:gd name="connsiteX3" fmla="*/ 0 w 10000"/>
                <a:gd name="connsiteY3" fmla="*/ 7516 h 8506"/>
                <a:gd name="connsiteX4" fmla="*/ 4300 w 10000"/>
                <a:gd name="connsiteY4" fmla="*/ 7971 h 8506"/>
                <a:gd name="connsiteX5" fmla="*/ 4664 w 10000"/>
                <a:gd name="connsiteY5" fmla="*/ 3545 h 8506"/>
                <a:gd name="connsiteX6" fmla="*/ 5542 w 10000"/>
                <a:gd name="connsiteY6" fmla="*/ 3545 h 8506"/>
                <a:gd name="connsiteX7" fmla="*/ 5696 w 10000"/>
                <a:gd name="connsiteY7" fmla="*/ 8506 h 8506"/>
                <a:gd name="connsiteX8" fmla="*/ 10000 w 10000"/>
                <a:gd name="connsiteY8" fmla="*/ 8172 h 8506"/>
                <a:gd name="connsiteX9" fmla="*/ 9696 w 10000"/>
                <a:gd name="connsiteY9" fmla="*/ 0 h 8506"/>
                <a:gd name="connsiteX10" fmla="*/ 5643 w 10000"/>
                <a:gd name="connsiteY10" fmla="*/ 0 h 8506"/>
                <a:gd name="connsiteX0" fmla="*/ 5643 w 10000"/>
                <a:gd name="connsiteY0" fmla="*/ 0 h 9607"/>
                <a:gd name="connsiteX1" fmla="*/ 4528 w 10000"/>
                <a:gd name="connsiteY1" fmla="*/ 0 h 9607"/>
                <a:gd name="connsiteX2" fmla="*/ 250 w 10000"/>
                <a:gd name="connsiteY2" fmla="*/ 0 h 9607"/>
                <a:gd name="connsiteX3" fmla="*/ 0 w 10000"/>
                <a:gd name="connsiteY3" fmla="*/ 8836 h 9607"/>
                <a:gd name="connsiteX4" fmla="*/ 4300 w 10000"/>
                <a:gd name="connsiteY4" fmla="*/ 9371 h 9607"/>
                <a:gd name="connsiteX5" fmla="*/ 4664 w 10000"/>
                <a:gd name="connsiteY5" fmla="*/ 4168 h 9607"/>
                <a:gd name="connsiteX6" fmla="*/ 5542 w 10000"/>
                <a:gd name="connsiteY6" fmla="*/ 4168 h 9607"/>
                <a:gd name="connsiteX7" fmla="*/ 5696 w 10000"/>
                <a:gd name="connsiteY7" fmla="*/ 9140 h 9607"/>
                <a:gd name="connsiteX8" fmla="*/ 10000 w 10000"/>
                <a:gd name="connsiteY8" fmla="*/ 9607 h 9607"/>
                <a:gd name="connsiteX9" fmla="*/ 9696 w 10000"/>
                <a:gd name="connsiteY9" fmla="*/ 0 h 9607"/>
                <a:gd name="connsiteX10" fmla="*/ 5643 w 10000"/>
                <a:gd name="connsiteY10" fmla="*/ 0 h 9607"/>
                <a:gd name="connsiteX0" fmla="*/ 5643 w 10000"/>
                <a:gd name="connsiteY0" fmla="*/ 0 h 9754"/>
                <a:gd name="connsiteX1" fmla="*/ 4528 w 10000"/>
                <a:gd name="connsiteY1" fmla="*/ 0 h 9754"/>
                <a:gd name="connsiteX2" fmla="*/ 250 w 10000"/>
                <a:gd name="connsiteY2" fmla="*/ 0 h 9754"/>
                <a:gd name="connsiteX3" fmla="*/ 0 w 10000"/>
                <a:gd name="connsiteY3" fmla="*/ 9197 h 9754"/>
                <a:gd name="connsiteX4" fmla="*/ 4300 w 10000"/>
                <a:gd name="connsiteY4" fmla="*/ 9754 h 9754"/>
                <a:gd name="connsiteX5" fmla="*/ 4664 w 10000"/>
                <a:gd name="connsiteY5" fmla="*/ 4339 h 9754"/>
                <a:gd name="connsiteX6" fmla="*/ 5542 w 10000"/>
                <a:gd name="connsiteY6" fmla="*/ 4339 h 9754"/>
                <a:gd name="connsiteX7" fmla="*/ 5696 w 10000"/>
                <a:gd name="connsiteY7" fmla="*/ 9514 h 9754"/>
                <a:gd name="connsiteX8" fmla="*/ 10000 w 10000"/>
                <a:gd name="connsiteY8" fmla="*/ 9441 h 9754"/>
                <a:gd name="connsiteX9" fmla="*/ 9696 w 10000"/>
                <a:gd name="connsiteY9" fmla="*/ 0 h 9754"/>
                <a:gd name="connsiteX10" fmla="*/ 5643 w 10000"/>
                <a:gd name="connsiteY10" fmla="*/ 0 h 9754"/>
                <a:gd name="connsiteX0" fmla="*/ 5643 w 10000"/>
                <a:gd name="connsiteY0" fmla="*/ 0 h 9771"/>
                <a:gd name="connsiteX1" fmla="*/ 4528 w 10000"/>
                <a:gd name="connsiteY1" fmla="*/ 0 h 9771"/>
                <a:gd name="connsiteX2" fmla="*/ 250 w 10000"/>
                <a:gd name="connsiteY2" fmla="*/ 0 h 9771"/>
                <a:gd name="connsiteX3" fmla="*/ 0 w 10000"/>
                <a:gd name="connsiteY3" fmla="*/ 9429 h 9771"/>
                <a:gd name="connsiteX4" fmla="*/ 4481 w 10000"/>
                <a:gd name="connsiteY4" fmla="*/ 9771 h 9771"/>
                <a:gd name="connsiteX5" fmla="*/ 4664 w 10000"/>
                <a:gd name="connsiteY5" fmla="*/ 4448 h 9771"/>
                <a:gd name="connsiteX6" fmla="*/ 5542 w 10000"/>
                <a:gd name="connsiteY6" fmla="*/ 4448 h 9771"/>
                <a:gd name="connsiteX7" fmla="*/ 5696 w 10000"/>
                <a:gd name="connsiteY7" fmla="*/ 9754 h 9771"/>
                <a:gd name="connsiteX8" fmla="*/ 10000 w 10000"/>
                <a:gd name="connsiteY8" fmla="*/ 9679 h 9771"/>
                <a:gd name="connsiteX9" fmla="*/ 9696 w 10000"/>
                <a:gd name="connsiteY9" fmla="*/ 0 h 9771"/>
                <a:gd name="connsiteX10" fmla="*/ 5643 w 10000"/>
                <a:gd name="connsiteY10" fmla="*/ 0 h 9771"/>
                <a:gd name="connsiteX0" fmla="*/ 5643 w 10000"/>
                <a:gd name="connsiteY0" fmla="*/ 0 h 9983"/>
                <a:gd name="connsiteX1" fmla="*/ 4528 w 10000"/>
                <a:gd name="connsiteY1" fmla="*/ 0 h 9983"/>
                <a:gd name="connsiteX2" fmla="*/ 250 w 10000"/>
                <a:gd name="connsiteY2" fmla="*/ 0 h 9983"/>
                <a:gd name="connsiteX3" fmla="*/ 0 w 10000"/>
                <a:gd name="connsiteY3" fmla="*/ 9650 h 9983"/>
                <a:gd name="connsiteX4" fmla="*/ 4481 w 10000"/>
                <a:gd name="connsiteY4" fmla="*/ 9745 h 9983"/>
                <a:gd name="connsiteX5" fmla="*/ 4664 w 10000"/>
                <a:gd name="connsiteY5" fmla="*/ 4552 h 9983"/>
                <a:gd name="connsiteX6" fmla="*/ 5542 w 10000"/>
                <a:gd name="connsiteY6" fmla="*/ 4552 h 9983"/>
                <a:gd name="connsiteX7" fmla="*/ 5696 w 10000"/>
                <a:gd name="connsiteY7" fmla="*/ 9983 h 9983"/>
                <a:gd name="connsiteX8" fmla="*/ 10000 w 10000"/>
                <a:gd name="connsiteY8" fmla="*/ 9906 h 9983"/>
                <a:gd name="connsiteX9" fmla="*/ 9696 w 10000"/>
                <a:gd name="connsiteY9" fmla="*/ 0 h 9983"/>
                <a:gd name="connsiteX10" fmla="*/ 5643 w 10000"/>
                <a:gd name="connsiteY10" fmla="*/ 0 h 9983"/>
                <a:gd name="connsiteX0" fmla="*/ 5643 w 10000"/>
                <a:gd name="connsiteY0" fmla="*/ 0 h 9923"/>
                <a:gd name="connsiteX1" fmla="*/ 4528 w 10000"/>
                <a:gd name="connsiteY1" fmla="*/ 0 h 9923"/>
                <a:gd name="connsiteX2" fmla="*/ 250 w 10000"/>
                <a:gd name="connsiteY2" fmla="*/ 0 h 9923"/>
                <a:gd name="connsiteX3" fmla="*/ 0 w 10000"/>
                <a:gd name="connsiteY3" fmla="*/ 9666 h 9923"/>
                <a:gd name="connsiteX4" fmla="*/ 4481 w 10000"/>
                <a:gd name="connsiteY4" fmla="*/ 9762 h 9923"/>
                <a:gd name="connsiteX5" fmla="*/ 4664 w 10000"/>
                <a:gd name="connsiteY5" fmla="*/ 4560 h 9923"/>
                <a:gd name="connsiteX6" fmla="*/ 5542 w 10000"/>
                <a:gd name="connsiteY6" fmla="*/ 4560 h 9923"/>
                <a:gd name="connsiteX7" fmla="*/ 5696 w 10000"/>
                <a:gd name="connsiteY7" fmla="*/ 9846 h 9923"/>
                <a:gd name="connsiteX8" fmla="*/ 10000 w 10000"/>
                <a:gd name="connsiteY8" fmla="*/ 9923 h 9923"/>
                <a:gd name="connsiteX9" fmla="*/ 9696 w 10000"/>
                <a:gd name="connsiteY9" fmla="*/ 0 h 9923"/>
                <a:gd name="connsiteX10" fmla="*/ 5643 w 10000"/>
                <a:gd name="connsiteY10" fmla="*/ 0 h 9923"/>
                <a:gd name="connsiteX0" fmla="*/ 5643 w 9921"/>
                <a:gd name="connsiteY0" fmla="*/ 0 h 9922"/>
                <a:gd name="connsiteX1" fmla="*/ 4528 w 9921"/>
                <a:gd name="connsiteY1" fmla="*/ 0 h 9922"/>
                <a:gd name="connsiteX2" fmla="*/ 250 w 9921"/>
                <a:gd name="connsiteY2" fmla="*/ 0 h 9922"/>
                <a:gd name="connsiteX3" fmla="*/ 0 w 9921"/>
                <a:gd name="connsiteY3" fmla="*/ 9741 h 9922"/>
                <a:gd name="connsiteX4" fmla="*/ 4481 w 9921"/>
                <a:gd name="connsiteY4" fmla="*/ 9838 h 9922"/>
                <a:gd name="connsiteX5" fmla="*/ 4664 w 9921"/>
                <a:gd name="connsiteY5" fmla="*/ 4595 h 9922"/>
                <a:gd name="connsiteX6" fmla="*/ 5542 w 9921"/>
                <a:gd name="connsiteY6" fmla="*/ 4595 h 9922"/>
                <a:gd name="connsiteX7" fmla="*/ 5696 w 9921"/>
                <a:gd name="connsiteY7" fmla="*/ 9922 h 9922"/>
                <a:gd name="connsiteX8" fmla="*/ 9921 w 9921"/>
                <a:gd name="connsiteY8" fmla="*/ 8762 h 9922"/>
                <a:gd name="connsiteX9" fmla="*/ 9696 w 9921"/>
                <a:gd name="connsiteY9" fmla="*/ 0 h 9922"/>
                <a:gd name="connsiteX10" fmla="*/ 5643 w 9921"/>
                <a:gd name="connsiteY10" fmla="*/ 0 h 9922"/>
                <a:gd name="connsiteX0" fmla="*/ 5688 w 10000"/>
                <a:gd name="connsiteY0" fmla="*/ 0 h 9915"/>
                <a:gd name="connsiteX1" fmla="*/ 4564 w 10000"/>
                <a:gd name="connsiteY1" fmla="*/ 0 h 9915"/>
                <a:gd name="connsiteX2" fmla="*/ 252 w 10000"/>
                <a:gd name="connsiteY2" fmla="*/ 0 h 9915"/>
                <a:gd name="connsiteX3" fmla="*/ 0 w 10000"/>
                <a:gd name="connsiteY3" fmla="*/ 9818 h 9915"/>
                <a:gd name="connsiteX4" fmla="*/ 4517 w 10000"/>
                <a:gd name="connsiteY4" fmla="*/ 9915 h 9915"/>
                <a:gd name="connsiteX5" fmla="*/ 4701 w 10000"/>
                <a:gd name="connsiteY5" fmla="*/ 4631 h 9915"/>
                <a:gd name="connsiteX6" fmla="*/ 5586 w 10000"/>
                <a:gd name="connsiteY6" fmla="*/ 4631 h 9915"/>
                <a:gd name="connsiteX7" fmla="*/ 5622 w 10000"/>
                <a:gd name="connsiteY7" fmla="*/ 8597 h 9915"/>
                <a:gd name="connsiteX8" fmla="*/ 10000 w 10000"/>
                <a:gd name="connsiteY8" fmla="*/ 8831 h 9915"/>
                <a:gd name="connsiteX9" fmla="*/ 9773 w 10000"/>
                <a:gd name="connsiteY9" fmla="*/ 0 h 9915"/>
                <a:gd name="connsiteX10" fmla="*/ 5688 w 10000"/>
                <a:gd name="connsiteY10" fmla="*/ 0 h 9915"/>
                <a:gd name="connsiteX0" fmla="*/ 5688 w 10000"/>
                <a:gd name="connsiteY0" fmla="*/ 0 h 10000"/>
                <a:gd name="connsiteX1" fmla="*/ 4564 w 10000"/>
                <a:gd name="connsiteY1" fmla="*/ 0 h 10000"/>
                <a:gd name="connsiteX2" fmla="*/ 252 w 10000"/>
                <a:gd name="connsiteY2" fmla="*/ 0 h 10000"/>
                <a:gd name="connsiteX3" fmla="*/ 0 w 10000"/>
                <a:gd name="connsiteY3" fmla="*/ 9902 h 10000"/>
                <a:gd name="connsiteX4" fmla="*/ 4517 w 10000"/>
                <a:gd name="connsiteY4" fmla="*/ 10000 h 10000"/>
                <a:gd name="connsiteX5" fmla="*/ 4701 w 10000"/>
                <a:gd name="connsiteY5" fmla="*/ 4671 h 10000"/>
                <a:gd name="connsiteX6" fmla="*/ 5586 w 10000"/>
                <a:gd name="connsiteY6" fmla="*/ 4671 h 10000"/>
                <a:gd name="connsiteX7" fmla="*/ 5622 w 10000"/>
                <a:gd name="connsiteY7" fmla="*/ 8671 h 10000"/>
                <a:gd name="connsiteX8" fmla="*/ 10000 w 10000"/>
                <a:gd name="connsiteY8" fmla="*/ 8016 h 10000"/>
                <a:gd name="connsiteX9" fmla="*/ 9773 w 10000"/>
                <a:gd name="connsiteY9" fmla="*/ 0 h 10000"/>
                <a:gd name="connsiteX10" fmla="*/ 5688 w 10000"/>
                <a:gd name="connsiteY10" fmla="*/ 0 h 10000"/>
                <a:gd name="connsiteX0" fmla="*/ 5688 w 10000"/>
                <a:gd name="connsiteY0" fmla="*/ 0 h 10000"/>
                <a:gd name="connsiteX1" fmla="*/ 4564 w 10000"/>
                <a:gd name="connsiteY1" fmla="*/ 0 h 10000"/>
                <a:gd name="connsiteX2" fmla="*/ 252 w 10000"/>
                <a:gd name="connsiteY2" fmla="*/ 0 h 10000"/>
                <a:gd name="connsiteX3" fmla="*/ 0 w 10000"/>
                <a:gd name="connsiteY3" fmla="*/ 9902 h 10000"/>
                <a:gd name="connsiteX4" fmla="*/ 4517 w 10000"/>
                <a:gd name="connsiteY4" fmla="*/ 10000 h 10000"/>
                <a:gd name="connsiteX5" fmla="*/ 4701 w 10000"/>
                <a:gd name="connsiteY5" fmla="*/ 4671 h 10000"/>
                <a:gd name="connsiteX6" fmla="*/ 5586 w 10000"/>
                <a:gd name="connsiteY6" fmla="*/ 4671 h 10000"/>
                <a:gd name="connsiteX7" fmla="*/ 5701 w 10000"/>
                <a:gd name="connsiteY7" fmla="*/ 8042 h 10000"/>
                <a:gd name="connsiteX8" fmla="*/ 10000 w 10000"/>
                <a:gd name="connsiteY8" fmla="*/ 8016 h 10000"/>
                <a:gd name="connsiteX9" fmla="*/ 9773 w 10000"/>
                <a:gd name="connsiteY9" fmla="*/ 0 h 10000"/>
                <a:gd name="connsiteX10" fmla="*/ 5688 w 10000"/>
                <a:gd name="connsiteY10" fmla="*/ 0 h 10000"/>
                <a:gd name="connsiteX0" fmla="*/ 5688 w 10000"/>
                <a:gd name="connsiteY0" fmla="*/ 0 h 9902"/>
                <a:gd name="connsiteX1" fmla="*/ 4564 w 10000"/>
                <a:gd name="connsiteY1" fmla="*/ 0 h 9902"/>
                <a:gd name="connsiteX2" fmla="*/ 252 w 10000"/>
                <a:gd name="connsiteY2" fmla="*/ 0 h 9902"/>
                <a:gd name="connsiteX3" fmla="*/ 0 w 10000"/>
                <a:gd name="connsiteY3" fmla="*/ 9902 h 9902"/>
                <a:gd name="connsiteX4" fmla="*/ 4557 w 10000"/>
                <a:gd name="connsiteY4" fmla="*/ 8165 h 9902"/>
                <a:gd name="connsiteX5" fmla="*/ 4701 w 10000"/>
                <a:gd name="connsiteY5" fmla="*/ 4671 h 9902"/>
                <a:gd name="connsiteX6" fmla="*/ 5586 w 10000"/>
                <a:gd name="connsiteY6" fmla="*/ 4671 h 9902"/>
                <a:gd name="connsiteX7" fmla="*/ 5701 w 10000"/>
                <a:gd name="connsiteY7" fmla="*/ 8042 h 9902"/>
                <a:gd name="connsiteX8" fmla="*/ 10000 w 10000"/>
                <a:gd name="connsiteY8" fmla="*/ 8016 h 9902"/>
                <a:gd name="connsiteX9" fmla="*/ 9773 w 10000"/>
                <a:gd name="connsiteY9" fmla="*/ 0 h 9902"/>
                <a:gd name="connsiteX10" fmla="*/ 5688 w 10000"/>
                <a:gd name="connsiteY10" fmla="*/ 0 h 9902"/>
                <a:gd name="connsiteX0" fmla="*/ 5688 w 10000"/>
                <a:gd name="connsiteY0" fmla="*/ 0 h 10000"/>
                <a:gd name="connsiteX1" fmla="*/ 4564 w 10000"/>
                <a:gd name="connsiteY1" fmla="*/ 0 h 10000"/>
                <a:gd name="connsiteX2" fmla="*/ 252 w 10000"/>
                <a:gd name="connsiteY2" fmla="*/ 0 h 10000"/>
                <a:gd name="connsiteX3" fmla="*/ 0 w 10000"/>
                <a:gd name="connsiteY3" fmla="*/ 10000 h 10000"/>
                <a:gd name="connsiteX4" fmla="*/ 4557 w 10000"/>
                <a:gd name="connsiteY4" fmla="*/ 8246 h 10000"/>
                <a:gd name="connsiteX5" fmla="*/ 4701 w 10000"/>
                <a:gd name="connsiteY5" fmla="*/ 4717 h 10000"/>
                <a:gd name="connsiteX6" fmla="*/ 5586 w 10000"/>
                <a:gd name="connsiteY6" fmla="*/ 4717 h 10000"/>
                <a:gd name="connsiteX7" fmla="*/ 5701 w 10000"/>
                <a:gd name="connsiteY7" fmla="*/ 8122 h 10000"/>
                <a:gd name="connsiteX8" fmla="*/ 10000 w 10000"/>
                <a:gd name="connsiteY8" fmla="*/ 8095 h 10000"/>
                <a:gd name="connsiteX9" fmla="*/ 9773 w 10000"/>
                <a:gd name="connsiteY9" fmla="*/ 0 h 10000"/>
                <a:gd name="connsiteX10" fmla="*/ 5688 w 10000"/>
                <a:gd name="connsiteY10" fmla="*/ 0 h 10000"/>
                <a:gd name="connsiteX0" fmla="*/ 5609 w 9921"/>
                <a:gd name="connsiteY0" fmla="*/ 0 h 8306"/>
                <a:gd name="connsiteX1" fmla="*/ 4485 w 9921"/>
                <a:gd name="connsiteY1" fmla="*/ 0 h 8306"/>
                <a:gd name="connsiteX2" fmla="*/ 173 w 9921"/>
                <a:gd name="connsiteY2" fmla="*/ 0 h 8306"/>
                <a:gd name="connsiteX3" fmla="*/ 0 w 9921"/>
                <a:gd name="connsiteY3" fmla="*/ 8306 h 8306"/>
                <a:gd name="connsiteX4" fmla="*/ 4478 w 9921"/>
                <a:gd name="connsiteY4" fmla="*/ 8246 h 8306"/>
                <a:gd name="connsiteX5" fmla="*/ 4622 w 9921"/>
                <a:gd name="connsiteY5" fmla="*/ 4717 h 8306"/>
                <a:gd name="connsiteX6" fmla="*/ 5507 w 9921"/>
                <a:gd name="connsiteY6" fmla="*/ 4717 h 8306"/>
                <a:gd name="connsiteX7" fmla="*/ 5622 w 9921"/>
                <a:gd name="connsiteY7" fmla="*/ 8122 h 8306"/>
                <a:gd name="connsiteX8" fmla="*/ 9921 w 9921"/>
                <a:gd name="connsiteY8" fmla="*/ 8095 h 8306"/>
                <a:gd name="connsiteX9" fmla="*/ 9694 w 9921"/>
                <a:gd name="connsiteY9" fmla="*/ 0 h 8306"/>
                <a:gd name="connsiteX10" fmla="*/ 5609 w 9921"/>
                <a:gd name="connsiteY10" fmla="*/ 0 h 8306"/>
                <a:gd name="connsiteX0" fmla="*/ 5654 w 10000"/>
                <a:gd name="connsiteY0" fmla="*/ 0 h 9928"/>
                <a:gd name="connsiteX1" fmla="*/ 4521 w 10000"/>
                <a:gd name="connsiteY1" fmla="*/ 0 h 9928"/>
                <a:gd name="connsiteX2" fmla="*/ 174 w 10000"/>
                <a:gd name="connsiteY2" fmla="*/ 0 h 9928"/>
                <a:gd name="connsiteX3" fmla="*/ 0 w 10000"/>
                <a:gd name="connsiteY3" fmla="*/ 9745 h 9928"/>
                <a:gd name="connsiteX4" fmla="*/ 4514 w 10000"/>
                <a:gd name="connsiteY4" fmla="*/ 9928 h 9928"/>
                <a:gd name="connsiteX5" fmla="*/ 4659 w 10000"/>
                <a:gd name="connsiteY5" fmla="*/ 5679 h 9928"/>
                <a:gd name="connsiteX6" fmla="*/ 5551 w 10000"/>
                <a:gd name="connsiteY6" fmla="*/ 5679 h 9928"/>
                <a:gd name="connsiteX7" fmla="*/ 5667 w 10000"/>
                <a:gd name="connsiteY7" fmla="*/ 9778 h 9928"/>
                <a:gd name="connsiteX8" fmla="*/ 10000 w 10000"/>
                <a:gd name="connsiteY8" fmla="*/ 9746 h 9928"/>
                <a:gd name="connsiteX9" fmla="*/ 9771 w 10000"/>
                <a:gd name="connsiteY9" fmla="*/ 0 h 9928"/>
                <a:gd name="connsiteX10" fmla="*/ 5654 w 10000"/>
                <a:gd name="connsiteY10" fmla="*/ 0 h 9928"/>
                <a:gd name="connsiteX0" fmla="*/ 5654 w 10000"/>
                <a:gd name="connsiteY0" fmla="*/ 0 h 9849"/>
                <a:gd name="connsiteX1" fmla="*/ 4521 w 10000"/>
                <a:gd name="connsiteY1" fmla="*/ 0 h 9849"/>
                <a:gd name="connsiteX2" fmla="*/ 174 w 10000"/>
                <a:gd name="connsiteY2" fmla="*/ 0 h 9849"/>
                <a:gd name="connsiteX3" fmla="*/ 0 w 10000"/>
                <a:gd name="connsiteY3" fmla="*/ 9816 h 9849"/>
                <a:gd name="connsiteX4" fmla="*/ 4474 w 10000"/>
                <a:gd name="connsiteY4" fmla="*/ 9807 h 9849"/>
                <a:gd name="connsiteX5" fmla="*/ 4659 w 10000"/>
                <a:gd name="connsiteY5" fmla="*/ 5720 h 9849"/>
                <a:gd name="connsiteX6" fmla="*/ 5551 w 10000"/>
                <a:gd name="connsiteY6" fmla="*/ 5720 h 9849"/>
                <a:gd name="connsiteX7" fmla="*/ 5667 w 10000"/>
                <a:gd name="connsiteY7" fmla="*/ 9849 h 9849"/>
                <a:gd name="connsiteX8" fmla="*/ 10000 w 10000"/>
                <a:gd name="connsiteY8" fmla="*/ 9817 h 9849"/>
                <a:gd name="connsiteX9" fmla="*/ 9771 w 10000"/>
                <a:gd name="connsiteY9" fmla="*/ 0 h 9849"/>
                <a:gd name="connsiteX10" fmla="*/ 5654 w 10000"/>
                <a:gd name="connsiteY10" fmla="*/ 0 h 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9849">
                  <a:moveTo>
                    <a:pt x="5654" y="0"/>
                  </a:moveTo>
                  <a:lnTo>
                    <a:pt x="4521" y="0"/>
                  </a:lnTo>
                  <a:lnTo>
                    <a:pt x="174" y="0"/>
                  </a:lnTo>
                  <a:cubicBezTo>
                    <a:pt x="58" y="7455"/>
                    <a:pt x="115" y="2284"/>
                    <a:pt x="0" y="9816"/>
                  </a:cubicBezTo>
                  <a:lnTo>
                    <a:pt x="4474" y="9807"/>
                  </a:lnTo>
                  <a:cubicBezTo>
                    <a:pt x="4478" y="7954"/>
                    <a:pt x="4536" y="9309"/>
                    <a:pt x="4659" y="5720"/>
                  </a:cubicBezTo>
                  <a:lnTo>
                    <a:pt x="5551" y="5720"/>
                  </a:lnTo>
                  <a:cubicBezTo>
                    <a:pt x="5664" y="9424"/>
                    <a:pt x="5554" y="6149"/>
                    <a:pt x="5667" y="9849"/>
                  </a:cubicBezTo>
                  <a:lnTo>
                    <a:pt x="10000" y="9817"/>
                  </a:lnTo>
                  <a:cubicBezTo>
                    <a:pt x="9804" y="1844"/>
                    <a:pt x="10104" y="10253"/>
                    <a:pt x="9771" y="0"/>
                  </a:cubicBezTo>
                  <a:lnTo>
                    <a:pt x="5654" y="0"/>
                  </a:lnTo>
                  <a:close/>
                </a:path>
              </a:pathLst>
            </a:custGeom>
            <a:solidFill>
              <a:srgbClr val="2A29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2" name="Freeform 127">
              <a:extLst>
                <a:ext uri="{FF2B5EF4-FFF2-40B4-BE49-F238E27FC236}">
                  <a16:creationId xmlns:a16="http://schemas.microsoft.com/office/drawing/2014/main" id="{0491ABE2-3981-4202-8B97-65BFE28B4E2E}"/>
                </a:ext>
              </a:extLst>
            </p:cNvPr>
            <p:cNvSpPr>
              <a:spLocks/>
            </p:cNvSpPr>
            <p:nvPr/>
          </p:nvSpPr>
          <p:spPr bwMode="auto">
            <a:xfrm>
              <a:off x="8534400" y="1557338"/>
              <a:ext cx="415925" cy="690562"/>
            </a:xfrm>
            <a:custGeom>
              <a:avLst/>
              <a:gdLst>
                <a:gd name="T0" fmla="*/ 155 w 214"/>
                <a:gd name="T1" fmla="*/ 0 h 358"/>
                <a:gd name="T2" fmla="*/ 153 w 214"/>
                <a:gd name="T3" fmla="*/ 10 h 358"/>
                <a:gd name="T4" fmla="*/ 108 w 214"/>
                <a:gd name="T5" fmla="*/ 45 h 358"/>
                <a:gd name="T6" fmla="*/ 60 w 214"/>
                <a:gd name="T7" fmla="*/ 5 h 358"/>
                <a:gd name="T8" fmla="*/ 59 w 214"/>
                <a:gd name="T9" fmla="*/ 0 h 358"/>
                <a:gd name="T10" fmla="*/ 18 w 214"/>
                <a:gd name="T11" fmla="*/ 205 h 358"/>
                <a:gd name="T12" fmla="*/ 18 w 214"/>
                <a:gd name="T13" fmla="*/ 358 h 358"/>
                <a:gd name="T14" fmla="*/ 107 w 214"/>
                <a:gd name="T15" fmla="*/ 358 h 358"/>
                <a:gd name="T16" fmla="*/ 201 w 214"/>
                <a:gd name="T17" fmla="*/ 358 h 358"/>
                <a:gd name="T18" fmla="*/ 199 w 214"/>
                <a:gd name="T19" fmla="*/ 205 h 358"/>
                <a:gd name="T20" fmla="*/ 155 w 214"/>
                <a:gd name="T21"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358">
                  <a:moveTo>
                    <a:pt x="155" y="0"/>
                  </a:moveTo>
                  <a:cubicBezTo>
                    <a:pt x="153" y="10"/>
                    <a:pt x="153" y="10"/>
                    <a:pt x="153" y="10"/>
                  </a:cubicBezTo>
                  <a:cubicBezTo>
                    <a:pt x="148" y="23"/>
                    <a:pt x="136" y="45"/>
                    <a:pt x="108" y="45"/>
                  </a:cubicBezTo>
                  <a:cubicBezTo>
                    <a:pt x="76" y="45"/>
                    <a:pt x="64" y="17"/>
                    <a:pt x="60" y="5"/>
                  </a:cubicBezTo>
                  <a:cubicBezTo>
                    <a:pt x="59" y="0"/>
                    <a:pt x="59" y="0"/>
                    <a:pt x="59" y="0"/>
                  </a:cubicBezTo>
                  <a:cubicBezTo>
                    <a:pt x="0" y="22"/>
                    <a:pt x="18" y="205"/>
                    <a:pt x="18" y="205"/>
                  </a:cubicBezTo>
                  <a:cubicBezTo>
                    <a:pt x="18" y="358"/>
                    <a:pt x="18" y="358"/>
                    <a:pt x="18" y="358"/>
                  </a:cubicBezTo>
                  <a:cubicBezTo>
                    <a:pt x="107" y="358"/>
                    <a:pt x="107" y="358"/>
                    <a:pt x="107" y="358"/>
                  </a:cubicBezTo>
                  <a:cubicBezTo>
                    <a:pt x="201" y="358"/>
                    <a:pt x="201" y="358"/>
                    <a:pt x="201" y="358"/>
                  </a:cubicBezTo>
                  <a:cubicBezTo>
                    <a:pt x="199" y="205"/>
                    <a:pt x="199" y="205"/>
                    <a:pt x="199" y="205"/>
                  </a:cubicBezTo>
                  <a:cubicBezTo>
                    <a:pt x="199" y="205"/>
                    <a:pt x="214" y="22"/>
                    <a:pt x="15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3" name="Freeform 128">
              <a:extLst>
                <a:ext uri="{FF2B5EF4-FFF2-40B4-BE49-F238E27FC236}">
                  <a16:creationId xmlns:a16="http://schemas.microsoft.com/office/drawing/2014/main" id="{CC2D5894-0675-4608-BA45-4A77E698FAA5}"/>
                </a:ext>
              </a:extLst>
            </p:cNvPr>
            <p:cNvSpPr>
              <a:spLocks/>
            </p:cNvSpPr>
            <p:nvPr/>
          </p:nvSpPr>
          <p:spPr bwMode="auto">
            <a:xfrm>
              <a:off x="8710613" y="1608138"/>
              <a:ext cx="65088" cy="52387"/>
            </a:xfrm>
            <a:custGeom>
              <a:avLst/>
              <a:gdLst>
                <a:gd name="T0" fmla="*/ 41 w 41"/>
                <a:gd name="T1" fmla="*/ 17 h 33"/>
                <a:gd name="T2" fmla="*/ 33 w 41"/>
                <a:gd name="T3" fmla="*/ 33 h 33"/>
                <a:gd name="T4" fmla="*/ 7 w 41"/>
                <a:gd name="T5" fmla="*/ 33 h 33"/>
                <a:gd name="T6" fmla="*/ 0 w 41"/>
                <a:gd name="T7" fmla="*/ 17 h 33"/>
                <a:gd name="T8" fmla="*/ 20 w 41"/>
                <a:gd name="T9" fmla="*/ 0 h 33"/>
                <a:gd name="T10" fmla="*/ 41 w 41"/>
                <a:gd name="T11" fmla="*/ 17 h 33"/>
              </a:gdLst>
              <a:ahLst/>
              <a:cxnLst>
                <a:cxn ang="0">
                  <a:pos x="T0" y="T1"/>
                </a:cxn>
                <a:cxn ang="0">
                  <a:pos x="T2" y="T3"/>
                </a:cxn>
                <a:cxn ang="0">
                  <a:pos x="T4" y="T5"/>
                </a:cxn>
                <a:cxn ang="0">
                  <a:pos x="T6" y="T7"/>
                </a:cxn>
                <a:cxn ang="0">
                  <a:pos x="T8" y="T9"/>
                </a:cxn>
                <a:cxn ang="0">
                  <a:pos x="T10" y="T11"/>
                </a:cxn>
              </a:cxnLst>
              <a:rect l="0" t="0" r="r" b="b"/>
              <a:pathLst>
                <a:path w="41" h="33">
                  <a:moveTo>
                    <a:pt x="41" y="17"/>
                  </a:moveTo>
                  <a:lnTo>
                    <a:pt x="33" y="33"/>
                  </a:lnTo>
                  <a:lnTo>
                    <a:pt x="7" y="33"/>
                  </a:lnTo>
                  <a:lnTo>
                    <a:pt x="0" y="17"/>
                  </a:lnTo>
                  <a:lnTo>
                    <a:pt x="20" y="0"/>
                  </a:lnTo>
                  <a:lnTo>
                    <a:pt x="41" y="17"/>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4" name="Freeform 129">
              <a:extLst>
                <a:ext uri="{FF2B5EF4-FFF2-40B4-BE49-F238E27FC236}">
                  <a16:creationId xmlns:a16="http://schemas.microsoft.com/office/drawing/2014/main" id="{04855990-3CDD-487D-AB97-738E998287FA}"/>
                </a:ext>
              </a:extLst>
            </p:cNvPr>
            <p:cNvSpPr>
              <a:spLocks/>
            </p:cNvSpPr>
            <p:nvPr/>
          </p:nvSpPr>
          <p:spPr bwMode="auto">
            <a:xfrm>
              <a:off x="8626475" y="1543050"/>
              <a:ext cx="115888" cy="109537"/>
            </a:xfrm>
            <a:custGeom>
              <a:avLst/>
              <a:gdLst>
                <a:gd name="T0" fmla="*/ 73 w 73"/>
                <a:gd name="T1" fmla="*/ 41 h 69"/>
                <a:gd name="T2" fmla="*/ 46 w 73"/>
                <a:gd name="T3" fmla="*/ 69 h 69"/>
                <a:gd name="T4" fmla="*/ 0 w 73"/>
                <a:gd name="T5" fmla="*/ 14 h 69"/>
                <a:gd name="T6" fmla="*/ 29 w 73"/>
                <a:gd name="T7" fmla="*/ 0 h 69"/>
                <a:gd name="T8" fmla="*/ 39 w 73"/>
                <a:gd name="T9" fmla="*/ 9 h 69"/>
                <a:gd name="T10" fmla="*/ 73 w 73"/>
                <a:gd name="T11" fmla="*/ 41 h 69"/>
              </a:gdLst>
              <a:ahLst/>
              <a:cxnLst>
                <a:cxn ang="0">
                  <a:pos x="T0" y="T1"/>
                </a:cxn>
                <a:cxn ang="0">
                  <a:pos x="T2" y="T3"/>
                </a:cxn>
                <a:cxn ang="0">
                  <a:pos x="T4" y="T5"/>
                </a:cxn>
                <a:cxn ang="0">
                  <a:pos x="T6" y="T7"/>
                </a:cxn>
                <a:cxn ang="0">
                  <a:pos x="T8" y="T9"/>
                </a:cxn>
                <a:cxn ang="0">
                  <a:pos x="T10" y="T11"/>
                </a:cxn>
              </a:cxnLst>
              <a:rect l="0" t="0" r="r" b="b"/>
              <a:pathLst>
                <a:path w="73" h="69">
                  <a:moveTo>
                    <a:pt x="73" y="41"/>
                  </a:moveTo>
                  <a:lnTo>
                    <a:pt x="46" y="69"/>
                  </a:lnTo>
                  <a:lnTo>
                    <a:pt x="0" y="14"/>
                  </a:lnTo>
                  <a:lnTo>
                    <a:pt x="29" y="0"/>
                  </a:lnTo>
                  <a:lnTo>
                    <a:pt x="39" y="9"/>
                  </a:lnTo>
                  <a:lnTo>
                    <a:pt x="73" y="41"/>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5" name="Freeform 130">
              <a:extLst>
                <a:ext uri="{FF2B5EF4-FFF2-40B4-BE49-F238E27FC236}">
                  <a16:creationId xmlns:a16="http://schemas.microsoft.com/office/drawing/2014/main" id="{F4BC1C3F-CA03-410A-96A7-9EEC5E341662}"/>
                </a:ext>
              </a:extLst>
            </p:cNvPr>
            <p:cNvSpPr>
              <a:spLocks/>
            </p:cNvSpPr>
            <p:nvPr/>
          </p:nvSpPr>
          <p:spPr bwMode="auto">
            <a:xfrm>
              <a:off x="8742363" y="1543050"/>
              <a:ext cx="117475" cy="109537"/>
            </a:xfrm>
            <a:custGeom>
              <a:avLst/>
              <a:gdLst>
                <a:gd name="T0" fmla="*/ 44 w 74"/>
                <a:gd name="T1" fmla="*/ 0 h 69"/>
                <a:gd name="T2" fmla="*/ 0 w 74"/>
                <a:gd name="T3" fmla="*/ 41 h 69"/>
                <a:gd name="T4" fmla="*/ 27 w 74"/>
                <a:gd name="T5" fmla="*/ 69 h 69"/>
                <a:gd name="T6" fmla="*/ 74 w 74"/>
                <a:gd name="T7" fmla="*/ 14 h 69"/>
                <a:gd name="T8" fmla="*/ 44 w 74"/>
                <a:gd name="T9" fmla="*/ 0 h 69"/>
              </a:gdLst>
              <a:ahLst/>
              <a:cxnLst>
                <a:cxn ang="0">
                  <a:pos x="T0" y="T1"/>
                </a:cxn>
                <a:cxn ang="0">
                  <a:pos x="T2" y="T3"/>
                </a:cxn>
                <a:cxn ang="0">
                  <a:pos x="T4" y="T5"/>
                </a:cxn>
                <a:cxn ang="0">
                  <a:pos x="T6" y="T7"/>
                </a:cxn>
                <a:cxn ang="0">
                  <a:pos x="T8" y="T9"/>
                </a:cxn>
              </a:cxnLst>
              <a:rect l="0" t="0" r="r" b="b"/>
              <a:pathLst>
                <a:path w="74" h="69">
                  <a:moveTo>
                    <a:pt x="44" y="0"/>
                  </a:moveTo>
                  <a:lnTo>
                    <a:pt x="0" y="41"/>
                  </a:lnTo>
                  <a:lnTo>
                    <a:pt x="27" y="69"/>
                  </a:lnTo>
                  <a:lnTo>
                    <a:pt x="74" y="14"/>
                  </a:lnTo>
                  <a:lnTo>
                    <a:pt x="44"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6" name="Freeform 131">
              <a:extLst>
                <a:ext uri="{FF2B5EF4-FFF2-40B4-BE49-F238E27FC236}">
                  <a16:creationId xmlns:a16="http://schemas.microsoft.com/office/drawing/2014/main" id="{95E9E7B0-7B74-4A0E-BFE7-76DC12F0B5D5}"/>
                </a:ext>
              </a:extLst>
            </p:cNvPr>
            <p:cNvSpPr>
              <a:spLocks/>
            </p:cNvSpPr>
            <p:nvPr/>
          </p:nvSpPr>
          <p:spPr bwMode="auto">
            <a:xfrm>
              <a:off x="8705850" y="1665288"/>
              <a:ext cx="74613" cy="573087"/>
            </a:xfrm>
            <a:custGeom>
              <a:avLst/>
              <a:gdLst>
                <a:gd name="T0" fmla="*/ 36 w 47"/>
                <a:gd name="T1" fmla="*/ 0 h 361"/>
                <a:gd name="T2" fmla="*/ 47 w 47"/>
                <a:gd name="T3" fmla="*/ 335 h 361"/>
                <a:gd name="T4" fmla="*/ 23 w 47"/>
                <a:gd name="T5" fmla="*/ 361 h 361"/>
                <a:gd name="T6" fmla="*/ 0 w 47"/>
                <a:gd name="T7" fmla="*/ 335 h 361"/>
                <a:gd name="T8" fmla="*/ 10 w 47"/>
                <a:gd name="T9" fmla="*/ 0 h 361"/>
                <a:gd name="T10" fmla="*/ 36 w 47"/>
                <a:gd name="T11" fmla="*/ 0 h 361"/>
              </a:gdLst>
              <a:ahLst/>
              <a:cxnLst>
                <a:cxn ang="0">
                  <a:pos x="T0" y="T1"/>
                </a:cxn>
                <a:cxn ang="0">
                  <a:pos x="T2" y="T3"/>
                </a:cxn>
                <a:cxn ang="0">
                  <a:pos x="T4" y="T5"/>
                </a:cxn>
                <a:cxn ang="0">
                  <a:pos x="T6" y="T7"/>
                </a:cxn>
                <a:cxn ang="0">
                  <a:pos x="T8" y="T9"/>
                </a:cxn>
                <a:cxn ang="0">
                  <a:pos x="T10" y="T11"/>
                </a:cxn>
              </a:cxnLst>
              <a:rect l="0" t="0" r="r" b="b"/>
              <a:pathLst>
                <a:path w="47" h="361">
                  <a:moveTo>
                    <a:pt x="36" y="0"/>
                  </a:moveTo>
                  <a:lnTo>
                    <a:pt x="47" y="335"/>
                  </a:lnTo>
                  <a:lnTo>
                    <a:pt x="23" y="361"/>
                  </a:lnTo>
                  <a:lnTo>
                    <a:pt x="0" y="335"/>
                  </a:lnTo>
                  <a:lnTo>
                    <a:pt x="10" y="0"/>
                  </a:lnTo>
                  <a:lnTo>
                    <a:pt x="36" y="0"/>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7" name="Freeform 132">
              <a:extLst>
                <a:ext uri="{FF2B5EF4-FFF2-40B4-BE49-F238E27FC236}">
                  <a16:creationId xmlns:a16="http://schemas.microsoft.com/office/drawing/2014/main" id="{0601AD9A-E27D-473D-92D1-82243D30B861}"/>
                </a:ext>
              </a:extLst>
            </p:cNvPr>
            <p:cNvSpPr>
              <a:spLocks/>
            </p:cNvSpPr>
            <p:nvPr/>
          </p:nvSpPr>
          <p:spPr bwMode="auto">
            <a:xfrm>
              <a:off x="8434388" y="1552575"/>
              <a:ext cx="617538" cy="833437"/>
            </a:xfrm>
            <a:custGeom>
              <a:avLst/>
              <a:gdLst>
                <a:gd name="T0" fmla="*/ 309 w 318"/>
                <a:gd name="T1" fmla="*/ 56 h 433"/>
                <a:gd name="T2" fmla="*/ 207 w 318"/>
                <a:gd name="T3" fmla="*/ 0 h 433"/>
                <a:gd name="T4" fmla="*/ 159 w 318"/>
                <a:gd name="T5" fmla="*/ 196 h 433"/>
                <a:gd name="T6" fmla="*/ 111 w 318"/>
                <a:gd name="T7" fmla="*/ 0 h 433"/>
                <a:gd name="T8" fmla="*/ 9 w 318"/>
                <a:gd name="T9" fmla="*/ 56 h 433"/>
                <a:gd name="T10" fmla="*/ 31 w 318"/>
                <a:gd name="T11" fmla="*/ 134 h 433"/>
                <a:gd name="T12" fmla="*/ 30 w 318"/>
                <a:gd name="T13" fmla="*/ 433 h 433"/>
                <a:gd name="T14" fmla="*/ 150 w 318"/>
                <a:gd name="T15" fmla="*/ 433 h 433"/>
                <a:gd name="T16" fmla="*/ 159 w 318"/>
                <a:gd name="T17" fmla="*/ 391 h 433"/>
                <a:gd name="T18" fmla="*/ 168 w 318"/>
                <a:gd name="T19" fmla="*/ 433 h 433"/>
                <a:gd name="T20" fmla="*/ 288 w 318"/>
                <a:gd name="T21" fmla="*/ 433 h 433"/>
                <a:gd name="T22" fmla="*/ 287 w 318"/>
                <a:gd name="T23" fmla="*/ 134 h 433"/>
                <a:gd name="T24" fmla="*/ 309 w 318"/>
                <a:gd name="T25" fmla="*/ 5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433">
                  <a:moveTo>
                    <a:pt x="309" y="56"/>
                  </a:moveTo>
                  <a:cubicBezTo>
                    <a:pt x="303" y="22"/>
                    <a:pt x="266" y="22"/>
                    <a:pt x="207" y="0"/>
                  </a:cubicBezTo>
                  <a:cubicBezTo>
                    <a:pt x="159" y="196"/>
                    <a:pt x="159" y="196"/>
                    <a:pt x="159" y="196"/>
                  </a:cubicBezTo>
                  <a:cubicBezTo>
                    <a:pt x="111" y="0"/>
                    <a:pt x="111" y="0"/>
                    <a:pt x="111" y="0"/>
                  </a:cubicBezTo>
                  <a:cubicBezTo>
                    <a:pt x="52" y="22"/>
                    <a:pt x="15" y="22"/>
                    <a:pt x="9" y="56"/>
                  </a:cubicBezTo>
                  <a:cubicBezTo>
                    <a:pt x="0" y="110"/>
                    <a:pt x="31" y="134"/>
                    <a:pt x="31" y="134"/>
                  </a:cubicBezTo>
                  <a:cubicBezTo>
                    <a:pt x="31" y="134"/>
                    <a:pt x="34" y="375"/>
                    <a:pt x="30" y="433"/>
                  </a:cubicBezTo>
                  <a:cubicBezTo>
                    <a:pt x="150" y="433"/>
                    <a:pt x="150" y="433"/>
                    <a:pt x="150" y="433"/>
                  </a:cubicBezTo>
                  <a:cubicBezTo>
                    <a:pt x="159" y="391"/>
                    <a:pt x="159" y="391"/>
                    <a:pt x="159" y="391"/>
                  </a:cubicBezTo>
                  <a:cubicBezTo>
                    <a:pt x="168" y="433"/>
                    <a:pt x="168" y="433"/>
                    <a:pt x="168" y="433"/>
                  </a:cubicBezTo>
                  <a:cubicBezTo>
                    <a:pt x="288" y="433"/>
                    <a:pt x="288" y="433"/>
                    <a:pt x="288" y="433"/>
                  </a:cubicBezTo>
                  <a:cubicBezTo>
                    <a:pt x="284" y="375"/>
                    <a:pt x="287" y="134"/>
                    <a:pt x="287" y="134"/>
                  </a:cubicBezTo>
                  <a:cubicBezTo>
                    <a:pt x="287" y="134"/>
                    <a:pt x="318" y="110"/>
                    <a:pt x="309" y="56"/>
                  </a:cubicBezTo>
                </a:path>
              </a:pathLst>
            </a:custGeom>
            <a:solidFill>
              <a:srgbClr val="3230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8" name="Freeform 133">
              <a:extLst>
                <a:ext uri="{FF2B5EF4-FFF2-40B4-BE49-F238E27FC236}">
                  <a16:creationId xmlns:a16="http://schemas.microsoft.com/office/drawing/2014/main" id="{E99E65D4-2095-4EC7-8B57-5800E099F88B}"/>
                </a:ext>
              </a:extLst>
            </p:cNvPr>
            <p:cNvSpPr>
              <a:spLocks/>
            </p:cNvSpPr>
            <p:nvPr/>
          </p:nvSpPr>
          <p:spPr bwMode="auto">
            <a:xfrm>
              <a:off x="8599488" y="1535113"/>
              <a:ext cx="142875" cy="395287"/>
            </a:xfrm>
            <a:custGeom>
              <a:avLst/>
              <a:gdLst>
                <a:gd name="T0" fmla="*/ 0 w 90"/>
                <a:gd name="T1" fmla="*/ 19 h 249"/>
                <a:gd name="T2" fmla="*/ 1 w 90"/>
                <a:gd name="T3" fmla="*/ 61 h 249"/>
                <a:gd name="T4" fmla="*/ 22 w 90"/>
                <a:gd name="T5" fmla="*/ 79 h 249"/>
                <a:gd name="T6" fmla="*/ 6 w 90"/>
                <a:gd name="T7" fmla="*/ 101 h 249"/>
                <a:gd name="T8" fmla="*/ 90 w 90"/>
                <a:gd name="T9" fmla="*/ 249 h 249"/>
                <a:gd name="T10" fmla="*/ 36 w 90"/>
                <a:gd name="T11" fmla="*/ 0 h 249"/>
                <a:gd name="T12" fmla="*/ 0 w 90"/>
                <a:gd name="T13" fmla="*/ 19 h 249"/>
              </a:gdLst>
              <a:ahLst/>
              <a:cxnLst>
                <a:cxn ang="0">
                  <a:pos x="T0" y="T1"/>
                </a:cxn>
                <a:cxn ang="0">
                  <a:pos x="T2" y="T3"/>
                </a:cxn>
                <a:cxn ang="0">
                  <a:pos x="T4" y="T5"/>
                </a:cxn>
                <a:cxn ang="0">
                  <a:pos x="T6" y="T7"/>
                </a:cxn>
                <a:cxn ang="0">
                  <a:pos x="T8" y="T9"/>
                </a:cxn>
                <a:cxn ang="0">
                  <a:pos x="T10" y="T11"/>
                </a:cxn>
                <a:cxn ang="0">
                  <a:pos x="T12" y="T13"/>
                </a:cxn>
              </a:cxnLst>
              <a:rect l="0" t="0" r="r" b="b"/>
              <a:pathLst>
                <a:path w="90" h="249">
                  <a:moveTo>
                    <a:pt x="0" y="19"/>
                  </a:moveTo>
                  <a:lnTo>
                    <a:pt x="1" y="61"/>
                  </a:lnTo>
                  <a:lnTo>
                    <a:pt x="22" y="79"/>
                  </a:lnTo>
                  <a:lnTo>
                    <a:pt x="6" y="101"/>
                  </a:lnTo>
                  <a:lnTo>
                    <a:pt x="90" y="249"/>
                  </a:lnTo>
                  <a:lnTo>
                    <a:pt x="36" y="0"/>
                  </a:lnTo>
                  <a:lnTo>
                    <a:pt x="0" y="19"/>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9" name="Freeform 134">
              <a:extLst>
                <a:ext uri="{FF2B5EF4-FFF2-40B4-BE49-F238E27FC236}">
                  <a16:creationId xmlns:a16="http://schemas.microsoft.com/office/drawing/2014/main" id="{65E8695D-A1F7-456C-B1F0-FC5A7E0715C5}"/>
                </a:ext>
              </a:extLst>
            </p:cNvPr>
            <p:cNvSpPr>
              <a:spLocks/>
            </p:cNvSpPr>
            <p:nvPr/>
          </p:nvSpPr>
          <p:spPr bwMode="auto">
            <a:xfrm>
              <a:off x="8599488" y="1535113"/>
              <a:ext cx="142875" cy="395287"/>
            </a:xfrm>
            <a:custGeom>
              <a:avLst/>
              <a:gdLst>
                <a:gd name="T0" fmla="*/ 0 w 90"/>
                <a:gd name="T1" fmla="*/ 19 h 249"/>
                <a:gd name="T2" fmla="*/ 1 w 90"/>
                <a:gd name="T3" fmla="*/ 61 h 249"/>
                <a:gd name="T4" fmla="*/ 22 w 90"/>
                <a:gd name="T5" fmla="*/ 79 h 249"/>
                <a:gd name="T6" fmla="*/ 6 w 90"/>
                <a:gd name="T7" fmla="*/ 101 h 249"/>
                <a:gd name="T8" fmla="*/ 90 w 90"/>
                <a:gd name="T9" fmla="*/ 249 h 249"/>
                <a:gd name="T10" fmla="*/ 36 w 90"/>
                <a:gd name="T11" fmla="*/ 0 h 249"/>
                <a:gd name="T12" fmla="*/ 0 w 90"/>
                <a:gd name="T13" fmla="*/ 19 h 249"/>
              </a:gdLst>
              <a:ahLst/>
              <a:cxnLst>
                <a:cxn ang="0">
                  <a:pos x="T0" y="T1"/>
                </a:cxn>
                <a:cxn ang="0">
                  <a:pos x="T2" y="T3"/>
                </a:cxn>
                <a:cxn ang="0">
                  <a:pos x="T4" y="T5"/>
                </a:cxn>
                <a:cxn ang="0">
                  <a:pos x="T6" y="T7"/>
                </a:cxn>
                <a:cxn ang="0">
                  <a:pos x="T8" y="T9"/>
                </a:cxn>
                <a:cxn ang="0">
                  <a:pos x="T10" y="T11"/>
                </a:cxn>
                <a:cxn ang="0">
                  <a:pos x="T12" y="T13"/>
                </a:cxn>
              </a:cxnLst>
              <a:rect l="0" t="0" r="r" b="b"/>
              <a:pathLst>
                <a:path w="90" h="249">
                  <a:moveTo>
                    <a:pt x="0" y="19"/>
                  </a:moveTo>
                  <a:lnTo>
                    <a:pt x="1" y="61"/>
                  </a:lnTo>
                  <a:lnTo>
                    <a:pt x="22" y="79"/>
                  </a:lnTo>
                  <a:lnTo>
                    <a:pt x="6" y="101"/>
                  </a:lnTo>
                  <a:lnTo>
                    <a:pt x="90" y="249"/>
                  </a:lnTo>
                  <a:lnTo>
                    <a:pt x="36" y="0"/>
                  </a:lnTo>
                  <a:lnTo>
                    <a:pt x="0"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0" name="Freeform 135">
              <a:extLst>
                <a:ext uri="{FF2B5EF4-FFF2-40B4-BE49-F238E27FC236}">
                  <a16:creationId xmlns:a16="http://schemas.microsoft.com/office/drawing/2014/main" id="{45A622B3-63DE-481A-A011-214A2080B470}"/>
                </a:ext>
              </a:extLst>
            </p:cNvPr>
            <p:cNvSpPr>
              <a:spLocks/>
            </p:cNvSpPr>
            <p:nvPr/>
          </p:nvSpPr>
          <p:spPr bwMode="auto">
            <a:xfrm>
              <a:off x="8742363" y="1535113"/>
              <a:ext cx="144463" cy="395287"/>
            </a:xfrm>
            <a:custGeom>
              <a:avLst/>
              <a:gdLst>
                <a:gd name="T0" fmla="*/ 91 w 91"/>
                <a:gd name="T1" fmla="*/ 19 h 249"/>
                <a:gd name="T2" fmla="*/ 90 w 91"/>
                <a:gd name="T3" fmla="*/ 61 h 249"/>
                <a:gd name="T4" fmla="*/ 69 w 91"/>
                <a:gd name="T5" fmla="*/ 79 h 249"/>
                <a:gd name="T6" fmla="*/ 85 w 91"/>
                <a:gd name="T7" fmla="*/ 101 h 249"/>
                <a:gd name="T8" fmla="*/ 0 w 91"/>
                <a:gd name="T9" fmla="*/ 249 h 249"/>
                <a:gd name="T10" fmla="*/ 54 w 91"/>
                <a:gd name="T11" fmla="*/ 0 h 249"/>
                <a:gd name="T12" fmla="*/ 91 w 91"/>
                <a:gd name="T13" fmla="*/ 19 h 249"/>
              </a:gdLst>
              <a:ahLst/>
              <a:cxnLst>
                <a:cxn ang="0">
                  <a:pos x="T0" y="T1"/>
                </a:cxn>
                <a:cxn ang="0">
                  <a:pos x="T2" y="T3"/>
                </a:cxn>
                <a:cxn ang="0">
                  <a:pos x="T4" y="T5"/>
                </a:cxn>
                <a:cxn ang="0">
                  <a:pos x="T6" y="T7"/>
                </a:cxn>
                <a:cxn ang="0">
                  <a:pos x="T8" y="T9"/>
                </a:cxn>
                <a:cxn ang="0">
                  <a:pos x="T10" y="T11"/>
                </a:cxn>
                <a:cxn ang="0">
                  <a:pos x="T12" y="T13"/>
                </a:cxn>
              </a:cxnLst>
              <a:rect l="0" t="0" r="r" b="b"/>
              <a:pathLst>
                <a:path w="91" h="249">
                  <a:moveTo>
                    <a:pt x="91" y="19"/>
                  </a:moveTo>
                  <a:lnTo>
                    <a:pt x="90" y="61"/>
                  </a:lnTo>
                  <a:lnTo>
                    <a:pt x="69" y="79"/>
                  </a:lnTo>
                  <a:lnTo>
                    <a:pt x="85" y="101"/>
                  </a:lnTo>
                  <a:lnTo>
                    <a:pt x="0" y="249"/>
                  </a:lnTo>
                  <a:lnTo>
                    <a:pt x="54" y="0"/>
                  </a:lnTo>
                  <a:lnTo>
                    <a:pt x="91" y="19"/>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1" name="Freeform 136">
              <a:extLst>
                <a:ext uri="{FF2B5EF4-FFF2-40B4-BE49-F238E27FC236}">
                  <a16:creationId xmlns:a16="http://schemas.microsoft.com/office/drawing/2014/main" id="{1098EEA7-F187-42E8-84F5-7AACA9CE98B2}"/>
                </a:ext>
              </a:extLst>
            </p:cNvPr>
            <p:cNvSpPr>
              <a:spLocks/>
            </p:cNvSpPr>
            <p:nvPr/>
          </p:nvSpPr>
          <p:spPr bwMode="auto">
            <a:xfrm>
              <a:off x="8543925" y="1800225"/>
              <a:ext cx="141288" cy="246062"/>
            </a:xfrm>
            <a:custGeom>
              <a:avLst/>
              <a:gdLst>
                <a:gd name="T0" fmla="*/ 0 w 72"/>
                <a:gd name="T1" fmla="*/ 107 h 127"/>
                <a:gd name="T2" fmla="*/ 0 w 72"/>
                <a:gd name="T3" fmla="*/ 20 h 127"/>
                <a:gd name="T4" fmla="*/ 20 w 72"/>
                <a:gd name="T5" fmla="*/ 0 h 127"/>
                <a:gd name="T6" fmla="*/ 52 w 72"/>
                <a:gd name="T7" fmla="*/ 0 h 127"/>
                <a:gd name="T8" fmla="*/ 72 w 72"/>
                <a:gd name="T9" fmla="*/ 20 h 127"/>
                <a:gd name="T10" fmla="*/ 72 w 72"/>
                <a:gd name="T11" fmla="*/ 107 h 127"/>
                <a:gd name="T12" fmla="*/ 52 w 72"/>
                <a:gd name="T13" fmla="*/ 127 h 127"/>
                <a:gd name="T14" fmla="*/ 20 w 72"/>
                <a:gd name="T15" fmla="*/ 127 h 127"/>
                <a:gd name="T16" fmla="*/ 0 w 72"/>
                <a:gd name="T17" fmla="*/ 10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27">
                  <a:moveTo>
                    <a:pt x="0" y="107"/>
                  </a:moveTo>
                  <a:cubicBezTo>
                    <a:pt x="0" y="20"/>
                    <a:pt x="0" y="20"/>
                    <a:pt x="0" y="20"/>
                  </a:cubicBezTo>
                  <a:cubicBezTo>
                    <a:pt x="0" y="9"/>
                    <a:pt x="9" y="0"/>
                    <a:pt x="20" y="0"/>
                  </a:cubicBezTo>
                  <a:cubicBezTo>
                    <a:pt x="52" y="0"/>
                    <a:pt x="52" y="0"/>
                    <a:pt x="52" y="0"/>
                  </a:cubicBezTo>
                  <a:cubicBezTo>
                    <a:pt x="63" y="0"/>
                    <a:pt x="72" y="9"/>
                    <a:pt x="72" y="20"/>
                  </a:cubicBezTo>
                  <a:cubicBezTo>
                    <a:pt x="72" y="107"/>
                    <a:pt x="72" y="107"/>
                    <a:pt x="72" y="107"/>
                  </a:cubicBezTo>
                  <a:cubicBezTo>
                    <a:pt x="72" y="118"/>
                    <a:pt x="63" y="127"/>
                    <a:pt x="52" y="127"/>
                  </a:cubicBezTo>
                  <a:cubicBezTo>
                    <a:pt x="20" y="127"/>
                    <a:pt x="20" y="127"/>
                    <a:pt x="20" y="127"/>
                  </a:cubicBezTo>
                  <a:cubicBezTo>
                    <a:pt x="9" y="127"/>
                    <a:pt x="0" y="118"/>
                    <a:pt x="0" y="107"/>
                  </a:cubicBezTo>
                </a:path>
              </a:pathLst>
            </a:custGeom>
            <a:solidFill>
              <a:srgbClr val="686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2" name="Freeform 137">
              <a:extLst>
                <a:ext uri="{FF2B5EF4-FFF2-40B4-BE49-F238E27FC236}">
                  <a16:creationId xmlns:a16="http://schemas.microsoft.com/office/drawing/2014/main" id="{7E28EB7A-79F9-4983-BEEB-0165272D4B10}"/>
                </a:ext>
              </a:extLst>
            </p:cNvPr>
            <p:cNvSpPr>
              <a:spLocks/>
            </p:cNvSpPr>
            <p:nvPr/>
          </p:nvSpPr>
          <p:spPr bwMode="auto">
            <a:xfrm>
              <a:off x="8548688" y="1800225"/>
              <a:ext cx="136525" cy="241300"/>
            </a:xfrm>
            <a:custGeom>
              <a:avLst/>
              <a:gdLst>
                <a:gd name="T0" fmla="*/ 55 w 70"/>
                <a:gd name="T1" fmla="*/ 0 h 125"/>
                <a:gd name="T2" fmla="*/ 13 w 70"/>
                <a:gd name="T3" fmla="*/ 0 h 125"/>
                <a:gd name="T4" fmla="*/ 0 w 70"/>
                <a:gd name="T5" fmla="*/ 8 h 125"/>
                <a:gd name="T6" fmla="*/ 3 w 70"/>
                <a:gd name="T7" fmla="*/ 7 h 125"/>
                <a:gd name="T8" fmla="*/ 18 w 70"/>
                <a:gd name="T9" fmla="*/ 0 h 125"/>
                <a:gd name="T10" fmla="*/ 50 w 70"/>
                <a:gd name="T11" fmla="*/ 0 h 125"/>
                <a:gd name="T12" fmla="*/ 70 w 70"/>
                <a:gd name="T13" fmla="*/ 20 h 125"/>
                <a:gd name="T14" fmla="*/ 70 w 70"/>
                <a:gd name="T15" fmla="*/ 107 h 125"/>
                <a:gd name="T16" fmla="*/ 63 w 70"/>
                <a:gd name="T17" fmla="*/ 122 h 125"/>
                <a:gd name="T18" fmla="*/ 62 w 70"/>
                <a:gd name="T19" fmla="*/ 125 h 125"/>
                <a:gd name="T20" fmla="*/ 70 w 70"/>
                <a:gd name="T21" fmla="*/ 112 h 125"/>
                <a:gd name="T22" fmla="*/ 70 w 70"/>
                <a:gd name="T23" fmla="*/ 15 h 125"/>
                <a:gd name="T24" fmla="*/ 70 w 70"/>
                <a:gd name="T25" fmla="*/ 14 h 125"/>
                <a:gd name="T26" fmla="*/ 64 w 70"/>
                <a:gd name="T27" fmla="*/ 3 h 125"/>
                <a:gd name="T28" fmla="*/ 55 w 70"/>
                <a:gd name="T2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125">
                  <a:moveTo>
                    <a:pt x="55" y="0"/>
                  </a:moveTo>
                  <a:cubicBezTo>
                    <a:pt x="13" y="0"/>
                    <a:pt x="13" y="0"/>
                    <a:pt x="13" y="0"/>
                  </a:cubicBezTo>
                  <a:cubicBezTo>
                    <a:pt x="7" y="0"/>
                    <a:pt x="2" y="4"/>
                    <a:pt x="0" y="8"/>
                  </a:cubicBezTo>
                  <a:cubicBezTo>
                    <a:pt x="1" y="8"/>
                    <a:pt x="2" y="7"/>
                    <a:pt x="3" y="7"/>
                  </a:cubicBezTo>
                  <a:cubicBezTo>
                    <a:pt x="7" y="3"/>
                    <a:pt x="12" y="0"/>
                    <a:pt x="18" y="0"/>
                  </a:cubicBezTo>
                  <a:cubicBezTo>
                    <a:pt x="50" y="0"/>
                    <a:pt x="50" y="0"/>
                    <a:pt x="50" y="0"/>
                  </a:cubicBezTo>
                  <a:cubicBezTo>
                    <a:pt x="61" y="0"/>
                    <a:pt x="70" y="9"/>
                    <a:pt x="70" y="20"/>
                  </a:cubicBezTo>
                  <a:cubicBezTo>
                    <a:pt x="70" y="107"/>
                    <a:pt x="70" y="107"/>
                    <a:pt x="70" y="107"/>
                  </a:cubicBezTo>
                  <a:cubicBezTo>
                    <a:pt x="70" y="113"/>
                    <a:pt x="67" y="118"/>
                    <a:pt x="63" y="122"/>
                  </a:cubicBezTo>
                  <a:cubicBezTo>
                    <a:pt x="63" y="123"/>
                    <a:pt x="63" y="124"/>
                    <a:pt x="62" y="125"/>
                  </a:cubicBezTo>
                  <a:cubicBezTo>
                    <a:pt x="67" y="123"/>
                    <a:pt x="70" y="118"/>
                    <a:pt x="70" y="112"/>
                  </a:cubicBezTo>
                  <a:cubicBezTo>
                    <a:pt x="70" y="15"/>
                    <a:pt x="70" y="15"/>
                    <a:pt x="70" y="15"/>
                  </a:cubicBezTo>
                  <a:cubicBezTo>
                    <a:pt x="70" y="15"/>
                    <a:pt x="70" y="15"/>
                    <a:pt x="70" y="14"/>
                  </a:cubicBezTo>
                  <a:cubicBezTo>
                    <a:pt x="64" y="3"/>
                    <a:pt x="64" y="3"/>
                    <a:pt x="64" y="3"/>
                  </a:cubicBezTo>
                  <a:cubicBezTo>
                    <a:pt x="61" y="1"/>
                    <a:pt x="58" y="0"/>
                    <a:pt x="55"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3" name="Freeform 138">
              <a:extLst>
                <a:ext uri="{FF2B5EF4-FFF2-40B4-BE49-F238E27FC236}">
                  <a16:creationId xmlns:a16="http://schemas.microsoft.com/office/drawing/2014/main" id="{5F751014-E9B8-489E-8387-4DF114E7A409}"/>
                </a:ext>
              </a:extLst>
            </p:cNvPr>
            <p:cNvSpPr>
              <a:spLocks/>
            </p:cNvSpPr>
            <p:nvPr/>
          </p:nvSpPr>
          <p:spPr bwMode="auto">
            <a:xfrm>
              <a:off x="8672513" y="1806575"/>
              <a:ext cx="12700" cy="20637"/>
            </a:xfrm>
            <a:custGeom>
              <a:avLst/>
              <a:gdLst>
                <a:gd name="T0" fmla="*/ 0 w 6"/>
                <a:gd name="T1" fmla="*/ 0 h 11"/>
                <a:gd name="T2" fmla="*/ 6 w 6"/>
                <a:gd name="T3" fmla="*/ 11 h 11"/>
                <a:gd name="T4" fmla="*/ 0 w 6"/>
                <a:gd name="T5" fmla="*/ 0 h 11"/>
              </a:gdLst>
              <a:ahLst/>
              <a:cxnLst>
                <a:cxn ang="0">
                  <a:pos x="T0" y="T1"/>
                </a:cxn>
                <a:cxn ang="0">
                  <a:pos x="T2" y="T3"/>
                </a:cxn>
                <a:cxn ang="0">
                  <a:pos x="T4" y="T5"/>
                </a:cxn>
              </a:cxnLst>
              <a:rect l="0" t="0" r="r" b="b"/>
              <a:pathLst>
                <a:path w="6" h="11">
                  <a:moveTo>
                    <a:pt x="0" y="0"/>
                  </a:moveTo>
                  <a:cubicBezTo>
                    <a:pt x="6" y="11"/>
                    <a:pt x="6" y="11"/>
                    <a:pt x="6" y="11"/>
                  </a:cubicBezTo>
                  <a:cubicBezTo>
                    <a:pt x="6" y="7"/>
                    <a:pt x="3" y="3"/>
                    <a:pt x="0" y="0"/>
                  </a:cubicBezTo>
                </a:path>
              </a:pathLst>
            </a:custGeom>
            <a:solidFill>
              <a:srgbClr val="3E3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4" name="Freeform 139">
              <a:extLst>
                <a:ext uri="{FF2B5EF4-FFF2-40B4-BE49-F238E27FC236}">
                  <a16:creationId xmlns:a16="http://schemas.microsoft.com/office/drawing/2014/main" id="{9CB17FC7-39A7-403E-BE8F-C5ED4904D1E5}"/>
                </a:ext>
              </a:extLst>
            </p:cNvPr>
            <p:cNvSpPr>
              <a:spLocks/>
            </p:cNvSpPr>
            <p:nvPr/>
          </p:nvSpPr>
          <p:spPr bwMode="auto">
            <a:xfrm>
              <a:off x="8555038" y="1800225"/>
              <a:ext cx="130175" cy="234950"/>
            </a:xfrm>
            <a:custGeom>
              <a:avLst/>
              <a:gdLst>
                <a:gd name="T0" fmla="*/ 47 w 67"/>
                <a:gd name="T1" fmla="*/ 0 h 122"/>
                <a:gd name="T2" fmla="*/ 15 w 67"/>
                <a:gd name="T3" fmla="*/ 0 h 122"/>
                <a:gd name="T4" fmla="*/ 0 w 67"/>
                <a:gd name="T5" fmla="*/ 7 h 122"/>
                <a:gd name="T6" fmla="*/ 4 w 67"/>
                <a:gd name="T7" fmla="*/ 6 h 122"/>
                <a:gd name="T8" fmla="*/ 46 w 67"/>
                <a:gd name="T9" fmla="*/ 6 h 122"/>
                <a:gd name="T10" fmla="*/ 61 w 67"/>
                <a:gd name="T11" fmla="*/ 21 h 122"/>
                <a:gd name="T12" fmla="*/ 61 w 67"/>
                <a:gd name="T13" fmla="*/ 118 h 122"/>
                <a:gd name="T14" fmla="*/ 60 w 67"/>
                <a:gd name="T15" fmla="*/ 122 h 122"/>
                <a:gd name="T16" fmla="*/ 67 w 67"/>
                <a:gd name="T17" fmla="*/ 107 h 122"/>
                <a:gd name="T18" fmla="*/ 67 w 67"/>
                <a:gd name="T19" fmla="*/ 20 h 122"/>
                <a:gd name="T20" fmla="*/ 47 w 67"/>
                <a:gd name="T2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2">
                  <a:moveTo>
                    <a:pt x="47" y="0"/>
                  </a:moveTo>
                  <a:cubicBezTo>
                    <a:pt x="15" y="0"/>
                    <a:pt x="15" y="0"/>
                    <a:pt x="15" y="0"/>
                  </a:cubicBezTo>
                  <a:cubicBezTo>
                    <a:pt x="9" y="0"/>
                    <a:pt x="4" y="3"/>
                    <a:pt x="0" y="7"/>
                  </a:cubicBezTo>
                  <a:cubicBezTo>
                    <a:pt x="1" y="6"/>
                    <a:pt x="3" y="6"/>
                    <a:pt x="4" y="6"/>
                  </a:cubicBezTo>
                  <a:cubicBezTo>
                    <a:pt x="46" y="6"/>
                    <a:pt x="46" y="6"/>
                    <a:pt x="46" y="6"/>
                  </a:cubicBezTo>
                  <a:cubicBezTo>
                    <a:pt x="54" y="6"/>
                    <a:pt x="61" y="13"/>
                    <a:pt x="61" y="21"/>
                  </a:cubicBezTo>
                  <a:cubicBezTo>
                    <a:pt x="61" y="118"/>
                    <a:pt x="61" y="118"/>
                    <a:pt x="61" y="118"/>
                  </a:cubicBezTo>
                  <a:cubicBezTo>
                    <a:pt x="61" y="119"/>
                    <a:pt x="61" y="121"/>
                    <a:pt x="60" y="122"/>
                  </a:cubicBezTo>
                  <a:cubicBezTo>
                    <a:pt x="64" y="118"/>
                    <a:pt x="67" y="113"/>
                    <a:pt x="67" y="107"/>
                  </a:cubicBezTo>
                  <a:cubicBezTo>
                    <a:pt x="67" y="20"/>
                    <a:pt x="67" y="20"/>
                    <a:pt x="67" y="20"/>
                  </a:cubicBezTo>
                  <a:cubicBezTo>
                    <a:pt x="67" y="9"/>
                    <a:pt x="58" y="0"/>
                    <a:pt x="47" y="0"/>
                  </a:cubicBezTo>
                </a:path>
              </a:pathLst>
            </a:custGeom>
            <a:solidFill>
              <a:srgbClr val="525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5" name="Freeform 140">
              <a:extLst>
                <a:ext uri="{FF2B5EF4-FFF2-40B4-BE49-F238E27FC236}">
                  <a16:creationId xmlns:a16="http://schemas.microsoft.com/office/drawing/2014/main" id="{604431AA-1A49-4393-ACB6-781E84075949}"/>
                </a:ext>
              </a:extLst>
            </p:cNvPr>
            <p:cNvSpPr>
              <a:spLocks/>
            </p:cNvSpPr>
            <p:nvPr/>
          </p:nvSpPr>
          <p:spPr bwMode="auto">
            <a:xfrm>
              <a:off x="8602663" y="1822450"/>
              <a:ext cx="23813" cy="20637"/>
            </a:xfrm>
            <a:custGeom>
              <a:avLst/>
              <a:gdLst>
                <a:gd name="T0" fmla="*/ 0 w 12"/>
                <a:gd name="T1" fmla="*/ 5 h 11"/>
                <a:gd name="T2" fmla="*/ 0 w 12"/>
                <a:gd name="T3" fmla="*/ 5 h 11"/>
                <a:gd name="T4" fmla="*/ 6 w 12"/>
                <a:gd name="T5" fmla="*/ 0 h 11"/>
                <a:gd name="T6" fmla="*/ 12 w 12"/>
                <a:gd name="T7" fmla="*/ 5 h 11"/>
                <a:gd name="T8" fmla="*/ 6 w 12"/>
                <a:gd name="T9" fmla="*/ 11 h 11"/>
                <a:gd name="T10" fmla="*/ 0 w 12"/>
                <a:gd name="T11" fmla="*/ 5 h 11"/>
              </a:gdLst>
              <a:ahLst/>
              <a:cxnLst>
                <a:cxn ang="0">
                  <a:pos x="T0" y="T1"/>
                </a:cxn>
                <a:cxn ang="0">
                  <a:pos x="T2" y="T3"/>
                </a:cxn>
                <a:cxn ang="0">
                  <a:pos x="T4" y="T5"/>
                </a:cxn>
                <a:cxn ang="0">
                  <a:pos x="T6" y="T7"/>
                </a:cxn>
                <a:cxn ang="0">
                  <a:pos x="T8" y="T9"/>
                </a:cxn>
                <a:cxn ang="0">
                  <a:pos x="T10" y="T11"/>
                </a:cxn>
              </a:cxnLst>
              <a:rect l="0" t="0" r="r" b="b"/>
              <a:pathLst>
                <a:path w="12" h="11">
                  <a:moveTo>
                    <a:pt x="0" y="5"/>
                  </a:moveTo>
                  <a:cubicBezTo>
                    <a:pt x="0" y="5"/>
                    <a:pt x="0" y="5"/>
                    <a:pt x="0" y="5"/>
                  </a:cubicBezTo>
                  <a:cubicBezTo>
                    <a:pt x="0" y="2"/>
                    <a:pt x="3" y="0"/>
                    <a:pt x="6" y="0"/>
                  </a:cubicBezTo>
                  <a:cubicBezTo>
                    <a:pt x="9" y="0"/>
                    <a:pt x="12" y="2"/>
                    <a:pt x="12" y="5"/>
                  </a:cubicBezTo>
                  <a:cubicBezTo>
                    <a:pt x="12" y="8"/>
                    <a:pt x="9" y="11"/>
                    <a:pt x="6" y="11"/>
                  </a:cubicBezTo>
                  <a:cubicBezTo>
                    <a:pt x="3" y="11"/>
                    <a:pt x="0" y="8"/>
                    <a:pt x="0" y="5"/>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6" name="Freeform 141">
              <a:extLst>
                <a:ext uri="{FF2B5EF4-FFF2-40B4-BE49-F238E27FC236}">
                  <a16:creationId xmlns:a16="http://schemas.microsoft.com/office/drawing/2014/main" id="{1C7FA32C-E944-4EA8-BAA3-B9AAA1F210BA}"/>
                </a:ext>
              </a:extLst>
            </p:cNvPr>
            <p:cNvSpPr>
              <a:spLocks/>
            </p:cNvSpPr>
            <p:nvPr/>
          </p:nvSpPr>
          <p:spPr bwMode="auto">
            <a:xfrm>
              <a:off x="9001125" y="2352675"/>
              <a:ext cx="95250" cy="174625"/>
            </a:xfrm>
            <a:custGeom>
              <a:avLst/>
              <a:gdLst>
                <a:gd name="T0" fmla="*/ 2 w 49"/>
                <a:gd name="T1" fmla="*/ 63 h 91"/>
                <a:gd name="T2" fmla="*/ 13 w 49"/>
                <a:gd name="T3" fmla="*/ 0 h 91"/>
                <a:gd name="T4" fmla="*/ 49 w 49"/>
                <a:gd name="T5" fmla="*/ 6 h 91"/>
                <a:gd name="T6" fmla="*/ 38 w 49"/>
                <a:gd name="T7" fmla="*/ 70 h 91"/>
                <a:gd name="T8" fmla="*/ 16 w 49"/>
                <a:gd name="T9" fmla="*/ 89 h 91"/>
                <a:gd name="T10" fmla="*/ 2 w 49"/>
                <a:gd name="T11" fmla="*/ 63 h 91"/>
              </a:gdLst>
              <a:ahLst/>
              <a:cxnLst>
                <a:cxn ang="0">
                  <a:pos x="T0" y="T1"/>
                </a:cxn>
                <a:cxn ang="0">
                  <a:pos x="T2" y="T3"/>
                </a:cxn>
                <a:cxn ang="0">
                  <a:pos x="T4" y="T5"/>
                </a:cxn>
                <a:cxn ang="0">
                  <a:pos x="T6" y="T7"/>
                </a:cxn>
                <a:cxn ang="0">
                  <a:pos x="T8" y="T9"/>
                </a:cxn>
                <a:cxn ang="0">
                  <a:pos x="T10" y="T11"/>
                </a:cxn>
              </a:cxnLst>
              <a:rect l="0" t="0" r="r" b="b"/>
              <a:pathLst>
                <a:path w="49" h="91">
                  <a:moveTo>
                    <a:pt x="2" y="63"/>
                  </a:moveTo>
                  <a:cubicBezTo>
                    <a:pt x="13" y="0"/>
                    <a:pt x="13" y="0"/>
                    <a:pt x="13" y="0"/>
                  </a:cubicBezTo>
                  <a:cubicBezTo>
                    <a:pt x="49" y="6"/>
                    <a:pt x="49" y="6"/>
                    <a:pt x="49" y="6"/>
                  </a:cubicBezTo>
                  <a:cubicBezTo>
                    <a:pt x="38" y="70"/>
                    <a:pt x="38" y="70"/>
                    <a:pt x="38" y="70"/>
                  </a:cubicBezTo>
                  <a:cubicBezTo>
                    <a:pt x="36" y="82"/>
                    <a:pt x="26" y="91"/>
                    <a:pt x="16" y="89"/>
                  </a:cubicBezTo>
                  <a:cubicBezTo>
                    <a:pt x="6" y="87"/>
                    <a:pt x="0" y="76"/>
                    <a:pt x="2" y="63"/>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7" name="Freeform 142">
              <a:extLst>
                <a:ext uri="{FF2B5EF4-FFF2-40B4-BE49-F238E27FC236}">
                  <a16:creationId xmlns:a16="http://schemas.microsoft.com/office/drawing/2014/main" id="{1C4BEF9A-95DE-45B9-8147-1F9DF354A0D2}"/>
                </a:ext>
              </a:extLst>
            </p:cNvPr>
            <p:cNvSpPr>
              <a:spLocks/>
            </p:cNvSpPr>
            <p:nvPr/>
          </p:nvSpPr>
          <p:spPr bwMode="auto">
            <a:xfrm>
              <a:off x="8988425" y="2371725"/>
              <a:ext cx="71438" cy="90487"/>
            </a:xfrm>
            <a:custGeom>
              <a:avLst/>
              <a:gdLst>
                <a:gd name="T0" fmla="*/ 1 w 37"/>
                <a:gd name="T1" fmla="*/ 39 h 47"/>
                <a:gd name="T2" fmla="*/ 25 w 37"/>
                <a:gd name="T3" fmla="*/ 2 h 47"/>
                <a:gd name="T4" fmla="*/ 35 w 37"/>
                <a:gd name="T5" fmla="*/ 4 h 47"/>
                <a:gd name="T6" fmla="*/ 33 w 37"/>
                <a:gd name="T7" fmla="*/ 15 h 47"/>
                <a:gd name="T8" fmla="*/ 16 w 37"/>
                <a:gd name="T9" fmla="*/ 40 h 47"/>
                <a:gd name="T10" fmla="*/ 8 w 37"/>
                <a:gd name="T11" fmla="*/ 47 h 47"/>
                <a:gd name="T12" fmla="*/ 1 w 37"/>
                <a:gd name="T13" fmla="*/ 39 h 47"/>
              </a:gdLst>
              <a:ahLst/>
              <a:cxnLst>
                <a:cxn ang="0">
                  <a:pos x="T0" y="T1"/>
                </a:cxn>
                <a:cxn ang="0">
                  <a:pos x="T2" y="T3"/>
                </a:cxn>
                <a:cxn ang="0">
                  <a:pos x="T4" y="T5"/>
                </a:cxn>
                <a:cxn ang="0">
                  <a:pos x="T6" y="T7"/>
                </a:cxn>
                <a:cxn ang="0">
                  <a:pos x="T8" y="T9"/>
                </a:cxn>
                <a:cxn ang="0">
                  <a:pos x="T10" y="T11"/>
                </a:cxn>
                <a:cxn ang="0">
                  <a:pos x="T12" y="T13"/>
                </a:cxn>
              </a:cxnLst>
              <a:rect l="0" t="0" r="r" b="b"/>
              <a:pathLst>
                <a:path w="37" h="47">
                  <a:moveTo>
                    <a:pt x="1" y="39"/>
                  </a:moveTo>
                  <a:cubicBezTo>
                    <a:pt x="3" y="16"/>
                    <a:pt x="24" y="2"/>
                    <a:pt x="25" y="2"/>
                  </a:cubicBezTo>
                  <a:cubicBezTo>
                    <a:pt x="28" y="0"/>
                    <a:pt x="33" y="1"/>
                    <a:pt x="35" y="4"/>
                  </a:cubicBezTo>
                  <a:cubicBezTo>
                    <a:pt x="37" y="8"/>
                    <a:pt x="36" y="12"/>
                    <a:pt x="33" y="15"/>
                  </a:cubicBezTo>
                  <a:cubicBezTo>
                    <a:pt x="32" y="15"/>
                    <a:pt x="17" y="25"/>
                    <a:pt x="16" y="40"/>
                  </a:cubicBezTo>
                  <a:cubicBezTo>
                    <a:pt x="15" y="44"/>
                    <a:pt x="12" y="47"/>
                    <a:pt x="8" y="47"/>
                  </a:cubicBezTo>
                  <a:cubicBezTo>
                    <a:pt x="3" y="47"/>
                    <a:pt x="0" y="43"/>
                    <a:pt x="1"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8" name="Freeform 143">
              <a:extLst>
                <a:ext uri="{FF2B5EF4-FFF2-40B4-BE49-F238E27FC236}">
                  <a16:creationId xmlns:a16="http://schemas.microsoft.com/office/drawing/2014/main" id="{7EEE7E6C-2F09-4354-BD3E-850E7E9EB277}"/>
                </a:ext>
              </a:extLst>
            </p:cNvPr>
            <p:cNvSpPr>
              <a:spLocks/>
            </p:cNvSpPr>
            <p:nvPr/>
          </p:nvSpPr>
          <p:spPr bwMode="auto">
            <a:xfrm>
              <a:off x="8883650" y="1574800"/>
              <a:ext cx="234950" cy="814387"/>
            </a:xfrm>
            <a:custGeom>
              <a:avLst/>
              <a:gdLst>
                <a:gd name="T0" fmla="*/ 10 w 121"/>
                <a:gd name="T1" fmla="*/ 0 h 422"/>
                <a:gd name="T2" fmla="*/ 93 w 121"/>
                <a:gd name="T3" fmla="*/ 47 h 422"/>
                <a:gd name="T4" fmla="*/ 119 w 121"/>
                <a:gd name="T5" fmla="*/ 228 h 422"/>
                <a:gd name="T6" fmla="*/ 113 w 121"/>
                <a:gd name="T7" fmla="*/ 422 h 422"/>
                <a:gd name="T8" fmla="*/ 66 w 121"/>
                <a:gd name="T9" fmla="*/ 422 h 422"/>
                <a:gd name="T10" fmla="*/ 63 w 121"/>
                <a:gd name="T11" fmla="*/ 277 h 422"/>
                <a:gd name="T12" fmla="*/ 50 w 121"/>
                <a:gd name="T13" fmla="*/ 196 h 422"/>
                <a:gd name="T14" fmla="*/ 0 w 121"/>
                <a:gd name="T15" fmla="*/ 35 h 422"/>
                <a:gd name="T16" fmla="*/ 10 w 121"/>
                <a:gd name="T17"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422">
                  <a:moveTo>
                    <a:pt x="10" y="0"/>
                  </a:moveTo>
                  <a:cubicBezTo>
                    <a:pt x="56" y="14"/>
                    <a:pt x="88" y="18"/>
                    <a:pt x="93" y="47"/>
                  </a:cubicBezTo>
                  <a:cubicBezTo>
                    <a:pt x="103" y="101"/>
                    <a:pt x="113" y="162"/>
                    <a:pt x="119" y="228"/>
                  </a:cubicBezTo>
                  <a:cubicBezTo>
                    <a:pt x="121" y="315"/>
                    <a:pt x="113" y="422"/>
                    <a:pt x="113" y="422"/>
                  </a:cubicBezTo>
                  <a:cubicBezTo>
                    <a:pt x="66" y="422"/>
                    <a:pt x="66" y="422"/>
                    <a:pt x="66" y="422"/>
                  </a:cubicBezTo>
                  <a:cubicBezTo>
                    <a:pt x="66" y="421"/>
                    <a:pt x="65" y="353"/>
                    <a:pt x="63" y="277"/>
                  </a:cubicBezTo>
                  <a:cubicBezTo>
                    <a:pt x="55" y="221"/>
                    <a:pt x="51" y="197"/>
                    <a:pt x="50" y="196"/>
                  </a:cubicBezTo>
                  <a:cubicBezTo>
                    <a:pt x="0" y="35"/>
                    <a:pt x="0" y="35"/>
                    <a:pt x="0" y="35"/>
                  </a:cubicBezTo>
                  <a:cubicBezTo>
                    <a:pt x="0" y="34"/>
                    <a:pt x="6" y="9"/>
                    <a:pt x="10" y="0"/>
                  </a:cubicBezTo>
                  <a:close/>
                </a:path>
              </a:pathLst>
            </a:custGeom>
            <a:solidFill>
              <a:srgbClr val="3230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9" name="Freeform 144">
              <a:extLst>
                <a:ext uri="{FF2B5EF4-FFF2-40B4-BE49-F238E27FC236}">
                  <a16:creationId xmlns:a16="http://schemas.microsoft.com/office/drawing/2014/main" id="{6BB5538F-062E-4422-9607-B7D17984CCAD}"/>
                </a:ext>
              </a:extLst>
            </p:cNvPr>
            <p:cNvSpPr>
              <a:spLocks/>
            </p:cNvSpPr>
            <p:nvPr/>
          </p:nvSpPr>
          <p:spPr bwMode="auto">
            <a:xfrm>
              <a:off x="8482013" y="1900238"/>
              <a:ext cx="134938" cy="95250"/>
            </a:xfrm>
            <a:custGeom>
              <a:avLst/>
              <a:gdLst>
                <a:gd name="T0" fmla="*/ 47 w 69"/>
                <a:gd name="T1" fmla="*/ 1 h 49"/>
                <a:gd name="T2" fmla="*/ 22 w 69"/>
                <a:gd name="T3" fmla="*/ 3 h 49"/>
                <a:gd name="T4" fmla="*/ 14 w 69"/>
                <a:gd name="T5" fmla="*/ 4 h 49"/>
                <a:gd name="T6" fmla="*/ 7 w 69"/>
                <a:gd name="T7" fmla="*/ 4 h 49"/>
                <a:gd name="T8" fmla="*/ 1 w 69"/>
                <a:gd name="T9" fmla="*/ 4 h 49"/>
                <a:gd name="T10" fmla="*/ 0 w 69"/>
                <a:gd name="T11" fmla="*/ 49 h 49"/>
                <a:gd name="T12" fmla="*/ 8 w 69"/>
                <a:gd name="T13" fmla="*/ 49 h 49"/>
                <a:gd name="T14" fmla="*/ 16 w 69"/>
                <a:gd name="T15" fmla="*/ 49 h 49"/>
                <a:gd name="T16" fmla="*/ 25 w 69"/>
                <a:gd name="T17" fmla="*/ 48 h 49"/>
                <a:gd name="T18" fmla="*/ 53 w 69"/>
                <a:gd name="T19" fmla="*/ 46 h 49"/>
                <a:gd name="T20" fmla="*/ 67 w 69"/>
                <a:gd name="T21" fmla="*/ 21 h 49"/>
                <a:gd name="T22" fmla="*/ 47 w 6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49">
                  <a:moveTo>
                    <a:pt x="47" y="1"/>
                  </a:moveTo>
                  <a:cubicBezTo>
                    <a:pt x="47" y="1"/>
                    <a:pt x="33" y="3"/>
                    <a:pt x="22" y="3"/>
                  </a:cubicBezTo>
                  <a:cubicBezTo>
                    <a:pt x="19" y="4"/>
                    <a:pt x="17" y="4"/>
                    <a:pt x="14" y="4"/>
                  </a:cubicBezTo>
                  <a:cubicBezTo>
                    <a:pt x="12" y="4"/>
                    <a:pt x="9" y="4"/>
                    <a:pt x="7" y="4"/>
                  </a:cubicBezTo>
                  <a:cubicBezTo>
                    <a:pt x="3" y="4"/>
                    <a:pt x="1" y="4"/>
                    <a:pt x="1" y="4"/>
                  </a:cubicBezTo>
                  <a:cubicBezTo>
                    <a:pt x="0" y="49"/>
                    <a:pt x="0" y="49"/>
                    <a:pt x="0" y="49"/>
                  </a:cubicBezTo>
                  <a:cubicBezTo>
                    <a:pt x="0" y="49"/>
                    <a:pt x="3" y="49"/>
                    <a:pt x="8" y="49"/>
                  </a:cubicBezTo>
                  <a:cubicBezTo>
                    <a:pt x="10" y="49"/>
                    <a:pt x="13" y="49"/>
                    <a:pt x="16" y="49"/>
                  </a:cubicBezTo>
                  <a:cubicBezTo>
                    <a:pt x="19" y="49"/>
                    <a:pt x="22" y="48"/>
                    <a:pt x="25" y="48"/>
                  </a:cubicBezTo>
                  <a:cubicBezTo>
                    <a:pt x="38" y="47"/>
                    <a:pt x="53" y="46"/>
                    <a:pt x="53" y="46"/>
                  </a:cubicBezTo>
                  <a:cubicBezTo>
                    <a:pt x="63" y="44"/>
                    <a:pt x="69" y="33"/>
                    <a:pt x="67" y="21"/>
                  </a:cubicBezTo>
                  <a:cubicBezTo>
                    <a:pt x="65" y="8"/>
                    <a:pt x="56" y="0"/>
                    <a:pt x="47" y="1"/>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0" name="Freeform 145">
              <a:extLst>
                <a:ext uri="{FF2B5EF4-FFF2-40B4-BE49-F238E27FC236}">
                  <a16:creationId xmlns:a16="http://schemas.microsoft.com/office/drawing/2014/main" id="{19DA0CA7-39A6-4458-89B9-E910972808A0}"/>
                </a:ext>
              </a:extLst>
            </p:cNvPr>
            <p:cNvSpPr>
              <a:spLocks/>
            </p:cNvSpPr>
            <p:nvPr/>
          </p:nvSpPr>
          <p:spPr bwMode="auto">
            <a:xfrm>
              <a:off x="8494713" y="1879600"/>
              <a:ext cx="63500" cy="68262"/>
            </a:xfrm>
            <a:custGeom>
              <a:avLst/>
              <a:gdLst>
                <a:gd name="T0" fmla="*/ 26 w 33"/>
                <a:gd name="T1" fmla="*/ 0 h 35"/>
                <a:gd name="T2" fmla="*/ 9 w 33"/>
                <a:gd name="T3" fmla="*/ 12 h 35"/>
                <a:gd name="T4" fmla="*/ 1 w 33"/>
                <a:gd name="T5" fmla="*/ 22 h 35"/>
                <a:gd name="T6" fmla="*/ 3 w 33"/>
                <a:gd name="T7" fmla="*/ 33 h 35"/>
                <a:gd name="T8" fmla="*/ 10 w 33"/>
                <a:gd name="T9" fmla="*/ 31 h 35"/>
                <a:gd name="T10" fmla="*/ 12 w 33"/>
                <a:gd name="T11" fmla="*/ 29 h 35"/>
                <a:gd name="T12" fmla="*/ 15 w 33"/>
                <a:gd name="T13" fmla="*/ 24 h 35"/>
                <a:gd name="T14" fmla="*/ 28 w 33"/>
                <a:gd name="T15" fmla="*/ 15 h 35"/>
                <a:gd name="T16" fmla="*/ 32 w 33"/>
                <a:gd name="T17" fmla="*/ 7 h 35"/>
                <a:gd name="T18" fmla="*/ 26 w 33"/>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5">
                  <a:moveTo>
                    <a:pt x="26" y="0"/>
                  </a:moveTo>
                  <a:cubicBezTo>
                    <a:pt x="19" y="1"/>
                    <a:pt x="13" y="6"/>
                    <a:pt x="9" y="12"/>
                  </a:cubicBezTo>
                  <a:cubicBezTo>
                    <a:pt x="4" y="17"/>
                    <a:pt x="2" y="22"/>
                    <a:pt x="1" y="22"/>
                  </a:cubicBezTo>
                  <a:cubicBezTo>
                    <a:pt x="0" y="26"/>
                    <a:pt x="0" y="30"/>
                    <a:pt x="3" y="33"/>
                  </a:cubicBezTo>
                  <a:cubicBezTo>
                    <a:pt x="5" y="35"/>
                    <a:pt x="9" y="35"/>
                    <a:pt x="10" y="31"/>
                  </a:cubicBezTo>
                  <a:cubicBezTo>
                    <a:pt x="10" y="31"/>
                    <a:pt x="11" y="30"/>
                    <a:pt x="12" y="29"/>
                  </a:cubicBezTo>
                  <a:cubicBezTo>
                    <a:pt x="13" y="27"/>
                    <a:pt x="14" y="26"/>
                    <a:pt x="15" y="24"/>
                  </a:cubicBezTo>
                  <a:cubicBezTo>
                    <a:pt x="19" y="20"/>
                    <a:pt x="23" y="16"/>
                    <a:pt x="28" y="15"/>
                  </a:cubicBezTo>
                  <a:cubicBezTo>
                    <a:pt x="31" y="15"/>
                    <a:pt x="33" y="11"/>
                    <a:pt x="32" y="7"/>
                  </a:cubicBezTo>
                  <a:cubicBezTo>
                    <a:pt x="32" y="3"/>
                    <a:pt x="29" y="0"/>
                    <a:pt x="26" y="0"/>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1" name="Freeform 146">
              <a:extLst>
                <a:ext uri="{FF2B5EF4-FFF2-40B4-BE49-F238E27FC236}">
                  <a16:creationId xmlns:a16="http://schemas.microsoft.com/office/drawing/2014/main" id="{9BD61793-1182-4260-8A30-6A886CEADBAC}"/>
                </a:ext>
              </a:extLst>
            </p:cNvPr>
            <p:cNvSpPr>
              <a:spLocks/>
            </p:cNvSpPr>
            <p:nvPr/>
          </p:nvSpPr>
          <p:spPr bwMode="auto">
            <a:xfrm>
              <a:off x="8261350" y="1624013"/>
              <a:ext cx="312738" cy="396875"/>
            </a:xfrm>
            <a:custGeom>
              <a:avLst/>
              <a:gdLst>
                <a:gd name="T0" fmla="*/ 120 w 161"/>
                <a:gd name="T1" fmla="*/ 203 h 206"/>
                <a:gd name="T2" fmla="*/ 34 w 161"/>
                <a:gd name="T3" fmla="*/ 193 h 206"/>
                <a:gd name="T4" fmla="*/ 24 w 161"/>
                <a:gd name="T5" fmla="*/ 106 h 206"/>
                <a:gd name="T6" fmla="*/ 107 w 161"/>
                <a:gd name="T7" fmla="*/ 0 h 206"/>
                <a:gd name="T8" fmla="*/ 161 w 161"/>
                <a:gd name="T9" fmla="*/ 60 h 206"/>
                <a:gd name="T10" fmla="*/ 82 w 161"/>
                <a:gd name="T11" fmla="*/ 130 h 206"/>
                <a:gd name="T12" fmla="*/ 77 w 161"/>
                <a:gd name="T13" fmla="*/ 142 h 206"/>
                <a:gd name="T14" fmla="*/ 124 w 161"/>
                <a:gd name="T15" fmla="*/ 142 h 206"/>
                <a:gd name="T16" fmla="*/ 128 w 161"/>
                <a:gd name="T17" fmla="*/ 202 h 206"/>
                <a:gd name="T18" fmla="*/ 120 w 161"/>
                <a:gd name="T19" fmla="*/ 20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206">
                  <a:moveTo>
                    <a:pt x="120" y="203"/>
                  </a:moveTo>
                  <a:cubicBezTo>
                    <a:pt x="102" y="203"/>
                    <a:pt x="50" y="206"/>
                    <a:pt x="34" y="193"/>
                  </a:cubicBezTo>
                  <a:cubicBezTo>
                    <a:pt x="23" y="184"/>
                    <a:pt x="0" y="155"/>
                    <a:pt x="24" y="106"/>
                  </a:cubicBezTo>
                  <a:cubicBezTo>
                    <a:pt x="44" y="66"/>
                    <a:pt x="77" y="29"/>
                    <a:pt x="107" y="0"/>
                  </a:cubicBezTo>
                  <a:cubicBezTo>
                    <a:pt x="161" y="60"/>
                    <a:pt x="161" y="60"/>
                    <a:pt x="161" y="60"/>
                  </a:cubicBezTo>
                  <a:cubicBezTo>
                    <a:pt x="133" y="87"/>
                    <a:pt x="108" y="100"/>
                    <a:pt x="82" y="130"/>
                  </a:cubicBezTo>
                  <a:cubicBezTo>
                    <a:pt x="74" y="139"/>
                    <a:pt x="77" y="142"/>
                    <a:pt x="77" y="142"/>
                  </a:cubicBezTo>
                  <a:cubicBezTo>
                    <a:pt x="81" y="146"/>
                    <a:pt x="107" y="144"/>
                    <a:pt x="124" y="142"/>
                  </a:cubicBezTo>
                  <a:cubicBezTo>
                    <a:pt x="128" y="202"/>
                    <a:pt x="128" y="202"/>
                    <a:pt x="128" y="202"/>
                  </a:cubicBezTo>
                  <a:cubicBezTo>
                    <a:pt x="123" y="203"/>
                    <a:pt x="126" y="203"/>
                    <a:pt x="120" y="203"/>
                  </a:cubicBezTo>
                  <a:close/>
                </a:path>
              </a:pathLst>
            </a:custGeom>
            <a:solidFill>
              <a:srgbClr val="3230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2" name="Freeform 147">
              <a:extLst>
                <a:ext uri="{FF2B5EF4-FFF2-40B4-BE49-F238E27FC236}">
                  <a16:creationId xmlns:a16="http://schemas.microsoft.com/office/drawing/2014/main" id="{5FEF9653-BCB5-4FDE-BF78-5182F013F5C2}"/>
                </a:ext>
              </a:extLst>
            </p:cNvPr>
            <p:cNvSpPr>
              <a:spLocks/>
            </p:cNvSpPr>
            <p:nvPr/>
          </p:nvSpPr>
          <p:spPr bwMode="auto">
            <a:xfrm>
              <a:off x="8567738" y="1057275"/>
              <a:ext cx="350838" cy="439737"/>
            </a:xfrm>
            <a:custGeom>
              <a:avLst/>
              <a:gdLst>
                <a:gd name="T0" fmla="*/ 169 w 180"/>
                <a:gd name="T1" fmla="*/ 107 h 228"/>
                <a:gd name="T2" fmla="*/ 171 w 180"/>
                <a:gd name="T3" fmla="*/ 75 h 228"/>
                <a:gd name="T4" fmla="*/ 90 w 180"/>
                <a:gd name="T5" fmla="*/ 0 h 228"/>
                <a:gd name="T6" fmla="*/ 9 w 180"/>
                <a:gd name="T7" fmla="*/ 75 h 228"/>
                <a:gd name="T8" fmla="*/ 11 w 180"/>
                <a:gd name="T9" fmla="*/ 107 h 228"/>
                <a:gd name="T10" fmla="*/ 5 w 180"/>
                <a:gd name="T11" fmla="*/ 110 h 228"/>
                <a:gd name="T12" fmla="*/ 0 w 180"/>
                <a:gd name="T13" fmla="*/ 121 h 228"/>
                <a:gd name="T14" fmla="*/ 0 w 180"/>
                <a:gd name="T15" fmla="*/ 137 h 228"/>
                <a:gd name="T16" fmla="*/ 15 w 180"/>
                <a:gd name="T17" fmla="*/ 152 h 228"/>
                <a:gd name="T18" fmla="*/ 90 w 180"/>
                <a:gd name="T19" fmla="*/ 228 h 228"/>
                <a:gd name="T20" fmla="*/ 165 w 180"/>
                <a:gd name="T21" fmla="*/ 152 h 228"/>
                <a:gd name="T22" fmla="*/ 180 w 180"/>
                <a:gd name="T23" fmla="*/ 137 h 228"/>
                <a:gd name="T24" fmla="*/ 180 w 180"/>
                <a:gd name="T25" fmla="*/ 121 h 228"/>
                <a:gd name="T26" fmla="*/ 169 w 180"/>
                <a:gd name="T27" fmla="*/ 10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 h="228">
                  <a:moveTo>
                    <a:pt x="169" y="107"/>
                  </a:moveTo>
                  <a:cubicBezTo>
                    <a:pt x="171" y="75"/>
                    <a:pt x="171" y="75"/>
                    <a:pt x="171" y="75"/>
                  </a:cubicBezTo>
                  <a:cubicBezTo>
                    <a:pt x="171" y="33"/>
                    <a:pt x="131" y="0"/>
                    <a:pt x="90" y="0"/>
                  </a:cubicBezTo>
                  <a:cubicBezTo>
                    <a:pt x="49" y="0"/>
                    <a:pt x="9" y="33"/>
                    <a:pt x="9" y="75"/>
                  </a:cubicBezTo>
                  <a:cubicBezTo>
                    <a:pt x="11" y="107"/>
                    <a:pt x="11" y="107"/>
                    <a:pt x="11" y="107"/>
                  </a:cubicBezTo>
                  <a:cubicBezTo>
                    <a:pt x="9" y="107"/>
                    <a:pt x="7" y="108"/>
                    <a:pt x="5" y="110"/>
                  </a:cubicBezTo>
                  <a:cubicBezTo>
                    <a:pt x="2" y="112"/>
                    <a:pt x="0" y="116"/>
                    <a:pt x="0" y="121"/>
                  </a:cubicBezTo>
                  <a:cubicBezTo>
                    <a:pt x="0" y="137"/>
                    <a:pt x="0" y="137"/>
                    <a:pt x="0" y="137"/>
                  </a:cubicBezTo>
                  <a:cubicBezTo>
                    <a:pt x="0" y="145"/>
                    <a:pt x="7" y="152"/>
                    <a:pt x="15" y="152"/>
                  </a:cubicBezTo>
                  <a:cubicBezTo>
                    <a:pt x="15" y="191"/>
                    <a:pt x="62" y="228"/>
                    <a:pt x="90" y="228"/>
                  </a:cubicBezTo>
                  <a:cubicBezTo>
                    <a:pt x="118" y="228"/>
                    <a:pt x="165" y="191"/>
                    <a:pt x="165" y="152"/>
                  </a:cubicBezTo>
                  <a:cubicBezTo>
                    <a:pt x="173" y="152"/>
                    <a:pt x="180" y="145"/>
                    <a:pt x="180" y="137"/>
                  </a:cubicBezTo>
                  <a:cubicBezTo>
                    <a:pt x="180" y="121"/>
                    <a:pt x="180" y="121"/>
                    <a:pt x="180" y="121"/>
                  </a:cubicBezTo>
                  <a:cubicBezTo>
                    <a:pt x="180" y="114"/>
                    <a:pt x="175" y="108"/>
                    <a:pt x="169" y="107"/>
                  </a:cubicBezTo>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3" name="Freeform 148">
              <a:extLst>
                <a:ext uri="{FF2B5EF4-FFF2-40B4-BE49-F238E27FC236}">
                  <a16:creationId xmlns:a16="http://schemas.microsoft.com/office/drawing/2014/main" id="{80E6F2DB-313E-4326-BE34-678C2256379A}"/>
                </a:ext>
              </a:extLst>
            </p:cNvPr>
            <p:cNvSpPr>
              <a:spLocks/>
            </p:cNvSpPr>
            <p:nvPr/>
          </p:nvSpPr>
          <p:spPr bwMode="auto">
            <a:xfrm>
              <a:off x="8888413" y="13541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8D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4" name="Freeform 149">
              <a:extLst>
                <a:ext uri="{FF2B5EF4-FFF2-40B4-BE49-F238E27FC236}">
                  <a16:creationId xmlns:a16="http://schemas.microsoft.com/office/drawing/2014/main" id="{B214DB69-9195-4D98-AE77-03D7444FC613}"/>
                </a:ext>
              </a:extLst>
            </p:cNvPr>
            <p:cNvSpPr>
              <a:spLocks noEditPoints="1"/>
            </p:cNvSpPr>
            <p:nvPr/>
          </p:nvSpPr>
          <p:spPr bwMode="auto">
            <a:xfrm>
              <a:off x="8707438" y="1057275"/>
              <a:ext cx="211138" cy="439737"/>
            </a:xfrm>
            <a:custGeom>
              <a:avLst/>
              <a:gdLst>
                <a:gd name="T0" fmla="*/ 53 w 108"/>
                <a:gd name="T1" fmla="*/ 136 h 228"/>
                <a:gd name="T2" fmla="*/ 41 w 108"/>
                <a:gd name="T3" fmla="*/ 124 h 228"/>
                <a:gd name="T4" fmla="*/ 52 w 108"/>
                <a:gd name="T5" fmla="*/ 112 h 228"/>
                <a:gd name="T6" fmla="*/ 53 w 108"/>
                <a:gd name="T7" fmla="*/ 112 h 228"/>
                <a:gd name="T8" fmla="*/ 65 w 108"/>
                <a:gd name="T9" fmla="*/ 124 h 228"/>
                <a:gd name="T10" fmla="*/ 53 w 108"/>
                <a:gd name="T11" fmla="*/ 136 h 228"/>
                <a:gd name="T12" fmla="*/ 53 w 108"/>
                <a:gd name="T13" fmla="*/ 136 h 228"/>
                <a:gd name="T14" fmla="*/ 18 w 108"/>
                <a:gd name="T15" fmla="*/ 0 h 228"/>
                <a:gd name="T16" fmla="*/ 18 w 108"/>
                <a:gd name="T17" fmla="*/ 0 h 228"/>
                <a:gd name="T18" fmla="*/ 18 w 108"/>
                <a:gd name="T19" fmla="*/ 106 h 228"/>
                <a:gd name="T20" fmla="*/ 0 w 108"/>
                <a:gd name="T21" fmla="*/ 163 h 228"/>
                <a:gd name="T22" fmla="*/ 18 w 108"/>
                <a:gd name="T23" fmla="*/ 163 h 228"/>
                <a:gd name="T24" fmla="*/ 18 w 108"/>
                <a:gd name="T25" fmla="*/ 228 h 228"/>
                <a:gd name="T26" fmla="*/ 93 w 108"/>
                <a:gd name="T27" fmla="*/ 154 h 228"/>
                <a:gd name="T28" fmla="*/ 93 w 108"/>
                <a:gd name="T29" fmla="*/ 154 h 228"/>
                <a:gd name="T30" fmla="*/ 93 w 108"/>
                <a:gd name="T31" fmla="*/ 152 h 228"/>
                <a:gd name="T32" fmla="*/ 108 w 108"/>
                <a:gd name="T33" fmla="*/ 137 h 228"/>
                <a:gd name="T34" fmla="*/ 108 w 108"/>
                <a:gd name="T35" fmla="*/ 121 h 228"/>
                <a:gd name="T36" fmla="*/ 97 w 108"/>
                <a:gd name="T37" fmla="*/ 107 h 228"/>
                <a:gd name="T38" fmla="*/ 97 w 108"/>
                <a:gd name="T39" fmla="*/ 107 h 228"/>
                <a:gd name="T40" fmla="*/ 97 w 108"/>
                <a:gd name="T41" fmla="*/ 107 h 228"/>
                <a:gd name="T42" fmla="*/ 99 w 108"/>
                <a:gd name="T43" fmla="*/ 75 h 228"/>
                <a:gd name="T44" fmla="*/ 18 w 108"/>
                <a:gd name="T4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28">
                  <a:moveTo>
                    <a:pt x="53" y="136"/>
                  </a:moveTo>
                  <a:cubicBezTo>
                    <a:pt x="46" y="136"/>
                    <a:pt x="41" y="131"/>
                    <a:pt x="41" y="124"/>
                  </a:cubicBezTo>
                  <a:cubicBezTo>
                    <a:pt x="41" y="118"/>
                    <a:pt x="46" y="112"/>
                    <a:pt x="52" y="112"/>
                  </a:cubicBezTo>
                  <a:cubicBezTo>
                    <a:pt x="52" y="112"/>
                    <a:pt x="53" y="112"/>
                    <a:pt x="53" y="112"/>
                  </a:cubicBezTo>
                  <a:cubicBezTo>
                    <a:pt x="59" y="112"/>
                    <a:pt x="64" y="117"/>
                    <a:pt x="65" y="124"/>
                  </a:cubicBezTo>
                  <a:cubicBezTo>
                    <a:pt x="65" y="130"/>
                    <a:pt x="60" y="136"/>
                    <a:pt x="53" y="136"/>
                  </a:cubicBezTo>
                  <a:cubicBezTo>
                    <a:pt x="53" y="136"/>
                    <a:pt x="53" y="136"/>
                    <a:pt x="53" y="136"/>
                  </a:cubicBezTo>
                  <a:moveTo>
                    <a:pt x="18" y="0"/>
                  </a:moveTo>
                  <a:cubicBezTo>
                    <a:pt x="18" y="0"/>
                    <a:pt x="18" y="0"/>
                    <a:pt x="18" y="0"/>
                  </a:cubicBezTo>
                  <a:cubicBezTo>
                    <a:pt x="18" y="106"/>
                    <a:pt x="18" y="106"/>
                    <a:pt x="18" y="106"/>
                  </a:cubicBezTo>
                  <a:cubicBezTo>
                    <a:pt x="7" y="130"/>
                    <a:pt x="0" y="163"/>
                    <a:pt x="0" y="163"/>
                  </a:cubicBezTo>
                  <a:cubicBezTo>
                    <a:pt x="18" y="163"/>
                    <a:pt x="18" y="163"/>
                    <a:pt x="18" y="163"/>
                  </a:cubicBezTo>
                  <a:cubicBezTo>
                    <a:pt x="18" y="228"/>
                    <a:pt x="18" y="228"/>
                    <a:pt x="18" y="228"/>
                  </a:cubicBezTo>
                  <a:cubicBezTo>
                    <a:pt x="45" y="228"/>
                    <a:pt x="91" y="192"/>
                    <a:pt x="93" y="154"/>
                  </a:cubicBezTo>
                  <a:cubicBezTo>
                    <a:pt x="93" y="154"/>
                    <a:pt x="93" y="154"/>
                    <a:pt x="93" y="154"/>
                  </a:cubicBezTo>
                  <a:cubicBezTo>
                    <a:pt x="93" y="153"/>
                    <a:pt x="93" y="152"/>
                    <a:pt x="93" y="152"/>
                  </a:cubicBezTo>
                  <a:cubicBezTo>
                    <a:pt x="101" y="152"/>
                    <a:pt x="108" y="145"/>
                    <a:pt x="108" y="137"/>
                  </a:cubicBezTo>
                  <a:cubicBezTo>
                    <a:pt x="108" y="121"/>
                    <a:pt x="108" y="121"/>
                    <a:pt x="108" y="121"/>
                  </a:cubicBezTo>
                  <a:cubicBezTo>
                    <a:pt x="108" y="114"/>
                    <a:pt x="103" y="108"/>
                    <a:pt x="97" y="107"/>
                  </a:cubicBezTo>
                  <a:cubicBezTo>
                    <a:pt x="97" y="107"/>
                    <a:pt x="97" y="107"/>
                    <a:pt x="97" y="107"/>
                  </a:cubicBezTo>
                  <a:cubicBezTo>
                    <a:pt x="97" y="107"/>
                    <a:pt x="97" y="107"/>
                    <a:pt x="97" y="107"/>
                  </a:cubicBezTo>
                  <a:cubicBezTo>
                    <a:pt x="99" y="75"/>
                    <a:pt x="99" y="75"/>
                    <a:pt x="99" y="75"/>
                  </a:cubicBezTo>
                  <a:cubicBezTo>
                    <a:pt x="99" y="33"/>
                    <a:pt x="59" y="0"/>
                    <a:pt x="18" y="0"/>
                  </a:cubicBezTo>
                </a:path>
              </a:pathLst>
            </a:custGeom>
            <a:solidFill>
              <a:srgbClr val="EFAB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5" name="Freeform 151">
              <a:extLst>
                <a:ext uri="{FF2B5EF4-FFF2-40B4-BE49-F238E27FC236}">
                  <a16:creationId xmlns:a16="http://schemas.microsoft.com/office/drawing/2014/main" id="{C7E2770C-B3FD-403A-9CD6-31CD2A7B154B}"/>
                </a:ext>
              </a:extLst>
            </p:cNvPr>
            <p:cNvSpPr>
              <a:spLocks/>
            </p:cNvSpPr>
            <p:nvPr/>
          </p:nvSpPr>
          <p:spPr bwMode="auto">
            <a:xfrm>
              <a:off x="8653463" y="1266825"/>
              <a:ext cx="46038" cy="46037"/>
            </a:xfrm>
            <a:custGeom>
              <a:avLst/>
              <a:gdLst>
                <a:gd name="T0" fmla="*/ 24 w 24"/>
                <a:gd name="T1" fmla="*/ 12 h 24"/>
                <a:gd name="T2" fmla="*/ 12 w 24"/>
                <a:gd name="T3" fmla="*/ 24 h 24"/>
                <a:gd name="T4" fmla="*/ 0 w 24"/>
                <a:gd name="T5" fmla="*/ 12 h 24"/>
                <a:gd name="T6" fmla="*/ 11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2" y="24"/>
                  </a:cubicBezTo>
                  <a:cubicBezTo>
                    <a:pt x="6" y="24"/>
                    <a:pt x="0" y="19"/>
                    <a:pt x="0" y="12"/>
                  </a:cubicBezTo>
                  <a:cubicBezTo>
                    <a:pt x="0" y="6"/>
                    <a:pt x="5" y="0"/>
                    <a:pt x="11" y="0"/>
                  </a:cubicBezTo>
                  <a:cubicBezTo>
                    <a:pt x="18" y="0"/>
                    <a:pt x="23" y="5"/>
                    <a:pt x="24" y="12"/>
                  </a:cubicBezTo>
                  <a:close/>
                </a:path>
              </a:pathLst>
            </a:custGeom>
            <a:solidFill>
              <a:srgbClr val="3C2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6" name="Oval 152">
              <a:extLst>
                <a:ext uri="{FF2B5EF4-FFF2-40B4-BE49-F238E27FC236}">
                  <a16:creationId xmlns:a16="http://schemas.microsoft.com/office/drawing/2014/main" id="{88987D6C-A6C9-4999-8AF7-3C4DBB8D7EFD}"/>
                </a:ext>
              </a:extLst>
            </p:cNvPr>
            <p:cNvSpPr>
              <a:spLocks noChangeArrowheads="1"/>
            </p:cNvSpPr>
            <p:nvPr/>
          </p:nvSpPr>
          <p:spPr bwMode="auto">
            <a:xfrm>
              <a:off x="8678863" y="1293813"/>
              <a:ext cx="11113" cy="11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7" name="Freeform 153">
              <a:extLst>
                <a:ext uri="{FF2B5EF4-FFF2-40B4-BE49-F238E27FC236}">
                  <a16:creationId xmlns:a16="http://schemas.microsoft.com/office/drawing/2014/main" id="{F064688C-1031-49C5-A4BD-2B9BE6BA23BC}"/>
                </a:ext>
              </a:extLst>
            </p:cNvPr>
            <p:cNvSpPr>
              <a:spLocks/>
            </p:cNvSpPr>
            <p:nvPr/>
          </p:nvSpPr>
          <p:spPr bwMode="auto">
            <a:xfrm>
              <a:off x="8788400" y="1273175"/>
              <a:ext cx="46038" cy="46037"/>
            </a:xfrm>
            <a:custGeom>
              <a:avLst/>
              <a:gdLst>
                <a:gd name="T0" fmla="*/ 12 w 24"/>
                <a:gd name="T1" fmla="*/ 0 h 24"/>
                <a:gd name="T2" fmla="*/ 11 w 24"/>
                <a:gd name="T3" fmla="*/ 0 h 24"/>
                <a:gd name="T4" fmla="*/ 0 w 24"/>
                <a:gd name="T5" fmla="*/ 12 h 24"/>
                <a:gd name="T6" fmla="*/ 12 w 24"/>
                <a:gd name="T7" fmla="*/ 24 h 24"/>
                <a:gd name="T8" fmla="*/ 12 w 24"/>
                <a:gd name="T9" fmla="*/ 24 h 24"/>
                <a:gd name="T10" fmla="*/ 24 w 24"/>
                <a:gd name="T11" fmla="*/ 12 h 24"/>
                <a:gd name="T12" fmla="*/ 12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2" y="0"/>
                  </a:moveTo>
                  <a:cubicBezTo>
                    <a:pt x="12" y="0"/>
                    <a:pt x="11" y="0"/>
                    <a:pt x="11" y="0"/>
                  </a:cubicBezTo>
                  <a:cubicBezTo>
                    <a:pt x="5" y="0"/>
                    <a:pt x="0" y="6"/>
                    <a:pt x="0" y="12"/>
                  </a:cubicBezTo>
                  <a:cubicBezTo>
                    <a:pt x="0" y="19"/>
                    <a:pt x="5" y="24"/>
                    <a:pt x="12" y="24"/>
                  </a:cubicBezTo>
                  <a:cubicBezTo>
                    <a:pt x="12" y="24"/>
                    <a:pt x="12" y="24"/>
                    <a:pt x="12" y="24"/>
                  </a:cubicBezTo>
                  <a:cubicBezTo>
                    <a:pt x="19" y="24"/>
                    <a:pt x="24" y="18"/>
                    <a:pt x="24" y="12"/>
                  </a:cubicBezTo>
                  <a:cubicBezTo>
                    <a:pt x="23" y="5"/>
                    <a:pt x="18" y="0"/>
                    <a:pt x="12" y="0"/>
                  </a:cubicBezTo>
                </a:path>
              </a:pathLst>
            </a:custGeom>
            <a:solidFill>
              <a:srgbClr val="E889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8" name="Freeform 154">
              <a:extLst>
                <a:ext uri="{FF2B5EF4-FFF2-40B4-BE49-F238E27FC236}">
                  <a16:creationId xmlns:a16="http://schemas.microsoft.com/office/drawing/2014/main" id="{CE57C7DC-7E82-46D2-9A31-E901C9F3E7D6}"/>
                </a:ext>
              </a:extLst>
            </p:cNvPr>
            <p:cNvSpPr>
              <a:spLocks/>
            </p:cNvSpPr>
            <p:nvPr/>
          </p:nvSpPr>
          <p:spPr bwMode="auto">
            <a:xfrm>
              <a:off x="8788400" y="1266825"/>
              <a:ext cx="46038" cy="46037"/>
            </a:xfrm>
            <a:custGeom>
              <a:avLst/>
              <a:gdLst>
                <a:gd name="T0" fmla="*/ 24 w 24"/>
                <a:gd name="T1" fmla="*/ 12 h 24"/>
                <a:gd name="T2" fmla="*/ 12 w 24"/>
                <a:gd name="T3" fmla="*/ 24 h 24"/>
                <a:gd name="T4" fmla="*/ 0 w 24"/>
                <a:gd name="T5" fmla="*/ 12 h 24"/>
                <a:gd name="T6" fmla="*/ 11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2" y="24"/>
                  </a:cubicBezTo>
                  <a:cubicBezTo>
                    <a:pt x="6" y="24"/>
                    <a:pt x="0" y="19"/>
                    <a:pt x="0" y="12"/>
                  </a:cubicBezTo>
                  <a:cubicBezTo>
                    <a:pt x="0" y="6"/>
                    <a:pt x="5" y="0"/>
                    <a:pt x="11" y="0"/>
                  </a:cubicBezTo>
                  <a:cubicBezTo>
                    <a:pt x="18" y="0"/>
                    <a:pt x="23" y="5"/>
                    <a:pt x="24" y="12"/>
                  </a:cubicBezTo>
                  <a:close/>
                </a:path>
              </a:pathLst>
            </a:custGeom>
            <a:solidFill>
              <a:srgbClr val="3C2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9" name="Oval 155">
              <a:extLst>
                <a:ext uri="{FF2B5EF4-FFF2-40B4-BE49-F238E27FC236}">
                  <a16:creationId xmlns:a16="http://schemas.microsoft.com/office/drawing/2014/main" id="{BE4D4A8B-E65F-460C-9C67-FD80F5556914}"/>
                </a:ext>
              </a:extLst>
            </p:cNvPr>
            <p:cNvSpPr>
              <a:spLocks noChangeArrowheads="1"/>
            </p:cNvSpPr>
            <p:nvPr/>
          </p:nvSpPr>
          <p:spPr bwMode="auto">
            <a:xfrm>
              <a:off x="8812213" y="1293813"/>
              <a:ext cx="12700" cy="11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60" name="Freeform 156">
              <a:extLst>
                <a:ext uri="{FF2B5EF4-FFF2-40B4-BE49-F238E27FC236}">
                  <a16:creationId xmlns:a16="http://schemas.microsoft.com/office/drawing/2014/main" id="{FBD01EF4-D2FC-4F6C-BA6A-C1D532D891C5}"/>
                </a:ext>
              </a:extLst>
            </p:cNvPr>
            <p:cNvSpPr>
              <a:spLocks noEditPoints="1"/>
            </p:cNvSpPr>
            <p:nvPr/>
          </p:nvSpPr>
          <p:spPr bwMode="auto">
            <a:xfrm>
              <a:off x="8524874" y="930276"/>
              <a:ext cx="454025" cy="587375"/>
            </a:xfrm>
            <a:custGeom>
              <a:avLst/>
              <a:gdLst>
                <a:gd name="T0" fmla="*/ 82 w 233"/>
                <a:gd name="T1" fmla="*/ 46 h 305"/>
                <a:gd name="T2" fmla="*/ 24 w 233"/>
                <a:gd name="T3" fmla="*/ 200 h 305"/>
                <a:gd name="T4" fmla="*/ 32 w 233"/>
                <a:gd name="T5" fmla="*/ 212 h 305"/>
                <a:gd name="T6" fmla="*/ 112 w 233"/>
                <a:gd name="T7" fmla="*/ 305 h 305"/>
                <a:gd name="T8" fmla="*/ 192 w 233"/>
                <a:gd name="T9" fmla="*/ 212 h 305"/>
                <a:gd name="T10" fmla="*/ 200 w 233"/>
                <a:gd name="T11" fmla="*/ 200 h 305"/>
                <a:gd name="T12" fmla="*/ 82 w 233"/>
                <a:gd name="T13" fmla="*/ 46 h 305"/>
                <a:gd name="T14" fmla="*/ 183 w 233"/>
                <a:gd name="T15" fmla="*/ 210 h 305"/>
                <a:gd name="T16" fmla="*/ 168 w 233"/>
                <a:gd name="T17" fmla="*/ 241 h 305"/>
                <a:gd name="T18" fmla="*/ 155 w 233"/>
                <a:gd name="T19" fmla="*/ 242 h 305"/>
                <a:gd name="T20" fmla="*/ 112 w 233"/>
                <a:gd name="T21" fmla="*/ 236 h 305"/>
                <a:gd name="T22" fmla="*/ 69 w 233"/>
                <a:gd name="T23" fmla="*/ 242 h 305"/>
                <a:gd name="T24" fmla="*/ 56 w 233"/>
                <a:gd name="T25" fmla="*/ 241 h 305"/>
                <a:gd name="T26" fmla="*/ 42 w 233"/>
                <a:gd name="T27" fmla="*/ 210 h 305"/>
                <a:gd name="T28" fmla="*/ 39 w 233"/>
                <a:gd name="T29" fmla="*/ 135 h 305"/>
                <a:gd name="T30" fmla="*/ 78 w 233"/>
                <a:gd name="T31" fmla="*/ 114 h 305"/>
                <a:gd name="T32" fmla="*/ 112 w 233"/>
                <a:gd name="T33" fmla="*/ 118 h 305"/>
                <a:gd name="T34" fmla="*/ 146 w 233"/>
                <a:gd name="T35" fmla="*/ 114 h 305"/>
                <a:gd name="T36" fmla="*/ 186 w 233"/>
                <a:gd name="T37" fmla="*/ 135 h 305"/>
                <a:gd name="T38" fmla="*/ 183 w 233"/>
                <a:gd name="T39" fmla="*/ 21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5">
                  <a:moveTo>
                    <a:pt x="82" y="46"/>
                  </a:moveTo>
                  <a:cubicBezTo>
                    <a:pt x="0" y="19"/>
                    <a:pt x="16" y="174"/>
                    <a:pt x="24" y="200"/>
                  </a:cubicBezTo>
                  <a:cubicBezTo>
                    <a:pt x="26" y="205"/>
                    <a:pt x="32" y="212"/>
                    <a:pt x="32" y="212"/>
                  </a:cubicBezTo>
                  <a:cubicBezTo>
                    <a:pt x="34" y="217"/>
                    <a:pt x="25" y="305"/>
                    <a:pt x="112" y="305"/>
                  </a:cubicBezTo>
                  <a:cubicBezTo>
                    <a:pt x="199" y="305"/>
                    <a:pt x="190" y="217"/>
                    <a:pt x="192" y="212"/>
                  </a:cubicBezTo>
                  <a:cubicBezTo>
                    <a:pt x="192" y="212"/>
                    <a:pt x="199" y="205"/>
                    <a:pt x="200" y="200"/>
                  </a:cubicBezTo>
                  <a:cubicBezTo>
                    <a:pt x="208" y="174"/>
                    <a:pt x="233" y="0"/>
                    <a:pt x="82" y="46"/>
                  </a:cubicBezTo>
                  <a:close/>
                  <a:moveTo>
                    <a:pt x="183" y="210"/>
                  </a:moveTo>
                  <a:cubicBezTo>
                    <a:pt x="183" y="220"/>
                    <a:pt x="176" y="234"/>
                    <a:pt x="168" y="241"/>
                  </a:cubicBezTo>
                  <a:cubicBezTo>
                    <a:pt x="164" y="243"/>
                    <a:pt x="159" y="244"/>
                    <a:pt x="155" y="242"/>
                  </a:cubicBezTo>
                  <a:cubicBezTo>
                    <a:pt x="148" y="239"/>
                    <a:pt x="132" y="236"/>
                    <a:pt x="112" y="236"/>
                  </a:cubicBezTo>
                  <a:cubicBezTo>
                    <a:pt x="92" y="236"/>
                    <a:pt x="76" y="239"/>
                    <a:pt x="69" y="242"/>
                  </a:cubicBezTo>
                  <a:cubicBezTo>
                    <a:pt x="65" y="244"/>
                    <a:pt x="60" y="243"/>
                    <a:pt x="56" y="241"/>
                  </a:cubicBezTo>
                  <a:cubicBezTo>
                    <a:pt x="48" y="234"/>
                    <a:pt x="42" y="220"/>
                    <a:pt x="42" y="210"/>
                  </a:cubicBezTo>
                  <a:cubicBezTo>
                    <a:pt x="42" y="210"/>
                    <a:pt x="30" y="167"/>
                    <a:pt x="39" y="135"/>
                  </a:cubicBezTo>
                  <a:cubicBezTo>
                    <a:pt x="43" y="119"/>
                    <a:pt x="62" y="110"/>
                    <a:pt x="78" y="114"/>
                  </a:cubicBezTo>
                  <a:cubicBezTo>
                    <a:pt x="90" y="117"/>
                    <a:pt x="102" y="118"/>
                    <a:pt x="112" y="118"/>
                  </a:cubicBezTo>
                  <a:cubicBezTo>
                    <a:pt x="123" y="118"/>
                    <a:pt x="135" y="117"/>
                    <a:pt x="146" y="114"/>
                  </a:cubicBezTo>
                  <a:cubicBezTo>
                    <a:pt x="162" y="110"/>
                    <a:pt x="181" y="119"/>
                    <a:pt x="186" y="135"/>
                  </a:cubicBezTo>
                  <a:cubicBezTo>
                    <a:pt x="194" y="167"/>
                    <a:pt x="183" y="210"/>
                    <a:pt x="183" y="210"/>
                  </a:cubicBezTo>
                  <a:close/>
                </a:path>
              </a:pathLst>
            </a:custGeom>
            <a:solidFill>
              <a:srgbClr val="4F3C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61" name="Freeform 157">
              <a:extLst>
                <a:ext uri="{FF2B5EF4-FFF2-40B4-BE49-F238E27FC236}">
                  <a16:creationId xmlns:a16="http://schemas.microsoft.com/office/drawing/2014/main" id="{68153AB5-312B-4D50-A156-9D4A2EE0C891}"/>
                </a:ext>
              </a:extLst>
            </p:cNvPr>
            <p:cNvSpPr>
              <a:spLocks/>
            </p:cNvSpPr>
            <p:nvPr/>
          </p:nvSpPr>
          <p:spPr bwMode="auto">
            <a:xfrm>
              <a:off x="8702675" y="1411288"/>
              <a:ext cx="80963" cy="17462"/>
            </a:xfrm>
            <a:custGeom>
              <a:avLst/>
              <a:gdLst>
                <a:gd name="T0" fmla="*/ 1 w 42"/>
                <a:gd name="T1" fmla="*/ 0 h 9"/>
                <a:gd name="T2" fmla="*/ 41 w 42"/>
                <a:gd name="T3" fmla="*/ 0 h 9"/>
                <a:gd name="T4" fmla="*/ 42 w 42"/>
                <a:gd name="T5" fmla="*/ 3 h 9"/>
                <a:gd name="T6" fmla="*/ 21 w 42"/>
                <a:gd name="T7" fmla="*/ 9 h 9"/>
                <a:gd name="T8" fmla="*/ 0 w 42"/>
                <a:gd name="T9" fmla="*/ 3 h 9"/>
                <a:gd name="T10" fmla="*/ 1 w 42"/>
                <a:gd name="T11" fmla="*/ 0 h 9"/>
              </a:gdLst>
              <a:ahLst/>
              <a:cxnLst>
                <a:cxn ang="0">
                  <a:pos x="T0" y="T1"/>
                </a:cxn>
                <a:cxn ang="0">
                  <a:pos x="T2" y="T3"/>
                </a:cxn>
                <a:cxn ang="0">
                  <a:pos x="T4" y="T5"/>
                </a:cxn>
                <a:cxn ang="0">
                  <a:pos x="T6" y="T7"/>
                </a:cxn>
                <a:cxn ang="0">
                  <a:pos x="T8" y="T9"/>
                </a:cxn>
                <a:cxn ang="0">
                  <a:pos x="T10" y="T11"/>
                </a:cxn>
              </a:cxnLst>
              <a:rect l="0" t="0" r="r" b="b"/>
              <a:pathLst>
                <a:path w="42" h="9">
                  <a:moveTo>
                    <a:pt x="1" y="0"/>
                  </a:moveTo>
                  <a:cubicBezTo>
                    <a:pt x="41" y="0"/>
                    <a:pt x="41" y="0"/>
                    <a:pt x="41" y="0"/>
                  </a:cubicBezTo>
                  <a:cubicBezTo>
                    <a:pt x="42" y="0"/>
                    <a:pt x="42" y="2"/>
                    <a:pt x="42" y="3"/>
                  </a:cubicBezTo>
                  <a:cubicBezTo>
                    <a:pt x="39" y="5"/>
                    <a:pt x="33" y="9"/>
                    <a:pt x="21" y="9"/>
                  </a:cubicBezTo>
                  <a:cubicBezTo>
                    <a:pt x="9" y="9"/>
                    <a:pt x="3" y="5"/>
                    <a:pt x="0" y="3"/>
                  </a:cubicBezTo>
                  <a:cubicBezTo>
                    <a:pt x="0" y="2"/>
                    <a:pt x="0" y="0"/>
                    <a:pt x="1" y="0"/>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62" name="Freeform 158">
              <a:extLst>
                <a:ext uri="{FF2B5EF4-FFF2-40B4-BE49-F238E27FC236}">
                  <a16:creationId xmlns:a16="http://schemas.microsoft.com/office/drawing/2014/main" id="{9AB8FBFF-83CB-4A02-A489-51DB844972C4}"/>
                </a:ext>
              </a:extLst>
            </p:cNvPr>
            <p:cNvSpPr>
              <a:spLocks noEditPoints="1"/>
            </p:cNvSpPr>
            <p:nvPr/>
          </p:nvSpPr>
          <p:spPr bwMode="auto">
            <a:xfrm>
              <a:off x="8574088" y="1241425"/>
              <a:ext cx="327025" cy="100012"/>
            </a:xfrm>
            <a:custGeom>
              <a:avLst/>
              <a:gdLst>
                <a:gd name="T0" fmla="*/ 168 w 168"/>
                <a:gd name="T1" fmla="*/ 4 h 52"/>
                <a:gd name="T2" fmla="*/ 152 w 168"/>
                <a:gd name="T3" fmla="*/ 4 h 52"/>
                <a:gd name="T4" fmla="*/ 130 w 168"/>
                <a:gd name="T5" fmla="*/ 0 h 52"/>
                <a:gd name="T6" fmla="*/ 96 w 168"/>
                <a:gd name="T7" fmla="*/ 9 h 52"/>
                <a:gd name="T8" fmla="*/ 84 w 168"/>
                <a:gd name="T9" fmla="*/ 6 h 52"/>
                <a:gd name="T10" fmla="*/ 73 w 168"/>
                <a:gd name="T11" fmla="*/ 9 h 52"/>
                <a:gd name="T12" fmla="*/ 39 w 168"/>
                <a:gd name="T13" fmla="*/ 0 h 52"/>
                <a:gd name="T14" fmla="*/ 17 w 168"/>
                <a:gd name="T15" fmla="*/ 4 h 52"/>
                <a:gd name="T16" fmla="*/ 0 w 168"/>
                <a:gd name="T17" fmla="*/ 4 h 52"/>
                <a:gd name="T18" fmla="*/ 0 w 168"/>
                <a:gd name="T19" fmla="*/ 16 h 52"/>
                <a:gd name="T20" fmla="*/ 6 w 168"/>
                <a:gd name="T21" fmla="*/ 18 h 52"/>
                <a:gd name="T22" fmla="*/ 5 w 168"/>
                <a:gd name="T23" fmla="*/ 24 h 52"/>
                <a:gd name="T24" fmla="*/ 39 w 168"/>
                <a:gd name="T25" fmla="*/ 52 h 52"/>
                <a:gd name="T26" fmla="*/ 77 w 168"/>
                <a:gd name="T27" fmla="*/ 25 h 52"/>
                <a:gd name="T28" fmla="*/ 77 w 168"/>
                <a:gd name="T29" fmla="*/ 18 h 52"/>
                <a:gd name="T30" fmla="*/ 84 w 168"/>
                <a:gd name="T31" fmla="*/ 16 h 52"/>
                <a:gd name="T32" fmla="*/ 92 w 168"/>
                <a:gd name="T33" fmla="*/ 18 h 52"/>
                <a:gd name="T34" fmla="*/ 92 w 168"/>
                <a:gd name="T35" fmla="*/ 25 h 52"/>
                <a:gd name="T36" fmla="*/ 130 w 168"/>
                <a:gd name="T37" fmla="*/ 52 h 52"/>
                <a:gd name="T38" fmla="*/ 164 w 168"/>
                <a:gd name="T39" fmla="*/ 24 h 52"/>
                <a:gd name="T40" fmla="*/ 163 w 168"/>
                <a:gd name="T41" fmla="*/ 18 h 52"/>
                <a:gd name="T42" fmla="*/ 168 w 168"/>
                <a:gd name="T43" fmla="*/ 16 h 52"/>
                <a:gd name="T44" fmla="*/ 168 w 168"/>
                <a:gd name="T45" fmla="*/ 4 h 52"/>
                <a:gd name="T46" fmla="*/ 71 w 168"/>
                <a:gd name="T47" fmla="*/ 24 h 52"/>
                <a:gd name="T48" fmla="*/ 39 w 168"/>
                <a:gd name="T49" fmla="*/ 46 h 52"/>
                <a:gd name="T50" fmla="*/ 11 w 168"/>
                <a:gd name="T51" fmla="*/ 24 h 52"/>
                <a:gd name="T52" fmla="*/ 39 w 168"/>
                <a:gd name="T53" fmla="*/ 6 h 52"/>
                <a:gd name="T54" fmla="*/ 69 w 168"/>
                <a:gd name="T55" fmla="*/ 14 h 52"/>
                <a:gd name="T56" fmla="*/ 71 w 168"/>
                <a:gd name="T57" fmla="*/ 24 h 52"/>
                <a:gd name="T58" fmla="*/ 130 w 168"/>
                <a:gd name="T59" fmla="*/ 46 h 52"/>
                <a:gd name="T60" fmla="*/ 98 w 168"/>
                <a:gd name="T61" fmla="*/ 24 h 52"/>
                <a:gd name="T62" fmla="*/ 100 w 168"/>
                <a:gd name="T63" fmla="*/ 14 h 52"/>
                <a:gd name="T64" fmla="*/ 130 w 168"/>
                <a:gd name="T65" fmla="*/ 6 h 52"/>
                <a:gd name="T66" fmla="*/ 158 w 168"/>
                <a:gd name="T67" fmla="*/ 24 h 52"/>
                <a:gd name="T68" fmla="*/ 130 w 168"/>
                <a:gd name="T6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 h="52">
                  <a:moveTo>
                    <a:pt x="168" y="4"/>
                  </a:moveTo>
                  <a:cubicBezTo>
                    <a:pt x="152" y="4"/>
                    <a:pt x="152" y="4"/>
                    <a:pt x="152" y="4"/>
                  </a:cubicBezTo>
                  <a:cubicBezTo>
                    <a:pt x="147" y="1"/>
                    <a:pt x="140" y="0"/>
                    <a:pt x="130" y="0"/>
                  </a:cubicBezTo>
                  <a:cubicBezTo>
                    <a:pt x="113" y="0"/>
                    <a:pt x="102" y="3"/>
                    <a:pt x="96" y="9"/>
                  </a:cubicBezTo>
                  <a:cubicBezTo>
                    <a:pt x="93" y="8"/>
                    <a:pt x="89" y="6"/>
                    <a:pt x="84" y="6"/>
                  </a:cubicBezTo>
                  <a:cubicBezTo>
                    <a:pt x="80" y="6"/>
                    <a:pt x="76" y="7"/>
                    <a:pt x="73" y="9"/>
                  </a:cubicBezTo>
                  <a:cubicBezTo>
                    <a:pt x="67" y="3"/>
                    <a:pt x="56" y="0"/>
                    <a:pt x="39" y="0"/>
                  </a:cubicBezTo>
                  <a:cubicBezTo>
                    <a:pt x="29" y="0"/>
                    <a:pt x="22" y="1"/>
                    <a:pt x="17" y="4"/>
                  </a:cubicBezTo>
                  <a:cubicBezTo>
                    <a:pt x="0" y="4"/>
                    <a:pt x="0" y="4"/>
                    <a:pt x="0" y="4"/>
                  </a:cubicBezTo>
                  <a:cubicBezTo>
                    <a:pt x="0" y="16"/>
                    <a:pt x="0" y="16"/>
                    <a:pt x="0" y="16"/>
                  </a:cubicBezTo>
                  <a:cubicBezTo>
                    <a:pt x="6" y="18"/>
                    <a:pt x="6" y="18"/>
                    <a:pt x="6" y="18"/>
                  </a:cubicBezTo>
                  <a:cubicBezTo>
                    <a:pt x="5" y="20"/>
                    <a:pt x="5" y="22"/>
                    <a:pt x="5" y="24"/>
                  </a:cubicBezTo>
                  <a:cubicBezTo>
                    <a:pt x="5" y="42"/>
                    <a:pt x="11" y="52"/>
                    <a:pt x="39" y="52"/>
                  </a:cubicBezTo>
                  <a:cubicBezTo>
                    <a:pt x="63" y="52"/>
                    <a:pt x="73" y="45"/>
                    <a:pt x="77" y="25"/>
                  </a:cubicBezTo>
                  <a:cubicBezTo>
                    <a:pt x="78" y="22"/>
                    <a:pt x="78" y="20"/>
                    <a:pt x="77" y="18"/>
                  </a:cubicBezTo>
                  <a:cubicBezTo>
                    <a:pt x="79" y="17"/>
                    <a:pt x="81" y="16"/>
                    <a:pt x="84" y="16"/>
                  </a:cubicBezTo>
                  <a:cubicBezTo>
                    <a:pt x="88" y="16"/>
                    <a:pt x="90" y="17"/>
                    <a:pt x="92" y="18"/>
                  </a:cubicBezTo>
                  <a:cubicBezTo>
                    <a:pt x="91" y="20"/>
                    <a:pt x="91" y="22"/>
                    <a:pt x="92" y="25"/>
                  </a:cubicBezTo>
                  <a:cubicBezTo>
                    <a:pt x="96" y="45"/>
                    <a:pt x="106" y="52"/>
                    <a:pt x="130" y="52"/>
                  </a:cubicBezTo>
                  <a:cubicBezTo>
                    <a:pt x="158" y="52"/>
                    <a:pt x="164" y="42"/>
                    <a:pt x="164" y="24"/>
                  </a:cubicBezTo>
                  <a:cubicBezTo>
                    <a:pt x="164" y="22"/>
                    <a:pt x="164" y="20"/>
                    <a:pt x="163" y="18"/>
                  </a:cubicBezTo>
                  <a:cubicBezTo>
                    <a:pt x="168" y="16"/>
                    <a:pt x="168" y="16"/>
                    <a:pt x="168" y="16"/>
                  </a:cubicBezTo>
                  <a:lnTo>
                    <a:pt x="168" y="4"/>
                  </a:lnTo>
                  <a:close/>
                  <a:moveTo>
                    <a:pt x="71" y="24"/>
                  </a:moveTo>
                  <a:cubicBezTo>
                    <a:pt x="68" y="41"/>
                    <a:pt x="61" y="46"/>
                    <a:pt x="39" y="46"/>
                  </a:cubicBezTo>
                  <a:cubicBezTo>
                    <a:pt x="13" y="46"/>
                    <a:pt x="11" y="37"/>
                    <a:pt x="11" y="24"/>
                  </a:cubicBezTo>
                  <a:cubicBezTo>
                    <a:pt x="11" y="20"/>
                    <a:pt x="11" y="6"/>
                    <a:pt x="39" y="6"/>
                  </a:cubicBezTo>
                  <a:cubicBezTo>
                    <a:pt x="59" y="6"/>
                    <a:pt x="66" y="10"/>
                    <a:pt x="69" y="14"/>
                  </a:cubicBezTo>
                  <a:cubicBezTo>
                    <a:pt x="71" y="16"/>
                    <a:pt x="72" y="20"/>
                    <a:pt x="71" y="24"/>
                  </a:cubicBezTo>
                  <a:close/>
                  <a:moveTo>
                    <a:pt x="130" y="46"/>
                  </a:moveTo>
                  <a:cubicBezTo>
                    <a:pt x="108" y="46"/>
                    <a:pt x="101" y="41"/>
                    <a:pt x="98" y="24"/>
                  </a:cubicBezTo>
                  <a:cubicBezTo>
                    <a:pt x="97" y="20"/>
                    <a:pt x="98" y="16"/>
                    <a:pt x="100" y="14"/>
                  </a:cubicBezTo>
                  <a:cubicBezTo>
                    <a:pt x="103" y="10"/>
                    <a:pt x="110" y="6"/>
                    <a:pt x="130" y="6"/>
                  </a:cubicBezTo>
                  <a:cubicBezTo>
                    <a:pt x="158" y="6"/>
                    <a:pt x="158" y="20"/>
                    <a:pt x="158" y="24"/>
                  </a:cubicBezTo>
                  <a:cubicBezTo>
                    <a:pt x="158" y="37"/>
                    <a:pt x="156" y="46"/>
                    <a:pt x="130" y="46"/>
                  </a:cubicBezTo>
                  <a:close/>
                </a:path>
              </a:pathLst>
            </a:custGeom>
            <a:solidFill>
              <a:srgbClr val="4341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grpSp>
        <p:nvGrpSpPr>
          <p:cNvPr id="570" name="green_guy">
            <a:extLst>
              <a:ext uri="{FF2B5EF4-FFF2-40B4-BE49-F238E27FC236}">
                <a16:creationId xmlns:a16="http://schemas.microsoft.com/office/drawing/2014/main" id="{EEF95148-D497-449F-A55C-9DAC33C8ACAF}"/>
              </a:ext>
            </a:extLst>
          </p:cNvPr>
          <p:cNvGrpSpPr>
            <a:grpSpLocks noChangeAspect="1"/>
          </p:cNvGrpSpPr>
          <p:nvPr/>
        </p:nvGrpSpPr>
        <p:grpSpPr bwMode="auto">
          <a:xfrm>
            <a:off x="6435688" y="4212216"/>
            <a:ext cx="1378891" cy="2523817"/>
            <a:chOff x="537" y="608"/>
            <a:chExt cx="1108" cy="2028"/>
          </a:xfrm>
        </p:grpSpPr>
        <p:sp>
          <p:nvSpPr>
            <p:cNvPr id="571" name="Freeform 7">
              <a:extLst>
                <a:ext uri="{FF2B5EF4-FFF2-40B4-BE49-F238E27FC236}">
                  <a16:creationId xmlns:a16="http://schemas.microsoft.com/office/drawing/2014/main" id="{AA9C264C-18F4-42FB-82FA-5C8A2F89CB9B}"/>
                </a:ext>
              </a:extLst>
            </p:cNvPr>
            <p:cNvSpPr>
              <a:spLocks/>
            </p:cNvSpPr>
            <p:nvPr/>
          </p:nvSpPr>
          <p:spPr bwMode="auto">
            <a:xfrm>
              <a:off x="956" y="1305"/>
              <a:ext cx="268" cy="449"/>
            </a:xfrm>
            <a:custGeom>
              <a:avLst/>
              <a:gdLst>
                <a:gd name="T0" fmla="*/ 268 w 268"/>
                <a:gd name="T1" fmla="*/ 118 h 449"/>
                <a:gd name="T2" fmla="*/ 238 w 268"/>
                <a:gd name="T3" fmla="*/ 105 h 449"/>
                <a:gd name="T4" fmla="*/ 238 w 268"/>
                <a:gd name="T5" fmla="*/ 0 h 449"/>
                <a:gd name="T6" fmla="*/ 32 w 268"/>
                <a:gd name="T7" fmla="*/ 0 h 449"/>
                <a:gd name="T8" fmla="*/ 32 w 268"/>
                <a:gd name="T9" fmla="*/ 105 h 449"/>
                <a:gd name="T10" fmla="*/ 0 w 268"/>
                <a:gd name="T11" fmla="*/ 115 h 449"/>
                <a:gd name="T12" fmla="*/ 8 w 268"/>
                <a:gd name="T13" fmla="*/ 407 h 449"/>
                <a:gd name="T14" fmla="*/ 32 w 268"/>
                <a:gd name="T15" fmla="*/ 407 h 449"/>
                <a:gd name="T16" fmla="*/ 32 w 268"/>
                <a:gd name="T17" fmla="*/ 449 h 449"/>
                <a:gd name="T18" fmla="*/ 238 w 268"/>
                <a:gd name="T19" fmla="*/ 449 h 449"/>
                <a:gd name="T20" fmla="*/ 238 w 268"/>
                <a:gd name="T21" fmla="*/ 407 h 449"/>
                <a:gd name="T22" fmla="*/ 262 w 268"/>
                <a:gd name="T23" fmla="*/ 407 h 449"/>
                <a:gd name="T24" fmla="*/ 268 w 268"/>
                <a:gd name="T25" fmla="*/ 1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8" h="449">
                  <a:moveTo>
                    <a:pt x="268" y="118"/>
                  </a:moveTo>
                  <a:lnTo>
                    <a:pt x="238" y="105"/>
                  </a:lnTo>
                  <a:lnTo>
                    <a:pt x="238" y="0"/>
                  </a:lnTo>
                  <a:lnTo>
                    <a:pt x="32" y="0"/>
                  </a:lnTo>
                  <a:lnTo>
                    <a:pt x="32" y="105"/>
                  </a:lnTo>
                  <a:lnTo>
                    <a:pt x="0" y="115"/>
                  </a:lnTo>
                  <a:lnTo>
                    <a:pt x="8" y="407"/>
                  </a:lnTo>
                  <a:lnTo>
                    <a:pt x="32" y="407"/>
                  </a:lnTo>
                  <a:lnTo>
                    <a:pt x="32" y="449"/>
                  </a:lnTo>
                  <a:lnTo>
                    <a:pt x="238" y="449"/>
                  </a:lnTo>
                  <a:lnTo>
                    <a:pt x="238" y="407"/>
                  </a:lnTo>
                  <a:lnTo>
                    <a:pt x="262" y="407"/>
                  </a:lnTo>
                  <a:lnTo>
                    <a:pt x="268" y="118"/>
                  </a:lnTo>
                  <a:close/>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2" name="Freeform 8">
              <a:extLst>
                <a:ext uri="{FF2B5EF4-FFF2-40B4-BE49-F238E27FC236}">
                  <a16:creationId xmlns:a16="http://schemas.microsoft.com/office/drawing/2014/main" id="{832D54C0-681F-449C-A6D0-213E4438892D}"/>
                </a:ext>
              </a:extLst>
            </p:cNvPr>
            <p:cNvSpPr>
              <a:spLocks/>
            </p:cNvSpPr>
            <p:nvPr/>
          </p:nvSpPr>
          <p:spPr bwMode="auto">
            <a:xfrm>
              <a:off x="988" y="1324"/>
              <a:ext cx="206" cy="75"/>
            </a:xfrm>
            <a:custGeom>
              <a:avLst/>
              <a:gdLst>
                <a:gd name="T0" fmla="*/ 77 w 77"/>
                <a:gd name="T1" fmla="*/ 0 h 28"/>
                <a:gd name="T2" fmla="*/ 38 w 77"/>
                <a:gd name="T3" fmla="*/ 15 h 28"/>
                <a:gd name="T4" fmla="*/ 0 w 77"/>
                <a:gd name="T5" fmla="*/ 0 h 28"/>
                <a:gd name="T6" fmla="*/ 0 w 77"/>
                <a:gd name="T7" fmla="*/ 15 h 28"/>
                <a:gd name="T8" fmla="*/ 77 w 77"/>
                <a:gd name="T9" fmla="*/ 28 h 28"/>
                <a:gd name="T10" fmla="*/ 77 w 77"/>
                <a:gd name="T11" fmla="*/ 0 h 28"/>
              </a:gdLst>
              <a:ahLst/>
              <a:cxnLst>
                <a:cxn ang="0">
                  <a:pos x="T0" y="T1"/>
                </a:cxn>
                <a:cxn ang="0">
                  <a:pos x="T2" y="T3"/>
                </a:cxn>
                <a:cxn ang="0">
                  <a:pos x="T4" y="T5"/>
                </a:cxn>
                <a:cxn ang="0">
                  <a:pos x="T6" y="T7"/>
                </a:cxn>
                <a:cxn ang="0">
                  <a:pos x="T8" y="T9"/>
                </a:cxn>
                <a:cxn ang="0">
                  <a:pos x="T10" y="T11"/>
                </a:cxn>
              </a:cxnLst>
              <a:rect l="0" t="0" r="r" b="b"/>
              <a:pathLst>
                <a:path w="77" h="28">
                  <a:moveTo>
                    <a:pt x="77" y="0"/>
                  </a:moveTo>
                  <a:cubicBezTo>
                    <a:pt x="64" y="9"/>
                    <a:pt x="50" y="15"/>
                    <a:pt x="38" y="15"/>
                  </a:cubicBezTo>
                  <a:cubicBezTo>
                    <a:pt x="27" y="15"/>
                    <a:pt x="14" y="9"/>
                    <a:pt x="0" y="0"/>
                  </a:cubicBezTo>
                  <a:cubicBezTo>
                    <a:pt x="0" y="15"/>
                    <a:pt x="0" y="15"/>
                    <a:pt x="0" y="15"/>
                  </a:cubicBezTo>
                  <a:cubicBezTo>
                    <a:pt x="77" y="28"/>
                    <a:pt x="77" y="28"/>
                    <a:pt x="77" y="28"/>
                  </a:cubicBezTo>
                  <a:cubicBezTo>
                    <a:pt x="77" y="0"/>
                    <a:pt x="77" y="0"/>
                    <a:pt x="77" y="0"/>
                  </a:cubicBezTo>
                </a:path>
              </a:pathLst>
            </a:custGeom>
            <a:solidFill>
              <a:srgbClr val="D77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3" name="Rectangle 11">
              <a:extLst>
                <a:ext uri="{FF2B5EF4-FFF2-40B4-BE49-F238E27FC236}">
                  <a16:creationId xmlns:a16="http://schemas.microsoft.com/office/drawing/2014/main" id="{E9F1241D-A33E-44CD-BC35-6A8CB2D7476B}"/>
                </a:ext>
              </a:extLst>
            </p:cNvPr>
            <p:cNvSpPr>
              <a:spLocks noChangeArrowheads="1"/>
            </p:cNvSpPr>
            <p:nvPr/>
          </p:nvSpPr>
          <p:spPr bwMode="auto">
            <a:xfrm>
              <a:off x="773" y="2447"/>
              <a:ext cx="641" cy="99"/>
            </a:xfrm>
            <a:prstGeom prst="rect">
              <a:avLst/>
            </a:prstGeom>
            <a:solidFill>
              <a:srgbClr val="221F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4" name="Freeform 12">
              <a:extLst>
                <a:ext uri="{FF2B5EF4-FFF2-40B4-BE49-F238E27FC236}">
                  <a16:creationId xmlns:a16="http://schemas.microsoft.com/office/drawing/2014/main" id="{20FC5596-176C-45C4-9DFF-DE7D656A3055}"/>
                </a:ext>
              </a:extLst>
            </p:cNvPr>
            <p:cNvSpPr>
              <a:spLocks noEditPoints="1"/>
            </p:cNvSpPr>
            <p:nvPr/>
          </p:nvSpPr>
          <p:spPr bwMode="auto">
            <a:xfrm>
              <a:off x="1025" y="2431"/>
              <a:ext cx="134" cy="99"/>
            </a:xfrm>
            <a:custGeom>
              <a:avLst/>
              <a:gdLst>
                <a:gd name="T0" fmla="*/ 36 w 50"/>
                <a:gd name="T1" fmla="*/ 37 h 37"/>
                <a:gd name="T2" fmla="*/ 15 w 50"/>
                <a:gd name="T3" fmla="*/ 37 h 37"/>
                <a:gd name="T4" fmla="*/ 0 w 50"/>
                <a:gd name="T5" fmla="*/ 23 h 37"/>
                <a:gd name="T6" fmla="*/ 0 w 50"/>
                <a:gd name="T7" fmla="*/ 13 h 37"/>
                <a:gd name="T8" fmla="*/ 15 w 50"/>
                <a:gd name="T9" fmla="*/ 0 h 37"/>
                <a:gd name="T10" fmla="*/ 36 w 50"/>
                <a:gd name="T11" fmla="*/ 0 h 37"/>
                <a:gd name="T12" fmla="*/ 50 w 50"/>
                <a:gd name="T13" fmla="*/ 13 h 37"/>
                <a:gd name="T14" fmla="*/ 50 w 50"/>
                <a:gd name="T15" fmla="*/ 23 h 37"/>
                <a:gd name="T16" fmla="*/ 36 w 50"/>
                <a:gd name="T17" fmla="*/ 37 h 37"/>
                <a:gd name="T18" fmla="*/ 15 w 50"/>
                <a:gd name="T19" fmla="*/ 6 h 37"/>
                <a:gd name="T20" fmla="*/ 8 w 50"/>
                <a:gd name="T21" fmla="*/ 13 h 37"/>
                <a:gd name="T22" fmla="*/ 8 w 50"/>
                <a:gd name="T23" fmla="*/ 23 h 37"/>
                <a:gd name="T24" fmla="*/ 15 w 50"/>
                <a:gd name="T25" fmla="*/ 30 h 37"/>
                <a:gd name="T26" fmla="*/ 36 w 50"/>
                <a:gd name="T27" fmla="*/ 30 h 37"/>
                <a:gd name="T28" fmla="*/ 42 w 50"/>
                <a:gd name="T29" fmla="*/ 23 h 37"/>
                <a:gd name="T30" fmla="*/ 42 w 50"/>
                <a:gd name="T31" fmla="*/ 13 h 37"/>
                <a:gd name="T32" fmla="*/ 36 w 50"/>
                <a:gd name="T33" fmla="*/ 6 h 37"/>
                <a:gd name="T34" fmla="*/ 15 w 50"/>
                <a:gd name="T35"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37">
                  <a:moveTo>
                    <a:pt x="36" y="37"/>
                  </a:moveTo>
                  <a:cubicBezTo>
                    <a:pt x="15" y="37"/>
                    <a:pt x="15" y="37"/>
                    <a:pt x="15" y="37"/>
                  </a:cubicBezTo>
                  <a:cubicBezTo>
                    <a:pt x="7" y="37"/>
                    <a:pt x="0" y="30"/>
                    <a:pt x="0" y="23"/>
                  </a:cubicBezTo>
                  <a:cubicBezTo>
                    <a:pt x="0" y="13"/>
                    <a:pt x="0" y="13"/>
                    <a:pt x="0" y="13"/>
                  </a:cubicBezTo>
                  <a:cubicBezTo>
                    <a:pt x="0" y="6"/>
                    <a:pt x="7" y="0"/>
                    <a:pt x="15" y="0"/>
                  </a:cubicBezTo>
                  <a:cubicBezTo>
                    <a:pt x="36" y="0"/>
                    <a:pt x="36" y="0"/>
                    <a:pt x="36" y="0"/>
                  </a:cubicBezTo>
                  <a:cubicBezTo>
                    <a:pt x="43" y="0"/>
                    <a:pt x="50" y="6"/>
                    <a:pt x="50" y="13"/>
                  </a:cubicBezTo>
                  <a:cubicBezTo>
                    <a:pt x="50" y="23"/>
                    <a:pt x="50" y="23"/>
                    <a:pt x="50" y="23"/>
                  </a:cubicBezTo>
                  <a:cubicBezTo>
                    <a:pt x="50" y="30"/>
                    <a:pt x="43" y="37"/>
                    <a:pt x="36" y="37"/>
                  </a:cubicBezTo>
                  <a:close/>
                  <a:moveTo>
                    <a:pt x="15" y="6"/>
                  </a:moveTo>
                  <a:cubicBezTo>
                    <a:pt x="11" y="6"/>
                    <a:pt x="8" y="9"/>
                    <a:pt x="8" y="13"/>
                  </a:cubicBezTo>
                  <a:cubicBezTo>
                    <a:pt x="8" y="23"/>
                    <a:pt x="8" y="23"/>
                    <a:pt x="8" y="23"/>
                  </a:cubicBezTo>
                  <a:cubicBezTo>
                    <a:pt x="8" y="27"/>
                    <a:pt x="11" y="30"/>
                    <a:pt x="15" y="30"/>
                  </a:cubicBezTo>
                  <a:cubicBezTo>
                    <a:pt x="36" y="30"/>
                    <a:pt x="36" y="30"/>
                    <a:pt x="36" y="30"/>
                  </a:cubicBezTo>
                  <a:cubicBezTo>
                    <a:pt x="39" y="30"/>
                    <a:pt x="42" y="27"/>
                    <a:pt x="42" y="23"/>
                  </a:cubicBezTo>
                  <a:cubicBezTo>
                    <a:pt x="42" y="13"/>
                    <a:pt x="42" y="13"/>
                    <a:pt x="42" y="13"/>
                  </a:cubicBezTo>
                  <a:cubicBezTo>
                    <a:pt x="42" y="9"/>
                    <a:pt x="39" y="6"/>
                    <a:pt x="36" y="6"/>
                  </a:cubicBezTo>
                  <a:lnTo>
                    <a:pt x="15" y="6"/>
                  </a:lnTo>
                  <a:close/>
                </a:path>
              </a:pathLst>
            </a:custGeom>
            <a:solidFill>
              <a:srgbClr val="4441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5" name="Freeform 13">
              <a:extLst>
                <a:ext uri="{FF2B5EF4-FFF2-40B4-BE49-F238E27FC236}">
                  <a16:creationId xmlns:a16="http://schemas.microsoft.com/office/drawing/2014/main" id="{7089D813-9A75-4124-8489-AC4678C80012}"/>
                </a:ext>
              </a:extLst>
            </p:cNvPr>
            <p:cNvSpPr>
              <a:spLocks/>
            </p:cNvSpPr>
            <p:nvPr/>
          </p:nvSpPr>
          <p:spPr bwMode="auto">
            <a:xfrm>
              <a:off x="599" y="1420"/>
              <a:ext cx="979" cy="1029"/>
            </a:xfrm>
            <a:custGeom>
              <a:avLst/>
              <a:gdLst>
                <a:gd name="T0" fmla="*/ 348 w 365"/>
                <a:gd name="T1" fmla="*/ 59 h 385"/>
                <a:gd name="T2" fmla="*/ 236 w 365"/>
                <a:gd name="T3" fmla="*/ 2 h 385"/>
                <a:gd name="T4" fmla="*/ 230 w 365"/>
                <a:gd name="T5" fmla="*/ 0 h 385"/>
                <a:gd name="T6" fmla="*/ 183 w 365"/>
                <a:gd name="T7" fmla="*/ 51 h 385"/>
                <a:gd name="T8" fmla="*/ 136 w 365"/>
                <a:gd name="T9" fmla="*/ 0 h 385"/>
                <a:gd name="T10" fmla="*/ 129 w 365"/>
                <a:gd name="T11" fmla="*/ 2 h 385"/>
                <a:gd name="T12" fmla="*/ 19 w 365"/>
                <a:gd name="T13" fmla="*/ 59 h 385"/>
                <a:gd name="T14" fmla="*/ 52 w 365"/>
                <a:gd name="T15" fmla="*/ 139 h 385"/>
                <a:gd name="T16" fmla="*/ 64 w 365"/>
                <a:gd name="T17" fmla="*/ 385 h 385"/>
                <a:gd name="T18" fmla="*/ 183 w 365"/>
                <a:gd name="T19" fmla="*/ 385 h 385"/>
                <a:gd name="T20" fmla="*/ 302 w 365"/>
                <a:gd name="T21" fmla="*/ 385 h 385"/>
                <a:gd name="T22" fmla="*/ 315 w 365"/>
                <a:gd name="T23" fmla="*/ 139 h 385"/>
                <a:gd name="T24" fmla="*/ 348 w 365"/>
                <a:gd name="T25" fmla="*/ 59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5" h="385">
                  <a:moveTo>
                    <a:pt x="348" y="59"/>
                  </a:moveTo>
                  <a:cubicBezTo>
                    <a:pt x="333" y="28"/>
                    <a:pt x="293" y="21"/>
                    <a:pt x="236" y="2"/>
                  </a:cubicBezTo>
                  <a:cubicBezTo>
                    <a:pt x="234" y="1"/>
                    <a:pt x="232" y="0"/>
                    <a:pt x="230" y="0"/>
                  </a:cubicBezTo>
                  <a:cubicBezTo>
                    <a:pt x="227" y="21"/>
                    <a:pt x="216" y="48"/>
                    <a:pt x="183" y="51"/>
                  </a:cubicBezTo>
                  <a:cubicBezTo>
                    <a:pt x="150" y="48"/>
                    <a:pt x="140" y="21"/>
                    <a:pt x="136" y="0"/>
                  </a:cubicBezTo>
                  <a:cubicBezTo>
                    <a:pt x="133" y="0"/>
                    <a:pt x="131" y="1"/>
                    <a:pt x="129" y="2"/>
                  </a:cubicBezTo>
                  <a:cubicBezTo>
                    <a:pt x="72" y="21"/>
                    <a:pt x="33" y="28"/>
                    <a:pt x="19" y="59"/>
                  </a:cubicBezTo>
                  <a:cubicBezTo>
                    <a:pt x="0" y="98"/>
                    <a:pt x="52" y="139"/>
                    <a:pt x="52" y="139"/>
                  </a:cubicBezTo>
                  <a:cubicBezTo>
                    <a:pt x="52" y="139"/>
                    <a:pt x="56" y="385"/>
                    <a:pt x="64" y="385"/>
                  </a:cubicBezTo>
                  <a:cubicBezTo>
                    <a:pt x="183" y="385"/>
                    <a:pt x="183" y="385"/>
                    <a:pt x="183" y="385"/>
                  </a:cubicBezTo>
                  <a:cubicBezTo>
                    <a:pt x="302" y="385"/>
                    <a:pt x="302" y="385"/>
                    <a:pt x="302" y="385"/>
                  </a:cubicBezTo>
                  <a:cubicBezTo>
                    <a:pt x="309" y="385"/>
                    <a:pt x="315" y="139"/>
                    <a:pt x="315" y="139"/>
                  </a:cubicBezTo>
                  <a:cubicBezTo>
                    <a:pt x="315" y="139"/>
                    <a:pt x="365" y="98"/>
                    <a:pt x="348" y="59"/>
                  </a:cubicBezTo>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6" name="Freeform 14">
              <a:extLst>
                <a:ext uri="{FF2B5EF4-FFF2-40B4-BE49-F238E27FC236}">
                  <a16:creationId xmlns:a16="http://schemas.microsoft.com/office/drawing/2014/main" id="{BFFE9A4A-0CE3-450D-B2FA-A9A52CD9CA35}"/>
                </a:ext>
              </a:extLst>
            </p:cNvPr>
            <p:cNvSpPr>
              <a:spLocks noEditPoints="1"/>
            </p:cNvSpPr>
            <p:nvPr/>
          </p:nvSpPr>
          <p:spPr bwMode="auto">
            <a:xfrm>
              <a:off x="905" y="1402"/>
              <a:ext cx="372" cy="163"/>
            </a:xfrm>
            <a:custGeom>
              <a:avLst/>
              <a:gdLst>
                <a:gd name="T0" fmla="*/ 185 w 372"/>
                <a:gd name="T1" fmla="*/ 96 h 163"/>
                <a:gd name="T2" fmla="*/ 120 w 372"/>
                <a:gd name="T3" fmla="*/ 163 h 163"/>
                <a:gd name="T4" fmla="*/ 0 w 372"/>
                <a:gd name="T5" fmla="*/ 37 h 163"/>
                <a:gd name="T6" fmla="*/ 83 w 372"/>
                <a:gd name="T7" fmla="*/ 0 h 163"/>
                <a:gd name="T8" fmla="*/ 107 w 372"/>
                <a:gd name="T9" fmla="*/ 21 h 163"/>
                <a:gd name="T10" fmla="*/ 185 w 372"/>
                <a:gd name="T11" fmla="*/ 96 h 163"/>
                <a:gd name="T12" fmla="*/ 185 w 372"/>
                <a:gd name="T13" fmla="*/ 96 h 163"/>
                <a:gd name="T14" fmla="*/ 249 w 372"/>
                <a:gd name="T15" fmla="*/ 163 h 163"/>
                <a:gd name="T16" fmla="*/ 372 w 372"/>
                <a:gd name="T17" fmla="*/ 37 h 163"/>
                <a:gd name="T18" fmla="*/ 292 w 372"/>
                <a:gd name="T19" fmla="*/ 0 h 163"/>
                <a:gd name="T20" fmla="*/ 265 w 372"/>
                <a:gd name="T21" fmla="*/ 21 h 163"/>
                <a:gd name="T22" fmla="*/ 185 w 372"/>
                <a:gd name="T23" fmla="*/ 9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2" h="163">
                  <a:moveTo>
                    <a:pt x="185" y="96"/>
                  </a:moveTo>
                  <a:lnTo>
                    <a:pt x="120" y="163"/>
                  </a:lnTo>
                  <a:lnTo>
                    <a:pt x="0" y="37"/>
                  </a:lnTo>
                  <a:lnTo>
                    <a:pt x="83" y="0"/>
                  </a:lnTo>
                  <a:lnTo>
                    <a:pt x="107" y="21"/>
                  </a:lnTo>
                  <a:lnTo>
                    <a:pt x="185" y="96"/>
                  </a:lnTo>
                  <a:close/>
                  <a:moveTo>
                    <a:pt x="185" y="96"/>
                  </a:moveTo>
                  <a:lnTo>
                    <a:pt x="249" y="163"/>
                  </a:lnTo>
                  <a:lnTo>
                    <a:pt x="372" y="37"/>
                  </a:lnTo>
                  <a:lnTo>
                    <a:pt x="292" y="0"/>
                  </a:lnTo>
                  <a:lnTo>
                    <a:pt x="265" y="21"/>
                  </a:lnTo>
                  <a:lnTo>
                    <a:pt x="185"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7" name="Freeform 15">
              <a:extLst>
                <a:ext uri="{FF2B5EF4-FFF2-40B4-BE49-F238E27FC236}">
                  <a16:creationId xmlns:a16="http://schemas.microsoft.com/office/drawing/2014/main" id="{426B88D5-B6F1-4F31-8EB4-9690FA7415C4}"/>
                </a:ext>
              </a:extLst>
            </p:cNvPr>
            <p:cNvSpPr>
              <a:spLocks noEditPoints="1"/>
            </p:cNvSpPr>
            <p:nvPr/>
          </p:nvSpPr>
          <p:spPr bwMode="auto">
            <a:xfrm>
              <a:off x="1036" y="1498"/>
              <a:ext cx="107" cy="935"/>
            </a:xfrm>
            <a:custGeom>
              <a:avLst/>
              <a:gdLst>
                <a:gd name="T0" fmla="*/ 107 w 107"/>
                <a:gd name="T1" fmla="*/ 40 h 935"/>
                <a:gd name="T2" fmla="*/ 86 w 107"/>
                <a:gd name="T3" fmla="*/ 77 h 935"/>
                <a:gd name="T4" fmla="*/ 27 w 107"/>
                <a:gd name="T5" fmla="*/ 77 h 935"/>
                <a:gd name="T6" fmla="*/ 5 w 107"/>
                <a:gd name="T7" fmla="*/ 40 h 935"/>
                <a:gd name="T8" fmla="*/ 54 w 107"/>
                <a:gd name="T9" fmla="*/ 0 h 935"/>
                <a:gd name="T10" fmla="*/ 107 w 107"/>
                <a:gd name="T11" fmla="*/ 40 h 935"/>
                <a:gd name="T12" fmla="*/ 86 w 107"/>
                <a:gd name="T13" fmla="*/ 85 h 935"/>
                <a:gd name="T14" fmla="*/ 86 w 107"/>
                <a:gd name="T15" fmla="*/ 85 h 935"/>
                <a:gd name="T16" fmla="*/ 27 w 107"/>
                <a:gd name="T17" fmla="*/ 85 h 935"/>
                <a:gd name="T18" fmla="*/ 0 w 107"/>
                <a:gd name="T19" fmla="*/ 874 h 935"/>
                <a:gd name="T20" fmla="*/ 54 w 107"/>
                <a:gd name="T21" fmla="*/ 935 h 935"/>
                <a:gd name="T22" fmla="*/ 107 w 107"/>
                <a:gd name="T23" fmla="*/ 874 h 935"/>
                <a:gd name="T24" fmla="*/ 86 w 107"/>
                <a:gd name="T25" fmla="*/ 8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935">
                  <a:moveTo>
                    <a:pt x="107" y="40"/>
                  </a:moveTo>
                  <a:lnTo>
                    <a:pt x="86" y="77"/>
                  </a:lnTo>
                  <a:lnTo>
                    <a:pt x="27" y="77"/>
                  </a:lnTo>
                  <a:lnTo>
                    <a:pt x="5" y="40"/>
                  </a:lnTo>
                  <a:lnTo>
                    <a:pt x="54" y="0"/>
                  </a:lnTo>
                  <a:lnTo>
                    <a:pt x="107" y="40"/>
                  </a:lnTo>
                  <a:close/>
                  <a:moveTo>
                    <a:pt x="86" y="85"/>
                  </a:moveTo>
                  <a:lnTo>
                    <a:pt x="86" y="85"/>
                  </a:lnTo>
                  <a:lnTo>
                    <a:pt x="27" y="85"/>
                  </a:lnTo>
                  <a:lnTo>
                    <a:pt x="0" y="874"/>
                  </a:lnTo>
                  <a:lnTo>
                    <a:pt x="54" y="935"/>
                  </a:lnTo>
                  <a:lnTo>
                    <a:pt x="107" y="874"/>
                  </a:lnTo>
                  <a:lnTo>
                    <a:pt x="86" y="85"/>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8" name="Freeform 16">
              <a:extLst>
                <a:ext uri="{FF2B5EF4-FFF2-40B4-BE49-F238E27FC236}">
                  <a16:creationId xmlns:a16="http://schemas.microsoft.com/office/drawing/2014/main" id="{88CC4B9E-6A76-4A3B-B11B-9F52E0880C50}"/>
                </a:ext>
              </a:extLst>
            </p:cNvPr>
            <p:cNvSpPr>
              <a:spLocks noEditPoints="1"/>
            </p:cNvSpPr>
            <p:nvPr/>
          </p:nvSpPr>
          <p:spPr bwMode="auto">
            <a:xfrm>
              <a:off x="811" y="1674"/>
              <a:ext cx="576" cy="455"/>
            </a:xfrm>
            <a:custGeom>
              <a:avLst/>
              <a:gdLst>
                <a:gd name="T0" fmla="*/ 211 w 215"/>
                <a:gd name="T1" fmla="*/ 87 h 170"/>
                <a:gd name="T2" fmla="*/ 205 w 215"/>
                <a:gd name="T3" fmla="*/ 151 h 170"/>
                <a:gd name="T4" fmla="*/ 196 w 215"/>
                <a:gd name="T5" fmla="*/ 169 h 170"/>
                <a:gd name="T6" fmla="*/ 196 w 215"/>
                <a:gd name="T7" fmla="*/ 170 h 170"/>
                <a:gd name="T8" fmla="*/ 205 w 215"/>
                <a:gd name="T9" fmla="*/ 151 h 170"/>
                <a:gd name="T10" fmla="*/ 211 w 215"/>
                <a:gd name="T11" fmla="*/ 87 h 170"/>
                <a:gd name="T12" fmla="*/ 93 w 215"/>
                <a:gd name="T13" fmla="*/ 0 h 170"/>
                <a:gd name="T14" fmla="*/ 19 w 215"/>
                <a:gd name="T15" fmla="*/ 0 h 170"/>
                <a:gd name="T16" fmla="*/ 0 w 215"/>
                <a:gd name="T17" fmla="*/ 10 h 170"/>
                <a:gd name="T18" fmla="*/ 20 w 215"/>
                <a:gd name="T19" fmla="*/ 0 h 170"/>
                <a:gd name="T20" fmla="*/ 93 w 215"/>
                <a:gd name="T21" fmla="*/ 0 h 170"/>
                <a:gd name="T22" fmla="*/ 194 w 215"/>
                <a:gd name="T23" fmla="*/ 0 h 170"/>
                <a:gd name="T24" fmla="*/ 117 w 215"/>
                <a:gd name="T25" fmla="*/ 0 h 170"/>
                <a:gd name="T26" fmla="*/ 192 w 215"/>
                <a:gd name="T27" fmla="*/ 0 h 170"/>
                <a:gd name="T28" fmla="*/ 215 w 215"/>
                <a:gd name="T29" fmla="*/ 23 h 170"/>
                <a:gd name="T30" fmla="*/ 194 w 215"/>
                <a:gd name="T3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170">
                  <a:moveTo>
                    <a:pt x="211" y="87"/>
                  </a:moveTo>
                  <a:cubicBezTo>
                    <a:pt x="205" y="151"/>
                    <a:pt x="205" y="151"/>
                    <a:pt x="205" y="151"/>
                  </a:cubicBezTo>
                  <a:cubicBezTo>
                    <a:pt x="205" y="158"/>
                    <a:pt x="202" y="165"/>
                    <a:pt x="196" y="169"/>
                  </a:cubicBezTo>
                  <a:cubicBezTo>
                    <a:pt x="196" y="169"/>
                    <a:pt x="196" y="169"/>
                    <a:pt x="196" y="170"/>
                  </a:cubicBezTo>
                  <a:cubicBezTo>
                    <a:pt x="202" y="166"/>
                    <a:pt x="205" y="158"/>
                    <a:pt x="205" y="151"/>
                  </a:cubicBezTo>
                  <a:cubicBezTo>
                    <a:pt x="211" y="87"/>
                    <a:pt x="211" y="87"/>
                    <a:pt x="211" y="87"/>
                  </a:cubicBezTo>
                  <a:moveTo>
                    <a:pt x="93" y="0"/>
                  </a:moveTo>
                  <a:cubicBezTo>
                    <a:pt x="19" y="0"/>
                    <a:pt x="19" y="0"/>
                    <a:pt x="19" y="0"/>
                  </a:cubicBezTo>
                  <a:cubicBezTo>
                    <a:pt x="11" y="0"/>
                    <a:pt x="5" y="5"/>
                    <a:pt x="0" y="10"/>
                  </a:cubicBezTo>
                  <a:cubicBezTo>
                    <a:pt x="5" y="5"/>
                    <a:pt x="11" y="0"/>
                    <a:pt x="20" y="0"/>
                  </a:cubicBezTo>
                  <a:cubicBezTo>
                    <a:pt x="93" y="0"/>
                    <a:pt x="93" y="0"/>
                    <a:pt x="93" y="0"/>
                  </a:cubicBezTo>
                  <a:moveTo>
                    <a:pt x="194" y="0"/>
                  </a:moveTo>
                  <a:cubicBezTo>
                    <a:pt x="117" y="0"/>
                    <a:pt x="117" y="0"/>
                    <a:pt x="117" y="0"/>
                  </a:cubicBezTo>
                  <a:cubicBezTo>
                    <a:pt x="192" y="0"/>
                    <a:pt x="192" y="0"/>
                    <a:pt x="192" y="0"/>
                  </a:cubicBezTo>
                  <a:cubicBezTo>
                    <a:pt x="205" y="0"/>
                    <a:pt x="215" y="10"/>
                    <a:pt x="215" y="23"/>
                  </a:cubicBezTo>
                  <a:cubicBezTo>
                    <a:pt x="215" y="10"/>
                    <a:pt x="205" y="0"/>
                    <a:pt x="194" y="0"/>
                  </a:cubicBezTo>
                </a:path>
              </a:pathLst>
            </a:custGeom>
            <a:solidFill>
              <a:srgbClr val="B4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9" name="Freeform 17">
              <a:extLst>
                <a:ext uri="{FF2B5EF4-FFF2-40B4-BE49-F238E27FC236}">
                  <a16:creationId xmlns:a16="http://schemas.microsoft.com/office/drawing/2014/main" id="{4CFE2ED8-95FD-4BA7-9E8C-9A68395855EB}"/>
                </a:ext>
              </a:extLst>
            </p:cNvPr>
            <p:cNvSpPr>
              <a:spLocks/>
            </p:cNvSpPr>
            <p:nvPr/>
          </p:nvSpPr>
          <p:spPr bwMode="auto">
            <a:xfrm>
              <a:off x="599" y="2436"/>
              <a:ext cx="169" cy="200"/>
            </a:xfrm>
            <a:custGeom>
              <a:avLst/>
              <a:gdLst>
                <a:gd name="T0" fmla="*/ 1 w 63"/>
                <a:gd name="T1" fmla="*/ 58 h 75"/>
                <a:gd name="T2" fmla="*/ 1 w 63"/>
                <a:gd name="T3" fmla="*/ 28 h 75"/>
                <a:gd name="T4" fmla="*/ 1 w 63"/>
                <a:gd name="T5" fmla="*/ 18 h 75"/>
                <a:gd name="T6" fmla="*/ 1 w 63"/>
                <a:gd name="T7" fmla="*/ 8 h 75"/>
                <a:gd name="T8" fmla="*/ 2 w 63"/>
                <a:gd name="T9" fmla="*/ 0 h 75"/>
                <a:gd name="T10" fmla="*/ 49 w 63"/>
                <a:gd name="T11" fmla="*/ 4 h 75"/>
                <a:gd name="T12" fmla="*/ 53 w 63"/>
                <a:gd name="T13" fmla="*/ 15 h 75"/>
                <a:gd name="T14" fmla="*/ 63 w 63"/>
                <a:gd name="T15" fmla="*/ 39 h 75"/>
                <a:gd name="T16" fmla="*/ 55 w 63"/>
                <a:gd name="T17" fmla="*/ 45 h 75"/>
                <a:gd name="T18" fmla="*/ 48 w 63"/>
                <a:gd name="T19" fmla="*/ 42 h 75"/>
                <a:gd name="T20" fmla="*/ 49 w 63"/>
                <a:gd name="T21" fmla="*/ 54 h 75"/>
                <a:gd name="T22" fmla="*/ 27 w 63"/>
                <a:gd name="T23" fmla="*/ 73 h 75"/>
                <a:gd name="T24" fmla="*/ 1 w 63"/>
                <a:gd name="T25" fmla="*/ 5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5">
                  <a:moveTo>
                    <a:pt x="1" y="58"/>
                  </a:moveTo>
                  <a:cubicBezTo>
                    <a:pt x="1" y="58"/>
                    <a:pt x="1" y="41"/>
                    <a:pt x="1" y="28"/>
                  </a:cubicBezTo>
                  <a:cubicBezTo>
                    <a:pt x="0" y="24"/>
                    <a:pt x="0" y="21"/>
                    <a:pt x="1" y="18"/>
                  </a:cubicBezTo>
                  <a:cubicBezTo>
                    <a:pt x="1" y="14"/>
                    <a:pt x="1" y="12"/>
                    <a:pt x="1" y="8"/>
                  </a:cubicBezTo>
                  <a:cubicBezTo>
                    <a:pt x="2" y="3"/>
                    <a:pt x="2" y="0"/>
                    <a:pt x="2" y="0"/>
                  </a:cubicBezTo>
                  <a:cubicBezTo>
                    <a:pt x="2" y="0"/>
                    <a:pt x="2" y="0"/>
                    <a:pt x="49" y="4"/>
                  </a:cubicBezTo>
                  <a:cubicBezTo>
                    <a:pt x="49" y="4"/>
                    <a:pt x="50" y="11"/>
                    <a:pt x="53" y="15"/>
                  </a:cubicBezTo>
                  <a:cubicBezTo>
                    <a:pt x="56" y="22"/>
                    <a:pt x="62" y="30"/>
                    <a:pt x="63" y="39"/>
                  </a:cubicBezTo>
                  <a:cubicBezTo>
                    <a:pt x="63" y="41"/>
                    <a:pt x="59" y="44"/>
                    <a:pt x="55" y="45"/>
                  </a:cubicBezTo>
                  <a:cubicBezTo>
                    <a:pt x="52" y="44"/>
                    <a:pt x="50" y="43"/>
                    <a:pt x="48" y="42"/>
                  </a:cubicBezTo>
                  <a:cubicBezTo>
                    <a:pt x="49" y="49"/>
                    <a:pt x="49" y="54"/>
                    <a:pt x="49" y="54"/>
                  </a:cubicBezTo>
                  <a:cubicBezTo>
                    <a:pt x="50" y="63"/>
                    <a:pt x="40" y="72"/>
                    <a:pt x="27" y="73"/>
                  </a:cubicBezTo>
                  <a:cubicBezTo>
                    <a:pt x="14" y="75"/>
                    <a:pt x="3" y="67"/>
                    <a:pt x="1" y="58"/>
                  </a:cubicBezTo>
                  <a:close/>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0" name="Freeform 18">
              <a:extLst>
                <a:ext uri="{FF2B5EF4-FFF2-40B4-BE49-F238E27FC236}">
                  <a16:creationId xmlns:a16="http://schemas.microsoft.com/office/drawing/2014/main" id="{8A8ABBD3-EB43-4BC6-8E1C-B65225ADC565}"/>
                </a:ext>
              </a:extLst>
            </p:cNvPr>
            <p:cNvSpPr>
              <a:spLocks/>
            </p:cNvSpPr>
            <p:nvPr/>
          </p:nvSpPr>
          <p:spPr bwMode="auto">
            <a:xfrm>
              <a:off x="537" y="1527"/>
              <a:ext cx="252" cy="957"/>
            </a:xfrm>
            <a:custGeom>
              <a:avLst/>
              <a:gdLst>
                <a:gd name="T0" fmla="*/ 5 w 94"/>
                <a:gd name="T1" fmla="*/ 152 h 358"/>
                <a:gd name="T2" fmla="*/ 57 w 94"/>
                <a:gd name="T3" fmla="*/ 0 h 358"/>
                <a:gd name="T4" fmla="*/ 94 w 94"/>
                <a:gd name="T5" fmla="*/ 82 h 358"/>
                <a:gd name="T6" fmla="*/ 63 w 94"/>
                <a:gd name="T7" fmla="*/ 164 h 358"/>
                <a:gd name="T8" fmla="*/ 78 w 94"/>
                <a:gd name="T9" fmla="*/ 336 h 358"/>
                <a:gd name="T10" fmla="*/ 54 w 94"/>
                <a:gd name="T11" fmla="*/ 351 h 358"/>
                <a:gd name="T12" fmla="*/ 19 w 94"/>
                <a:gd name="T13" fmla="*/ 352 h 358"/>
                <a:gd name="T14" fmla="*/ 5 w 94"/>
                <a:gd name="T15" fmla="*/ 152 h 3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358">
                  <a:moveTo>
                    <a:pt x="5" y="152"/>
                  </a:moveTo>
                  <a:cubicBezTo>
                    <a:pt x="10" y="90"/>
                    <a:pt x="23" y="30"/>
                    <a:pt x="57" y="0"/>
                  </a:cubicBezTo>
                  <a:cubicBezTo>
                    <a:pt x="94" y="82"/>
                    <a:pt x="94" y="82"/>
                    <a:pt x="94" y="82"/>
                  </a:cubicBezTo>
                  <a:cubicBezTo>
                    <a:pt x="63" y="109"/>
                    <a:pt x="67" y="134"/>
                    <a:pt x="63" y="164"/>
                  </a:cubicBezTo>
                  <a:cubicBezTo>
                    <a:pt x="59" y="194"/>
                    <a:pt x="58" y="295"/>
                    <a:pt x="78" y="336"/>
                  </a:cubicBezTo>
                  <a:cubicBezTo>
                    <a:pt x="82" y="346"/>
                    <a:pt x="69" y="344"/>
                    <a:pt x="54" y="351"/>
                  </a:cubicBezTo>
                  <a:cubicBezTo>
                    <a:pt x="42" y="356"/>
                    <a:pt x="23" y="358"/>
                    <a:pt x="19" y="352"/>
                  </a:cubicBezTo>
                  <a:cubicBezTo>
                    <a:pt x="15" y="345"/>
                    <a:pt x="0" y="210"/>
                    <a:pt x="5" y="152"/>
                  </a:cubicBez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1" name="Freeform 19">
              <a:extLst>
                <a:ext uri="{FF2B5EF4-FFF2-40B4-BE49-F238E27FC236}">
                  <a16:creationId xmlns:a16="http://schemas.microsoft.com/office/drawing/2014/main" id="{C0F2CB13-0789-44D5-8CD5-2AC9C4FF6C39}"/>
                </a:ext>
              </a:extLst>
            </p:cNvPr>
            <p:cNvSpPr>
              <a:spLocks/>
            </p:cNvSpPr>
            <p:nvPr/>
          </p:nvSpPr>
          <p:spPr bwMode="auto">
            <a:xfrm>
              <a:off x="1417" y="2431"/>
              <a:ext cx="166" cy="200"/>
            </a:xfrm>
            <a:custGeom>
              <a:avLst/>
              <a:gdLst>
                <a:gd name="T0" fmla="*/ 36 w 62"/>
                <a:gd name="T1" fmla="*/ 74 h 75"/>
                <a:gd name="T2" fmla="*/ 13 w 62"/>
                <a:gd name="T3" fmla="*/ 55 h 75"/>
                <a:gd name="T4" fmla="*/ 14 w 62"/>
                <a:gd name="T5" fmla="*/ 43 h 75"/>
                <a:gd name="T6" fmla="*/ 7 w 62"/>
                <a:gd name="T7" fmla="*/ 46 h 75"/>
                <a:gd name="T8" fmla="*/ 0 w 62"/>
                <a:gd name="T9" fmla="*/ 40 h 75"/>
                <a:gd name="T10" fmla="*/ 10 w 62"/>
                <a:gd name="T11" fmla="*/ 16 h 75"/>
                <a:gd name="T12" fmla="*/ 13 w 62"/>
                <a:gd name="T13" fmla="*/ 5 h 75"/>
                <a:gd name="T14" fmla="*/ 60 w 62"/>
                <a:gd name="T15" fmla="*/ 0 h 75"/>
                <a:gd name="T16" fmla="*/ 61 w 62"/>
                <a:gd name="T17" fmla="*/ 9 h 75"/>
                <a:gd name="T18" fmla="*/ 62 w 62"/>
                <a:gd name="T19" fmla="*/ 19 h 75"/>
                <a:gd name="T20" fmla="*/ 61 w 62"/>
                <a:gd name="T21" fmla="*/ 28 h 75"/>
                <a:gd name="T22" fmla="*/ 61 w 62"/>
                <a:gd name="T23" fmla="*/ 58 h 75"/>
                <a:gd name="T24" fmla="*/ 36 w 62"/>
                <a:gd name="T25"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75">
                  <a:moveTo>
                    <a:pt x="36" y="74"/>
                  </a:moveTo>
                  <a:cubicBezTo>
                    <a:pt x="23" y="73"/>
                    <a:pt x="13" y="64"/>
                    <a:pt x="13" y="55"/>
                  </a:cubicBezTo>
                  <a:cubicBezTo>
                    <a:pt x="13" y="55"/>
                    <a:pt x="14" y="50"/>
                    <a:pt x="14" y="43"/>
                  </a:cubicBezTo>
                  <a:cubicBezTo>
                    <a:pt x="12" y="44"/>
                    <a:pt x="10" y="45"/>
                    <a:pt x="7" y="46"/>
                  </a:cubicBezTo>
                  <a:cubicBezTo>
                    <a:pt x="3" y="45"/>
                    <a:pt x="0" y="42"/>
                    <a:pt x="0" y="40"/>
                  </a:cubicBezTo>
                  <a:cubicBezTo>
                    <a:pt x="0" y="31"/>
                    <a:pt x="6" y="23"/>
                    <a:pt x="10" y="16"/>
                  </a:cubicBezTo>
                  <a:cubicBezTo>
                    <a:pt x="12" y="12"/>
                    <a:pt x="13" y="5"/>
                    <a:pt x="13" y="5"/>
                  </a:cubicBezTo>
                  <a:cubicBezTo>
                    <a:pt x="60" y="0"/>
                    <a:pt x="60" y="0"/>
                    <a:pt x="60" y="0"/>
                  </a:cubicBezTo>
                  <a:cubicBezTo>
                    <a:pt x="60" y="0"/>
                    <a:pt x="60" y="4"/>
                    <a:pt x="61" y="9"/>
                  </a:cubicBezTo>
                  <a:cubicBezTo>
                    <a:pt x="61" y="12"/>
                    <a:pt x="61" y="14"/>
                    <a:pt x="62" y="19"/>
                  </a:cubicBezTo>
                  <a:cubicBezTo>
                    <a:pt x="62" y="22"/>
                    <a:pt x="62" y="25"/>
                    <a:pt x="61" y="28"/>
                  </a:cubicBezTo>
                  <a:cubicBezTo>
                    <a:pt x="61" y="41"/>
                    <a:pt x="61" y="58"/>
                    <a:pt x="61" y="58"/>
                  </a:cubicBezTo>
                  <a:cubicBezTo>
                    <a:pt x="60" y="68"/>
                    <a:pt x="49" y="75"/>
                    <a:pt x="36" y="74"/>
                  </a:cubicBezTo>
                  <a:close/>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2" name="Freeform 20">
              <a:extLst>
                <a:ext uri="{FF2B5EF4-FFF2-40B4-BE49-F238E27FC236}">
                  <a16:creationId xmlns:a16="http://schemas.microsoft.com/office/drawing/2014/main" id="{105603CC-2D31-4762-A00D-D8CF39C8055E}"/>
                </a:ext>
              </a:extLst>
            </p:cNvPr>
            <p:cNvSpPr>
              <a:spLocks/>
            </p:cNvSpPr>
            <p:nvPr/>
          </p:nvSpPr>
          <p:spPr bwMode="auto">
            <a:xfrm>
              <a:off x="1387" y="1525"/>
              <a:ext cx="258" cy="956"/>
            </a:xfrm>
            <a:custGeom>
              <a:avLst/>
              <a:gdLst>
                <a:gd name="T0" fmla="*/ 77 w 96"/>
                <a:gd name="T1" fmla="*/ 351 h 358"/>
                <a:gd name="T2" fmla="*/ 42 w 96"/>
                <a:gd name="T3" fmla="*/ 351 h 358"/>
                <a:gd name="T4" fmla="*/ 18 w 96"/>
                <a:gd name="T5" fmla="*/ 336 h 358"/>
                <a:gd name="T6" fmla="*/ 31 w 96"/>
                <a:gd name="T7" fmla="*/ 164 h 358"/>
                <a:gd name="T8" fmla="*/ 0 w 96"/>
                <a:gd name="T9" fmla="*/ 82 h 358"/>
                <a:gd name="T10" fmla="*/ 37 w 96"/>
                <a:gd name="T11" fmla="*/ 0 h 358"/>
                <a:gd name="T12" fmla="*/ 90 w 96"/>
                <a:gd name="T13" fmla="*/ 151 h 358"/>
                <a:gd name="T14" fmla="*/ 77 w 96"/>
                <a:gd name="T15" fmla="*/ 351 h 3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358">
                  <a:moveTo>
                    <a:pt x="77" y="351"/>
                  </a:moveTo>
                  <a:cubicBezTo>
                    <a:pt x="73" y="358"/>
                    <a:pt x="54" y="356"/>
                    <a:pt x="42" y="351"/>
                  </a:cubicBezTo>
                  <a:cubicBezTo>
                    <a:pt x="27" y="344"/>
                    <a:pt x="14" y="346"/>
                    <a:pt x="18" y="336"/>
                  </a:cubicBezTo>
                  <a:cubicBezTo>
                    <a:pt x="37" y="295"/>
                    <a:pt x="36" y="194"/>
                    <a:pt x="31" y="164"/>
                  </a:cubicBezTo>
                  <a:cubicBezTo>
                    <a:pt x="27" y="134"/>
                    <a:pt x="31" y="109"/>
                    <a:pt x="0" y="82"/>
                  </a:cubicBezTo>
                  <a:cubicBezTo>
                    <a:pt x="0" y="82"/>
                    <a:pt x="0" y="82"/>
                    <a:pt x="37" y="0"/>
                  </a:cubicBezTo>
                  <a:cubicBezTo>
                    <a:pt x="71" y="30"/>
                    <a:pt x="84" y="90"/>
                    <a:pt x="90" y="151"/>
                  </a:cubicBezTo>
                  <a:cubicBezTo>
                    <a:pt x="96" y="210"/>
                    <a:pt x="81" y="345"/>
                    <a:pt x="77" y="351"/>
                  </a:cubicBez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3" name="Freeform 21">
              <a:extLst>
                <a:ext uri="{FF2B5EF4-FFF2-40B4-BE49-F238E27FC236}">
                  <a16:creationId xmlns:a16="http://schemas.microsoft.com/office/drawing/2014/main" id="{D77470F4-ABE0-4B0A-A2AE-CD15A7EDC39C}"/>
                </a:ext>
              </a:extLst>
            </p:cNvPr>
            <p:cNvSpPr>
              <a:spLocks/>
            </p:cNvSpPr>
            <p:nvPr/>
          </p:nvSpPr>
          <p:spPr bwMode="auto">
            <a:xfrm>
              <a:off x="821" y="715"/>
              <a:ext cx="518" cy="649"/>
            </a:xfrm>
            <a:custGeom>
              <a:avLst/>
              <a:gdLst>
                <a:gd name="T0" fmla="*/ 182 w 193"/>
                <a:gd name="T1" fmla="*/ 113 h 243"/>
                <a:gd name="T2" fmla="*/ 184 w 193"/>
                <a:gd name="T3" fmla="*/ 80 h 243"/>
                <a:gd name="T4" fmla="*/ 97 w 193"/>
                <a:gd name="T5" fmla="*/ 0 h 243"/>
                <a:gd name="T6" fmla="*/ 10 w 193"/>
                <a:gd name="T7" fmla="*/ 80 h 243"/>
                <a:gd name="T8" fmla="*/ 13 w 193"/>
                <a:gd name="T9" fmla="*/ 113 h 243"/>
                <a:gd name="T10" fmla="*/ 5 w 193"/>
                <a:gd name="T11" fmla="*/ 116 h 243"/>
                <a:gd name="T12" fmla="*/ 0 w 193"/>
                <a:gd name="T13" fmla="*/ 129 h 243"/>
                <a:gd name="T14" fmla="*/ 0 w 193"/>
                <a:gd name="T15" fmla="*/ 145 h 243"/>
                <a:gd name="T16" fmla="*/ 16 w 193"/>
                <a:gd name="T17" fmla="*/ 161 h 243"/>
                <a:gd name="T18" fmla="*/ 97 w 193"/>
                <a:gd name="T19" fmla="*/ 243 h 243"/>
                <a:gd name="T20" fmla="*/ 177 w 193"/>
                <a:gd name="T21" fmla="*/ 161 h 243"/>
                <a:gd name="T22" fmla="*/ 193 w 193"/>
                <a:gd name="T23" fmla="*/ 145 h 243"/>
                <a:gd name="T24" fmla="*/ 193 w 193"/>
                <a:gd name="T25" fmla="*/ 129 h 243"/>
                <a:gd name="T26" fmla="*/ 182 w 193"/>
                <a:gd name="T27" fmla="*/ 11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3" h="243">
                  <a:moveTo>
                    <a:pt x="182" y="113"/>
                  </a:moveTo>
                  <a:cubicBezTo>
                    <a:pt x="184" y="80"/>
                    <a:pt x="184" y="80"/>
                    <a:pt x="184" y="80"/>
                  </a:cubicBezTo>
                  <a:cubicBezTo>
                    <a:pt x="184" y="35"/>
                    <a:pt x="142" y="0"/>
                    <a:pt x="97" y="0"/>
                  </a:cubicBezTo>
                  <a:cubicBezTo>
                    <a:pt x="53" y="0"/>
                    <a:pt x="10" y="35"/>
                    <a:pt x="10" y="80"/>
                  </a:cubicBezTo>
                  <a:cubicBezTo>
                    <a:pt x="13" y="113"/>
                    <a:pt x="13" y="113"/>
                    <a:pt x="13" y="113"/>
                  </a:cubicBezTo>
                  <a:cubicBezTo>
                    <a:pt x="10" y="114"/>
                    <a:pt x="7" y="115"/>
                    <a:pt x="5" y="116"/>
                  </a:cubicBezTo>
                  <a:cubicBezTo>
                    <a:pt x="2" y="119"/>
                    <a:pt x="0" y="124"/>
                    <a:pt x="0" y="129"/>
                  </a:cubicBezTo>
                  <a:cubicBezTo>
                    <a:pt x="0" y="145"/>
                    <a:pt x="0" y="145"/>
                    <a:pt x="0" y="145"/>
                  </a:cubicBezTo>
                  <a:cubicBezTo>
                    <a:pt x="0" y="155"/>
                    <a:pt x="7" y="161"/>
                    <a:pt x="16" y="161"/>
                  </a:cubicBezTo>
                  <a:cubicBezTo>
                    <a:pt x="16" y="204"/>
                    <a:pt x="67" y="243"/>
                    <a:pt x="97" y="243"/>
                  </a:cubicBezTo>
                  <a:cubicBezTo>
                    <a:pt x="127" y="243"/>
                    <a:pt x="177" y="204"/>
                    <a:pt x="177" y="161"/>
                  </a:cubicBezTo>
                  <a:cubicBezTo>
                    <a:pt x="186" y="161"/>
                    <a:pt x="193" y="155"/>
                    <a:pt x="193" y="145"/>
                  </a:cubicBezTo>
                  <a:cubicBezTo>
                    <a:pt x="193" y="129"/>
                    <a:pt x="193" y="129"/>
                    <a:pt x="193" y="129"/>
                  </a:cubicBezTo>
                  <a:cubicBezTo>
                    <a:pt x="193" y="122"/>
                    <a:pt x="188" y="115"/>
                    <a:pt x="182" y="113"/>
                  </a:cubicBezTo>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4" name="Freeform 22">
              <a:extLst>
                <a:ext uri="{FF2B5EF4-FFF2-40B4-BE49-F238E27FC236}">
                  <a16:creationId xmlns:a16="http://schemas.microsoft.com/office/drawing/2014/main" id="{74BC75DF-6AD4-4ABB-8705-0DB5659FB699}"/>
                </a:ext>
              </a:extLst>
            </p:cNvPr>
            <p:cNvSpPr>
              <a:spLocks noEditPoints="1"/>
            </p:cNvSpPr>
            <p:nvPr/>
          </p:nvSpPr>
          <p:spPr bwMode="auto">
            <a:xfrm>
              <a:off x="1299" y="1148"/>
              <a:ext cx="8" cy="43"/>
            </a:xfrm>
            <a:custGeom>
              <a:avLst/>
              <a:gdLst>
                <a:gd name="T0" fmla="*/ 0 w 3"/>
                <a:gd name="T1" fmla="*/ 16 h 16"/>
                <a:gd name="T2" fmla="*/ 0 w 3"/>
                <a:gd name="T3" fmla="*/ 16 h 16"/>
                <a:gd name="T4" fmla="*/ 0 w 3"/>
                <a:gd name="T5" fmla="*/ 15 h 16"/>
                <a:gd name="T6" fmla="*/ 0 w 3"/>
                <a:gd name="T7" fmla="*/ 15 h 16"/>
                <a:gd name="T8" fmla="*/ 0 w 3"/>
                <a:gd name="T9" fmla="*/ 15 h 16"/>
                <a:gd name="T10" fmla="*/ 0 w 3"/>
                <a:gd name="T11" fmla="*/ 15 h 16"/>
                <a:gd name="T12" fmla="*/ 0 w 3"/>
                <a:gd name="T13" fmla="*/ 15 h 16"/>
                <a:gd name="T14" fmla="*/ 0 w 3"/>
                <a:gd name="T15" fmla="*/ 15 h 16"/>
                <a:gd name="T16" fmla="*/ 0 w 3"/>
                <a:gd name="T17" fmla="*/ 15 h 16"/>
                <a:gd name="T18" fmla="*/ 0 w 3"/>
                <a:gd name="T19" fmla="*/ 15 h 16"/>
                <a:gd name="T20" fmla="*/ 0 w 3"/>
                <a:gd name="T21" fmla="*/ 15 h 16"/>
                <a:gd name="T22" fmla="*/ 0 w 3"/>
                <a:gd name="T23" fmla="*/ 15 h 16"/>
                <a:gd name="T24" fmla="*/ 0 w 3"/>
                <a:gd name="T25" fmla="*/ 15 h 16"/>
                <a:gd name="T26" fmla="*/ 0 w 3"/>
                <a:gd name="T27" fmla="*/ 15 h 16"/>
                <a:gd name="T28" fmla="*/ 0 w 3"/>
                <a:gd name="T29" fmla="*/ 14 h 16"/>
                <a:gd name="T30" fmla="*/ 0 w 3"/>
                <a:gd name="T31" fmla="*/ 15 h 16"/>
                <a:gd name="T32" fmla="*/ 0 w 3"/>
                <a:gd name="T33" fmla="*/ 14 h 16"/>
                <a:gd name="T34" fmla="*/ 3 w 3"/>
                <a:gd name="T35" fmla="*/ 2 h 16"/>
                <a:gd name="T36" fmla="*/ 0 w 3"/>
                <a:gd name="T37" fmla="*/ 14 h 16"/>
                <a:gd name="T38" fmla="*/ 3 w 3"/>
                <a:gd name="T39" fmla="*/ 2 h 16"/>
                <a:gd name="T40" fmla="*/ 3 w 3"/>
                <a:gd name="T41" fmla="*/ 2 h 16"/>
                <a:gd name="T42" fmla="*/ 3 w 3"/>
                <a:gd name="T43" fmla="*/ 2 h 16"/>
                <a:gd name="T44" fmla="*/ 3 w 3"/>
                <a:gd name="T45" fmla="*/ 1 h 16"/>
                <a:gd name="T46" fmla="*/ 3 w 3"/>
                <a:gd name="T47" fmla="*/ 1 h 16"/>
                <a:gd name="T48" fmla="*/ 3 w 3"/>
                <a:gd name="T49" fmla="*/ 1 h 16"/>
                <a:gd name="T50" fmla="*/ 3 w 3"/>
                <a:gd name="T51" fmla="*/ 1 h 16"/>
                <a:gd name="T52" fmla="*/ 3 w 3"/>
                <a:gd name="T53" fmla="*/ 0 h 16"/>
                <a:gd name="T54" fmla="*/ 3 w 3"/>
                <a:gd name="T55" fmla="*/ 1 h 16"/>
                <a:gd name="T56" fmla="*/ 3 w 3"/>
                <a:gd name="T5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 h="16">
                  <a:moveTo>
                    <a:pt x="0" y="16"/>
                  </a:moveTo>
                  <a:cubicBezTo>
                    <a:pt x="0" y="16"/>
                    <a:pt x="0" y="16"/>
                    <a:pt x="0" y="16"/>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4"/>
                  </a:moveTo>
                  <a:cubicBezTo>
                    <a:pt x="0" y="15"/>
                    <a:pt x="0" y="15"/>
                    <a:pt x="0" y="15"/>
                  </a:cubicBezTo>
                  <a:cubicBezTo>
                    <a:pt x="0" y="15"/>
                    <a:pt x="0" y="15"/>
                    <a:pt x="0" y="14"/>
                  </a:cubicBezTo>
                  <a:moveTo>
                    <a:pt x="3" y="2"/>
                  </a:moveTo>
                  <a:cubicBezTo>
                    <a:pt x="3" y="6"/>
                    <a:pt x="2" y="11"/>
                    <a:pt x="0" y="14"/>
                  </a:cubicBezTo>
                  <a:cubicBezTo>
                    <a:pt x="2" y="11"/>
                    <a:pt x="3" y="6"/>
                    <a:pt x="3" y="2"/>
                  </a:cubicBezTo>
                  <a:moveTo>
                    <a:pt x="3" y="2"/>
                  </a:moveTo>
                  <a:cubicBezTo>
                    <a:pt x="3" y="2"/>
                    <a:pt x="3" y="2"/>
                    <a:pt x="3" y="2"/>
                  </a:cubicBezTo>
                  <a:moveTo>
                    <a:pt x="3" y="1"/>
                  </a:moveTo>
                  <a:cubicBezTo>
                    <a:pt x="3" y="1"/>
                    <a:pt x="3" y="1"/>
                    <a:pt x="3" y="1"/>
                  </a:cubicBezTo>
                  <a:moveTo>
                    <a:pt x="3" y="1"/>
                  </a:moveTo>
                  <a:cubicBezTo>
                    <a:pt x="3" y="1"/>
                    <a:pt x="3" y="1"/>
                    <a:pt x="3" y="1"/>
                  </a:cubicBezTo>
                  <a:moveTo>
                    <a:pt x="3" y="0"/>
                  </a:moveTo>
                  <a:cubicBezTo>
                    <a:pt x="3" y="1"/>
                    <a:pt x="3" y="1"/>
                    <a:pt x="3" y="1"/>
                  </a:cubicBezTo>
                  <a:cubicBezTo>
                    <a:pt x="3" y="0"/>
                    <a:pt x="3" y="0"/>
                    <a:pt x="3" y="0"/>
                  </a:cubicBezTo>
                </a:path>
              </a:pathLst>
            </a:custGeom>
            <a:solidFill>
              <a:srgbClr val="F8D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5" name="Freeform 23">
              <a:extLst>
                <a:ext uri="{FF2B5EF4-FFF2-40B4-BE49-F238E27FC236}">
                  <a16:creationId xmlns:a16="http://schemas.microsoft.com/office/drawing/2014/main" id="{47CB5EB7-BACB-4ED5-AA4D-F345C1128F39}"/>
                </a:ext>
              </a:extLst>
            </p:cNvPr>
            <p:cNvSpPr>
              <a:spLocks/>
            </p:cNvSpPr>
            <p:nvPr/>
          </p:nvSpPr>
          <p:spPr bwMode="auto">
            <a:xfrm>
              <a:off x="1039" y="715"/>
              <a:ext cx="311" cy="649"/>
            </a:xfrm>
            <a:custGeom>
              <a:avLst/>
              <a:gdLst>
                <a:gd name="T0" fmla="*/ 19 w 116"/>
                <a:gd name="T1" fmla="*/ 0 h 243"/>
                <a:gd name="T2" fmla="*/ 19 w 116"/>
                <a:gd name="T3" fmla="*/ 0 h 243"/>
                <a:gd name="T4" fmla="*/ 19 w 116"/>
                <a:gd name="T5" fmla="*/ 119 h 243"/>
                <a:gd name="T6" fmla="*/ 0 w 116"/>
                <a:gd name="T7" fmla="*/ 180 h 243"/>
                <a:gd name="T8" fmla="*/ 19 w 116"/>
                <a:gd name="T9" fmla="*/ 180 h 243"/>
                <a:gd name="T10" fmla="*/ 19 w 116"/>
                <a:gd name="T11" fmla="*/ 243 h 243"/>
                <a:gd name="T12" fmla="*/ 98 w 116"/>
                <a:gd name="T13" fmla="*/ 178 h 243"/>
                <a:gd name="T14" fmla="*/ 98 w 116"/>
                <a:gd name="T15" fmla="*/ 177 h 243"/>
                <a:gd name="T16" fmla="*/ 98 w 116"/>
                <a:gd name="T17" fmla="*/ 176 h 243"/>
                <a:gd name="T18" fmla="*/ 100 w 116"/>
                <a:gd name="T19" fmla="*/ 164 h 243"/>
                <a:gd name="T20" fmla="*/ 100 w 116"/>
                <a:gd name="T21" fmla="*/ 163 h 243"/>
                <a:gd name="T22" fmla="*/ 100 w 116"/>
                <a:gd name="T23" fmla="*/ 162 h 243"/>
                <a:gd name="T24" fmla="*/ 100 w 116"/>
                <a:gd name="T25" fmla="*/ 161 h 243"/>
                <a:gd name="T26" fmla="*/ 116 w 116"/>
                <a:gd name="T27" fmla="*/ 145 h 243"/>
                <a:gd name="T28" fmla="*/ 116 w 116"/>
                <a:gd name="T29" fmla="*/ 129 h 243"/>
                <a:gd name="T30" fmla="*/ 104 w 116"/>
                <a:gd name="T31" fmla="*/ 113 h 243"/>
                <a:gd name="T32" fmla="*/ 106 w 116"/>
                <a:gd name="T33" fmla="*/ 80 h 243"/>
                <a:gd name="T34" fmla="*/ 19 w 116"/>
                <a:gd name="T3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243">
                  <a:moveTo>
                    <a:pt x="19" y="0"/>
                  </a:moveTo>
                  <a:cubicBezTo>
                    <a:pt x="19" y="0"/>
                    <a:pt x="19" y="0"/>
                    <a:pt x="19" y="0"/>
                  </a:cubicBezTo>
                  <a:cubicBezTo>
                    <a:pt x="19" y="119"/>
                    <a:pt x="19" y="119"/>
                    <a:pt x="19" y="119"/>
                  </a:cubicBezTo>
                  <a:cubicBezTo>
                    <a:pt x="7" y="144"/>
                    <a:pt x="0" y="180"/>
                    <a:pt x="0" y="180"/>
                  </a:cubicBezTo>
                  <a:cubicBezTo>
                    <a:pt x="19" y="180"/>
                    <a:pt x="19" y="180"/>
                    <a:pt x="19" y="180"/>
                  </a:cubicBezTo>
                  <a:cubicBezTo>
                    <a:pt x="19" y="243"/>
                    <a:pt x="19" y="243"/>
                    <a:pt x="19" y="243"/>
                  </a:cubicBezTo>
                  <a:cubicBezTo>
                    <a:pt x="46" y="243"/>
                    <a:pt x="87" y="213"/>
                    <a:pt x="98" y="178"/>
                  </a:cubicBezTo>
                  <a:cubicBezTo>
                    <a:pt x="98" y="178"/>
                    <a:pt x="98" y="178"/>
                    <a:pt x="98" y="177"/>
                  </a:cubicBezTo>
                  <a:cubicBezTo>
                    <a:pt x="98" y="177"/>
                    <a:pt x="98" y="177"/>
                    <a:pt x="98" y="176"/>
                  </a:cubicBezTo>
                  <a:cubicBezTo>
                    <a:pt x="99" y="173"/>
                    <a:pt x="100" y="169"/>
                    <a:pt x="100" y="164"/>
                  </a:cubicBezTo>
                  <a:cubicBezTo>
                    <a:pt x="100" y="164"/>
                    <a:pt x="100" y="164"/>
                    <a:pt x="100" y="163"/>
                  </a:cubicBezTo>
                  <a:cubicBezTo>
                    <a:pt x="100" y="162"/>
                    <a:pt x="100" y="162"/>
                    <a:pt x="100" y="162"/>
                  </a:cubicBezTo>
                  <a:cubicBezTo>
                    <a:pt x="100" y="162"/>
                    <a:pt x="100" y="162"/>
                    <a:pt x="100" y="161"/>
                  </a:cubicBezTo>
                  <a:cubicBezTo>
                    <a:pt x="108" y="161"/>
                    <a:pt x="116" y="155"/>
                    <a:pt x="116" y="145"/>
                  </a:cubicBezTo>
                  <a:cubicBezTo>
                    <a:pt x="116" y="129"/>
                    <a:pt x="116" y="129"/>
                    <a:pt x="116" y="129"/>
                  </a:cubicBezTo>
                  <a:cubicBezTo>
                    <a:pt x="116" y="122"/>
                    <a:pt x="111" y="115"/>
                    <a:pt x="104" y="113"/>
                  </a:cubicBezTo>
                  <a:cubicBezTo>
                    <a:pt x="106" y="80"/>
                    <a:pt x="106" y="80"/>
                    <a:pt x="106" y="80"/>
                  </a:cubicBezTo>
                  <a:cubicBezTo>
                    <a:pt x="106" y="35"/>
                    <a:pt x="64" y="0"/>
                    <a:pt x="19" y="0"/>
                  </a:cubicBezTo>
                </a:path>
              </a:pathLst>
            </a:custGeom>
            <a:solidFill>
              <a:srgbClr val="ED93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6" name="Freeform 24">
              <a:extLst>
                <a:ext uri="{FF2B5EF4-FFF2-40B4-BE49-F238E27FC236}">
                  <a16:creationId xmlns:a16="http://schemas.microsoft.com/office/drawing/2014/main" id="{BC8E4D48-6575-4A20-9160-C7F8496E1849}"/>
                </a:ext>
              </a:extLst>
            </p:cNvPr>
            <p:cNvSpPr>
              <a:spLocks noEditPoints="1"/>
            </p:cNvSpPr>
            <p:nvPr/>
          </p:nvSpPr>
          <p:spPr bwMode="auto">
            <a:xfrm>
              <a:off x="958" y="1025"/>
              <a:ext cx="266" cy="67"/>
            </a:xfrm>
            <a:custGeom>
              <a:avLst/>
              <a:gdLst>
                <a:gd name="T0" fmla="*/ 13 w 99"/>
                <a:gd name="T1" fmla="*/ 0 h 25"/>
                <a:gd name="T2" fmla="*/ 24 w 99"/>
                <a:gd name="T3" fmla="*/ 13 h 25"/>
                <a:gd name="T4" fmla="*/ 13 w 99"/>
                <a:gd name="T5" fmla="*/ 25 h 25"/>
                <a:gd name="T6" fmla="*/ 0 w 99"/>
                <a:gd name="T7" fmla="*/ 14 h 25"/>
                <a:gd name="T8" fmla="*/ 12 w 99"/>
                <a:gd name="T9" fmla="*/ 0 h 25"/>
                <a:gd name="T10" fmla="*/ 13 w 99"/>
                <a:gd name="T11" fmla="*/ 0 h 25"/>
                <a:gd name="T12" fmla="*/ 87 w 99"/>
                <a:gd name="T13" fmla="*/ 0 h 25"/>
                <a:gd name="T14" fmla="*/ 86 w 99"/>
                <a:gd name="T15" fmla="*/ 0 h 25"/>
                <a:gd name="T16" fmla="*/ 74 w 99"/>
                <a:gd name="T17" fmla="*/ 14 h 25"/>
                <a:gd name="T18" fmla="*/ 87 w 99"/>
                <a:gd name="T19" fmla="*/ 25 h 25"/>
                <a:gd name="T20" fmla="*/ 98 w 99"/>
                <a:gd name="T21" fmla="*/ 13 h 25"/>
                <a:gd name="T22" fmla="*/ 87 w 99"/>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25">
                  <a:moveTo>
                    <a:pt x="13" y="0"/>
                  </a:moveTo>
                  <a:cubicBezTo>
                    <a:pt x="19" y="0"/>
                    <a:pt x="24" y="5"/>
                    <a:pt x="24" y="13"/>
                  </a:cubicBezTo>
                  <a:cubicBezTo>
                    <a:pt x="25" y="19"/>
                    <a:pt x="20" y="25"/>
                    <a:pt x="13" y="25"/>
                  </a:cubicBezTo>
                  <a:cubicBezTo>
                    <a:pt x="5" y="25"/>
                    <a:pt x="0" y="20"/>
                    <a:pt x="0" y="14"/>
                  </a:cubicBezTo>
                  <a:cubicBezTo>
                    <a:pt x="0" y="6"/>
                    <a:pt x="5" y="1"/>
                    <a:pt x="12" y="0"/>
                  </a:cubicBezTo>
                  <a:cubicBezTo>
                    <a:pt x="13" y="0"/>
                    <a:pt x="13" y="0"/>
                    <a:pt x="13" y="0"/>
                  </a:cubicBezTo>
                  <a:moveTo>
                    <a:pt x="87" y="0"/>
                  </a:moveTo>
                  <a:cubicBezTo>
                    <a:pt x="86" y="0"/>
                    <a:pt x="86" y="0"/>
                    <a:pt x="86" y="0"/>
                  </a:cubicBezTo>
                  <a:cubicBezTo>
                    <a:pt x="79" y="1"/>
                    <a:pt x="74" y="6"/>
                    <a:pt x="74" y="14"/>
                  </a:cubicBezTo>
                  <a:cubicBezTo>
                    <a:pt x="74" y="20"/>
                    <a:pt x="79" y="25"/>
                    <a:pt x="87" y="25"/>
                  </a:cubicBezTo>
                  <a:cubicBezTo>
                    <a:pt x="94" y="25"/>
                    <a:pt x="99" y="19"/>
                    <a:pt x="98" y="13"/>
                  </a:cubicBezTo>
                  <a:cubicBezTo>
                    <a:pt x="98" y="5"/>
                    <a:pt x="93" y="0"/>
                    <a:pt x="87" y="0"/>
                  </a:cubicBezTo>
                </a:path>
              </a:pathLst>
            </a:custGeom>
            <a:solidFill>
              <a:srgbClr val="EA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7" name="Freeform 25">
              <a:extLst>
                <a:ext uri="{FF2B5EF4-FFF2-40B4-BE49-F238E27FC236}">
                  <a16:creationId xmlns:a16="http://schemas.microsoft.com/office/drawing/2014/main" id="{CBA89C67-83FE-45CE-9A28-B91C730E2B0F}"/>
                </a:ext>
              </a:extLst>
            </p:cNvPr>
            <p:cNvSpPr>
              <a:spLocks noEditPoints="1"/>
            </p:cNvSpPr>
            <p:nvPr/>
          </p:nvSpPr>
          <p:spPr bwMode="auto">
            <a:xfrm>
              <a:off x="958" y="1017"/>
              <a:ext cx="266" cy="69"/>
            </a:xfrm>
            <a:custGeom>
              <a:avLst/>
              <a:gdLst>
                <a:gd name="T0" fmla="*/ 24 w 99"/>
                <a:gd name="T1" fmla="*/ 13 h 26"/>
                <a:gd name="T2" fmla="*/ 13 w 99"/>
                <a:gd name="T3" fmla="*/ 26 h 26"/>
                <a:gd name="T4" fmla="*/ 0 w 99"/>
                <a:gd name="T5" fmla="*/ 14 h 26"/>
                <a:gd name="T6" fmla="*/ 12 w 99"/>
                <a:gd name="T7" fmla="*/ 0 h 26"/>
                <a:gd name="T8" fmla="*/ 24 w 99"/>
                <a:gd name="T9" fmla="*/ 13 h 26"/>
                <a:gd name="T10" fmla="*/ 98 w 99"/>
                <a:gd name="T11" fmla="*/ 13 h 26"/>
                <a:gd name="T12" fmla="*/ 86 w 99"/>
                <a:gd name="T13" fmla="*/ 0 h 26"/>
                <a:gd name="T14" fmla="*/ 74 w 99"/>
                <a:gd name="T15" fmla="*/ 14 h 26"/>
                <a:gd name="T16" fmla="*/ 87 w 99"/>
                <a:gd name="T17" fmla="*/ 26 h 26"/>
                <a:gd name="T18" fmla="*/ 98 w 99"/>
                <a:gd name="T19"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26">
                  <a:moveTo>
                    <a:pt x="24" y="13"/>
                  </a:moveTo>
                  <a:cubicBezTo>
                    <a:pt x="25" y="19"/>
                    <a:pt x="20" y="26"/>
                    <a:pt x="13" y="26"/>
                  </a:cubicBezTo>
                  <a:cubicBezTo>
                    <a:pt x="6" y="26"/>
                    <a:pt x="0" y="20"/>
                    <a:pt x="0" y="14"/>
                  </a:cubicBezTo>
                  <a:cubicBezTo>
                    <a:pt x="0" y="7"/>
                    <a:pt x="5" y="1"/>
                    <a:pt x="12" y="0"/>
                  </a:cubicBezTo>
                  <a:cubicBezTo>
                    <a:pt x="19" y="0"/>
                    <a:pt x="24" y="5"/>
                    <a:pt x="24" y="13"/>
                  </a:cubicBezTo>
                  <a:close/>
                  <a:moveTo>
                    <a:pt x="98" y="13"/>
                  </a:moveTo>
                  <a:cubicBezTo>
                    <a:pt x="98" y="5"/>
                    <a:pt x="93" y="0"/>
                    <a:pt x="86" y="0"/>
                  </a:cubicBezTo>
                  <a:cubicBezTo>
                    <a:pt x="79" y="1"/>
                    <a:pt x="74" y="7"/>
                    <a:pt x="74" y="14"/>
                  </a:cubicBezTo>
                  <a:cubicBezTo>
                    <a:pt x="74" y="20"/>
                    <a:pt x="80" y="26"/>
                    <a:pt x="87" y="26"/>
                  </a:cubicBezTo>
                  <a:cubicBezTo>
                    <a:pt x="94" y="26"/>
                    <a:pt x="99" y="19"/>
                    <a:pt x="98" y="13"/>
                  </a:cubicBezTo>
                  <a:close/>
                </a:path>
              </a:pathLst>
            </a:custGeom>
            <a:solidFill>
              <a:srgbClr val="3B24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8" name="Freeform 26">
              <a:extLst>
                <a:ext uri="{FF2B5EF4-FFF2-40B4-BE49-F238E27FC236}">
                  <a16:creationId xmlns:a16="http://schemas.microsoft.com/office/drawing/2014/main" id="{64BCFE51-3C8D-4BF4-B155-53F995B11F61}"/>
                </a:ext>
              </a:extLst>
            </p:cNvPr>
            <p:cNvSpPr>
              <a:spLocks noEditPoints="1"/>
            </p:cNvSpPr>
            <p:nvPr/>
          </p:nvSpPr>
          <p:spPr bwMode="auto">
            <a:xfrm>
              <a:off x="996" y="1049"/>
              <a:ext cx="214" cy="19"/>
            </a:xfrm>
            <a:custGeom>
              <a:avLst/>
              <a:gdLst>
                <a:gd name="T0" fmla="*/ 6 w 80"/>
                <a:gd name="T1" fmla="*/ 3 h 7"/>
                <a:gd name="T2" fmla="*/ 3 w 80"/>
                <a:gd name="T3" fmla="*/ 6 h 7"/>
                <a:gd name="T4" fmla="*/ 0 w 80"/>
                <a:gd name="T5" fmla="*/ 4 h 7"/>
                <a:gd name="T6" fmla="*/ 3 w 80"/>
                <a:gd name="T7" fmla="*/ 1 h 7"/>
                <a:gd name="T8" fmla="*/ 6 w 80"/>
                <a:gd name="T9" fmla="*/ 3 h 7"/>
                <a:gd name="T10" fmla="*/ 80 w 80"/>
                <a:gd name="T11" fmla="*/ 3 h 7"/>
                <a:gd name="T12" fmla="*/ 77 w 80"/>
                <a:gd name="T13" fmla="*/ 1 h 7"/>
                <a:gd name="T14" fmla="*/ 74 w 80"/>
                <a:gd name="T15" fmla="*/ 4 h 7"/>
                <a:gd name="T16" fmla="*/ 77 w 80"/>
                <a:gd name="T17" fmla="*/ 6 h 7"/>
                <a:gd name="T18" fmla="*/ 80 w 80"/>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7">
                  <a:moveTo>
                    <a:pt x="6" y="3"/>
                  </a:moveTo>
                  <a:cubicBezTo>
                    <a:pt x="6" y="5"/>
                    <a:pt x="4" y="6"/>
                    <a:pt x="3" y="6"/>
                  </a:cubicBezTo>
                  <a:cubicBezTo>
                    <a:pt x="1" y="7"/>
                    <a:pt x="0" y="5"/>
                    <a:pt x="0" y="4"/>
                  </a:cubicBezTo>
                  <a:cubicBezTo>
                    <a:pt x="0" y="2"/>
                    <a:pt x="1" y="1"/>
                    <a:pt x="3" y="1"/>
                  </a:cubicBezTo>
                  <a:cubicBezTo>
                    <a:pt x="4" y="0"/>
                    <a:pt x="6" y="2"/>
                    <a:pt x="6" y="3"/>
                  </a:cubicBezTo>
                  <a:close/>
                  <a:moveTo>
                    <a:pt x="80" y="3"/>
                  </a:moveTo>
                  <a:cubicBezTo>
                    <a:pt x="80" y="2"/>
                    <a:pt x="78" y="0"/>
                    <a:pt x="77" y="1"/>
                  </a:cubicBezTo>
                  <a:cubicBezTo>
                    <a:pt x="75" y="1"/>
                    <a:pt x="74" y="2"/>
                    <a:pt x="74" y="4"/>
                  </a:cubicBezTo>
                  <a:cubicBezTo>
                    <a:pt x="74" y="5"/>
                    <a:pt x="75" y="7"/>
                    <a:pt x="77" y="6"/>
                  </a:cubicBezTo>
                  <a:cubicBezTo>
                    <a:pt x="78" y="6"/>
                    <a:pt x="80" y="5"/>
                    <a:pt x="8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9" name="Freeform 27">
              <a:extLst>
                <a:ext uri="{FF2B5EF4-FFF2-40B4-BE49-F238E27FC236}">
                  <a16:creationId xmlns:a16="http://schemas.microsoft.com/office/drawing/2014/main" id="{10120168-E2F1-4DC3-A9EC-802CD8ACB57F}"/>
                </a:ext>
              </a:extLst>
            </p:cNvPr>
            <p:cNvSpPr>
              <a:spLocks/>
            </p:cNvSpPr>
            <p:nvPr/>
          </p:nvSpPr>
          <p:spPr bwMode="auto">
            <a:xfrm>
              <a:off x="827" y="608"/>
              <a:ext cx="531" cy="468"/>
            </a:xfrm>
            <a:custGeom>
              <a:avLst/>
              <a:gdLst>
                <a:gd name="T0" fmla="*/ 189 w 198"/>
                <a:gd name="T1" fmla="*/ 148 h 175"/>
                <a:gd name="T2" fmla="*/ 178 w 198"/>
                <a:gd name="T3" fmla="*/ 175 h 175"/>
                <a:gd name="T4" fmla="*/ 178 w 198"/>
                <a:gd name="T5" fmla="*/ 144 h 175"/>
                <a:gd name="T6" fmla="*/ 160 w 198"/>
                <a:gd name="T7" fmla="*/ 90 h 175"/>
                <a:gd name="T8" fmla="*/ 98 w 198"/>
                <a:gd name="T9" fmla="*/ 97 h 175"/>
                <a:gd name="T10" fmla="*/ 36 w 198"/>
                <a:gd name="T11" fmla="*/ 90 h 175"/>
                <a:gd name="T12" fmla="*/ 18 w 198"/>
                <a:gd name="T13" fmla="*/ 144 h 175"/>
                <a:gd name="T14" fmla="*/ 18 w 198"/>
                <a:gd name="T15" fmla="*/ 175 h 175"/>
                <a:gd name="T16" fmla="*/ 8 w 198"/>
                <a:gd name="T17" fmla="*/ 148 h 175"/>
                <a:gd name="T18" fmla="*/ 11 w 198"/>
                <a:gd name="T19" fmla="*/ 51 h 175"/>
                <a:gd name="T20" fmla="*/ 98 w 198"/>
                <a:gd name="T21" fmla="*/ 0 h 175"/>
                <a:gd name="T22" fmla="*/ 102 w 198"/>
                <a:gd name="T23" fmla="*/ 0 h 175"/>
                <a:gd name="T24" fmla="*/ 146 w 198"/>
                <a:gd name="T25" fmla="*/ 10 h 175"/>
                <a:gd name="T26" fmla="*/ 183 w 198"/>
                <a:gd name="T27" fmla="*/ 12 h 175"/>
                <a:gd name="T28" fmla="*/ 184 w 198"/>
                <a:gd name="T29" fmla="*/ 12 h 175"/>
                <a:gd name="T30" fmla="*/ 179 w 198"/>
                <a:gd name="T31" fmla="*/ 24 h 175"/>
                <a:gd name="T32" fmla="*/ 194 w 198"/>
                <a:gd name="T33" fmla="*/ 23 h 175"/>
                <a:gd name="T34" fmla="*/ 194 w 198"/>
                <a:gd name="T35" fmla="*/ 22 h 175"/>
                <a:gd name="T36" fmla="*/ 194 w 198"/>
                <a:gd name="T37" fmla="*/ 23 h 175"/>
                <a:gd name="T38" fmla="*/ 186 w 198"/>
                <a:gd name="T39" fmla="*/ 51 h 175"/>
                <a:gd name="T40" fmla="*/ 189 w 198"/>
                <a:gd name="T41"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8" h="175">
                  <a:moveTo>
                    <a:pt x="189" y="148"/>
                  </a:moveTo>
                  <a:cubicBezTo>
                    <a:pt x="186" y="159"/>
                    <a:pt x="183" y="165"/>
                    <a:pt x="178" y="175"/>
                  </a:cubicBezTo>
                  <a:cubicBezTo>
                    <a:pt x="178" y="144"/>
                    <a:pt x="178" y="144"/>
                    <a:pt x="178" y="144"/>
                  </a:cubicBezTo>
                  <a:cubicBezTo>
                    <a:pt x="160" y="90"/>
                    <a:pt x="160" y="90"/>
                    <a:pt x="160" y="90"/>
                  </a:cubicBezTo>
                  <a:cubicBezTo>
                    <a:pt x="160" y="90"/>
                    <a:pt x="132" y="96"/>
                    <a:pt x="98" y="97"/>
                  </a:cubicBezTo>
                  <a:cubicBezTo>
                    <a:pt x="65" y="96"/>
                    <a:pt x="36" y="90"/>
                    <a:pt x="36" y="90"/>
                  </a:cubicBezTo>
                  <a:cubicBezTo>
                    <a:pt x="18" y="144"/>
                    <a:pt x="18" y="144"/>
                    <a:pt x="18" y="144"/>
                  </a:cubicBezTo>
                  <a:cubicBezTo>
                    <a:pt x="18" y="175"/>
                    <a:pt x="18" y="175"/>
                    <a:pt x="18" y="175"/>
                  </a:cubicBezTo>
                  <a:cubicBezTo>
                    <a:pt x="16" y="170"/>
                    <a:pt x="9" y="154"/>
                    <a:pt x="8" y="148"/>
                  </a:cubicBezTo>
                  <a:cubicBezTo>
                    <a:pt x="0" y="113"/>
                    <a:pt x="0" y="79"/>
                    <a:pt x="11" y="51"/>
                  </a:cubicBezTo>
                  <a:cubicBezTo>
                    <a:pt x="11" y="51"/>
                    <a:pt x="31" y="0"/>
                    <a:pt x="98" y="0"/>
                  </a:cubicBezTo>
                  <a:cubicBezTo>
                    <a:pt x="100" y="0"/>
                    <a:pt x="101" y="0"/>
                    <a:pt x="102" y="0"/>
                  </a:cubicBezTo>
                  <a:cubicBezTo>
                    <a:pt x="121" y="0"/>
                    <a:pt x="133" y="3"/>
                    <a:pt x="146" y="10"/>
                  </a:cubicBezTo>
                  <a:cubicBezTo>
                    <a:pt x="146" y="10"/>
                    <a:pt x="166" y="19"/>
                    <a:pt x="183" y="12"/>
                  </a:cubicBezTo>
                  <a:cubicBezTo>
                    <a:pt x="184" y="11"/>
                    <a:pt x="184" y="12"/>
                    <a:pt x="184" y="12"/>
                  </a:cubicBezTo>
                  <a:cubicBezTo>
                    <a:pt x="184" y="14"/>
                    <a:pt x="183" y="19"/>
                    <a:pt x="179" y="24"/>
                  </a:cubicBezTo>
                  <a:cubicBezTo>
                    <a:pt x="184" y="24"/>
                    <a:pt x="189" y="24"/>
                    <a:pt x="194" y="23"/>
                  </a:cubicBezTo>
                  <a:cubicBezTo>
                    <a:pt x="194" y="22"/>
                    <a:pt x="194" y="22"/>
                    <a:pt x="194" y="22"/>
                  </a:cubicBezTo>
                  <a:cubicBezTo>
                    <a:pt x="194" y="23"/>
                    <a:pt x="194" y="23"/>
                    <a:pt x="194" y="23"/>
                  </a:cubicBezTo>
                  <a:cubicBezTo>
                    <a:pt x="194" y="33"/>
                    <a:pt x="191" y="44"/>
                    <a:pt x="186" y="51"/>
                  </a:cubicBezTo>
                  <a:cubicBezTo>
                    <a:pt x="197" y="79"/>
                    <a:pt x="198" y="113"/>
                    <a:pt x="189" y="148"/>
                  </a:cubicBezTo>
                  <a:close/>
                </a:path>
              </a:pathLst>
            </a:custGeom>
            <a:solidFill>
              <a:srgbClr val="4141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pic>
        <p:nvPicPr>
          <p:cNvPr id="250" name="lightbulb">
            <a:extLst>
              <a:ext uri="{FF2B5EF4-FFF2-40B4-BE49-F238E27FC236}">
                <a16:creationId xmlns:a16="http://schemas.microsoft.com/office/drawing/2014/main" id="{17B67B66-85FF-49CB-A8F5-2E315248F5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0491" y="3345844"/>
            <a:ext cx="385433" cy="516871"/>
          </a:xfrm>
          <a:prstGeom prst="rect">
            <a:avLst/>
          </a:prstGeom>
        </p:spPr>
      </p:pic>
      <p:pic>
        <p:nvPicPr>
          <p:cNvPr id="254" name="lightbulb">
            <a:extLst>
              <a:ext uri="{FF2B5EF4-FFF2-40B4-BE49-F238E27FC236}">
                <a16:creationId xmlns:a16="http://schemas.microsoft.com/office/drawing/2014/main" id="{953A923C-7140-408A-81FD-915577D4C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686" y="3372219"/>
            <a:ext cx="385433" cy="516871"/>
          </a:xfrm>
          <a:prstGeom prst="rect">
            <a:avLst/>
          </a:prstGeom>
        </p:spPr>
      </p:pic>
      <p:pic>
        <p:nvPicPr>
          <p:cNvPr id="255" name="lightbulb">
            <a:extLst>
              <a:ext uri="{FF2B5EF4-FFF2-40B4-BE49-F238E27FC236}">
                <a16:creationId xmlns:a16="http://schemas.microsoft.com/office/drawing/2014/main" id="{82CF24B1-E857-459A-B9C5-A05B27647E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0541" y="3407338"/>
            <a:ext cx="385433" cy="516871"/>
          </a:xfrm>
          <a:prstGeom prst="rect">
            <a:avLst/>
          </a:prstGeom>
        </p:spPr>
      </p:pic>
      <p:pic>
        <p:nvPicPr>
          <p:cNvPr id="256" name="lightbulb">
            <a:extLst>
              <a:ext uri="{FF2B5EF4-FFF2-40B4-BE49-F238E27FC236}">
                <a16:creationId xmlns:a16="http://schemas.microsoft.com/office/drawing/2014/main" id="{FB6AD8FA-E911-4CD4-AAE0-62DB1CE35B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8202" y="3468957"/>
            <a:ext cx="385433" cy="516871"/>
          </a:xfrm>
          <a:prstGeom prst="rect">
            <a:avLst/>
          </a:prstGeom>
        </p:spPr>
      </p:pic>
      <p:sp>
        <p:nvSpPr>
          <p:cNvPr id="6" name="Freeform: Shape 5">
            <a:extLst>
              <a:ext uri="{FF2B5EF4-FFF2-40B4-BE49-F238E27FC236}">
                <a16:creationId xmlns:a16="http://schemas.microsoft.com/office/drawing/2014/main" id="{C17F51A5-3E94-463A-B1AF-5D1CB48D3EC6}"/>
              </a:ext>
            </a:extLst>
          </p:cNvPr>
          <p:cNvSpPr/>
          <p:nvPr/>
        </p:nvSpPr>
        <p:spPr>
          <a:xfrm>
            <a:off x="2319209" y="3351552"/>
            <a:ext cx="1185919" cy="231954"/>
          </a:xfrm>
          <a:custGeom>
            <a:avLst/>
            <a:gdLst>
              <a:gd name="connsiteX0" fmla="*/ 1061923 w 1061923"/>
              <a:gd name="connsiteY0" fmla="*/ 0 h 271306"/>
              <a:gd name="connsiteX1" fmla="*/ 6846 w 1061923"/>
              <a:gd name="connsiteY1" fmla="*/ 120581 h 271306"/>
              <a:gd name="connsiteX2" fmla="*/ 629844 w 1061923"/>
              <a:gd name="connsiteY2" fmla="*/ 271306 h 271306"/>
              <a:gd name="connsiteX0" fmla="*/ 1358982 w 1358982"/>
              <a:gd name="connsiteY0" fmla="*/ 0 h 219351"/>
              <a:gd name="connsiteX1" fmla="*/ 303905 w 1358982"/>
              <a:gd name="connsiteY1" fmla="*/ 120581 h 219351"/>
              <a:gd name="connsiteX2" fmla="*/ 69653 w 1358982"/>
              <a:gd name="connsiteY2" fmla="*/ 219351 h 219351"/>
              <a:gd name="connsiteX0" fmla="*/ 1322816 w 1322816"/>
              <a:gd name="connsiteY0" fmla="*/ 57642 h 276993"/>
              <a:gd name="connsiteX1" fmla="*/ 657398 w 1322816"/>
              <a:gd name="connsiteY1" fmla="*/ 6773 h 276993"/>
              <a:gd name="connsiteX2" fmla="*/ 33487 w 1322816"/>
              <a:gd name="connsiteY2" fmla="*/ 276993 h 276993"/>
              <a:gd name="connsiteX0" fmla="*/ 1411791 w 1411791"/>
              <a:gd name="connsiteY0" fmla="*/ 34632 h 279960"/>
              <a:gd name="connsiteX1" fmla="*/ 658050 w 1411791"/>
              <a:gd name="connsiteY1" fmla="*/ 9740 h 279960"/>
              <a:gd name="connsiteX2" fmla="*/ 34139 w 1411791"/>
              <a:gd name="connsiteY2" fmla="*/ 279960 h 279960"/>
              <a:gd name="connsiteX0" fmla="*/ 1411791 w 1411791"/>
              <a:gd name="connsiteY0" fmla="*/ 53142 h 298470"/>
              <a:gd name="connsiteX1" fmla="*/ 658050 w 1411791"/>
              <a:gd name="connsiteY1" fmla="*/ 28250 h 298470"/>
              <a:gd name="connsiteX2" fmla="*/ 34139 w 1411791"/>
              <a:gd name="connsiteY2" fmla="*/ 298470 h 298470"/>
              <a:gd name="connsiteX0" fmla="*/ 1386884 w 1386884"/>
              <a:gd name="connsiteY0" fmla="*/ 53142 h 298470"/>
              <a:gd name="connsiteX1" fmla="*/ 633143 w 1386884"/>
              <a:gd name="connsiteY1" fmla="*/ 28250 h 298470"/>
              <a:gd name="connsiteX2" fmla="*/ 35209 w 1386884"/>
              <a:gd name="connsiteY2" fmla="*/ 298470 h 298470"/>
              <a:gd name="connsiteX0" fmla="*/ 1351675 w 1351675"/>
              <a:gd name="connsiteY0" fmla="*/ 53142 h 298470"/>
              <a:gd name="connsiteX1" fmla="*/ 597934 w 1351675"/>
              <a:gd name="connsiteY1" fmla="*/ 28250 h 298470"/>
              <a:gd name="connsiteX2" fmla="*/ 0 w 1351675"/>
              <a:gd name="connsiteY2" fmla="*/ 298470 h 298470"/>
              <a:gd name="connsiteX0" fmla="*/ 1351675 w 1351675"/>
              <a:gd name="connsiteY0" fmla="*/ 63104 h 308432"/>
              <a:gd name="connsiteX1" fmla="*/ 634302 w 1351675"/>
              <a:gd name="connsiteY1" fmla="*/ 22625 h 308432"/>
              <a:gd name="connsiteX2" fmla="*/ 0 w 1351675"/>
              <a:gd name="connsiteY2" fmla="*/ 308432 h 308432"/>
              <a:gd name="connsiteX0" fmla="*/ 1351675 w 1351675"/>
              <a:gd name="connsiteY0" fmla="*/ 69981 h 315309"/>
              <a:gd name="connsiteX1" fmla="*/ 634302 w 1351675"/>
              <a:gd name="connsiteY1" fmla="*/ 29502 h 315309"/>
              <a:gd name="connsiteX2" fmla="*/ 0 w 1351675"/>
              <a:gd name="connsiteY2" fmla="*/ 315309 h 315309"/>
              <a:gd name="connsiteX0" fmla="*/ 1351675 w 1351675"/>
              <a:gd name="connsiteY0" fmla="*/ 65270 h 310598"/>
              <a:gd name="connsiteX1" fmla="*/ 634302 w 1351675"/>
              <a:gd name="connsiteY1" fmla="*/ 24791 h 310598"/>
              <a:gd name="connsiteX2" fmla="*/ 0 w 1351675"/>
              <a:gd name="connsiteY2" fmla="*/ 310598 h 31059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30504 h 275832"/>
              <a:gd name="connsiteX1" fmla="*/ 0 w 1351675"/>
              <a:gd name="connsiteY1" fmla="*/ 275832 h 275832"/>
              <a:gd name="connsiteX0" fmla="*/ 1351675 w 1351675"/>
              <a:gd name="connsiteY0" fmla="*/ 48909 h 294237"/>
              <a:gd name="connsiteX1" fmla="*/ 0 w 1351675"/>
              <a:gd name="connsiteY1" fmla="*/ 294237 h 294237"/>
              <a:gd name="connsiteX0" fmla="*/ 1351675 w 1351675"/>
              <a:gd name="connsiteY0" fmla="*/ 44305 h 289633"/>
              <a:gd name="connsiteX1" fmla="*/ 0 w 1351675"/>
              <a:gd name="connsiteY1" fmla="*/ 289633 h 289633"/>
              <a:gd name="connsiteX0" fmla="*/ 1351675 w 1351675"/>
              <a:gd name="connsiteY0" fmla="*/ 45360 h 290688"/>
              <a:gd name="connsiteX1" fmla="*/ 0 w 1351675"/>
              <a:gd name="connsiteY1" fmla="*/ 290688 h 290688"/>
              <a:gd name="connsiteX0" fmla="*/ 1356136 w 1356136"/>
              <a:gd name="connsiteY0" fmla="*/ 51091 h 274116"/>
              <a:gd name="connsiteX1" fmla="*/ 0 w 1356136"/>
              <a:gd name="connsiteY1" fmla="*/ 274116 h 274116"/>
              <a:gd name="connsiteX0" fmla="*/ 1356136 w 1356136"/>
              <a:gd name="connsiteY0" fmla="*/ 51091 h 274116"/>
              <a:gd name="connsiteX1" fmla="*/ 0 w 1356136"/>
              <a:gd name="connsiteY1" fmla="*/ 274116 h 274116"/>
              <a:gd name="connsiteX0" fmla="*/ 1356136 w 1356136"/>
              <a:gd name="connsiteY0" fmla="*/ 60993 h 284018"/>
              <a:gd name="connsiteX1" fmla="*/ 0 w 1356136"/>
              <a:gd name="connsiteY1" fmla="*/ 284018 h 284018"/>
            </a:gdLst>
            <a:ahLst/>
            <a:cxnLst>
              <a:cxn ang="0">
                <a:pos x="connsiteX0" y="connsiteY0"/>
              </a:cxn>
              <a:cxn ang="0">
                <a:pos x="connsiteX1" y="connsiteY1"/>
              </a:cxn>
            </a:cxnLst>
            <a:rect l="l" t="t" r="r" b="b"/>
            <a:pathLst>
              <a:path w="1356136" h="284018">
                <a:moveTo>
                  <a:pt x="1356136" y="60993"/>
                </a:moveTo>
                <a:cubicBezTo>
                  <a:pt x="895871" y="-50983"/>
                  <a:pt x="394928" y="-26359"/>
                  <a:pt x="0" y="284018"/>
                </a:cubicBezTo>
              </a:path>
            </a:pathLst>
          </a:custGeom>
          <a:noFill/>
          <a:ln w="19050">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Freeform: Shape 260">
            <a:extLst>
              <a:ext uri="{FF2B5EF4-FFF2-40B4-BE49-F238E27FC236}">
                <a16:creationId xmlns:a16="http://schemas.microsoft.com/office/drawing/2014/main" id="{8CA43EBB-ABC8-4FFC-BCC1-16D966418853}"/>
              </a:ext>
            </a:extLst>
          </p:cNvPr>
          <p:cNvSpPr/>
          <p:nvPr/>
        </p:nvSpPr>
        <p:spPr>
          <a:xfrm flipH="1">
            <a:off x="4113191" y="3339645"/>
            <a:ext cx="1189254" cy="257537"/>
          </a:xfrm>
          <a:custGeom>
            <a:avLst/>
            <a:gdLst>
              <a:gd name="connsiteX0" fmla="*/ 1061923 w 1061923"/>
              <a:gd name="connsiteY0" fmla="*/ 0 h 271306"/>
              <a:gd name="connsiteX1" fmla="*/ 6846 w 1061923"/>
              <a:gd name="connsiteY1" fmla="*/ 120581 h 271306"/>
              <a:gd name="connsiteX2" fmla="*/ 629844 w 1061923"/>
              <a:gd name="connsiteY2" fmla="*/ 271306 h 271306"/>
              <a:gd name="connsiteX0" fmla="*/ 1358982 w 1358982"/>
              <a:gd name="connsiteY0" fmla="*/ 0 h 219351"/>
              <a:gd name="connsiteX1" fmla="*/ 303905 w 1358982"/>
              <a:gd name="connsiteY1" fmla="*/ 120581 h 219351"/>
              <a:gd name="connsiteX2" fmla="*/ 69653 w 1358982"/>
              <a:gd name="connsiteY2" fmla="*/ 219351 h 219351"/>
              <a:gd name="connsiteX0" fmla="*/ 1322816 w 1322816"/>
              <a:gd name="connsiteY0" fmla="*/ 57642 h 276993"/>
              <a:gd name="connsiteX1" fmla="*/ 657398 w 1322816"/>
              <a:gd name="connsiteY1" fmla="*/ 6773 h 276993"/>
              <a:gd name="connsiteX2" fmla="*/ 33487 w 1322816"/>
              <a:gd name="connsiteY2" fmla="*/ 276993 h 276993"/>
              <a:gd name="connsiteX0" fmla="*/ 1411791 w 1411791"/>
              <a:gd name="connsiteY0" fmla="*/ 34632 h 279960"/>
              <a:gd name="connsiteX1" fmla="*/ 658050 w 1411791"/>
              <a:gd name="connsiteY1" fmla="*/ 9740 h 279960"/>
              <a:gd name="connsiteX2" fmla="*/ 34139 w 1411791"/>
              <a:gd name="connsiteY2" fmla="*/ 279960 h 279960"/>
              <a:gd name="connsiteX0" fmla="*/ 1411791 w 1411791"/>
              <a:gd name="connsiteY0" fmla="*/ 53142 h 298470"/>
              <a:gd name="connsiteX1" fmla="*/ 658050 w 1411791"/>
              <a:gd name="connsiteY1" fmla="*/ 28250 h 298470"/>
              <a:gd name="connsiteX2" fmla="*/ 34139 w 1411791"/>
              <a:gd name="connsiteY2" fmla="*/ 298470 h 298470"/>
              <a:gd name="connsiteX0" fmla="*/ 1386884 w 1386884"/>
              <a:gd name="connsiteY0" fmla="*/ 53142 h 298470"/>
              <a:gd name="connsiteX1" fmla="*/ 633143 w 1386884"/>
              <a:gd name="connsiteY1" fmla="*/ 28250 h 298470"/>
              <a:gd name="connsiteX2" fmla="*/ 35209 w 1386884"/>
              <a:gd name="connsiteY2" fmla="*/ 298470 h 298470"/>
              <a:gd name="connsiteX0" fmla="*/ 1351675 w 1351675"/>
              <a:gd name="connsiteY0" fmla="*/ 53142 h 298470"/>
              <a:gd name="connsiteX1" fmla="*/ 597934 w 1351675"/>
              <a:gd name="connsiteY1" fmla="*/ 28250 h 298470"/>
              <a:gd name="connsiteX2" fmla="*/ 0 w 1351675"/>
              <a:gd name="connsiteY2" fmla="*/ 298470 h 298470"/>
              <a:gd name="connsiteX0" fmla="*/ 1351675 w 1351675"/>
              <a:gd name="connsiteY0" fmla="*/ 63104 h 308432"/>
              <a:gd name="connsiteX1" fmla="*/ 634302 w 1351675"/>
              <a:gd name="connsiteY1" fmla="*/ 22625 h 308432"/>
              <a:gd name="connsiteX2" fmla="*/ 0 w 1351675"/>
              <a:gd name="connsiteY2" fmla="*/ 308432 h 308432"/>
              <a:gd name="connsiteX0" fmla="*/ 1351675 w 1351675"/>
              <a:gd name="connsiteY0" fmla="*/ 69981 h 315309"/>
              <a:gd name="connsiteX1" fmla="*/ 634302 w 1351675"/>
              <a:gd name="connsiteY1" fmla="*/ 29502 h 315309"/>
              <a:gd name="connsiteX2" fmla="*/ 0 w 1351675"/>
              <a:gd name="connsiteY2" fmla="*/ 315309 h 315309"/>
              <a:gd name="connsiteX0" fmla="*/ 1351675 w 1351675"/>
              <a:gd name="connsiteY0" fmla="*/ 65270 h 310598"/>
              <a:gd name="connsiteX1" fmla="*/ 634302 w 1351675"/>
              <a:gd name="connsiteY1" fmla="*/ 24791 h 310598"/>
              <a:gd name="connsiteX2" fmla="*/ 0 w 1351675"/>
              <a:gd name="connsiteY2" fmla="*/ 310598 h 31059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30504 h 275832"/>
              <a:gd name="connsiteX1" fmla="*/ 0 w 1351675"/>
              <a:gd name="connsiteY1" fmla="*/ 275832 h 275832"/>
              <a:gd name="connsiteX0" fmla="*/ 1351675 w 1351675"/>
              <a:gd name="connsiteY0" fmla="*/ 48909 h 294237"/>
              <a:gd name="connsiteX1" fmla="*/ 0 w 1351675"/>
              <a:gd name="connsiteY1" fmla="*/ 294237 h 294237"/>
              <a:gd name="connsiteX0" fmla="*/ 1351675 w 1351675"/>
              <a:gd name="connsiteY0" fmla="*/ 44305 h 289633"/>
              <a:gd name="connsiteX1" fmla="*/ 0 w 1351675"/>
              <a:gd name="connsiteY1" fmla="*/ 289633 h 289633"/>
              <a:gd name="connsiteX0" fmla="*/ 1351675 w 1351675"/>
              <a:gd name="connsiteY0" fmla="*/ 45360 h 290688"/>
              <a:gd name="connsiteX1" fmla="*/ 0 w 1351675"/>
              <a:gd name="connsiteY1" fmla="*/ 290688 h 290688"/>
              <a:gd name="connsiteX0" fmla="*/ 1351675 w 1351675"/>
              <a:gd name="connsiteY0" fmla="*/ 51298 h 296626"/>
              <a:gd name="connsiteX1" fmla="*/ 0 w 1351675"/>
              <a:gd name="connsiteY1" fmla="*/ 296626 h 296626"/>
              <a:gd name="connsiteX0" fmla="*/ 1351675 w 1351675"/>
              <a:gd name="connsiteY0" fmla="*/ 65156 h 310484"/>
              <a:gd name="connsiteX1" fmla="*/ 0 w 1351675"/>
              <a:gd name="connsiteY1" fmla="*/ 310484 h 310484"/>
              <a:gd name="connsiteX0" fmla="*/ 1351675 w 1351675"/>
              <a:gd name="connsiteY0" fmla="*/ 70016 h 315344"/>
              <a:gd name="connsiteX1" fmla="*/ 0 w 1351675"/>
              <a:gd name="connsiteY1" fmla="*/ 315344 h 315344"/>
            </a:gdLst>
            <a:ahLst/>
            <a:cxnLst>
              <a:cxn ang="0">
                <a:pos x="connsiteX0" y="connsiteY0"/>
              </a:cxn>
              <a:cxn ang="0">
                <a:pos x="connsiteX1" y="connsiteY1"/>
              </a:cxn>
            </a:cxnLst>
            <a:rect l="l" t="t" r="r" b="b"/>
            <a:pathLst>
              <a:path w="1351675" h="315344">
                <a:moveTo>
                  <a:pt x="1351675" y="70016"/>
                </a:moveTo>
                <a:cubicBezTo>
                  <a:pt x="904928" y="-64263"/>
                  <a:pt x="434693" y="-17335"/>
                  <a:pt x="0" y="315344"/>
                </a:cubicBezTo>
              </a:path>
            </a:pathLst>
          </a:custGeom>
          <a:noFill/>
          <a:ln w="19050">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Freeform: Shape 261">
            <a:extLst>
              <a:ext uri="{FF2B5EF4-FFF2-40B4-BE49-F238E27FC236}">
                <a16:creationId xmlns:a16="http://schemas.microsoft.com/office/drawing/2014/main" id="{2865E1A3-89B6-453E-9E9D-0DEDF6C9AFFB}"/>
              </a:ext>
            </a:extLst>
          </p:cNvPr>
          <p:cNvSpPr/>
          <p:nvPr/>
        </p:nvSpPr>
        <p:spPr>
          <a:xfrm flipH="1">
            <a:off x="5911276" y="3554197"/>
            <a:ext cx="990048" cy="202186"/>
          </a:xfrm>
          <a:custGeom>
            <a:avLst/>
            <a:gdLst>
              <a:gd name="connsiteX0" fmla="*/ 1061923 w 1061923"/>
              <a:gd name="connsiteY0" fmla="*/ 0 h 271306"/>
              <a:gd name="connsiteX1" fmla="*/ 6846 w 1061923"/>
              <a:gd name="connsiteY1" fmla="*/ 120581 h 271306"/>
              <a:gd name="connsiteX2" fmla="*/ 629844 w 1061923"/>
              <a:gd name="connsiteY2" fmla="*/ 271306 h 271306"/>
              <a:gd name="connsiteX0" fmla="*/ 1358982 w 1358982"/>
              <a:gd name="connsiteY0" fmla="*/ 0 h 219351"/>
              <a:gd name="connsiteX1" fmla="*/ 303905 w 1358982"/>
              <a:gd name="connsiteY1" fmla="*/ 120581 h 219351"/>
              <a:gd name="connsiteX2" fmla="*/ 69653 w 1358982"/>
              <a:gd name="connsiteY2" fmla="*/ 219351 h 219351"/>
              <a:gd name="connsiteX0" fmla="*/ 1322816 w 1322816"/>
              <a:gd name="connsiteY0" fmla="*/ 57642 h 276993"/>
              <a:gd name="connsiteX1" fmla="*/ 657398 w 1322816"/>
              <a:gd name="connsiteY1" fmla="*/ 6773 h 276993"/>
              <a:gd name="connsiteX2" fmla="*/ 33487 w 1322816"/>
              <a:gd name="connsiteY2" fmla="*/ 276993 h 276993"/>
              <a:gd name="connsiteX0" fmla="*/ 1411791 w 1411791"/>
              <a:gd name="connsiteY0" fmla="*/ 34632 h 279960"/>
              <a:gd name="connsiteX1" fmla="*/ 658050 w 1411791"/>
              <a:gd name="connsiteY1" fmla="*/ 9740 h 279960"/>
              <a:gd name="connsiteX2" fmla="*/ 34139 w 1411791"/>
              <a:gd name="connsiteY2" fmla="*/ 279960 h 279960"/>
              <a:gd name="connsiteX0" fmla="*/ 1411791 w 1411791"/>
              <a:gd name="connsiteY0" fmla="*/ 53142 h 298470"/>
              <a:gd name="connsiteX1" fmla="*/ 658050 w 1411791"/>
              <a:gd name="connsiteY1" fmla="*/ 28250 h 298470"/>
              <a:gd name="connsiteX2" fmla="*/ 34139 w 1411791"/>
              <a:gd name="connsiteY2" fmla="*/ 298470 h 298470"/>
              <a:gd name="connsiteX0" fmla="*/ 1386884 w 1386884"/>
              <a:gd name="connsiteY0" fmla="*/ 53142 h 298470"/>
              <a:gd name="connsiteX1" fmla="*/ 633143 w 1386884"/>
              <a:gd name="connsiteY1" fmla="*/ 28250 h 298470"/>
              <a:gd name="connsiteX2" fmla="*/ 35209 w 1386884"/>
              <a:gd name="connsiteY2" fmla="*/ 298470 h 298470"/>
              <a:gd name="connsiteX0" fmla="*/ 1351675 w 1351675"/>
              <a:gd name="connsiteY0" fmla="*/ 53142 h 298470"/>
              <a:gd name="connsiteX1" fmla="*/ 597934 w 1351675"/>
              <a:gd name="connsiteY1" fmla="*/ 28250 h 298470"/>
              <a:gd name="connsiteX2" fmla="*/ 0 w 1351675"/>
              <a:gd name="connsiteY2" fmla="*/ 298470 h 298470"/>
              <a:gd name="connsiteX0" fmla="*/ 1351675 w 1351675"/>
              <a:gd name="connsiteY0" fmla="*/ 63104 h 308432"/>
              <a:gd name="connsiteX1" fmla="*/ 634302 w 1351675"/>
              <a:gd name="connsiteY1" fmla="*/ 22625 h 308432"/>
              <a:gd name="connsiteX2" fmla="*/ 0 w 1351675"/>
              <a:gd name="connsiteY2" fmla="*/ 308432 h 308432"/>
              <a:gd name="connsiteX0" fmla="*/ 1351675 w 1351675"/>
              <a:gd name="connsiteY0" fmla="*/ 69981 h 315309"/>
              <a:gd name="connsiteX1" fmla="*/ 634302 w 1351675"/>
              <a:gd name="connsiteY1" fmla="*/ 29502 h 315309"/>
              <a:gd name="connsiteX2" fmla="*/ 0 w 1351675"/>
              <a:gd name="connsiteY2" fmla="*/ 315309 h 315309"/>
              <a:gd name="connsiteX0" fmla="*/ 1351675 w 1351675"/>
              <a:gd name="connsiteY0" fmla="*/ 65270 h 310598"/>
              <a:gd name="connsiteX1" fmla="*/ 634302 w 1351675"/>
              <a:gd name="connsiteY1" fmla="*/ 24791 h 310598"/>
              <a:gd name="connsiteX2" fmla="*/ 0 w 1351675"/>
              <a:gd name="connsiteY2" fmla="*/ 310598 h 31059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30504 h 275832"/>
              <a:gd name="connsiteX1" fmla="*/ 0 w 1351675"/>
              <a:gd name="connsiteY1" fmla="*/ 275832 h 275832"/>
              <a:gd name="connsiteX0" fmla="*/ 1351675 w 1351675"/>
              <a:gd name="connsiteY0" fmla="*/ 48909 h 294237"/>
              <a:gd name="connsiteX1" fmla="*/ 0 w 1351675"/>
              <a:gd name="connsiteY1" fmla="*/ 294237 h 294237"/>
              <a:gd name="connsiteX0" fmla="*/ 1351675 w 1351675"/>
              <a:gd name="connsiteY0" fmla="*/ 44305 h 289633"/>
              <a:gd name="connsiteX1" fmla="*/ 0 w 1351675"/>
              <a:gd name="connsiteY1" fmla="*/ 289633 h 289633"/>
              <a:gd name="connsiteX0" fmla="*/ 1351675 w 1351675"/>
              <a:gd name="connsiteY0" fmla="*/ 45360 h 290688"/>
              <a:gd name="connsiteX1" fmla="*/ 0 w 1351675"/>
              <a:gd name="connsiteY1" fmla="*/ 290688 h 290688"/>
              <a:gd name="connsiteX0" fmla="*/ 1380214 w 1380214"/>
              <a:gd name="connsiteY0" fmla="*/ 68246 h 238919"/>
              <a:gd name="connsiteX1" fmla="*/ 0 w 1380214"/>
              <a:gd name="connsiteY1" fmla="*/ 238919 h 238919"/>
              <a:gd name="connsiteX0" fmla="*/ 1380214 w 1380214"/>
              <a:gd name="connsiteY0" fmla="*/ 105306 h 275979"/>
              <a:gd name="connsiteX1" fmla="*/ 0 w 1380214"/>
              <a:gd name="connsiteY1" fmla="*/ 275979 h 275979"/>
              <a:gd name="connsiteX0" fmla="*/ 1448706 w 1448706"/>
              <a:gd name="connsiteY0" fmla="*/ 87987 h 316087"/>
              <a:gd name="connsiteX1" fmla="*/ 0 w 1448706"/>
              <a:gd name="connsiteY1" fmla="*/ 316086 h 316087"/>
              <a:gd name="connsiteX0" fmla="*/ 1448706 w 1448706"/>
              <a:gd name="connsiteY0" fmla="*/ 90631 h 318730"/>
              <a:gd name="connsiteX1" fmla="*/ 0 w 1448706"/>
              <a:gd name="connsiteY1" fmla="*/ 318730 h 318730"/>
            </a:gdLst>
            <a:ahLst/>
            <a:cxnLst>
              <a:cxn ang="0">
                <a:pos x="connsiteX0" y="connsiteY0"/>
              </a:cxn>
              <a:cxn ang="0">
                <a:pos x="connsiteX1" y="connsiteY1"/>
              </a:cxn>
            </a:cxnLst>
            <a:rect l="l" t="t" r="r" b="b"/>
            <a:pathLst>
              <a:path w="1448706" h="318730">
                <a:moveTo>
                  <a:pt x="1448706" y="90631"/>
                </a:moveTo>
                <a:cubicBezTo>
                  <a:pt x="995587" y="-85182"/>
                  <a:pt x="338380" y="-3133"/>
                  <a:pt x="0" y="318730"/>
                </a:cubicBezTo>
              </a:path>
            </a:pathLst>
          </a:custGeom>
          <a:noFill/>
          <a:ln w="19050">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p:cNvSpPr/>
          <p:nvPr/>
        </p:nvSpPr>
        <p:spPr>
          <a:xfrm>
            <a:off x="0" y="0"/>
            <a:ext cx="9144000" cy="7655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Title 5"/>
          <p:cNvSpPr>
            <a:spLocks noGrp="1"/>
          </p:cNvSpPr>
          <p:nvPr>
            <p:ph type="title"/>
          </p:nvPr>
        </p:nvSpPr>
        <p:spPr>
          <a:xfrm>
            <a:off x="365591" y="274561"/>
            <a:ext cx="7886700" cy="290849"/>
          </a:xfrm>
        </p:spPr>
        <p:txBody>
          <a:bodyPr>
            <a:normAutofit fontScale="90000"/>
          </a:bodyPr>
          <a:lstStyle/>
          <a:p>
            <a:r>
              <a:rPr lang="fr-FR" sz="2400" b="0" dirty="0">
                <a:solidFill>
                  <a:srgbClr val="8E7339"/>
                </a:solidFill>
                <a:latin typeface="Verdana" panose="020B0604030504040204" pitchFamily="34" charset="0"/>
                <a:ea typeface="Verdana" panose="020B0604030504040204" pitchFamily="34" charset="0"/>
                <a:cs typeface="Verdana" panose="020B0604030504040204" pitchFamily="34" charset="0"/>
              </a:rPr>
              <a:t>Progression</a:t>
            </a:r>
            <a:endParaRPr lang="fr-FR" dirty="0"/>
          </a:p>
        </p:txBody>
      </p:sp>
      <p:sp>
        <p:nvSpPr>
          <p:cNvPr id="2" name="ZoneTexte 1"/>
          <p:cNvSpPr txBox="1"/>
          <p:nvPr/>
        </p:nvSpPr>
        <p:spPr>
          <a:xfrm>
            <a:off x="74209" y="839972"/>
            <a:ext cx="8178842" cy="430887"/>
          </a:xfrm>
          <a:prstGeom prst="rect">
            <a:avLst/>
          </a:prstGeom>
          <a:noFill/>
        </p:spPr>
        <p:txBody>
          <a:bodyPr wrap="none" rtlCol="0">
            <a:spAutoFit/>
          </a:bodyPr>
          <a:lstStyle/>
          <a:p>
            <a:r>
              <a:rPr lang="fr-FR" sz="1100" i="1" dirty="0"/>
              <a:t>Exemple basé sur 1 an avec un investissement de 50 000 €uros sur l’option et application d’un arbitrage mensuel.</a:t>
            </a:r>
          </a:p>
          <a:p>
            <a:r>
              <a:rPr lang="fr-FR" sz="1100" i="1" dirty="0"/>
              <a:t>L’allocation source est un support sécuritaire et l’allocation cible un support dynamique. Sur 1 an, 12 arbitrages seront effectués.</a:t>
            </a:r>
          </a:p>
        </p:txBody>
      </p:sp>
      <p:pic>
        <p:nvPicPr>
          <p:cNvPr id="149" name="Image 148">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882" y="6156354"/>
            <a:ext cx="650296" cy="650296"/>
          </a:xfrm>
          <a:prstGeom prst="rect">
            <a:avLst/>
          </a:prstGeom>
        </p:spPr>
      </p:pic>
      <p:sp>
        <p:nvSpPr>
          <p:cNvPr id="7" name="Rectangle à coins arrondis 6"/>
          <p:cNvSpPr/>
          <p:nvPr/>
        </p:nvSpPr>
        <p:spPr>
          <a:xfrm>
            <a:off x="8758801" y="4408711"/>
            <a:ext cx="554554" cy="1568579"/>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8776670" y="4447778"/>
            <a:ext cx="461665" cy="1482544"/>
          </a:xfrm>
          <a:prstGeom prst="rect">
            <a:avLst/>
          </a:prstGeom>
          <a:noFill/>
        </p:spPr>
        <p:txBody>
          <a:bodyPr vert="vert270" wrap="square" rtlCol="0">
            <a:spAutoFit/>
          </a:bodyPr>
          <a:lstStyle/>
          <a:p>
            <a:r>
              <a:rPr lang="fr-FR" dirty="0"/>
              <a:t>Exemple</a:t>
            </a:r>
          </a:p>
        </p:txBody>
      </p:sp>
      <p:sp>
        <p:nvSpPr>
          <p:cNvPr id="246" name="Speech Bubble: Oval 245">
            <a:extLst>
              <a:ext uri="{FF2B5EF4-FFF2-40B4-BE49-F238E27FC236}">
                <a16:creationId xmlns:a16="http://schemas.microsoft.com/office/drawing/2014/main" id="{8336A719-68C1-4528-8198-13317E4CE3D9}"/>
              </a:ext>
            </a:extLst>
          </p:cNvPr>
          <p:cNvSpPr/>
          <p:nvPr/>
        </p:nvSpPr>
        <p:spPr>
          <a:xfrm>
            <a:off x="999459" y="1871330"/>
            <a:ext cx="2212203" cy="1197587"/>
          </a:xfrm>
          <a:prstGeom prst="wedgeEllipseCallout">
            <a:avLst>
              <a:gd name="adj1" fmla="val -12859"/>
              <a:gd name="adj2" fmla="val 67685"/>
            </a:avLst>
          </a:prstGeom>
          <a:solidFill>
            <a:schemeClr val="bg1"/>
          </a:solidFill>
          <a:ln w="15875">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rPr>
              <a:t>Faisons 50 000/12 qui est égal à</a:t>
            </a:r>
          </a:p>
          <a:p>
            <a:pPr algn="ctr"/>
            <a:r>
              <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rPr>
              <a:t> 4 167 € </a:t>
            </a:r>
          </a:p>
        </p:txBody>
      </p:sp>
      <p:sp>
        <p:nvSpPr>
          <p:cNvPr id="243" name="Speech Bubble: Oval 242">
            <a:extLst>
              <a:ext uri="{FF2B5EF4-FFF2-40B4-BE49-F238E27FC236}">
                <a16:creationId xmlns:a16="http://schemas.microsoft.com/office/drawing/2014/main" id="{6C12A4F2-4A09-4926-A0D9-69947EBB761A}"/>
              </a:ext>
            </a:extLst>
          </p:cNvPr>
          <p:cNvSpPr/>
          <p:nvPr/>
        </p:nvSpPr>
        <p:spPr>
          <a:xfrm>
            <a:off x="2814713" y="1619049"/>
            <a:ext cx="2027361" cy="1111149"/>
          </a:xfrm>
          <a:prstGeom prst="wedgeEllipseCallout">
            <a:avLst>
              <a:gd name="adj1" fmla="val -2127"/>
              <a:gd name="adj2" fmla="val 82093"/>
            </a:avLst>
          </a:prstGeom>
          <a:solidFill>
            <a:schemeClr val="bg1"/>
          </a:solidFill>
          <a:ln w="15875">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r>
              <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rPr>
              <a:t>Le calcul est simple : 1/12 de l’épargne arbitrée</a:t>
            </a:r>
          </a:p>
        </p:txBody>
      </p:sp>
      <p:sp>
        <p:nvSpPr>
          <p:cNvPr id="244" name="Speech Bubble: Oval 243">
            <a:extLst>
              <a:ext uri="{FF2B5EF4-FFF2-40B4-BE49-F238E27FC236}">
                <a16:creationId xmlns:a16="http://schemas.microsoft.com/office/drawing/2014/main" id="{8CFBA4A3-DFC0-435D-83AF-73F014C9F26A}"/>
              </a:ext>
            </a:extLst>
          </p:cNvPr>
          <p:cNvSpPr/>
          <p:nvPr/>
        </p:nvSpPr>
        <p:spPr>
          <a:xfrm>
            <a:off x="4368696" y="2152981"/>
            <a:ext cx="2144150" cy="1108003"/>
          </a:xfrm>
          <a:prstGeom prst="wedgeEllipseCallout">
            <a:avLst>
              <a:gd name="adj1" fmla="val 17161"/>
              <a:gd name="adj2" fmla="val 63241"/>
            </a:avLst>
          </a:prstGeom>
          <a:solidFill>
            <a:schemeClr val="bg1"/>
          </a:solidFill>
          <a:ln w="15875">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solidFill>
                <a:srgbClr val="32303A"/>
              </a:solidFill>
              <a:latin typeface="Verdana" panose="020B0604030504040204" pitchFamily="34" charset="0"/>
              <a:ea typeface="Verdana" panose="020B0604030504040204" pitchFamily="34" charset="0"/>
              <a:cs typeface="Verdana" panose="020B0604030504040204" pitchFamily="34" charset="0"/>
            </a:endParaRPr>
          </a:p>
          <a:p>
            <a:pPr algn="ctr"/>
            <a:r>
              <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rPr>
              <a:t>Si j’ai bien compris, 4 167 € sera arbitré du support sécuritaire vers le support dynamique</a:t>
            </a:r>
          </a:p>
          <a:p>
            <a:pPr algn="ctr"/>
            <a:endParaRPr lang="fr-FR" sz="900" dirty="0">
              <a:latin typeface="Verdana" panose="020B0604030504040204" pitchFamily="34" charset="0"/>
              <a:ea typeface="Verdana" panose="020B0604030504040204" pitchFamily="34" charset="0"/>
              <a:cs typeface="Verdana" panose="020B0604030504040204" pitchFamily="34" charset="0"/>
            </a:endParaRPr>
          </a:p>
        </p:txBody>
      </p:sp>
      <p:sp>
        <p:nvSpPr>
          <p:cNvPr id="245" name="Speech Bubble: Oval 244">
            <a:extLst>
              <a:ext uri="{FF2B5EF4-FFF2-40B4-BE49-F238E27FC236}">
                <a16:creationId xmlns:a16="http://schemas.microsoft.com/office/drawing/2014/main" id="{96F702F8-5748-439F-A85E-2E5B6C3749F0}"/>
              </a:ext>
            </a:extLst>
          </p:cNvPr>
          <p:cNvSpPr/>
          <p:nvPr/>
        </p:nvSpPr>
        <p:spPr>
          <a:xfrm>
            <a:off x="6307746" y="1871330"/>
            <a:ext cx="1999900" cy="1289575"/>
          </a:xfrm>
          <a:prstGeom prst="wedgeEllipseCallout">
            <a:avLst>
              <a:gd name="adj1" fmla="val -6021"/>
              <a:gd name="adj2" fmla="val 71852"/>
            </a:avLst>
          </a:prstGeom>
          <a:solidFill>
            <a:schemeClr val="bg1"/>
          </a:solidFill>
          <a:ln w="15875">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solidFill>
                <a:latin typeface="Verdana" panose="020B0604030504040204" pitchFamily="34" charset="0"/>
                <a:ea typeface="Verdana" panose="020B0604030504040204" pitchFamily="34" charset="0"/>
                <a:cs typeface="Verdana" panose="020B0604030504040204" pitchFamily="34" charset="0"/>
              </a:rPr>
              <a:t>Oui c’est ça !</a:t>
            </a:r>
          </a:p>
          <a:p>
            <a:pPr algn="ctr"/>
            <a:r>
              <a:rPr lang="fr-FR" sz="900" b="1" dirty="0">
                <a:solidFill>
                  <a:schemeClr val="tx1"/>
                </a:solidFill>
                <a:latin typeface="Verdana" panose="020B0604030504040204" pitchFamily="34" charset="0"/>
                <a:ea typeface="Verdana" panose="020B0604030504040204" pitchFamily="34" charset="0"/>
                <a:cs typeface="Verdana" panose="020B0604030504040204" pitchFamily="34" charset="0"/>
              </a:rPr>
              <a:t>Le 1</a:t>
            </a:r>
            <a:r>
              <a:rPr lang="fr-FR" sz="900" b="1" baseline="30000" dirty="0">
                <a:solidFill>
                  <a:schemeClr val="tx1"/>
                </a:solidFill>
                <a:latin typeface="Verdana" panose="020B0604030504040204" pitchFamily="34" charset="0"/>
                <a:ea typeface="Verdana" panose="020B0604030504040204" pitchFamily="34" charset="0"/>
                <a:cs typeface="Verdana" panose="020B0604030504040204" pitchFamily="34" charset="0"/>
              </a:rPr>
              <a:t>er</a:t>
            </a:r>
            <a:r>
              <a:rPr lang="fr-FR" sz="900" b="1" dirty="0">
                <a:solidFill>
                  <a:schemeClr val="tx1"/>
                </a:solidFill>
                <a:latin typeface="Verdana" panose="020B0604030504040204" pitchFamily="34" charset="0"/>
                <a:ea typeface="Verdana" panose="020B0604030504040204" pitchFamily="34" charset="0"/>
                <a:cs typeface="Verdana" panose="020B0604030504040204" pitchFamily="34" charset="0"/>
              </a:rPr>
              <a:t> mois, 8,33% de l’épargne est arbitré du support sécuritaire vers le support dynamique </a:t>
            </a:r>
          </a:p>
        </p:txBody>
      </p:sp>
      <p:grpSp>
        <p:nvGrpSpPr>
          <p:cNvPr id="9" name="Groupe 8"/>
          <p:cNvGrpSpPr/>
          <p:nvPr/>
        </p:nvGrpSpPr>
        <p:grpSpPr>
          <a:xfrm>
            <a:off x="-192505" y="6815468"/>
            <a:ext cx="9529010" cy="6220047"/>
            <a:chOff x="-192505" y="6858000"/>
            <a:chExt cx="9529010" cy="6315740"/>
          </a:xfrm>
        </p:grpSpPr>
        <p:grpSp>
          <p:nvGrpSpPr>
            <p:cNvPr id="5" name="Groupe 4"/>
            <p:cNvGrpSpPr/>
            <p:nvPr/>
          </p:nvGrpSpPr>
          <p:grpSpPr>
            <a:xfrm>
              <a:off x="-192505" y="6858000"/>
              <a:ext cx="9529010" cy="6315740"/>
              <a:chOff x="-216568" y="6722650"/>
              <a:chExt cx="9529010" cy="5982697"/>
            </a:xfrm>
          </p:grpSpPr>
          <p:sp>
            <p:nvSpPr>
              <p:cNvPr id="3" name="Rectangle 2"/>
              <p:cNvSpPr/>
              <p:nvPr/>
            </p:nvSpPr>
            <p:spPr>
              <a:xfrm>
                <a:off x="-216568" y="6722650"/>
                <a:ext cx="9529010" cy="5982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p:cNvSpPr/>
              <p:nvPr/>
            </p:nvSpPr>
            <p:spPr>
              <a:xfrm>
                <a:off x="7335406" y="11468969"/>
                <a:ext cx="1412802" cy="881942"/>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Retour</a:t>
                </a:r>
              </a:p>
            </p:txBody>
          </p:sp>
        </p:grpSp>
        <p:graphicFrame>
          <p:nvGraphicFramePr>
            <p:cNvPr id="151" name="Graphique 150"/>
            <p:cNvGraphicFramePr>
              <a:graphicFrameLocks/>
            </p:cNvGraphicFramePr>
            <p:nvPr>
              <p:extLst>
                <p:ext uri="{D42A27DB-BD31-4B8C-83A1-F6EECF244321}">
                  <p14:modId xmlns:p14="http://schemas.microsoft.com/office/powerpoint/2010/main" val="3971260591"/>
                </p:ext>
              </p:extLst>
            </p:nvPr>
          </p:nvGraphicFramePr>
          <p:xfrm>
            <a:off x="1575891" y="8240233"/>
            <a:ext cx="6056590" cy="3099337"/>
          </p:xfrm>
          <a:graphic>
            <a:graphicData uri="http://schemas.openxmlformats.org/drawingml/2006/chart">
              <c:chart xmlns:c="http://schemas.openxmlformats.org/drawingml/2006/chart" xmlns:r="http://schemas.openxmlformats.org/officeDocument/2006/relationships" r:id="rId5"/>
            </a:graphicData>
          </a:graphic>
        </p:graphicFrame>
      </p:grpSp>
    </p:spTree>
    <p:extLst>
      <p:ext uri="{BB962C8B-B14F-4D97-AF65-F5344CB8AC3E}">
        <p14:creationId xmlns:p14="http://schemas.microsoft.com/office/powerpoint/2010/main" val="314088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1000"/>
                                        <p:tgtEl>
                                          <p:spTgt spid="243"/>
                                        </p:tgtEl>
                                      </p:cBhvr>
                                    </p:animEffect>
                                    <p:anim calcmode="lin" valueType="num">
                                      <p:cBhvr>
                                        <p:cTn id="8" dur="1000" fill="hold"/>
                                        <p:tgtEl>
                                          <p:spTgt spid="243"/>
                                        </p:tgtEl>
                                        <p:attrNameLst>
                                          <p:attrName>ppt_x</p:attrName>
                                        </p:attrNameLst>
                                      </p:cBhvr>
                                      <p:tavLst>
                                        <p:tav tm="0">
                                          <p:val>
                                            <p:strVal val="#ppt_x"/>
                                          </p:val>
                                        </p:tav>
                                        <p:tav tm="100000">
                                          <p:val>
                                            <p:strVal val="#ppt_x"/>
                                          </p:val>
                                        </p:tav>
                                      </p:tavLst>
                                    </p:anim>
                                    <p:anim calcmode="lin" valueType="num">
                                      <p:cBhvr>
                                        <p:cTn id="9" dur="1000" fill="hold"/>
                                        <p:tgtEl>
                                          <p:spTgt spid="2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46"/>
                                        </p:tgtEl>
                                        <p:attrNameLst>
                                          <p:attrName>style.visibility</p:attrName>
                                        </p:attrNameLst>
                                      </p:cBhvr>
                                      <p:to>
                                        <p:strVal val="visible"/>
                                      </p:to>
                                    </p:set>
                                    <p:animEffect transition="in" filter="fade">
                                      <p:cBhvr>
                                        <p:cTn id="13" dur="1000"/>
                                        <p:tgtEl>
                                          <p:spTgt spid="246"/>
                                        </p:tgtEl>
                                      </p:cBhvr>
                                    </p:animEffect>
                                    <p:anim calcmode="lin" valueType="num">
                                      <p:cBhvr>
                                        <p:cTn id="14" dur="1000" fill="hold"/>
                                        <p:tgtEl>
                                          <p:spTgt spid="246"/>
                                        </p:tgtEl>
                                        <p:attrNameLst>
                                          <p:attrName>ppt_x</p:attrName>
                                        </p:attrNameLst>
                                      </p:cBhvr>
                                      <p:tavLst>
                                        <p:tav tm="0">
                                          <p:val>
                                            <p:strVal val="#ppt_x"/>
                                          </p:val>
                                        </p:tav>
                                        <p:tav tm="100000">
                                          <p:val>
                                            <p:strVal val="#ppt_x"/>
                                          </p:val>
                                        </p:tav>
                                      </p:tavLst>
                                    </p:anim>
                                    <p:anim calcmode="lin" valueType="num">
                                      <p:cBhvr>
                                        <p:cTn id="15" dur="1000" fill="hold"/>
                                        <p:tgtEl>
                                          <p:spTgt spid="2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44"/>
                                        </p:tgtEl>
                                        <p:attrNameLst>
                                          <p:attrName>style.visibility</p:attrName>
                                        </p:attrNameLst>
                                      </p:cBhvr>
                                      <p:to>
                                        <p:strVal val="visible"/>
                                      </p:to>
                                    </p:set>
                                    <p:animEffect transition="in" filter="fade">
                                      <p:cBhvr>
                                        <p:cTn id="19" dur="1000"/>
                                        <p:tgtEl>
                                          <p:spTgt spid="244"/>
                                        </p:tgtEl>
                                      </p:cBhvr>
                                    </p:animEffect>
                                    <p:anim calcmode="lin" valueType="num">
                                      <p:cBhvr>
                                        <p:cTn id="20" dur="1000" fill="hold"/>
                                        <p:tgtEl>
                                          <p:spTgt spid="244"/>
                                        </p:tgtEl>
                                        <p:attrNameLst>
                                          <p:attrName>ppt_x</p:attrName>
                                        </p:attrNameLst>
                                      </p:cBhvr>
                                      <p:tavLst>
                                        <p:tav tm="0">
                                          <p:val>
                                            <p:strVal val="#ppt_x"/>
                                          </p:val>
                                        </p:tav>
                                        <p:tav tm="100000">
                                          <p:val>
                                            <p:strVal val="#ppt_x"/>
                                          </p:val>
                                        </p:tav>
                                      </p:tavLst>
                                    </p:anim>
                                    <p:anim calcmode="lin" valueType="num">
                                      <p:cBhvr>
                                        <p:cTn id="21" dur="1000" fill="hold"/>
                                        <p:tgtEl>
                                          <p:spTgt spid="24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45"/>
                                        </p:tgtEl>
                                        <p:attrNameLst>
                                          <p:attrName>style.visibility</p:attrName>
                                        </p:attrNameLst>
                                      </p:cBhvr>
                                      <p:to>
                                        <p:strVal val="visible"/>
                                      </p:to>
                                    </p:set>
                                    <p:animEffect transition="in" filter="fade">
                                      <p:cBhvr>
                                        <p:cTn id="25" dur="1000"/>
                                        <p:tgtEl>
                                          <p:spTgt spid="245"/>
                                        </p:tgtEl>
                                      </p:cBhvr>
                                    </p:animEffect>
                                    <p:anim calcmode="lin" valueType="num">
                                      <p:cBhvr>
                                        <p:cTn id="26" dur="1000" fill="hold"/>
                                        <p:tgtEl>
                                          <p:spTgt spid="245"/>
                                        </p:tgtEl>
                                        <p:attrNameLst>
                                          <p:attrName>ppt_x</p:attrName>
                                        </p:attrNameLst>
                                      </p:cBhvr>
                                      <p:tavLst>
                                        <p:tav tm="0">
                                          <p:val>
                                            <p:strVal val="#ppt_x"/>
                                          </p:val>
                                        </p:tav>
                                        <p:tav tm="100000">
                                          <p:val>
                                            <p:strVal val="#ppt_x"/>
                                          </p:val>
                                        </p:tav>
                                      </p:tavLst>
                                    </p:anim>
                                    <p:anim calcmode="lin" valueType="num">
                                      <p:cBhvr>
                                        <p:cTn id="27" dur="1000" fill="hold"/>
                                        <p:tgtEl>
                                          <p:spTgt spid="2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4.72222E-6 -7.40741E-7 L -0.00591 -0.89236 " pathEditMode="relative" rAng="0" ptsTypes="AA">
                                      <p:cBhvr>
                                        <p:cTn id="32" dur="2000" fill="hold"/>
                                        <p:tgtEl>
                                          <p:spTgt spid="9"/>
                                        </p:tgtEl>
                                        <p:attrNameLst>
                                          <p:attrName>ppt_x</p:attrName>
                                          <p:attrName>ppt_y</p:attrName>
                                        </p:attrNameLst>
                                      </p:cBhvr>
                                      <p:rCtr x="-295" y="-44630"/>
                                    </p:animMotion>
                                  </p:childTnLst>
                                </p:cTn>
                              </p:par>
                            </p:childTnLst>
                          </p:cTn>
                        </p:par>
                      </p:childTnLst>
                    </p:cTn>
                  </p:par>
                </p:childTnLst>
              </p:cTn>
              <p:nextCondLst>
                <p:cond evt="onClick" delay="0">
                  <p:tgtEl>
                    <p:spTgt spid="8"/>
                  </p:tgtEl>
                </p:cond>
              </p:nextCondLst>
            </p:seq>
            <p:seq concurrent="1" nextAc="seek">
              <p:cTn id="33" restart="whenNotActive" fill="hold" evtFilter="cancelBubble" nodeType="interactiveSeq">
                <p:stCondLst>
                  <p:cond evt="onClick" delay="0">
                    <p:tgtEl>
                      <p:spTgt spid="9"/>
                    </p:tgtEl>
                  </p:cond>
                </p:stCondLst>
                <p:endSync evt="end" delay="0">
                  <p:rtn val="all"/>
                </p:endSync>
                <p:childTnLst>
                  <p:par>
                    <p:cTn id="34" fill="hold">
                      <p:stCondLst>
                        <p:cond delay="0"/>
                      </p:stCondLst>
                      <p:childTnLst>
                        <p:par>
                          <p:cTn id="35" fill="hold">
                            <p:stCondLst>
                              <p:cond delay="0"/>
                            </p:stCondLst>
                            <p:childTnLst>
                              <p:par>
                                <p:cTn id="36" presetID="42" presetClass="path" presetSubtype="0" accel="50000" decel="50000" fill="hold" nodeType="clickEffect">
                                  <p:stCondLst>
                                    <p:cond delay="0"/>
                                  </p:stCondLst>
                                  <p:childTnLst>
                                    <p:animMotion origin="layout" path="M -0.0059 -0.89236 L -0.00017 -0.00347 " pathEditMode="relative" rAng="0" ptsTypes="AA">
                                      <p:cBhvr>
                                        <p:cTn id="37" dur="2000" fill="hold"/>
                                        <p:tgtEl>
                                          <p:spTgt spid="9"/>
                                        </p:tgtEl>
                                        <p:attrNameLst>
                                          <p:attrName>ppt_x</p:attrName>
                                          <p:attrName>ppt_y</p:attrName>
                                        </p:attrNameLst>
                                      </p:cBhvr>
                                      <p:rCtr x="278" y="44444"/>
                                    </p:animMotion>
                                  </p:childTnLst>
                                </p:cTn>
                              </p:par>
                            </p:childTnLst>
                          </p:cTn>
                        </p:par>
                      </p:childTnLst>
                    </p:cTn>
                  </p:par>
                </p:childTnLst>
              </p:cTn>
              <p:nextCondLst>
                <p:cond evt="onClick" delay="0">
                  <p:tgtEl>
                    <p:spTgt spid="9"/>
                  </p:tgtEl>
                </p:cond>
              </p:nextCondLst>
            </p:seq>
          </p:childTnLst>
        </p:cTn>
      </p:par>
    </p:tnLst>
    <p:bldLst>
      <p:bldP spid="246" grpId="0" animBg="1"/>
      <p:bldP spid="243" grpId="0" animBg="1"/>
      <p:bldP spid="244" grpId="0" animBg="1"/>
      <p:bldP spid="2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689080" y="250089"/>
            <a:ext cx="7886700" cy="290849"/>
          </a:xfrm>
        </p:spPr>
        <p:txBody>
          <a:bodyPr>
            <a:normAutofit/>
          </a:bodyPr>
          <a:lstStyle/>
          <a:p>
            <a:r>
              <a:rPr lang="fr-FR" b="0" dirty="0">
                <a:solidFill>
                  <a:srgbClr val="8E7339"/>
                </a:solidFill>
                <a:latin typeface="Verdana" panose="020B0604030504040204" pitchFamily="34" charset="0"/>
                <a:ea typeface="Verdana" panose="020B0604030504040204" pitchFamily="34" charset="0"/>
                <a:cs typeface="Verdana" panose="020B0604030504040204" pitchFamily="34" charset="0"/>
              </a:rPr>
              <a:t>Long Cours (Gestion par Horizon) </a:t>
            </a:r>
          </a:p>
        </p:txBody>
      </p:sp>
      <p:sp>
        <p:nvSpPr>
          <p:cNvPr id="397" name="Oval 78"/>
          <p:cNvSpPr>
            <a:spLocks noChangeArrowheads="1"/>
          </p:cNvSpPr>
          <p:nvPr/>
        </p:nvSpPr>
        <p:spPr bwMode="auto">
          <a:xfrm>
            <a:off x="463617" y="4659751"/>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301" name="Group 300"/>
          <p:cNvGrpSpPr/>
          <p:nvPr/>
        </p:nvGrpSpPr>
        <p:grpSpPr>
          <a:xfrm flipH="1">
            <a:off x="3448310" y="2101365"/>
            <a:ext cx="682286" cy="681473"/>
            <a:chOff x="4610100" y="360363"/>
            <a:chExt cx="1331913" cy="1330325"/>
          </a:xfrm>
        </p:grpSpPr>
        <p:sp>
          <p:nvSpPr>
            <p:cNvPr id="386" name="Oval 22"/>
            <p:cNvSpPr>
              <a:spLocks noChangeArrowheads="1"/>
            </p:cNvSpPr>
            <p:nvPr/>
          </p:nvSpPr>
          <p:spPr bwMode="auto">
            <a:xfrm>
              <a:off x="4610100" y="360363"/>
              <a:ext cx="1331913" cy="1330325"/>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387" name="Freeform 23"/>
            <p:cNvSpPr>
              <a:spLocks/>
            </p:cNvSpPr>
            <p:nvPr/>
          </p:nvSpPr>
          <p:spPr bwMode="auto">
            <a:xfrm>
              <a:off x="4889500" y="733426"/>
              <a:ext cx="773113" cy="677863"/>
            </a:xfrm>
            <a:custGeom>
              <a:avLst/>
              <a:gdLst>
                <a:gd name="T0" fmla="*/ 178 w 204"/>
                <a:gd name="T1" fmla="*/ 129 h 179"/>
                <a:gd name="T2" fmla="*/ 192 w 204"/>
                <a:gd name="T3" fmla="*/ 179 h 179"/>
                <a:gd name="T4" fmla="*/ 129 w 204"/>
                <a:gd name="T5" fmla="*/ 151 h 179"/>
                <a:gd name="T6" fmla="*/ 102 w 204"/>
                <a:gd name="T7" fmla="*/ 154 h 179"/>
                <a:gd name="T8" fmla="*/ 0 w 204"/>
                <a:gd name="T9" fmla="*/ 77 h 179"/>
                <a:gd name="T10" fmla="*/ 102 w 204"/>
                <a:gd name="T11" fmla="*/ 0 h 179"/>
                <a:gd name="T12" fmla="*/ 204 w 204"/>
                <a:gd name="T13" fmla="*/ 77 h 179"/>
                <a:gd name="T14" fmla="*/ 178 w 204"/>
                <a:gd name="T15" fmla="*/ 12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79">
                  <a:moveTo>
                    <a:pt x="178" y="129"/>
                  </a:moveTo>
                  <a:cubicBezTo>
                    <a:pt x="172" y="146"/>
                    <a:pt x="177" y="166"/>
                    <a:pt x="192" y="179"/>
                  </a:cubicBezTo>
                  <a:cubicBezTo>
                    <a:pt x="167" y="179"/>
                    <a:pt x="145" y="169"/>
                    <a:pt x="129" y="151"/>
                  </a:cubicBezTo>
                  <a:cubicBezTo>
                    <a:pt x="120" y="153"/>
                    <a:pt x="111" y="154"/>
                    <a:pt x="102" y="154"/>
                  </a:cubicBezTo>
                  <a:cubicBezTo>
                    <a:pt x="45" y="154"/>
                    <a:pt x="0" y="119"/>
                    <a:pt x="0" y="77"/>
                  </a:cubicBezTo>
                  <a:cubicBezTo>
                    <a:pt x="0" y="35"/>
                    <a:pt x="45" y="0"/>
                    <a:pt x="102" y="0"/>
                  </a:cubicBezTo>
                  <a:cubicBezTo>
                    <a:pt x="159" y="0"/>
                    <a:pt x="204" y="35"/>
                    <a:pt x="204" y="77"/>
                  </a:cubicBezTo>
                  <a:cubicBezTo>
                    <a:pt x="204" y="97"/>
                    <a:pt x="194" y="116"/>
                    <a:pt x="178" y="129"/>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388" name="Freeform 24"/>
            <p:cNvSpPr>
              <a:spLocks/>
            </p:cNvSpPr>
            <p:nvPr/>
          </p:nvSpPr>
          <p:spPr bwMode="auto">
            <a:xfrm>
              <a:off x="4889500" y="733426"/>
              <a:ext cx="677863" cy="557213"/>
            </a:xfrm>
            <a:custGeom>
              <a:avLst/>
              <a:gdLst>
                <a:gd name="T0" fmla="*/ 102 w 179"/>
                <a:gd name="T1" fmla="*/ 0 h 147"/>
                <a:gd name="T2" fmla="*/ 0 w 179"/>
                <a:gd name="T3" fmla="*/ 77 h 147"/>
                <a:gd name="T4" fmla="*/ 59 w 179"/>
                <a:gd name="T5" fmla="*/ 147 h 147"/>
                <a:gd name="T6" fmla="*/ 179 w 179"/>
                <a:gd name="T7" fmla="*/ 26 h 147"/>
                <a:gd name="T8" fmla="*/ 102 w 179"/>
                <a:gd name="T9" fmla="*/ 0 h 147"/>
              </a:gdLst>
              <a:ahLst/>
              <a:cxnLst>
                <a:cxn ang="0">
                  <a:pos x="T0" y="T1"/>
                </a:cxn>
                <a:cxn ang="0">
                  <a:pos x="T2" y="T3"/>
                </a:cxn>
                <a:cxn ang="0">
                  <a:pos x="T4" y="T5"/>
                </a:cxn>
                <a:cxn ang="0">
                  <a:pos x="T6" y="T7"/>
                </a:cxn>
                <a:cxn ang="0">
                  <a:pos x="T8" y="T9"/>
                </a:cxn>
              </a:cxnLst>
              <a:rect l="0" t="0" r="r" b="b"/>
              <a:pathLst>
                <a:path w="179" h="147">
                  <a:moveTo>
                    <a:pt x="102" y="0"/>
                  </a:moveTo>
                  <a:cubicBezTo>
                    <a:pt x="45" y="0"/>
                    <a:pt x="0" y="35"/>
                    <a:pt x="0" y="77"/>
                  </a:cubicBezTo>
                  <a:cubicBezTo>
                    <a:pt x="0" y="108"/>
                    <a:pt x="24" y="134"/>
                    <a:pt x="59" y="147"/>
                  </a:cubicBezTo>
                  <a:cubicBezTo>
                    <a:pt x="179" y="26"/>
                    <a:pt x="179" y="26"/>
                    <a:pt x="179" y="26"/>
                  </a:cubicBezTo>
                  <a:cubicBezTo>
                    <a:pt x="158" y="8"/>
                    <a:pt x="130" y="0"/>
                    <a:pt x="1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389" name="Oval 25"/>
            <p:cNvSpPr>
              <a:spLocks noChangeArrowheads="1"/>
            </p:cNvSpPr>
            <p:nvPr/>
          </p:nvSpPr>
          <p:spPr bwMode="auto">
            <a:xfrm>
              <a:off x="5238750" y="1036638"/>
              <a:ext cx="76200"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390" name="Oval 26"/>
            <p:cNvSpPr>
              <a:spLocks noChangeArrowheads="1"/>
            </p:cNvSpPr>
            <p:nvPr/>
          </p:nvSpPr>
          <p:spPr bwMode="auto">
            <a:xfrm>
              <a:off x="5094288" y="1036638"/>
              <a:ext cx="73025"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391" name="Oval 27"/>
            <p:cNvSpPr>
              <a:spLocks noChangeArrowheads="1"/>
            </p:cNvSpPr>
            <p:nvPr/>
          </p:nvSpPr>
          <p:spPr bwMode="auto">
            <a:xfrm>
              <a:off x="5386388" y="1036638"/>
              <a:ext cx="71438"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grpSp>
        <p:nvGrpSpPr>
          <p:cNvPr id="319" name="Group 318"/>
          <p:cNvGrpSpPr/>
          <p:nvPr/>
        </p:nvGrpSpPr>
        <p:grpSpPr>
          <a:xfrm>
            <a:off x="2464627" y="2188780"/>
            <a:ext cx="1156547" cy="2843180"/>
            <a:chOff x="5397501" y="2887663"/>
            <a:chExt cx="1104900" cy="2716212"/>
          </a:xfrm>
        </p:grpSpPr>
        <p:sp>
          <p:nvSpPr>
            <p:cNvPr id="351" name="Rectangle 75"/>
            <p:cNvSpPr>
              <a:spLocks noChangeArrowheads="1"/>
            </p:cNvSpPr>
            <p:nvPr/>
          </p:nvSpPr>
          <p:spPr bwMode="auto">
            <a:xfrm>
              <a:off x="5843588" y="3563938"/>
              <a:ext cx="209550" cy="79375"/>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2" name="Rectangle 76"/>
            <p:cNvSpPr>
              <a:spLocks noChangeArrowheads="1"/>
            </p:cNvSpPr>
            <p:nvPr/>
          </p:nvSpPr>
          <p:spPr bwMode="auto">
            <a:xfrm>
              <a:off x="5843588" y="3563938"/>
              <a:ext cx="209550" cy="7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3" name="Rectangle 77"/>
            <p:cNvSpPr>
              <a:spLocks noChangeArrowheads="1"/>
            </p:cNvSpPr>
            <p:nvPr/>
          </p:nvSpPr>
          <p:spPr bwMode="auto">
            <a:xfrm>
              <a:off x="5859463" y="3506788"/>
              <a:ext cx="179388" cy="333375"/>
            </a:xfrm>
            <a:prstGeom prst="rect">
              <a:avLst/>
            </a:prstGeom>
            <a:solidFill>
              <a:srgbClr val="F2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4" name="Rectangle 78"/>
            <p:cNvSpPr>
              <a:spLocks noChangeArrowheads="1"/>
            </p:cNvSpPr>
            <p:nvPr/>
          </p:nvSpPr>
          <p:spPr bwMode="auto">
            <a:xfrm>
              <a:off x="5859463" y="3506788"/>
              <a:ext cx="17938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5" name="Freeform 79"/>
            <p:cNvSpPr>
              <a:spLocks/>
            </p:cNvSpPr>
            <p:nvPr/>
          </p:nvSpPr>
          <p:spPr bwMode="auto">
            <a:xfrm>
              <a:off x="5859463" y="3527425"/>
              <a:ext cx="179388" cy="69850"/>
            </a:xfrm>
            <a:custGeom>
              <a:avLst/>
              <a:gdLst>
                <a:gd name="T0" fmla="*/ 92 w 92"/>
                <a:gd name="T1" fmla="*/ 0 h 36"/>
                <a:gd name="T2" fmla="*/ 46 w 92"/>
                <a:gd name="T3" fmla="*/ 11 h 36"/>
                <a:gd name="T4" fmla="*/ 0 w 92"/>
                <a:gd name="T5" fmla="*/ 0 h 36"/>
                <a:gd name="T6" fmla="*/ 0 w 92"/>
                <a:gd name="T7" fmla="*/ 3 h 36"/>
                <a:gd name="T8" fmla="*/ 92 w 92"/>
                <a:gd name="T9" fmla="*/ 36 h 36"/>
                <a:gd name="T10" fmla="*/ 92 w 92"/>
                <a:gd name="T11" fmla="*/ 19 h 36"/>
                <a:gd name="T12" fmla="*/ 92 w 9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92" h="36">
                  <a:moveTo>
                    <a:pt x="92" y="0"/>
                  </a:moveTo>
                  <a:cubicBezTo>
                    <a:pt x="79" y="7"/>
                    <a:pt x="63" y="11"/>
                    <a:pt x="46" y="11"/>
                  </a:cubicBezTo>
                  <a:cubicBezTo>
                    <a:pt x="30" y="11"/>
                    <a:pt x="14" y="7"/>
                    <a:pt x="0" y="0"/>
                  </a:cubicBezTo>
                  <a:cubicBezTo>
                    <a:pt x="0" y="3"/>
                    <a:pt x="0" y="3"/>
                    <a:pt x="0" y="3"/>
                  </a:cubicBezTo>
                  <a:cubicBezTo>
                    <a:pt x="92" y="36"/>
                    <a:pt x="92" y="36"/>
                    <a:pt x="92" y="36"/>
                  </a:cubicBezTo>
                  <a:cubicBezTo>
                    <a:pt x="92" y="19"/>
                    <a:pt x="92" y="19"/>
                    <a:pt x="92" y="19"/>
                  </a:cubicBezTo>
                  <a:cubicBezTo>
                    <a:pt x="92" y="0"/>
                    <a:pt x="92" y="0"/>
                    <a:pt x="92" y="0"/>
                  </a:cubicBezTo>
                </a:path>
              </a:pathLst>
            </a:custGeom>
            <a:solidFill>
              <a:srgbClr val="E69D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6" name="Freeform 80"/>
            <p:cNvSpPr>
              <a:spLocks/>
            </p:cNvSpPr>
            <p:nvPr/>
          </p:nvSpPr>
          <p:spPr bwMode="auto">
            <a:xfrm>
              <a:off x="5695951" y="4433888"/>
              <a:ext cx="504825" cy="1076325"/>
            </a:xfrm>
            <a:custGeom>
              <a:avLst/>
              <a:gdLst>
                <a:gd name="T0" fmla="*/ 0 w 318"/>
                <a:gd name="T1" fmla="*/ 108 h 678"/>
                <a:gd name="T2" fmla="*/ 0 w 318"/>
                <a:gd name="T3" fmla="*/ 678 h 678"/>
                <a:gd name="T4" fmla="*/ 130 w 318"/>
                <a:gd name="T5" fmla="*/ 678 h 678"/>
                <a:gd name="T6" fmla="*/ 145 w 318"/>
                <a:gd name="T7" fmla="*/ 108 h 678"/>
                <a:gd name="T8" fmla="*/ 175 w 318"/>
                <a:gd name="T9" fmla="*/ 108 h 678"/>
                <a:gd name="T10" fmla="*/ 190 w 318"/>
                <a:gd name="T11" fmla="*/ 678 h 678"/>
                <a:gd name="T12" fmla="*/ 318 w 318"/>
                <a:gd name="T13" fmla="*/ 678 h 678"/>
                <a:gd name="T14" fmla="*/ 318 w 318"/>
                <a:gd name="T15" fmla="*/ 108 h 678"/>
                <a:gd name="T16" fmla="*/ 318 w 318"/>
                <a:gd name="T17" fmla="*/ 0 h 678"/>
                <a:gd name="T18" fmla="*/ 180 w 318"/>
                <a:gd name="T19" fmla="*/ 0 h 678"/>
                <a:gd name="T20" fmla="*/ 140 w 318"/>
                <a:gd name="T21" fmla="*/ 0 h 678"/>
                <a:gd name="T22" fmla="*/ 0 w 318"/>
                <a:gd name="T23" fmla="*/ 0 h 678"/>
                <a:gd name="T24" fmla="*/ 0 w 318"/>
                <a:gd name="T25" fmla="*/ 10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678">
                  <a:moveTo>
                    <a:pt x="0" y="108"/>
                  </a:moveTo>
                  <a:lnTo>
                    <a:pt x="0" y="678"/>
                  </a:lnTo>
                  <a:lnTo>
                    <a:pt x="130" y="678"/>
                  </a:lnTo>
                  <a:lnTo>
                    <a:pt x="145" y="108"/>
                  </a:lnTo>
                  <a:lnTo>
                    <a:pt x="175" y="108"/>
                  </a:lnTo>
                  <a:lnTo>
                    <a:pt x="190" y="678"/>
                  </a:lnTo>
                  <a:lnTo>
                    <a:pt x="318" y="678"/>
                  </a:lnTo>
                  <a:lnTo>
                    <a:pt x="318" y="108"/>
                  </a:lnTo>
                  <a:lnTo>
                    <a:pt x="318" y="0"/>
                  </a:lnTo>
                  <a:lnTo>
                    <a:pt x="180" y="0"/>
                  </a:lnTo>
                  <a:lnTo>
                    <a:pt x="140" y="0"/>
                  </a:lnTo>
                  <a:lnTo>
                    <a:pt x="0" y="0"/>
                  </a:lnTo>
                  <a:lnTo>
                    <a:pt x="0" y="108"/>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7" name="Freeform 81"/>
            <p:cNvSpPr>
              <a:spLocks/>
            </p:cNvSpPr>
            <p:nvPr/>
          </p:nvSpPr>
          <p:spPr bwMode="auto">
            <a:xfrm>
              <a:off x="5695951" y="4433888"/>
              <a:ext cx="504825" cy="1076325"/>
            </a:xfrm>
            <a:custGeom>
              <a:avLst/>
              <a:gdLst>
                <a:gd name="T0" fmla="*/ 0 w 318"/>
                <a:gd name="T1" fmla="*/ 108 h 678"/>
                <a:gd name="T2" fmla="*/ 0 w 318"/>
                <a:gd name="T3" fmla="*/ 678 h 678"/>
                <a:gd name="T4" fmla="*/ 130 w 318"/>
                <a:gd name="T5" fmla="*/ 678 h 678"/>
                <a:gd name="T6" fmla="*/ 145 w 318"/>
                <a:gd name="T7" fmla="*/ 108 h 678"/>
                <a:gd name="T8" fmla="*/ 175 w 318"/>
                <a:gd name="T9" fmla="*/ 108 h 678"/>
                <a:gd name="T10" fmla="*/ 190 w 318"/>
                <a:gd name="T11" fmla="*/ 678 h 678"/>
                <a:gd name="T12" fmla="*/ 318 w 318"/>
                <a:gd name="T13" fmla="*/ 678 h 678"/>
                <a:gd name="T14" fmla="*/ 318 w 318"/>
                <a:gd name="T15" fmla="*/ 108 h 678"/>
                <a:gd name="T16" fmla="*/ 318 w 318"/>
                <a:gd name="T17" fmla="*/ 0 h 678"/>
                <a:gd name="T18" fmla="*/ 180 w 318"/>
                <a:gd name="T19" fmla="*/ 0 h 678"/>
                <a:gd name="T20" fmla="*/ 140 w 318"/>
                <a:gd name="T21" fmla="*/ 0 h 678"/>
                <a:gd name="T22" fmla="*/ 0 w 318"/>
                <a:gd name="T23" fmla="*/ 0 h 678"/>
                <a:gd name="T24" fmla="*/ 0 w 318"/>
                <a:gd name="T25" fmla="*/ 10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678">
                  <a:moveTo>
                    <a:pt x="0" y="108"/>
                  </a:moveTo>
                  <a:lnTo>
                    <a:pt x="0" y="678"/>
                  </a:lnTo>
                  <a:lnTo>
                    <a:pt x="130" y="678"/>
                  </a:lnTo>
                  <a:lnTo>
                    <a:pt x="145" y="108"/>
                  </a:lnTo>
                  <a:lnTo>
                    <a:pt x="175" y="108"/>
                  </a:lnTo>
                  <a:lnTo>
                    <a:pt x="190" y="678"/>
                  </a:lnTo>
                  <a:lnTo>
                    <a:pt x="318" y="678"/>
                  </a:lnTo>
                  <a:lnTo>
                    <a:pt x="318" y="108"/>
                  </a:lnTo>
                  <a:lnTo>
                    <a:pt x="318" y="0"/>
                  </a:lnTo>
                  <a:lnTo>
                    <a:pt x="180" y="0"/>
                  </a:lnTo>
                  <a:lnTo>
                    <a:pt x="140" y="0"/>
                  </a:lnTo>
                  <a:lnTo>
                    <a:pt x="0" y="0"/>
                  </a:lnTo>
                  <a:lnTo>
                    <a:pt x="0" y="1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9" name="Freeform 83"/>
            <p:cNvSpPr>
              <a:spLocks/>
            </p:cNvSpPr>
            <p:nvPr/>
          </p:nvSpPr>
          <p:spPr bwMode="auto">
            <a:xfrm>
              <a:off x="5659438" y="5457825"/>
              <a:ext cx="271463" cy="146050"/>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8"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60" name="Freeform 84"/>
            <p:cNvSpPr>
              <a:spLocks/>
            </p:cNvSpPr>
            <p:nvPr/>
          </p:nvSpPr>
          <p:spPr bwMode="auto">
            <a:xfrm>
              <a:off x="5969001" y="5457825"/>
              <a:ext cx="271463" cy="146050"/>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9"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61" name="Rectangle 85"/>
            <p:cNvSpPr>
              <a:spLocks noChangeArrowheads="1"/>
            </p:cNvSpPr>
            <p:nvPr/>
          </p:nvSpPr>
          <p:spPr bwMode="auto">
            <a:xfrm>
              <a:off x="5695951" y="4378325"/>
              <a:ext cx="504825" cy="55562"/>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2" name="Freeform 86"/>
            <p:cNvSpPr>
              <a:spLocks noEditPoints="1"/>
            </p:cNvSpPr>
            <p:nvPr/>
          </p:nvSpPr>
          <p:spPr bwMode="auto">
            <a:xfrm>
              <a:off x="5894388" y="4365625"/>
              <a:ext cx="111125" cy="84137"/>
            </a:xfrm>
            <a:custGeom>
              <a:avLst/>
              <a:gdLst>
                <a:gd name="T0" fmla="*/ 40 w 57"/>
                <a:gd name="T1" fmla="*/ 44 h 44"/>
                <a:gd name="T2" fmla="*/ 17 w 57"/>
                <a:gd name="T3" fmla="*/ 44 h 44"/>
                <a:gd name="T4" fmla="*/ 0 w 57"/>
                <a:gd name="T5" fmla="*/ 28 h 44"/>
                <a:gd name="T6" fmla="*/ 0 w 57"/>
                <a:gd name="T7" fmla="*/ 16 h 44"/>
                <a:gd name="T8" fmla="*/ 17 w 57"/>
                <a:gd name="T9" fmla="*/ 0 h 44"/>
                <a:gd name="T10" fmla="*/ 40 w 57"/>
                <a:gd name="T11" fmla="*/ 0 h 44"/>
                <a:gd name="T12" fmla="*/ 57 w 57"/>
                <a:gd name="T13" fmla="*/ 16 h 44"/>
                <a:gd name="T14" fmla="*/ 57 w 57"/>
                <a:gd name="T15" fmla="*/ 28 h 44"/>
                <a:gd name="T16" fmla="*/ 40 w 57"/>
                <a:gd name="T17" fmla="*/ 44 h 44"/>
                <a:gd name="T18" fmla="*/ 17 w 57"/>
                <a:gd name="T19" fmla="*/ 8 h 44"/>
                <a:gd name="T20" fmla="*/ 8 w 57"/>
                <a:gd name="T21" fmla="*/ 16 h 44"/>
                <a:gd name="T22" fmla="*/ 8 w 57"/>
                <a:gd name="T23" fmla="*/ 28 h 44"/>
                <a:gd name="T24" fmla="*/ 17 w 57"/>
                <a:gd name="T25" fmla="*/ 36 h 44"/>
                <a:gd name="T26" fmla="*/ 40 w 57"/>
                <a:gd name="T27" fmla="*/ 36 h 44"/>
                <a:gd name="T28" fmla="*/ 49 w 57"/>
                <a:gd name="T29" fmla="*/ 28 h 44"/>
                <a:gd name="T30" fmla="*/ 49 w 57"/>
                <a:gd name="T31" fmla="*/ 16 h 44"/>
                <a:gd name="T32" fmla="*/ 40 w 57"/>
                <a:gd name="T33" fmla="*/ 8 h 44"/>
                <a:gd name="T34" fmla="*/ 17 w 57"/>
                <a:gd name="T35"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44">
                  <a:moveTo>
                    <a:pt x="40" y="44"/>
                  </a:moveTo>
                  <a:cubicBezTo>
                    <a:pt x="17" y="44"/>
                    <a:pt x="17" y="44"/>
                    <a:pt x="17" y="44"/>
                  </a:cubicBezTo>
                  <a:cubicBezTo>
                    <a:pt x="8" y="44"/>
                    <a:pt x="0" y="37"/>
                    <a:pt x="0" y="28"/>
                  </a:cubicBezTo>
                  <a:cubicBezTo>
                    <a:pt x="0" y="16"/>
                    <a:pt x="0" y="16"/>
                    <a:pt x="0" y="16"/>
                  </a:cubicBezTo>
                  <a:cubicBezTo>
                    <a:pt x="0" y="7"/>
                    <a:pt x="8" y="0"/>
                    <a:pt x="17" y="0"/>
                  </a:cubicBezTo>
                  <a:cubicBezTo>
                    <a:pt x="40" y="0"/>
                    <a:pt x="40" y="0"/>
                    <a:pt x="40" y="0"/>
                  </a:cubicBezTo>
                  <a:cubicBezTo>
                    <a:pt x="49" y="0"/>
                    <a:pt x="57" y="7"/>
                    <a:pt x="57" y="16"/>
                  </a:cubicBezTo>
                  <a:cubicBezTo>
                    <a:pt x="57" y="28"/>
                    <a:pt x="57" y="28"/>
                    <a:pt x="57" y="28"/>
                  </a:cubicBezTo>
                  <a:cubicBezTo>
                    <a:pt x="57" y="37"/>
                    <a:pt x="49" y="44"/>
                    <a:pt x="40" y="44"/>
                  </a:cubicBezTo>
                  <a:close/>
                  <a:moveTo>
                    <a:pt x="17" y="8"/>
                  </a:moveTo>
                  <a:cubicBezTo>
                    <a:pt x="12" y="8"/>
                    <a:pt x="8" y="11"/>
                    <a:pt x="8" y="16"/>
                  </a:cubicBezTo>
                  <a:cubicBezTo>
                    <a:pt x="8" y="28"/>
                    <a:pt x="8" y="28"/>
                    <a:pt x="8" y="28"/>
                  </a:cubicBezTo>
                  <a:cubicBezTo>
                    <a:pt x="8" y="32"/>
                    <a:pt x="12" y="36"/>
                    <a:pt x="17" y="36"/>
                  </a:cubicBezTo>
                  <a:cubicBezTo>
                    <a:pt x="40" y="36"/>
                    <a:pt x="40" y="36"/>
                    <a:pt x="40" y="36"/>
                  </a:cubicBezTo>
                  <a:cubicBezTo>
                    <a:pt x="45" y="36"/>
                    <a:pt x="49" y="32"/>
                    <a:pt x="49" y="28"/>
                  </a:cubicBezTo>
                  <a:cubicBezTo>
                    <a:pt x="49" y="16"/>
                    <a:pt x="49" y="16"/>
                    <a:pt x="49" y="16"/>
                  </a:cubicBezTo>
                  <a:cubicBezTo>
                    <a:pt x="49" y="11"/>
                    <a:pt x="45" y="8"/>
                    <a:pt x="40" y="8"/>
                  </a:cubicBezTo>
                  <a:lnTo>
                    <a:pt x="17" y="8"/>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3" name="Freeform 87"/>
            <p:cNvSpPr>
              <a:spLocks/>
            </p:cNvSpPr>
            <p:nvPr/>
          </p:nvSpPr>
          <p:spPr bwMode="auto">
            <a:xfrm>
              <a:off x="5668963" y="3584575"/>
              <a:ext cx="560388" cy="793750"/>
            </a:xfrm>
            <a:custGeom>
              <a:avLst/>
              <a:gdLst>
                <a:gd name="T0" fmla="*/ 288 w 288"/>
                <a:gd name="T1" fmla="*/ 154 h 412"/>
                <a:gd name="T2" fmla="*/ 288 w 288"/>
                <a:gd name="T3" fmla="*/ 41 h 412"/>
                <a:gd name="T4" fmla="*/ 206 w 288"/>
                <a:gd name="T5" fmla="*/ 0 h 412"/>
                <a:gd name="T6" fmla="*/ 202 w 288"/>
                <a:gd name="T7" fmla="*/ 0 h 412"/>
                <a:gd name="T8" fmla="*/ 144 w 288"/>
                <a:gd name="T9" fmla="*/ 79 h 412"/>
                <a:gd name="T10" fmla="*/ 87 w 288"/>
                <a:gd name="T11" fmla="*/ 0 h 412"/>
                <a:gd name="T12" fmla="*/ 82 w 288"/>
                <a:gd name="T13" fmla="*/ 0 h 412"/>
                <a:gd name="T14" fmla="*/ 0 w 288"/>
                <a:gd name="T15" fmla="*/ 41 h 412"/>
                <a:gd name="T16" fmla="*/ 0 w 288"/>
                <a:gd name="T17" fmla="*/ 154 h 412"/>
                <a:gd name="T18" fmla="*/ 0 w 288"/>
                <a:gd name="T19" fmla="*/ 155 h 412"/>
                <a:gd name="T20" fmla="*/ 0 w 288"/>
                <a:gd name="T21" fmla="*/ 396 h 412"/>
                <a:gd name="T22" fmla="*/ 16 w 288"/>
                <a:gd name="T23" fmla="*/ 412 h 412"/>
                <a:gd name="T24" fmla="*/ 144 w 288"/>
                <a:gd name="T25" fmla="*/ 412 h 412"/>
                <a:gd name="T26" fmla="*/ 272 w 288"/>
                <a:gd name="T27" fmla="*/ 412 h 412"/>
                <a:gd name="T28" fmla="*/ 288 w 288"/>
                <a:gd name="T29" fmla="*/ 396 h 412"/>
                <a:gd name="T30" fmla="*/ 288 w 288"/>
                <a:gd name="T31" fmla="*/ 155 h 412"/>
                <a:gd name="T32" fmla="*/ 288 w 288"/>
                <a:gd name="T33" fmla="*/ 15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412">
                  <a:moveTo>
                    <a:pt x="288" y="154"/>
                  </a:moveTo>
                  <a:cubicBezTo>
                    <a:pt x="288" y="41"/>
                    <a:pt x="288" y="41"/>
                    <a:pt x="288" y="41"/>
                  </a:cubicBezTo>
                  <a:cubicBezTo>
                    <a:pt x="266" y="20"/>
                    <a:pt x="238" y="4"/>
                    <a:pt x="206" y="0"/>
                  </a:cubicBezTo>
                  <a:cubicBezTo>
                    <a:pt x="205" y="0"/>
                    <a:pt x="204" y="0"/>
                    <a:pt x="202" y="0"/>
                  </a:cubicBezTo>
                  <a:cubicBezTo>
                    <a:pt x="144" y="79"/>
                    <a:pt x="144" y="79"/>
                    <a:pt x="144" y="79"/>
                  </a:cubicBezTo>
                  <a:cubicBezTo>
                    <a:pt x="87" y="0"/>
                    <a:pt x="87" y="0"/>
                    <a:pt x="87" y="0"/>
                  </a:cubicBezTo>
                  <a:cubicBezTo>
                    <a:pt x="85" y="0"/>
                    <a:pt x="84" y="0"/>
                    <a:pt x="82" y="0"/>
                  </a:cubicBezTo>
                  <a:cubicBezTo>
                    <a:pt x="51" y="4"/>
                    <a:pt x="23" y="20"/>
                    <a:pt x="0" y="41"/>
                  </a:cubicBezTo>
                  <a:cubicBezTo>
                    <a:pt x="0" y="154"/>
                    <a:pt x="0" y="154"/>
                    <a:pt x="0" y="154"/>
                  </a:cubicBezTo>
                  <a:cubicBezTo>
                    <a:pt x="0" y="155"/>
                    <a:pt x="0" y="155"/>
                    <a:pt x="0" y="155"/>
                  </a:cubicBezTo>
                  <a:cubicBezTo>
                    <a:pt x="0" y="396"/>
                    <a:pt x="0" y="396"/>
                    <a:pt x="0" y="396"/>
                  </a:cubicBezTo>
                  <a:cubicBezTo>
                    <a:pt x="0" y="405"/>
                    <a:pt x="8" y="412"/>
                    <a:pt x="16" y="412"/>
                  </a:cubicBezTo>
                  <a:cubicBezTo>
                    <a:pt x="144" y="412"/>
                    <a:pt x="144" y="412"/>
                    <a:pt x="144" y="412"/>
                  </a:cubicBezTo>
                  <a:cubicBezTo>
                    <a:pt x="272" y="412"/>
                    <a:pt x="272" y="412"/>
                    <a:pt x="272" y="412"/>
                  </a:cubicBezTo>
                  <a:cubicBezTo>
                    <a:pt x="281" y="412"/>
                    <a:pt x="288" y="405"/>
                    <a:pt x="288" y="396"/>
                  </a:cubicBezTo>
                  <a:cubicBezTo>
                    <a:pt x="288" y="155"/>
                    <a:pt x="288" y="155"/>
                    <a:pt x="288" y="155"/>
                  </a:cubicBezTo>
                  <a:lnTo>
                    <a:pt x="288" y="154"/>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64" name="Freeform 88"/>
            <p:cNvSpPr>
              <a:spLocks/>
            </p:cNvSpPr>
            <p:nvPr/>
          </p:nvSpPr>
          <p:spPr bwMode="auto">
            <a:xfrm>
              <a:off x="5905501" y="3683000"/>
              <a:ext cx="85725" cy="68262"/>
            </a:xfrm>
            <a:custGeom>
              <a:avLst/>
              <a:gdLst>
                <a:gd name="T0" fmla="*/ 54 w 54"/>
                <a:gd name="T1" fmla="*/ 22 h 43"/>
                <a:gd name="T2" fmla="*/ 44 w 54"/>
                <a:gd name="T3" fmla="*/ 43 h 43"/>
                <a:gd name="T4" fmla="*/ 11 w 54"/>
                <a:gd name="T5" fmla="*/ 43 h 43"/>
                <a:gd name="T6" fmla="*/ 0 w 54"/>
                <a:gd name="T7" fmla="*/ 22 h 43"/>
                <a:gd name="T8" fmla="*/ 27 w 54"/>
                <a:gd name="T9" fmla="*/ 0 h 43"/>
                <a:gd name="T10" fmla="*/ 54 w 54"/>
                <a:gd name="T11" fmla="*/ 22 h 43"/>
              </a:gdLst>
              <a:ahLst/>
              <a:cxnLst>
                <a:cxn ang="0">
                  <a:pos x="T0" y="T1"/>
                </a:cxn>
                <a:cxn ang="0">
                  <a:pos x="T2" y="T3"/>
                </a:cxn>
                <a:cxn ang="0">
                  <a:pos x="T4" y="T5"/>
                </a:cxn>
                <a:cxn ang="0">
                  <a:pos x="T6" y="T7"/>
                </a:cxn>
                <a:cxn ang="0">
                  <a:pos x="T8" y="T9"/>
                </a:cxn>
                <a:cxn ang="0">
                  <a:pos x="T10" y="T11"/>
                </a:cxn>
              </a:cxnLst>
              <a:rect l="0" t="0" r="r" b="b"/>
              <a:pathLst>
                <a:path w="54" h="43">
                  <a:moveTo>
                    <a:pt x="54" y="22"/>
                  </a:moveTo>
                  <a:lnTo>
                    <a:pt x="44" y="43"/>
                  </a:lnTo>
                  <a:lnTo>
                    <a:pt x="11" y="43"/>
                  </a:lnTo>
                  <a:lnTo>
                    <a:pt x="0" y="22"/>
                  </a:lnTo>
                  <a:lnTo>
                    <a:pt x="27" y="0"/>
                  </a:lnTo>
                  <a:lnTo>
                    <a:pt x="54"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5" name="Freeform 89"/>
            <p:cNvSpPr>
              <a:spLocks/>
            </p:cNvSpPr>
            <p:nvPr/>
          </p:nvSpPr>
          <p:spPr bwMode="auto">
            <a:xfrm>
              <a:off x="5799138" y="3563938"/>
              <a:ext cx="149225" cy="177800"/>
            </a:xfrm>
            <a:custGeom>
              <a:avLst/>
              <a:gdLst>
                <a:gd name="T0" fmla="*/ 28 w 94"/>
                <a:gd name="T1" fmla="*/ 0 h 112"/>
                <a:gd name="T2" fmla="*/ 94 w 94"/>
                <a:gd name="T3" fmla="*/ 75 h 112"/>
                <a:gd name="T4" fmla="*/ 55 w 94"/>
                <a:gd name="T5" fmla="*/ 112 h 112"/>
                <a:gd name="T6" fmla="*/ 0 w 94"/>
                <a:gd name="T7" fmla="*/ 15 h 112"/>
                <a:gd name="T8" fmla="*/ 28 w 94"/>
                <a:gd name="T9" fmla="*/ 0 h 112"/>
              </a:gdLst>
              <a:ahLst/>
              <a:cxnLst>
                <a:cxn ang="0">
                  <a:pos x="T0" y="T1"/>
                </a:cxn>
                <a:cxn ang="0">
                  <a:pos x="T2" y="T3"/>
                </a:cxn>
                <a:cxn ang="0">
                  <a:pos x="T4" y="T5"/>
                </a:cxn>
                <a:cxn ang="0">
                  <a:pos x="T6" y="T7"/>
                </a:cxn>
                <a:cxn ang="0">
                  <a:pos x="T8" y="T9"/>
                </a:cxn>
              </a:cxnLst>
              <a:rect l="0" t="0" r="r" b="b"/>
              <a:pathLst>
                <a:path w="94" h="112">
                  <a:moveTo>
                    <a:pt x="28" y="0"/>
                  </a:moveTo>
                  <a:lnTo>
                    <a:pt x="94" y="75"/>
                  </a:lnTo>
                  <a:lnTo>
                    <a:pt x="55" y="112"/>
                  </a:lnTo>
                  <a:lnTo>
                    <a:pt x="0" y="15"/>
                  </a:lnTo>
                  <a:lnTo>
                    <a:pt x="28"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366" name="Freeform 90"/>
            <p:cNvSpPr>
              <a:spLocks/>
            </p:cNvSpPr>
            <p:nvPr/>
          </p:nvSpPr>
          <p:spPr bwMode="auto">
            <a:xfrm>
              <a:off x="5948363" y="3563938"/>
              <a:ext cx="150813" cy="177800"/>
            </a:xfrm>
            <a:custGeom>
              <a:avLst/>
              <a:gdLst>
                <a:gd name="T0" fmla="*/ 66 w 95"/>
                <a:gd name="T1" fmla="*/ 0 h 112"/>
                <a:gd name="T2" fmla="*/ 0 w 95"/>
                <a:gd name="T3" fmla="*/ 75 h 112"/>
                <a:gd name="T4" fmla="*/ 40 w 95"/>
                <a:gd name="T5" fmla="*/ 112 h 112"/>
                <a:gd name="T6" fmla="*/ 95 w 95"/>
                <a:gd name="T7" fmla="*/ 15 h 112"/>
                <a:gd name="T8" fmla="*/ 66 w 95"/>
                <a:gd name="T9" fmla="*/ 0 h 112"/>
              </a:gdLst>
              <a:ahLst/>
              <a:cxnLst>
                <a:cxn ang="0">
                  <a:pos x="T0" y="T1"/>
                </a:cxn>
                <a:cxn ang="0">
                  <a:pos x="T2" y="T3"/>
                </a:cxn>
                <a:cxn ang="0">
                  <a:pos x="T4" y="T5"/>
                </a:cxn>
                <a:cxn ang="0">
                  <a:pos x="T6" y="T7"/>
                </a:cxn>
                <a:cxn ang="0">
                  <a:pos x="T8" y="T9"/>
                </a:cxn>
              </a:cxnLst>
              <a:rect l="0" t="0" r="r" b="b"/>
              <a:pathLst>
                <a:path w="95" h="112">
                  <a:moveTo>
                    <a:pt x="66" y="0"/>
                  </a:moveTo>
                  <a:lnTo>
                    <a:pt x="0" y="75"/>
                  </a:lnTo>
                  <a:lnTo>
                    <a:pt x="40" y="112"/>
                  </a:lnTo>
                  <a:lnTo>
                    <a:pt x="95" y="15"/>
                  </a:lnTo>
                  <a:lnTo>
                    <a:pt x="66"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367" name="Freeform 91"/>
            <p:cNvSpPr>
              <a:spLocks/>
            </p:cNvSpPr>
            <p:nvPr/>
          </p:nvSpPr>
          <p:spPr bwMode="auto">
            <a:xfrm>
              <a:off x="5894388" y="3759200"/>
              <a:ext cx="109538" cy="590550"/>
            </a:xfrm>
            <a:custGeom>
              <a:avLst/>
              <a:gdLst>
                <a:gd name="T0" fmla="*/ 51 w 69"/>
                <a:gd name="T1" fmla="*/ 0 h 372"/>
                <a:gd name="T2" fmla="*/ 69 w 69"/>
                <a:gd name="T3" fmla="*/ 341 h 372"/>
                <a:gd name="T4" fmla="*/ 34 w 69"/>
                <a:gd name="T5" fmla="*/ 372 h 372"/>
                <a:gd name="T6" fmla="*/ 0 w 69"/>
                <a:gd name="T7" fmla="*/ 341 h 372"/>
                <a:gd name="T8" fmla="*/ 18 w 69"/>
                <a:gd name="T9" fmla="*/ 0 h 372"/>
                <a:gd name="T10" fmla="*/ 51 w 69"/>
                <a:gd name="T11" fmla="*/ 0 h 372"/>
              </a:gdLst>
              <a:ahLst/>
              <a:cxnLst>
                <a:cxn ang="0">
                  <a:pos x="T0" y="T1"/>
                </a:cxn>
                <a:cxn ang="0">
                  <a:pos x="T2" y="T3"/>
                </a:cxn>
                <a:cxn ang="0">
                  <a:pos x="T4" y="T5"/>
                </a:cxn>
                <a:cxn ang="0">
                  <a:pos x="T6" y="T7"/>
                </a:cxn>
                <a:cxn ang="0">
                  <a:pos x="T8" y="T9"/>
                </a:cxn>
                <a:cxn ang="0">
                  <a:pos x="T10" y="T11"/>
                </a:cxn>
              </a:cxnLst>
              <a:rect l="0" t="0" r="r" b="b"/>
              <a:pathLst>
                <a:path w="69" h="372">
                  <a:moveTo>
                    <a:pt x="51" y="0"/>
                  </a:moveTo>
                  <a:lnTo>
                    <a:pt x="69" y="341"/>
                  </a:lnTo>
                  <a:lnTo>
                    <a:pt x="34" y="372"/>
                  </a:lnTo>
                  <a:lnTo>
                    <a:pt x="0" y="341"/>
                  </a:lnTo>
                  <a:lnTo>
                    <a:pt x="18" y="0"/>
                  </a:lnTo>
                  <a:lnTo>
                    <a:pt x="5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68" name="Freeform 92"/>
            <p:cNvSpPr>
              <a:spLocks/>
            </p:cNvSpPr>
            <p:nvPr/>
          </p:nvSpPr>
          <p:spPr bwMode="auto">
            <a:xfrm>
              <a:off x="5676901" y="3860800"/>
              <a:ext cx="271463" cy="493712"/>
            </a:xfrm>
            <a:custGeom>
              <a:avLst/>
              <a:gdLst>
                <a:gd name="T0" fmla="*/ 171 w 171"/>
                <a:gd name="T1" fmla="*/ 311 h 311"/>
                <a:gd name="T2" fmla="*/ 26 w 171"/>
                <a:gd name="T3" fmla="*/ 267 h 311"/>
                <a:gd name="T4" fmla="*/ 0 w 171"/>
                <a:gd name="T5" fmla="*/ 0 h 311"/>
                <a:gd name="T6" fmla="*/ 171 w 171"/>
                <a:gd name="T7" fmla="*/ 29 h 311"/>
                <a:gd name="T8" fmla="*/ 171 w 171"/>
                <a:gd name="T9" fmla="*/ 311 h 311"/>
              </a:gdLst>
              <a:ahLst/>
              <a:cxnLst>
                <a:cxn ang="0">
                  <a:pos x="T0" y="T1"/>
                </a:cxn>
                <a:cxn ang="0">
                  <a:pos x="T2" y="T3"/>
                </a:cxn>
                <a:cxn ang="0">
                  <a:pos x="T4" y="T5"/>
                </a:cxn>
                <a:cxn ang="0">
                  <a:pos x="T6" y="T7"/>
                </a:cxn>
                <a:cxn ang="0">
                  <a:pos x="T8" y="T9"/>
                </a:cxn>
              </a:cxnLst>
              <a:rect l="0" t="0" r="r" b="b"/>
              <a:pathLst>
                <a:path w="171" h="311">
                  <a:moveTo>
                    <a:pt x="171" y="311"/>
                  </a:moveTo>
                  <a:lnTo>
                    <a:pt x="26" y="267"/>
                  </a:lnTo>
                  <a:lnTo>
                    <a:pt x="0" y="0"/>
                  </a:lnTo>
                  <a:lnTo>
                    <a:pt x="171" y="29"/>
                  </a:lnTo>
                  <a:lnTo>
                    <a:pt x="171" y="311"/>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69" name="Freeform 93"/>
            <p:cNvSpPr>
              <a:spLocks/>
            </p:cNvSpPr>
            <p:nvPr/>
          </p:nvSpPr>
          <p:spPr bwMode="auto">
            <a:xfrm>
              <a:off x="5948363" y="3860800"/>
              <a:ext cx="274638" cy="493712"/>
            </a:xfrm>
            <a:custGeom>
              <a:avLst/>
              <a:gdLst>
                <a:gd name="T0" fmla="*/ 0 w 173"/>
                <a:gd name="T1" fmla="*/ 29 h 311"/>
                <a:gd name="T2" fmla="*/ 173 w 173"/>
                <a:gd name="T3" fmla="*/ 0 h 311"/>
                <a:gd name="T4" fmla="*/ 146 w 173"/>
                <a:gd name="T5" fmla="*/ 267 h 311"/>
                <a:gd name="T6" fmla="*/ 0 w 173"/>
                <a:gd name="T7" fmla="*/ 311 h 311"/>
                <a:gd name="T8" fmla="*/ 0 w 173"/>
                <a:gd name="T9" fmla="*/ 29 h 311"/>
              </a:gdLst>
              <a:ahLst/>
              <a:cxnLst>
                <a:cxn ang="0">
                  <a:pos x="T0" y="T1"/>
                </a:cxn>
                <a:cxn ang="0">
                  <a:pos x="T2" y="T3"/>
                </a:cxn>
                <a:cxn ang="0">
                  <a:pos x="T4" y="T5"/>
                </a:cxn>
                <a:cxn ang="0">
                  <a:pos x="T6" y="T7"/>
                </a:cxn>
                <a:cxn ang="0">
                  <a:pos x="T8" y="T9"/>
                </a:cxn>
              </a:cxnLst>
              <a:rect l="0" t="0" r="r" b="b"/>
              <a:pathLst>
                <a:path w="173" h="311">
                  <a:moveTo>
                    <a:pt x="0" y="29"/>
                  </a:moveTo>
                  <a:lnTo>
                    <a:pt x="173" y="0"/>
                  </a:lnTo>
                  <a:lnTo>
                    <a:pt x="146" y="267"/>
                  </a:lnTo>
                  <a:lnTo>
                    <a:pt x="0" y="311"/>
                  </a:lnTo>
                  <a:lnTo>
                    <a:pt x="0" y="29"/>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70" name="Freeform 94"/>
            <p:cNvSpPr>
              <a:spLocks/>
            </p:cNvSpPr>
            <p:nvPr/>
          </p:nvSpPr>
          <p:spPr bwMode="auto">
            <a:xfrm>
              <a:off x="6121401" y="4030663"/>
              <a:ext cx="173038" cy="136525"/>
            </a:xfrm>
            <a:custGeom>
              <a:avLst/>
              <a:gdLst>
                <a:gd name="T0" fmla="*/ 31 w 89"/>
                <a:gd name="T1" fmla="*/ 3 h 71"/>
                <a:gd name="T2" fmla="*/ 60 w 89"/>
                <a:gd name="T3" fmla="*/ 8 h 71"/>
                <a:gd name="T4" fmla="*/ 71 w 89"/>
                <a:gd name="T5" fmla="*/ 9 h 71"/>
                <a:gd name="T6" fmla="*/ 80 w 89"/>
                <a:gd name="T7" fmla="*/ 10 h 71"/>
                <a:gd name="T8" fmla="*/ 89 w 89"/>
                <a:gd name="T9" fmla="*/ 11 h 71"/>
                <a:gd name="T10" fmla="*/ 86 w 89"/>
                <a:gd name="T11" fmla="*/ 71 h 71"/>
                <a:gd name="T12" fmla="*/ 75 w 89"/>
                <a:gd name="T13" fmla="*/ 70 h 71"/>
                <a:gd name="T14" fmla="*/ 64 w 89"/>
                <a:gd name="T15" fmla="*/ 69 h 71"/>
                <a:gd name="T16" fmla="*/ 52 w 89"/>
                <a:gd name="T17" fmla="*/ 67 h 71"/>
                <a:gd name="T18" fmla="*/ 19 w 89"/>
                <a:gd name="T19" fmla="*/ 61 h 71"/>
                <a:gd name="T20" fmla="*/ 3 w 89"/>
                <a:gd name="T21" fmla="*/ 27 h 71"/>
                <a:gd name="T22" fmla="*/ 31 w 89"/>
                <a:gd name="T2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1">
                  <a:moveTo>
                    <a:pt x="31" y="3"/>
                  </a:moveTo>
                  <a:cubicBezTo>
                    <a:pt x="31" y="3"/>
                    <a:pt x="46" y="6"/>
                    <a:pt x="60" y="8"/>
                  </a:cubicBezTo>
                  <a:cubicBezTo>
                    <a:pt x="64" y="8"/>
                    <a:pt x="68" y="9"/>
                    <a:pt x="71" y="9"/>
                  </a:cubicBezTo>
                  <a:cubicBezTo>
                    <a:pt x="74" y="10"/>
                    <a:pt x="78" y="10"/>
                    <a:pt x="80" y="10"/>
                  </a:cubicBezTo>
                  <a:cubicBezTo>
                    <a:pt x="85" y="11"/>
                    <a:pt x="89" y="11"/>
                    <a:pt x="89" y="11"/>
                  </a:cubicBezTo>
                  <a:cubicBezTo>
                    <a:pt x="86" y="71"/>
                    <a:pt x="86" y="71"/>
                    <a:pt x="86" y="71"/>
                  </a:cubicBezTo>
                  <a:cubicBezTo>
                    <a:pt x="86" y="71"/>
                    <a:pt x="82" y="70"/>
                    <a:pt x="75" y="70"/>
                  </a:cubicBezTo>
                  <a:cubicBezTo>
                    <a:pt x="72" y="70"/>
                    <a:pt x="68" y="69"/>
                    <a:pt x="64" y="69"/>
                  </a:cubicBezTo>
                  <a:cubicBezTo>
                    <a:pt x="60" y="68"/>
                    <a:pt x="56" y="68"/>
                    <a:pt x="52" y="67"/>
                  </a:cubicBezTo>
                  <a:cubicBezTo>
                    <a:pt x="35" y="65"/>
                    <a:pt x="19" y="61"/>
                    <a:pt x="19" y="61"/>
                  </a:cubicBezTo>
                  <a:cubicBezTo>
                    <a:pt x="6" y="59"/>
                    <a:pt x="0" y="43"/>
                    <a:pt x="3" y="27"/>
                  </a:cubicBezTo>
                  <a:cubicBezTo>
                    <a:pt x="7" y="11"/>
                    <a:pt x="20" y="0"/>
                    <a:pt x="31" y="3"/>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71" name="Freeform 95"/>
            <p:cNvSpPr>
              <a:spLocks/>
            </p:cNvSpPr>
            <p:nvPr/>
          </p:nvSpPr>
          <p:spPr bwMode="auto">
            <a:xfrm>
              <a:off x="6197601" y="4006850"/>
              <a:ext cx="80963" cy="95250"/>
            </a:xfrm>
            <a:custGeom>
              <a:avLst/>
              <a:gdLst>
                <a:gd name="T0" fmla="*/ 9 w 42"/>
                <a:gd name="T1" fmla="*/ 0 h 49"/>
                <a:gd name="T2" fmla="*/ 32 w 42"/>
                <a:gd name="T3" fmla="*/ 17 h 49"/>
                <a:gd name="T4" fmla="*/ 40 w 42"/>
                <a:gd name="T5" fmla="*/ 32 h 49"/>
                <a:gd name="T6" fmla="*/ 38 w 42"/>
                <a:gd name="T7" fmla="*/ 46 h 49"/>
                <a:gd name="T8" fmla="*/ 28 w 42"/>
                <a:gd name="T9" fmla="*/ 43 h 49"/>
                <a:gd name="T10" fmla="*/ 26 w 42"/>
                <a:gd name="T11" fmla="*/ 40 h 49"/>
                <a:gd name="T12" fmla="*/ 21 w 42"/>
                <a:gd name="T13" fmla="*/ 32 h 49"/>
                <a:gd name="T14" fmla="*/ 6 w 42"/>
                <a:gd name="T15" fmla="*/ 20 h 49"/>
                <a:gd name="T16" fmla="*/ 1 w 42"/>
                <a:gd name="T17" fmla="*/ 9 h 49"/>
                <a:gd name="T18" fmla="*/ 9 w 42"/>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9">
                  <a:moveTo>
                    <a:pt x="9" y="0"/>
                  </a:moveTo>
                  <a:cubicBezTo>
                    <a:pt x="19" y="2"/>
                    <a:pt x="26" y="10"/>
                    <a:pt x="32" y="17"/>
                  </a:cubicBezTo>
                  <a:cubicBezTo>
                    <a:pt x="37" y="24"/>
                    <a:pt x="40" y="31"/>
                    <a:pt x="40" y="32"/>
                  </a:cubicBezTo>
                  <a:cubicBezTo>
                    <a:pt x="42" y="37"/>
                    <a:pt x="41" y="43"/>
                    <a:pt x="38" y="46"/>
                  </a:cubicBezTo>
                  <a:cubicBezTo>
                    <a:pt x="34" y="49"/>
                    <a:pt x="30" y="48"/>
                    <a:pt x="28" y="43"/>
                  </a:cubicBezTo>
                  <a:cubicBezTo>
                    <a:pt x="28" y="43"/>
                    <a:pt x="27" y="42"/>
                    <a:pt x="26" y="40"/>
                  </a:cubicBezTo>
                  <a:cubicBezTo>
                    <a:pt x="25" y="38"/>
                    <a:pt x="23" y="35"/>
                    <a:pt x="21" y="32"/>
                  </a:cubicBezTo>
                  <a:cubicBezTo>
                    <a:pt x="18" y="27"/>
                    <a:pt x="12" y="21"/>
                    <a:pt x="6" y="20"/>
                  </a:cubicBezTo>
                  <a:cubicBezTo>
                    <a:pt x="2" y="19"/>
                    <a:pt x="0" y="14"/>
                    <a:pt x="1" y="9"/>
                  </a:cubicBezTo>
                  <a:cubicBezTo>
                    <a:pt x="2" y="3"/>
                    <a:pt x="6" y="0"/>
                    <a:pt x="9"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72" name="Freeform 96"/>
            <p:cNvSpPr>
              <a:spLocks/>
            </p:cNvSpPr>
            <p:nvPr/>
          </p:nvSpPr>
          <p:spPr bwMode="auto">
            <a:xfrm>
              <a:off x="6126163" y="3656013"/>
              <a:ext cx="376238" cy="514350"/>
            </a:xfrm>
            <a:custGeom>
              <a:avLst/>
              <a:gdLst>
                <a:gd name="T0" fmla="*/ 78 w 194"/>
                <a:gd name="T1" fmla="*/ 267 h 267"/>
                <a:gd name="T2" fmla="*/ 63 w 194"/>
                <a:gd name="T3" fmla="*/ 266 h 267"/>
                <a:gd name="T4" fmla="*/ 69 w 194"/>
                <a:gd name="T5" fmla="*/ 194 h 267"/>
                <a:gd name="T6" fmla="*/ 103 w 194"/>
                <a:gd name="T7" fmla="*/ 194 h 267"/>
                <a:gd name="T8" fmla="*/ 104 w 194"/>
                <a:gd name="T9" fmla="*/ 194 h 267"/>
                <a:gd name="T10" fmla="*/ 101 w 194"/>
                <a:gd name="T11" fmla="*/ 170 h 267"/>
                <a:gd name="T12" fmla="*/ 0 w 194"/>
                <a:gd name="T13" fmla="*/ 52 h 267"/>
                <a:gd name="T14" fmla="*/ 49 w 194"/>
                <a:gd name="T15" fmla="*/ 0 h 267"/>
                <a:gd name="T16" fmla="*/ 162 w 194"/>
                <a:gd name="T17" fmla="*/ 138 h 267"/>
                <a:gd name="T18" fmla="*/ 149 w 194"/>
                <a:gd name="T19" fmla="*/ 250 h 267"/>
                <a:gd name="T20" fmla="*/ 78 w 194"/>
                <a:gd name="T21"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267">
                  <a:moveTo>
                    <a:pt x="78" y="267"/>
                  </a:moveTo>
                  <a:cubicBezTo>
                    <a:pt x="70" y="267"/>
                    <a:pt x="71" y="267"/>
                    <a:pt x="63" y="266"/>
                  </a:cubicBezTo>
                  <a:cubicBezTo>
                    <a:pt x="69" y="194"/>
                    <a:pt x="69" y="194"/>
                    <a:pt x="69" y="194"/>
                  </a:cubicBezTo>
                  <a:cubicBezTo>
                    <a:pt x="91" y="196"/>
                    <a:pt x="98" y="199"/>
                    <a:pt x="103" y="194"/>
                  </a:cubicBezTo>
                  <a:cubicBezTo>
                    <a:pt x="104" y="194"/>
                    <a:pt x="104" y="194"/>
                    <a:pt x="104" y="194"/>
                  </a:cubicBezTo>
                  <a:cubicBezTo>
                    <a:pt x="104" y="192"/>
                    <a:pt x="108" y="185"/>
                    <a:pt x="101" y="170"/>
                  </a:cubicBezTo>
                  <a:cubicBezTo>
                    <a:pt x="80" y="126"/>
                    <a:pt x="37" y="88"/>
                    <a:pt x="0" y="52"/>
                  </a:cubicBezTo>
                  <a:cubicBezTo>
                    <a:pt x="49" y="0"/>
                    <a:pt x="49" y="0"/>
                    <a:pt x="49" y="0"/>
                  </a:cubicBezTo>
                  <a:cubicBezTo>
                    <a:pt x="90" y="38"/>
                    <a:pt x="135" y="84"/>
                    <a:pt x="162" y="138"/>
                  </a:cubicBezTo>
                  <a:cubicBezTo>
                    <a:pt x="194" y="203"/>
                    <a:pt x="163" y="238"/>
                    <a:pt x="149" y="250"/>
                  </a:cubicBezTo>
                  <a:cubicBezTo>
                    <a:pt x="128" y="267"/>
                    <a:pt x="103" y="267"/>
                    <a:pt x="78" y="26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73" name="Freeform 97"/>
            <p:cNvSpPr>
              <a:spLocks/>
            </p:cNvSpPr>
            <p:nvPr/>
          </p:nvSpPr>
          <p:spPr bwMode="auto">
            <a:xfrm>
              <a:off x="5605463" y="4030663"/>
              <a:ext cx="173038" cy="136525"/>
            </a:xfrm>
            <a:custGeom>
              <a:avLst/>
              <a:gdLst>
                <a:gd name="T0" fmla="*/ 58 w 89"/>
                <a:gd name="T1" fmla="*/ 3 h 71"/>
                <a:gd name="T2" fmla="*/ 28 w 89"/>
                <a:gd name="T3" fmla="*/ 8 h 71"/>
                <a:gd name="T4" fmla="*/ 18 w 89"/>
                <a:gd name="T5" fmla="*/ 9 h 71"/>
                <a:gd name="T6" fmla="*/ 9 w 89"/>
                <a:gd name="T7" fmla="*/ 10 h 71"/>
                <a:gd name="T8" fmla="*/ 0 w 89"/>
                <a:gd name="T9" fmla="*/ 11 h 71"/>
                <a:gd name="T10" fmla="*/ 3 w 89"/>
                <a:gd name="T11" fmla="*/ 71 h 71"/>
                <a:gd name="T12" fmla="*/ 14 w 89"/>
                <a:gd name="T13" fmla="*/ 70 h 71"/>
                <a:gd name="T14" fmla="*/ 25 w 89"/>
                <a:gd name="T15" fmla="*/ 69 h 71"/>
                <a:gd name="T16" fmla="*/ 37 w 89"/>
                <a:gd name="T17" fmla="*/ 67 h 71"/>
                <a:gd name="T18" fmla="*/ 70 w 89"/>
                <a:gd name="T19" fmla="*/ 61 h 71"/>
                <a:gd name="T20" fmla="*/ 85 w 89"/>
                <a:gd name="T21" fmla="*/ 27 h 71"/>
                <a:gd name="T22" fmla="*/ 58 w 89"/>
                <a:gd name="T2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1">
                  <a:moveTo>
                    <a:pt x="58" y="3"/>
                  </a:moveTo>
                  <a:cubicBezTo>
                    <a:pt x="58" y="3"/>
                    <a:pt x="43" y="6"/>
                    <a:pt x="28" y="8"/>
                  </a:cubicBezTo>
                  <a:cubicBezTo>
                    <a:pt x="25" y="8"/>
                    <a:pt x="21" y="9"/>
                    <a:pt x="18" y="9"/>
                  </a:cubicBezTo>
                  <a:cubicBezTo>
                    <a:pt x="14" y="10"/>
                    <a:pt x="11" y="10"/>
                    <a:pt x="9" y="10"/>
                  </a:cubicBezTo>
                  <a:cubicBezTo>
                    <a:pt x="3" y="11"/>
                    <a:pt x="0" y="11"/>
                    <a:pt x="0" y="11"/>
                  </a:cubicBezTo>
                  <a:cubicBezTo>
                    <a:pt x="3" y="71"/>
                    <a:pt x="3" y="71"/>
                    <a:pt x="3" y="71"/>
                  </a:cubicBezTo>
                  <a:cubicBezTo>
                    <a:pt x="3" y="71"/>
                    <a:pt x="7" y="70"/>
                    <a:pt x="14" y="70"/>
                  </a:cubicBezTo>
                  <a:cubicBezTo>
                    <a:pt x="17" y="70"/>
                    <a:pt x="21" y="69"/>
                    <a:pt x="25" y="69"/>
                  </a:cubicBezTo>
                  <a:cubicBezTo>
                    <a:pt x="29" y="68"/>
                    <a:pt x="33" y="68"/>
                    <a:pt x="37" y="67"/>
                  </a:cubicBezTo>
                  <a:cubicBezTo>
                    <a:pt x="54" y="65"/>
                    <a:pt x="70" y="61"/>
                    <a:pt x="70" y="61"/>
                  </a:cubicBezTo>
                  <a:cubicBezTo>
                    <a:pt x="82" y="59"/>
                    <a:pt x="89" y="43"/>
                    <a:pt x="85" y="27"/>
                  </a:cubicBezTo>
                  <a:cubicBezTo>
                    <a:pt x="82" y="11"/>
                    <a:pt x="69" y="0"/>
                    <a:pt x="58" y="3"/>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74" name="Freeform 98"/>
            <p:cNvSpPr>
              <a:spLocks/>
            </p:cNvSpPr>
            <p:nvPr/>
          </p:nvSpPr>
          <p:spPr bwMode="auto">
            <a:xfrm>
              <a:off x="5619751" y="4006850"/>
              <a:ext cx="82550" cy="95250"/>
            </a:xfrm>
            <a:custGeom>
              <a:avLst/>
              <a:gdLst>
                <a:gd name="T0" fmla="*/ 33 w 42"/>
                <a:gd name="T1" fmla="*/ 0 h 49"/>
                <a:gd name="T2" fmla="*/ 10 w 42"/>
                <a:gd name="T3" fmla="*/ 17 h 49"/>
                <a:gd name="T4" fmla="*/ 2 w 42"/>
                <a:gd name="T5" fmla="*/ 32 h 49"/>
                <a:gd name="T6" fmla="*/ 4 w 42"/>
                <a:gd name="T7" fmla="*/ 46 h 49"/>
                <a:gd name="T8" fmla="*/ 14 w 42"/>
                <a:gd name="T9" fmla="*/ 43 h 49"/>
                <a:gd name="T10" fmla="*/ 16 w 42"/>
                <a:gd name="T11" fmla="*/ 40 h 49"/>
                <a:gd name="T12" fmla="*/ 20 w 42"/>
                <a:gd name="T13" fmla="*/ 32 h 49"/>
                <a:gd name="T14" fmla="*/ 36 w 42"/>
                <a:gd name="T15" fmla="*/ 20 h 49"/>
                <a:gd name="T16" fmla="*/ 41 w 42"/>
                <a:gd name="T17" fmla="*/ 9 h 49"/>
                <a:gd name="T18" fmla="*/ 33 w 42"/>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9">
                  <a:moveTo>
                    <a:pt x="33" y="0"/>
                  </a:moveTo>
                  <a:cubicBezTo>
                    <a:pt x="23" y="2"/>
                    <a:pt x="16" y="10"/>
                    <a:pt x="10" y="17"/>
                  </a:cubicBezTo>
                  <a:cubicBezTo>
                    <a:pt x="5" y="24"/>
                    <a:pt x="2" y="31"/>
                    <a:pt x="2" y="32"/>
                  </a:cubicBezTo>
                  <a:cubicBezTo>
                    <a:pt x="0" y="37"/>
                    <a:pt x="1" y="43"/>
                    <a:pt x="4" y="46"/>
                  </a:cubicBezTo>
                  <a:cubicBezTo>
                    <a:pt x="8" y="49"/>
                    <a:pt x="12" y="48"/>
                    <a:pt x="14" y="43"/>
                  </a:cubicBezTo>
                  <a:cubicBezTo>
                    <a:pt x="14" y="43"/>
                    <a:pt x="15" y="42"/>
                    <a:pt x="16" y="40"/>
                  </a:cubicBezTo>
                  <a:cubicBezTo>
                    <a:pt x="17" y="38"/>
                    <a:pt x="18" y="35"/>
                    <a:pt x="20" y="32"/>
                  </a:cubicBezTo>
                  <a:cubicBezTo>
                    <a:pt x="24" y="27"/>
                    <a:pt x="29" y="21"/>
                    <a:pt x="36" y="20"/>
                  </a:cubicBezTo>
                  <a:cubicBezTo>
                    <a:pt x="40" y="19"/>
                    <a:pt x="42" y="14"/>
                    <a:pt x="41" y="9"/>
                  </a:cubicBezTo>
                  <a:cubicBezTo>
                    <a:pt x="40" y="3"/>
                    <a:pt x="36" y="0"/>
                    <a:pt x="33"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75" name="Freeform 99"/>
            <p:cNvSpPr>
              <a:spLocks/>
            </p:cNvSpPr>
            <p:nvPr/>
          </p:nvSpPr>
          <p:spPr bwMode="auto">
            <a:xfrm>
              <a:off x="5397501" y="3656013"/>
              <a:ext cx="376238" cy="514350"/>
            </a:xfrm>
            <a:custGeom>
              <a:avLst/>
              <a:gdLst>
                <a:gd name="T0" fmla="*/ 116 w 194"/>
                <a:gd name="T1" fmla="*/ 267 h 267"/>
                <a:gd name="T2" fmla="*/ 45 w 194"/>
                <a:gd name="T3" fmla="*/ 250 h 267"/>
                <a:gd name="T4" fmla="*/ 32 w 194"/>
                <a:gd name="T5" fmla="*/ 138 h 267"/>
                <a:gd name="T6" fmla="*/ 145 w 194"/>
                <a:gd name="T7" fmla="*/ 0 h 267"/>
                <a:gd name="T8" fmla="*/ 194 w 194"/>
                <a:gd name="T9" fmla="*/ 52 h 267"/>
                <a:gd name="T10" fmla="*/ 93 w 194"/>
                <a:gd name="T11" fmla="*/ 170 h 267"/>
                <a:gd name="T12" fmla="*/ 90 w 194"/>
                <a:gd name="T13" fmla="*/ 194 h 267"/>
                <a:gd name="T14" fmla="*/ 90 w 194"/>
                <a:gd name="T15" fmla="*/ 194 h 267"/>
                <a:gd name="T16" fmla="*/ 125 w 194"/>
                <a:gd name="T17" fmla="*/ 194 h 267"/>
                <a:gd name="T18" fmla="*/ 131 w 194"/>
                <a:gd name="T19" fmla="*/ 266 h 267"/>
                <a:gd name="T20" fmla="*/ 116 w 194"/>
                <a:gd name="T21"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267">
                  <a:moveTo>
                    <a:pt x="116" y="267"/>
                  </a:moveTo>
                  <a:cubicBezTo>
                    <a:pt x="91" y="267"/>
                    <a:pt x="66" y="267"/>
                    <a:pt x="45" y="250"/>
                  </a:cubicBezTo>
                  <a:cubicBezTo>
                    <a:pt x="30" y="238"/>
                    <a:pt x="0" y="203"/>
                    <a:pt x="32" y="138"/>
                  </a:cubicBezTo>
                  <a:cubicBezTo>
                    <a:pt x="59" y="84"/>
                    <a:pt x="104" y="38"/>
                    <a:pt x="145" y="0"/>
                  </a:cubicBezTo>
                  <a:cubicBezTo>
                    <a:pt x="194" y="52"/>
                    <a:pt x="194" y="52"/>
                    <a:pt x="194" y="52"/>
                  </a:cubicBezTo>
                  <a:cubicBezTo>
                    <a:pt x="157" y="88"/>
                    <a:pt x="114" y="126"/>
                    <a:pt x="93" y="170"/>
                  </a:cubicBezTo>
                  <a:cubicBezTo>
                    <a:pt x="85" y="184"/>
                    <a:pt x="89" y="192"/>
                    <a:pt x="90" y="194"/>
                  </a:cubicBezTo>
                  <a:cubicBezTo>
                    <a:pt x="90" y="194"/>
                    <a:pt x="90" y="194"/>
                    <a:pt x="90" y="194"/>
                  </a:cubicBezTo>
                  <a:cubicBezTo>
                    <a:pt x="96" y="199"/>
                    <a:pt x="102" y="196"/>
                    <a:pt x="125" y="194"/>
                  </a:cubicBezTo>
                  <a:cubicBezTo>
                    <a:pt x="131" y="266"/>
                    <a:pt x="131" y="266"/>
                    <a:pt x="131" y="266"/>
                  </a:cubicBezTo>
                  <a:cubicBezTo>
                    <a:pt x="123" y="267"/>
                    <a:pt x="123" y="267"/>
                    <a:pt x="116" y="26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76" name="Freeform 100"/>
            <p:cNvSpPr>
              <a:spLocks/>
            </p:cNvSpPr>
            <p:nvPr/>
          </p:nvSpPr>
          <p:spPr bwMode="auto">
            <a:xfrm>
              <a:off x="5754688" y="2962275"/>
              <a:ext cx="388938" cy="585787"/>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45" y="0"/>
                    <a:pt x="0" y="45"/>
                    <a:pt x="0" y="100"/>
                  </a:cubicBezTo>
                  <a:cubicBezTo>
                    <a:pt x="0" y="204"/>
                    <a:pt x="0" y="204"/>
                    <a:pt x="0" y="204"/>
                  </a:cubicBezTo>
                  <a:cubicBezTo>
                    <a:pt x="0" y="259"/>
                    <a:pt x="45" y="304"/>
                    <a:pt x="100" y="304"/>
                  </a:cubicBezTo>
                  <a:cubicBezTo>
                    <a:pt x="156" y="304"/>
                    <a:pt x="200" y="259"/>
                    <a:pt x="200" y="204"/>
                  </a:cubicBezTo>
                  <a:cubicBezTo>
                    <a:pt x="200" y="100"/>
                    <a:pt x="200" y="100"/>
                    <a:pt x="200" y="100"/>
                  </a:cubicBezTo>
                  <a:cubicBezTo>
                    <a:pt x="200" y="45"/>
                    <a:pt x="156" y="0"/>
                    <a:pt x="100" y="0"/>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77" name="Freeform 101"/>
            <p:cNvSpPr>
              <a:spLocks/>
            </p:cNvSpPr>
            <p:nvPr/>
          </p:nvSpPr>
          <p:spPr bwMode="auto">
            <a:xfrm>
              <a:off x="5702301" y="2887663"/>
              <a:ext cx="495300" cy="442912"/>
            </a:xfrm>
            <a:custGeom>
              <a:avLst/>
              <a:gdLst>
                <a:gd name="T0" fmla="*/ 236 w 255"/>
                <a:gd name="T1" fmla="*/ 65 h 230"/>
                <a:gd name="T2" fmla="*/ 247 w 255"/>
                <a:gd name="T3" fmla="*/ 28 h 230"/>
                <a:gd name="T4" fmla="*/ 228 w 255"/>
                <a:gd name="T5" fmla="*/ 29 h 230"/>
                <a:gd name="T6" fmla="*/ 234 w 255"/>
                <a:gd name="T7" fmla="*/ 15 h 230"/>
                <a:gd name="T8" fmla="*/ 233 w 255"/>
                <a:gd name="T9" fmla="*/ 15 h 230"/>
                <a:gd name="T10" fmla="*/ 187 w 255"/>
                <a:gd name="T11" fmla="*/ 12 h 230"/>
                <a:gd name="T12" fmla="*/ 127 w 255"/>
                <a:gd name="T13" fmla="*/ 0 h 230"/>
                <a:gd name="T14" fmla="*/ 19 w 255"/>
                <a:gd name="T15" fmla="*/ 65 h 230"/>
                <a:gd name="T16" fmla="*/ 28 w 255"/>
                <a:gd name="T17" fmla="*/ 227 h 230"/>
                <a:gd name="T18" fmla="*/ 29 w 255"/>
                <a:gd name="T19" fmla="*/ 230 h 230"/>
                <a:gd name="T20" fmla="*/ 27 w 255"/>
                <a:gd name="T21" fmla="*/ 216 h 230"/>
                <a:gd name="T22" fmla="*/ 27 w 255"/>
                <a:gd name="T23" fmla="*/ 180 h 230"/>
                <a:gd name="T24" fmla="*/ 50 w 255"/>
                <a:gd name="T25" fmla="*/ 112 h 230"/>
                <a:gd name="T26" fmla="*/ 127 w 255"/>
                <a:gd name="T27" fmla="*/ 121 h 230"/>
                <a:gd name="T28" fmla="*/ 205 w 255"/>
                <a:gd name="T29" fmla="*/ 112 h 230"/>
                <a:gd name="T30" fmla="*/ 227 w 255"/>
                <a:gd name="T31" fmla="*/ 180 h 230"/>
                <a:gd name="T32" fmla="*/ 228 w 255"/>
                <a:gd name="T33" fmla="*/ 216 h 230"/>
                <a:gd name="T34" fmla="*/ 226 w 255"/>
                <a:gd name="T35" fmla="*/ 230 h 230"/>
                <a:gd name="T36" fmla="*/ 227 w 255"/>
                <a:gd name="T37" fmla="*/ 227 h 230"/>
                <a:gd name="T38" fmla="*/ 236 w 255"/>
                <a:gd name="T39" fmla="*/ 6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5" h="230">
                  <a:moveTo>
                    <a:pt x="236" y="65"/>
                  </a:moveTo>
                  <a:cubicBezTo>
                    <a:pt x="243" y="54"/>
                    <a:pt x="248" y="42"/>
                    <a:pt x="247" y="28"/>
                  </a:cubicBezTo>
                  <a:cubicBezTo>
                    <a:pt x="240" y="29"/>
                    <a:pt x="234" y="30"/>
                    <a:pt x="228" y="29"/>
                  </a:cubicBezTo>
                  <a:cubicBezTo>
                    <a:pt x="232" y="24"/>
                    <a:pt x="234" y="18"/>
                    <a:pt x="234" y="15"/>
                  </a:cubicBezTo>
                  <a:cubicBezTo>
                    <a:pt x="234" y="15"/>
                    <a:pt x="233" y="14"/>
                    <a:pt x="233" y="15"/>
                  </a:cubicBezTo>
                  <a:cubicBezTo>
                    <a:pt x="212" y="24"/>
                    <a:pt x="187" y="12"/>
                    <a:pt x="187" y="12"/>
                  </a:cubicBezTo>
                  <a:cubicBezTo>
                    <a:pt x="170" y="4"/>
                    <a:pt x="153" y="0"/>
                    <a:pt x="127" y="0"/>
                  </a:cubicBezTo>
                  <a:cubicBezTo>
                    <a:pt x="43" y="0"/>
                    <a:pt x="19" y="65"/>
                    <a:pt x="19" y="65"/>
                  </a:cubicBezTo>
                  <a:cubicBezTo>
                    <a:pt x="0" y="109"/>
                    <a:pt x="5" y="170"/>
                    <a:pt x="28" y="227"/>
                  </a:cubicBezTo>
                  <a:cubicBezTo>
                    <a:pt x="28" y="228"/>
                    <a:pt x="28" y="229"/>
                    <a:pt x="29" y="230"/>
                  </a:cubicBezTo>
                  <a:cubicBezTo>
                    <a:pt x="28" y="225"/>
                    <a:pt x="27" y="221"/>
                    <a:pt x="27" y="216"/>
                  </a:cubicBezTo>
                  <a:cubicBezTo>
                    <a:pt x="27" y="198"/>
                    <a:pt x="25" y="178"/>
                    <a:pt x="27" y="180"/>
                  </a:cubicBezTo>
                  <a:cubicBezTo>
                    <a:pt x="44" y="158"/>
                    <a:pt x="50" y="112"/>
                    <a:pt x="50" y="112"/>
                  </a:cubicBezTo>
                  <a:cubicBezTo>
                    <a:pt x="50" y="112"/>
                    <a:pt x="86" y="120"/>
                    <a:pt x="127" y="121"/>
                  </a:cubicBezTo>
                  <a:cubicBezTo>
                    <a:pt x="169" y="120"/>
                    <a:pt x="205" y="112"/>
                    <a:pt x="205" y="112"/>
                  </a:cubicBezTo>
                  <a:cubicBezTo>
                    <a:pt x="205" y="112"/>
                    <a:pt x="210" y="158"/>
                    <a:pt x="227" y="180"/>
                  </a:cubicBezTo>
                  <a:cubicBezTo>
                    <a:pt x="230" y="178"/>
                    <a:pt x="228" y="198"/>
                    <a:pt x="228" y="216"/>
                  </a:cubicBezTo>
                  <a:cubicBezTo>
                    <a:pt x="228" y="221"/>
                    <a:pt x="227" y="225"/>
                    <a:pt x="226" y="230"/>
                  </a:cubicBezTo>
                  <a:cubicBezTo>
                    <a:pt x="226" y="229"/>
                    <a:pt x="227" y="228"/>
                    <a:pt x="227" y="227"/>
                  </a:cubicBezTo>
                  <a:cubicBezTo>
                    <a:pt x="249" y="170"/>
                    <a:pt x="255" y="109"/>
                    <a:pt x="236" y="65"/>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84" name="Freeform 108"/>
            <p:cNvSpPr>
              <a:spLocks/>
            </p:cNvSpPr>
            <p:nvPr/>
          </p:nvSpPr>
          <p:spPr bwMode="auto">
            <a:xfrm>
              <a:off x="5715001" y="3233738"/>
              <a:ext cx="77788" cy="117475"/>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385" name="Freeform 109"/>
            <p:cNvSpPr>
              <a:spLocks/>
            </p:cNvSpPr>
            <p:nvPr/>
          </p:nvSpPr>
          <p:spPr bwMode="auto">
            <a:xfrm>
              <a:off x="6103938" y="3233738"/>
              <a:ext cx="77788" cy="117475"/>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grpSp>
      <p:grpSp>
        <p:nvGrpSpPr>
          <p:cNvPr id="320" name="Group 319"/>
          <p:cNvGrpSpPr/>
          <p:nvPr/>
        </p:nvGrpSpPr>
        <p:grpSpPr>
          <a:xfrm>
            <a:off x="1627300" y="2234249"/>
            <a:ext cx="1039091" cy="2783898"/>
            <a:chOff x="2555875" y="1704976"/>
            <a:chExt cx="1524000" cy="4083050"/>
          </a:xfrm>
        </p:grpSpPr>
        <p:sp>
          <p:nvSpPr>
            <p:cNvPr id="322" name="Freeform 43"/>
            <p:cNvSpPr>
              <a:spLocks/>
            </p:cNvSpPr>
            <p:nvPr/>
          </p:nvSpPr>
          <p:spPr bwMode="auto">
            <a:xfrm>
              <a:off x="3031279" y="2338388"/>
              <a:ext cx="273050" cy="762000"/>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3" name="Freeform 44"/>
            <p:cNvSpPr>
              <a:spLocks/>
            </p:cNvSpPr>
            <p:nvPr/>
          </p:nvSpPr>
          <p:spPr bwMode="auto">
            <a:xfrm>
              <a:off x="3028950" y="2338388"/>
              <a:ext cx="273050" cy="762000"/>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4" name="Freeform 45"/>
            <p:cNvSpPr>
              <a:spLocks/>
            </p:cNvSpPr>
            <p:nvPr/>
          </p:nvSpPr>
          <p:spPr bwMode="auto">
            <a:xfrm>
              <a:off x="3028950" y="2374901"/>
              <a:ext cx="273050" cy="379413"/>
            </a:xfrm>
            <a:custGeom>
              <a:avLst/>
              <a:gdLst>
                <a:gd name="T0" fmla="*/ 172 w 172"/>
                <a:gd name="T1" fmla="*/ 66 h 239"/>
                <a:gd name="T2" fmla="*/ 172 w 172"/>
                <a:gd name="T3" fmla="*/ 191 h 239"/>
                <a:gd name="T4" fmla="*/ 172 w 172"/>
                <a:gd name="T5" fmla="*/ 239 h 239"/>
                <a:gd name="T6" fmla="*/ 0 w 172"/>
                <a:gd name="T7" fmla="*/ 111 h 239"/>
                <a:gd name="T8" fmla="*/ 0 w 172"/>
                <a:gd name="T9" fmla="*/ 0 h 239"/>
                <a:gd name="T10" fmla="*/ 172 w 172"/>
                <a:gd name="T11" fmla="*/ 66 h 239"/>
              </a:gdLst>
              <a:ahLst/>
              <a:cxnLst>
                <a:cxn ang="0">
                  <a:pos x="T0" y="T1"/>
                </a:cxn>
                <a:cxn ang="0">
                  <a:pos x="T2" y="T3"/>
                </a:cxn>
                <a:cxn ang="0">
                  <a:pos x="T4" y="T5"/>
                </a:cxn>
                <a:cxn ang="0">
                  <a:pos x="T6" y="T7"/>
                </a:cxn>
                <a:cxn ang="0">
                  <a:pos x="T8" y="T9"/>
                </a:cxn>
                <a:cxn ang="0">
                  <a:pos x="T10" y="T11"/>
                </a:cxn>
              </a:cxnLst>
              <a:rect l="0" t="0" r="r" b="b"/>
              <a:pathLst>
                <a:path w="172" h="239">
                  <a:moveTo>
                    <a:pt x="172" y="66"/>
                  </a:moveTo>
                  <a:lnTo>
                    <a:pt x="172" y="191"/>
                  </a:lnTo>
                  <a:lnTo>
                    <a:pt x="172" y="239"/>
                  </a:lnTo>
                  <a:lnTo>
                    <a:pt x="0" y="111"/>
                  </a:lnTo>
                  <a:lnTo>
                    <a:pt x="0" y="0"/>
                  </a:lnTo>
                  <a:lnTo>
                    <a:pt x="172" y="66"/>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325" name="Freeform 46"/>
            <p:cNvSpPr>
              <a:spLocks/>
            </p:cNvSpPr>
            <p:nvPr/>
          </p:nvSpPr>
          <p:spPr bwMode="auto">
            <a:xfrm>
              <a:off x="2555875" y="2197101"/>
              <a:ext cx="333375" cy="649288"/>
            </a:xfrm>
            <a:custGeom>
              <a:avLst/>
              <a:gdLst>
                <a:gd name="T0" fmla="*/ 0 w 112"/>
                <a:gd name="T1" fmla="*/ 220 h 220"/>
                <a:gd name="T2" fmla="*/ 46 w 112"/>
                <a:gd name="T3" fmla="*/ 194 h 220"/>
                <a:gd name="T4" fmla="*/ 40 w 112"/>
                <a:gd name="T5" fmla="*/ 212 h 220"/>
                <a:gd name="T6" fmla="*/ 78 w 112"/>
                <a:gd name="T7" fmla="*/ 179 h 220"/>
                <a:gd name="T8" fmla="*/ 109 w 112"/>
                <a:gd name="T9" fmla="*/ 55 h 220"/>
                <a:gd name="T10" fmla="*/ 103 w 112"/>
                <a:gd name="T11" fmla="*/ 26 h 220"/>
                <a:gd name="T12" fmla="*/ 90 w 112"/>
                <a:gd name="T13" fmla="*/ 8 h 220"/>
                <a:gd name="T14" fmla="*/ 77 w 112"/>
                <a:gd name="T15" fmla="*/ 2 h 220"/>
                <a:gd name="T16" fmla="*/ 60 w 112"/>
                <a:gd name="T17" fmla="*/ 5 h 220"/>
                <a:gd name="T18" fmla="*/ 34 w 112"/>
                <a:gd name="T19" fmla="*/ 39 h 220"/>
                <a:gd name="T20" fmla="*/ 17 w 112"/>
                <a:gd name="T21" fmla="*/ 171 h 220"/>
                <a:gd name="T22" fmla="*/ 0 w 112"/>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220">
                  <a:moveTo>
                    <a:pt x="0" y="220"/>
                  </a:moveTo>
                  <a:cubicBezTo>
                    <a:pt x="16" y="215"/>
                    <a:pt x="31" y="201"/>
                    <a:pt x="46" y="194"/>
                  </a:cubicBezTo>
                  <a:cubicBezTo>
                    <a:pt x="44" y="198"/>
                    <a:pt x="42" y="209"/>
                    <a:pt x="40" y="212"/>
                  </a:cubicBezTo>
                  <a:cubicBezTo>
                    <a:pt x="56" y="206"/>
                    <a:pt x="68" y="193"/>
                    <a:pt x="78" y="179"/>
                  </a:cubicBezTo>
                  <a:cubicBezTo>
                    <a:pt x="103" y="143"/>
                    <a:pt x="112" y="98"/>
                    <a:pt x="109" y="55"/>
                  </a:cubicBezTo>
                  <a:cubicBezTo>
                    <a:pt x="108" y="45"/>
                    <a:pt x="107" y="35"/>
                    <a:pt x="103" y="26"/>
                  </a:cubicBezTo>
                  <a:cubicBezTo>
                    <a:pt x="100" y="19"/>
                    <a:pt x="95" y="13"/>
                    <a:pt x="90" y="8"/>
                  </a:cubicBezTo>
                  <a:cubicBezTo>
                    <a:pt x="86" y="5"/>
                    <a:pt x="82" y="3"/>
                    <a:pt x="77" y="2"/>
                  </a:cubicBezTo>
                  <a:cubicBezTo>
                    <a:pt x="71" y="0"/>
                    <a:pt x="65" y="2"/>
                    <a:pt x="60" y="5"/>
                  </a:cubicBezTo>
                  <a:cubicBezTo>
                    <a:pt x="47" y="12"/>
                    <a:pt x="39" y="26"/>
                    <a:pt x="34" y="39"/>
                  </a:cubicBezTo>
                  <a:cubicBezTo>
                    <a:pt x="18" y="81"/>
                    <a:pt x="22" y="127"/>
                    <a:pt x="17" y="171"/>
                  </a:cubicBezTo>
                  <a:cubicBezTo>
                    <a:pt x="14" y="188"/>
                    <a:pt x="10" y="206"/>
                    <a:pt x="0" y="22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6" name="Freeform 47"/>
            <p:cNvSpPr>
              <a:spLocks/>
            </p:cNvSpPr>
            <p:nvPr/>
          </p:nvSpPr>
          <p:spPr bwMode="auto">
            <a:xfrm>
              <a:off x="3028950" y="2022476"/>
              <a:ext cx="490537" cy="676275"/>
            </a:xfrm>
            <a:custGeom>
              <a:avLst/>
              <a:gdLst>
                <a:gd name="T0" fmla="*/ 165 w 165"/>
                <a:gd name="T1" fmla="*/ 139 h 229"/>
                <a:gd name="T2" fmla="*/ 140 w 165"/>
                <a:gd name="T3" fmla="*/ 87 h 229"/>
                <a:gd name="T4" fmla="*/ 140 w 165"/>
                <a:gd name="T5" fmla="*/ 0 h 229"/>
                <a:gd name="T6" fmla="*/ 0 w 165"/>
                <a:gd name="T7" fmla="*/ 64 h 229"/>
                <a:gd name="T8" fmla="*/ 0 w 165"/>
                <a:gd name="T9" fmla="*/ 83 h 229"/>
                <a:gd name="T10" fmla="*/ 0 w 165"/>
                <a:gd name="T11" fmla="*/ 143 h 229"/>
                <a:gd name="T12" fmla="*/ 0 w 165"/>
                <a:gd name="T13" fmla="*/ 145 h 229"/>
                <a:gd name="T14" fmla="*/ 59 w 165"/>
                <a:gd name="T15" fmla="*/ 214 h 229"/>
                <a:gd name="T16" fmla="*/ 144 w 165"/>
                <a:gd name="T17" fmla="*/ 147 h 229"/>
                <a:gd name="T18" fmla="*/ 165 w 165"/>
                <a:gd name="T19" fmla="*/ 13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29">
                  <a:moveTo>
                    <a:pt x="165" y="139"/>
                  </a:moveTo>
                  <a:cubicBezTo>
                    <a:pt x="165" y="139"/>
                    <a:pt x="150" y="113"/>
                    <a:pt x="140" y="87"/>
                  </a:cubicBezTo>
                  <a:cubicBezTo>
                    <a:pt x="140" y="0"/>
                    <a:pt x="140" y="0"/>
                    <a:pt x="140" y="0"/>
                  </a:cubicBezTo>
                  <a:cubicBezTo>
                    <a:pt x="140" y="0"/>
                    <a:pt x="0" y="56"/>
                    <a:pt x="0" y="64"/>
                  </a:cubicBezTo>
                  <a:cubicBezTo>
                    <a:pt x="0" y="83"/>
                    <a:pt x="0" y="83"/>
                    <a:pt x="0" y="83"/>
                  </a:cubicBezTo>
                  <a:cubicBezTo>
                    <a:pt x="0" y="143"/>
                    <a:pt x="0" y="143"/>
                    <a:pt x="0" y="143"/>
                  </a:cubicBezTo>
                  <a:cubicBezTo>
                    <a:pt x="0" y="145"/>
                    <a:pt x="0" y="145"/>
                    <a:pt x="0" y="145"/>
                  </a:cubicBezTo>
                  <a:cubicBezTo>
                    <a:pt x="0" y="181"/>
                    <a:pt x="19" y="196"/>
                    <a:pt x="59" y="214"/>
                  </a:cubicBezTo>
                  <a:cubicBezTo>
                    <a:pt x="94" y="229"/>
                    <a:pt x="144" y="210"/>
                    <a:pt x="144" y="147"/>
                  </a:cubicBezTo>
                  <a:cubicBezTo>
                    <a:pt x="165" y="139"/>
                    <a:pt x="165" y="139"/>
                    <a:pt x="165" y="139"/>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0" name="Freeform 51"/>
            <p:cNvSpPr>
              <a:spLocks/>
            </p:cNvSpPr>
            <p:nvPr/>
          </p:nvSpPr>
          <p:spPr bwMode="auto">
            <a:xfrm>
              <a:off x="2576513" y="1704976"/>
              <a:ext cx="919162" cy="828675"/>
            </a:xfrm>
            <a:custGeom>
              <a:avLst/>
              <a:gdLst>
                <a:gd name="T0" fmla="*/ 138 w 309"/>
                <a:gd name="T1" fmla="*/ 26 h 281"/>
                <a:gd name="T2" fmla="*/ 152 w 309"/>
                <a:gd name="T3" fmla="*/ 281 h 281"/>
                <a:gd name="T4" fmla="*/ 152 w 309"/>
                <a:gd name="T5" fmla="*/ 191 h 281"/>
                <a:gd name="T6" fmla="*/ 216 w 309"/>
                <a:gd name="T7" fmla="*/ 160 h 281"/>
                <a:gd name="T8" fmla="*/ 198 w 309"/>
                <a:gd name="T9" fmla="*/ 187 h 281"/>
                <a:gd name="T10" fmla="*/ 265 w 309"/>
                <a:gd name="T11" fmla="*/ 139 h 281"/>
                <a:gd name="T12" fmla="*/ 250 w 309"/>
                <a:gd name="T13" fmla="*/ 170 h 281"/>
                <a:gd name="T14" fmla="*/ 296 w 309"/>
                <a:gd name="T15" fmla="*/ 121 h 281"/>
                <a:gd name="T16" fmla="*/ 138 w 309"/>
                <a:gd name="T17" fmla="*/ 26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81">
                  <a:moveTo>
                    <a:pt x="138" y="26"/>
                  </a:moveTo>
                  <a:cubicBezTo>
                    <a:pt x="0" y="81"/>
                    <a:pt x="60" y="281"/>
                    <a:pt x="152" y="281"/>
                  </a:cubicBezTo>
                  <a:cubicBezTo>
                    <a:pt x="152" y="191"/>
                    <a:pt x="152" y="191"/>
                    <a:pt x="152" y="191"/>
                  </a:cubicBezTo>
                  <a:cubicBezTo>
                    <a:pt x="170" y="189"/>
                    <a:pt x="202" y="174"/>
                    <a:pt x="216" y="160"/>
                  </a:cubicBezTo>
                  <a:cubicBezTo>
                    <a:pt x="213" y="169"/>
                    <a:pt x="207" y="178"/>
                    <a:pt x="198" y="187"/>
                  </a:cubicBezTo>
                  <a:cubicBezTo>
                    <a:pt x="224" y="178"/>
                    <a:pt x="250" y="159"/>
                    <a:pt x="265" y="139"/>
                  </a:cubicBezTo>
                  <a:cubicBezTo>
                    <a:pt x="264" y="149"/>
                    <a:pt x="259" y="160"/>
                    <a:pt x="250" y="170"/>
                  </a:cubicBezTo>
                  <a:cubicBezTo>
                    <a:pt x="273" y="158"/>
                    <a:pt x="287" y="143"/>
                    <a:pt x="296" y="121"/>
                  </a:cubicBezTo>
                  <a:cubicBezTo>
                    <a:pt x="309" y="34"/>
                    <a:pt x="204" y="0"/>
                    <a:pt x="138" y="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1" name="Freeform 52"/>
            <p:cNvSpPr>
              <a:spLocks/>
            </p:cNvSpPr>
            <p:nvPr/>
          </p:nvSpPr>
          <p:spPr bwMode="auto">
            <a:xfrm>
              <a:off x="2970213" y="2268538"/>
              <a:ext cx="119062" cy="176213"/>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8"/>
                    <a:pt x="40" y="20"/>
                  </a:cubicBezTo>
                  <a:cubicBezTo>
                    <a:pt x="40" y="40"/>
                    <a:pt x="40" y="40"/>
                    <a:pt x="40" y="40"/>
                  </a:cubicBezTo>
                  <a:cubicBezTo>
                    <a:pt x="40" y="51"/>
                    <a:pt x="31" y="60"/>
                    <a:pt x="20" y="60"/>
                  </a:cubicBezTo>
                  <a:cubicBezTo>
                    <a:pt x="9" y="60"/>
                    <a:pt x="0" y="51"/>
                    <a:pt x="0" y="40"/>
                  </a:cubicBezTo>
                  <a:cubicBezTo>
                    <a:pt x="0" y="20"/>
                    <a:pt x="0" y="20"/>
                    <a:pt x="0" y="20"/>
                  </a:cubicBezTo>
                  <a:cubicBezTo>
                    <a:pt x="0" y="8"/>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332" name="Freeform 53"/>
            <p:cNvSpPr>
              <a:spLocks/>
            </p:cNvSpPr>
            <p:nvPr/>
          </p:nvSpPr>
          <p:spPr bwMode="auto">
            <a:xfrm>
              <a:off x="2913063" y="4505326"/>
              <a:ext cx="238125" cy="1206500"/>
            </a:xfrm>
            <a:custGeom>
              <a:avLst/>
              <a:gdLst>
                <a:gd name="T0" fmla="*/ 120 w 150"/>
                <a:gd name="T1" fmla="*/ 760 h 760"/>
                <a:gd name="T2" fmla="*/ 30 w 150"/>
                <a:gd name="T3" fmla="*/ 760 h 760"/>
                <a:gd name="T4" fmla="*/ 0 w 150"/>
                <a:gd name="T5" fmla="*/ 0 h 760"/>
                <a:gd name="T6" fmla="*/ 150 w 150"/>
                <a:gd name="T7" fmla="*/ 0 h 760"/>
                <a:gd name="T8" fmla="*/ 120 w 150"/>
                <a:gd name="T9" fmla="*/ 760 h 760"/>
              </a:gdLst>
              <a:ahLst/>
              <a:cxnLst>
                <a:cxn ang="0">
                  <a:pos x="T0" y="T1"/>
                </a:cxn>
                <a:cxn ang="0">
                  <a:pos x="T2" y="T3"/>
                </a:cxn>
                <a:cxn ang="0">
                  <a:pos x="T4" y="T5"/>
                </a:cxn>
                <a:cxn ang="0">
                  <a:pos x="T6" y="T7"/>
                </a:cxn>
                <a:cxn ang="0">
                  <a:pos x="T8" y="T9"/>
                </a:cxn>
              </a:cxnLst>
              <a:rect l="0" t="0" r="r" b="b"/>
              <a:pathLst>
                <a:path w="150" h="760">
                  <a:moveTo>
                    <a:pt x="120" y="760"/>
                  </a:moveTo>
                  <a:lnTo>
                    <a:pt x="30" y="760"/>
                  </a:lnTo>
                  <a:lnTo>
                    <a:pt x="0" y="0"/>
                  </a:lnTo>
                  <a:lnTo>
                    <a:pt x="150" y="0"/>
                  </a:lnTo>
                  <a:lnTo>
                    <a:pt x="12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3" name="Freeform 54"/>
            <p:cNvSpPr>
              <a:spLocks/>
            </p:cNvSpPr>
            <p:nvPr/>
          </p:nvSpPr>
          <p:spPr bwMode="auto">
            <a:xfrm>
              <a:off x="2913063" y="4505326"/>
              <a:ext cx="238125" cy="120650"/>
            </a:xfrm>
            <a:custGeom>
              <a:avLst/>
              <a:gdLst>
                <a:gd name="T0" fmla="*/ 0 w 150"/>
                <a:gd name="T1" fmla="*/ 18 h 76"/>
                <a:gd name="T2" fmla="*/ 148 w 150"/>
                <a:gd name="T3" fmla="*/ 76 h 76"/>
                <a:gd name="T4" fmla="*/ 150 w 150"/>
                <a:gd name="T5" fmla="*/ 0 h 76"/>
                <a:gd name="T6" fmla="*/ 0 w 150"/>
                <a:gd name="T7" fmla="*/ 0 h 76"/>
                <a:gd name="T8" fmla="*/ 0 w 150"/>
                <a:gd name="T9" fmla="*/ 18 h 76"/>
              </a:gdLst>
              <a:ahLst/>
              <a:cxnLst>
                <a:cxn ang="0">
                  <a:pos x="T0" y="T1"/>
                </a:cxn>
                <a:cxn ang="0">
                  <a:pos x="T2" y="T3"/>
                </a:cxn>
                <a:cxn ang="0">
                  <a:pos x="T4" y="T5"/>
                </a:cxn>
                <a:cxn ang="0">
                  <a:pos x="T6" y="T7"/>
                </a:cxn>
                <a:cxn ang="0">
                  <a:pos x="T8" y="T9"/>
                </a:cxn>
              </a:cxnLst>
              <a:rect l="0" t="0" r="r" b="b"/>
              <a:pathLst>
                <a:path w="150" h="76">
                  <a:moveTo>
                    <a:pt x="0" y="18"/>
                  </a:moveTo>
                  <a:lnTo>
                    <a:pt x="148" y="76"/>
                  </a:lnTo>
                  <a:lnTo>
                    <a:pt x="150" y="0"/>
                  </a:lnTo>
                  <a:lnTo>
                    <a:pt x="0" y="0"/>
                  </a:lnTo>
                  <a:lnTo>
                    <a:pt x="0" y="18"/>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4" name="Freeform 55"/>
            <p:cNvSpPr>
              <a:spLocks/>
            </p:cNvSpPr>
            <p:nvPr/>
          </p:nvSpPr>
          <p:spPr bwMode="auto">
            <a:xfrm>
              <a:off x="2940050" y="5578476"/>
              <a:ext cx="187325" cy="209550"/>
            </a:xfrm>
            <a:custGeom>
              <a:avLst/>
              <a:gdLst>
                <a:gd name="T0" fmla="*/ 57 w 63"/>
                <a:gd name="T1" fmla="*/ 0 h 71"/>
                <a:gd name="T2" fmla="*/ 31 w 63"/>
                <a:gd name="T3" fmla="*/ 34 h 71"/>
                <a:gd name="T4" fmla="*/ 6 w 63"/>
                <a:gd name="T5" fmla="*/ 0 h 71"/>
                <a:gd name="T6" fmla="*/ 0 w 63"/>
                <a:gd name="T7" fmla="*/ 33 h 71"/>
                <a:gd name="T8" fmla="*/ 31 w 63"/>
                <a:gd name="T9" fmla="*/ 71 h 71"/>
                <a:gd name="T10" fmla="*/ 63 w 63"/>
                <a:gd name="T11" fmla="*/ 33 h 71"/>
                <a:gd name="T12" fmla="*/ 57 w 63"/>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3" h="71">
                  <a:moveTo>
                    <a:pt x="57" y="0"/>
                  </a:moveTo>
                  <a:cubicBezTo>
                    <a:pt x="57" y="0"/>
                    <a:pt x="51" y="34"/>
                    <a:pt x="31" y="34"/>
                  </a:cubicBezTo>
                  <a:cubicBezTo>
                    <a:pt x="11" y="34"/>
                    <a:pt x="6" y="0"/>
                    <a:pt x="6" y="0"/>
                  </a:cubicBezTo>
                  <a:cubicBezTo>
                    <a:pt x="6" y="0"/>
                    <a:pt x="0" y="20"/>
                    <a:pt x="0" y="33"/>
                  </a:cubicBezTo>
                  <a:cubicBezTo>
                    <a:pt x="0" y="57"/>
                    <a:pt x="10" y="71"/>
                    <a:pt x="31" y="71"/>
                  </a:cubicBezTo>
                  <a:cubicBezTo>
                    <a:pt x="53" y="71"/>
                    <a:pt x="63" y="57"/>
                    <a:pt x="63" y="33"/>
                  </a:cubicBezTo>
                  <a:cubicBezTo>
                    <a:pt x="63" y="20"/>
                    <a:pt x="57" y="0"/>
                    <a:pt x="57"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35" name="Freeform 56"/>
            <p:cNvSpPr>
              <a:spLocks/>
            </p:cNvSpPr>
            <p:nvPr/>
          </p:nvSpPr>
          <p:spPr bwMode="auto">
            <a:xfrm>
              <a:off x="3189288" y="4505326"/>
              <a:ext cx="238125" cy="1206500"/>
            </a:xfrm>
            <a:custGeom>
              <a:avLst/>
              <a:gdLst>
                <a:gd name="T0" fmla="*/ 30 w 150"/>
                <a:gd name="T1" fmla="*/ 760 h 760"/>
                <a:gd name="T2" fmla="*/ 120 w 150"/>
                <a:gd name="T3" fmla="*/ 760 h 760"/>
                <a:gd name="T4" fmla="*/ 150 w 150"/>
                <a:gd name="T5" fmla="*/ 0 h 760"/>
                <a:gd name="T6" fmla="*/ 0 w 150"/>
                <a:gd name="T7" fmla="*/ 0 h 760"/>
                <a:gd name="T8" fmla="*/ 30 w 150"/>
                <a:gd name="T9" fmla="*/ 760 h 760"/>
              </a:gdLst>
              <a:ahLst/>
              <a:cxnLst>
                <a:cxn ang="0">
                  <a:pos x="T0" y="T1"/>
                </a:cxn>
                <a:cxn ang="0">
                  <a:pos x="T2" y="T3"/>
                </a:cxn>
                <a:cxn ang="0">
                  <a:pos x="T4" y="T5"/>
                </a:cxn>
                <a:cxn ang="0">
                  <a:pos x="T6" y="T7"/>
                </a:cxn>
                <a:cxn ang="0">
                  <a:pos x="T8" y="T9"/>
                </a:cxn>
              </a:cxnLst>
              <a:rect l="0" t="0" r="r" b="b"/>
              <a:pathLst>
                <a:path w="150" h="760">
                  <a:moveTo>
                    <a:pt x="30" y="760"/>
                  </a:moveTo>
                  <a:lnTo>
                    <a:pt x="120" y="760"/>
                  </a:lnTo>
                  <a:lnTo>
                    <a:pt x="150" y="0"/>
                  </a:lnTo>
                  <a:lnTo>
                    <a:pt x="0" y="0"/>
                  </a:lnTo>
                  <a:lnTo>
                    <a:pt x="3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6" name="Freeform 57"/>
            <p:cNvSpPr>
              <a:spLocks/>
            </p:cNvSpPr>
            <p:nvPr/>
          </p:nvSpPr>
          <p:spPr bwMode="auto">
            <a:xfrm>
              <a:off x="3189288" y="4505326"/>
              <a:ext cx="238125" cy="117475"/>
            </a:xfrm>
            <a:custGeom>
              <a:avLst/>
              <a:gdLst>
                <a:gd name="T0" fmla="*/ 146 w 150"/>
                <a:gd name="T1" fmla="*/ 74 h 74"/>
                <a:gd name="T2" fmla="*/ 0 w 150"/>
                <a:gd name="T3" fmla="*/ 18 h 74"/>
                <a:gd name="T4" fmla="*/ 0 w 150"/>
                <a:gd name="T5" fmla="*/ 0 h 74"/>
                <a:gd name="T6" fmla="*/ 150 w 150"/>
                <a:gd name="T7" fmla="*/ 0 h 74"/>
                <a:gd name="T8" fmla="*/ 146 w 150"/>
                <a:gd name="T9" fmla="*/ 74 h 74"/>
              </a:gdLst>
              <a:ahLst/>
              <a:cxnLst>
                <a:cxn ang="0">
                  <a:pos x="T0" y="T1"/>
                </a:cxn>
                <a:cxn ang="0">
                  <a:pos x="T2" y="T3"/>
                </a:cxn>
                <a:cxn ang="0">
                  <a:pos x="T4" y="T5"/>
                </a:cxn>
                <a:cxn ang="0">
                  <a:pos x="T6" y="T7"/>
                </a:cxn>
                <a:cxn ang="0">
                  <a:pos x="T8" y="T9"/>
                </a:cxn>
              </a:cxnLst>
              <a:rect l="0" t="0" r="r" b="b"/>
              <a:pathLst>
                <a:path w="150" h="74">
                  <a:moveTo>
                    <a:pt x="146" y="74"/>
                  </a:moveTo>
                  <a:lnTo>
                    <a:pt x="0" y="18"/>
                  </a:lnTo>
                  <a:lnTo>
                    <a:pt x="0" y="0"/>
                  </a:lnTo>
                  <a:lnTo>
                    <a:pt x="150" y="0"/>
                  </a:lnTo>
                  <a:lnTo>
                    <a:pt x="146" y="74"/>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7" name="Freeform 58"/>
            <p:cNvSpPr>
              <a:spLocks/>
            </p:cNvSpPr>
            <p:nvPr/>
          </p:nvSpPr>
          <p:spPr bwMode="auto">
            <a:xfrm>
              <a:off x="3216275" y="5578476"/>
              <a:ext cx="184150" cy="209550"/>
            </a:xfrm>
            <a:custGeom>
              <a:avLst/>
              <a:gdLst>
                <a:gd name="T0" fmla="*/ 5 w 62"/>
                <a:gd name="T1" fmla="*/ 0 h 71"/>
                <a:gd name="T2" fmla="*/ 31 w 62"/>
                <a:gd name="T3" fmla="*/ 34 h 71"/>
                <a:gd name="T4" fmla="*/ 57 w 62"/>
                <a:gd name="T5" fmla="*/ 0 h 71"/>
                <a:gd name="T6" fmla="*/ 62 w 62"/>
                <a:gd name="T7" fmla="*/ 33 h 71"/>
                <a:gd name="T8" fmla="*/ 31 w 62"/>
                <a:gd name="T9" fmla="*/ 71 h 71"/>
                <a:gd name="T10" fmla="*/ 0 w 62"/>
                <a:gd name="T11" fmla="*/ 33 h 71"/>
                <a:gd name="T12" fmla="*/ 5 w 6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2" h="71">
                  <a:moveTo>
                    <a:pt x="5" y="0"/>
                  </a:moveTo>
                  <a:cubicBezTo>
                    <a:pt x="5" y="0"/>
                    <a:pt x="11" y="34"/>
                    <a:pt x="31" y="34"/>
                  </a:cubicBezTo>
                  <a:cubicBezTo>
                    <a:pt x="51" y="34"/>
                    <a:pt x="57" y="0"/>
                    <a:pt x="57" y="0"/>
                  </a:cubicBezTo>
                  <a:cubicBezTo>
                    <a:pt x="57" y="0"/>
                    <a:pt x="62" y="20"/>
                    <a:pt x="62" y="33"/>
                  </a:cubicBezTo>
                  <a:cubicBezTo>
                    <a:pt x="62" y="57"/>
                    <a:pt x="53" y="71"/>
                    <a:pt x="31" y="71"/>
                  </a:cubicBezTo>
                  <a:cubicBezTo>
                    <a:pt x="9" y="71"/>
                    <a:pt x="0" y="57"/>
                    <a:pt x="0" y="33"/>
                  </a:cubicBezTo>
                  <a:cubicBezTo>
                    <a:pt x="0" y="20"/>
                    <a:pt x="5" y="0"/>
                    <a:pt x="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38" name="Freeform 59"/>
            <p:cNvSpPr>
              <a:spLocks/>
            </p:cNvSpPr>
            <p:nvPr/>
          </p:nvSpPr>
          <p:spPr bwMode="auto">
            <a:xfrm>
              <a:off x="3825875" y="2757488"/>
              <a:ext cx="254000" cy="425450"/>
            </a:xfrm>
            <a:custGeom>
              <a:avLst/>
              <a:gdLst>
                <a:gd name="T0" fmla="*/ 79 w 85"/>
                <a:gd name="T1" fmla="*/ 56 h 144"/>
                <a:gd name="T2" fmla="*/ 69 w 85"/>
                <a:gd name="T3" fmla="*/ 59 h 144"/>
                <a:gd name="T4" fmla="*/ 64 w 85"/>
                <a:gd name="T5" fmla="*/ 51 h 144"/>
                <a:gd name="T6" fmla="*/ 55 w 85"/>
                <a:gd name="T7" fmla="*/ 54 h 144"/>
                <a:gd name="T8" fmla="*/ 50 w 85"/>
                <a:gd name="T9" fmla="*/ 46 h 144"/>
                <a:gd name="T10" fmla="*/ 41 w 85"/>
                <a:gd name="T11" fmla="*/ 47 h 144"/>
                <a:gd name="T12" fmla="*/ 54 w 85"/>
                <a:gd name="T13" fmla="*/ 12 h 144"/>
                <a:gd name="T14" fmla="*/ 49 w 85"/>
                <a:gd name="T15" fmla="*/ 2 h 144"/>
                <a:gd name="T16" fmla="*/ 38 w 85"/>
                <a:gd name="T17" fmla="*/ 7 h 144"/>
                <a:gd name="T18" fmla="*/ 10 w 85"/>
                <a:gd name="T19" fmla="*/ 84 h 144"/>
                <a:gd name="T20" fmla="*/ 0 w 85"/>
                <a:gd name="T21" fmla="*/ 120 h 144"/>
                <a:gd name="T22" fmla="*/ 50 w 85"/>
                <a:gd name="T23" fmla="*/ 144 h 144"/>
                <a:gd name="T24" fmla="*/ 62 w 85"/>
                <a:gd name="T25" fmla="*/ 111 h 144"/>
                <a:gd name="T26" fmla="*/ 70 w 85"/>
                <a:gd name="T27" fmla="*/ 105 h 144"/>
                <a:gd name="T28" fmla="*/ 84 w 85"/>
                <a:gd name="T29" fmla="*/ 67 h 144"/>
                <a:gd name="T30" fmla="*/ 79 w 85"/>
                <a:gd name="T31"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44">
                  <a:moveTo>
                    <a:pt x="79" y="56"/>
                  </a:moveTo>
                  <a:cubicBezTo>
                    <a:pt x="75" y="55"/>
                    <a:pt x="72" y="56"/>
                    <a:pt x="69" y="59"/>
                  </a:cubicBezTo>
                  <a:cubicBezTo>
                    <a:pt x="70" y="55"/>
                    <a:pt x="67" y="52"/>
                    <a:pt x="64" y="51"/>
                  </a:cubicBezTo>
                  <a:cubicBezTo>
                    <a:pt x="61" y="50"/>
                    <a:pt x="57" y="51"/>
                    <a:pt x="55" y="54"/>
                  </a:cubicBezTo>
                  <a:cubicBezTo>
                    <a:pt x="55" y="50"/>
                    <a:pt x="53" y="47"/>
                    <a:pt x="50" y="46"/>
                  </a:cubicBezTo>
                  <a:cubicBezTo>
                    <a:pt x="47" y="44"/>
                    <a:pt x="43" y="45"/>
                    <a:pt x="41" y="47"/>
                  </a:cubicBezTo>
                  <a:cubicBezTo>
                    <a:pt x="54" y="12"/>
                    <a:pt x="54" y="12"/>
                    <a:pt x="54" y="12"/>
                  </a:cubicBezTo>
                  <a:cubicBezTo>
                    <a:pt x="55" y="8"/>
                    <a:pt x="53" y="3"/>
                    <a:pt x="49" y="2"/>
                  </a:cubicBezTo>
                  <a:cubicBezTo>
                    <a:pt x="45" y="0"/>
                    <a:pt x="40" y="2"/>
                    <a:pt x="38" y="7"/>
                  </a:cubicBezTo>
                  <a:cubicBezTo>
                    <a:pt x="10" y="84"/>
                    <a:pt x="10" y="84"/>
                    <a:pt x="10" y="84"/>
                  </a:cubicBezTo>
                  <a:cubicBezTo>
                    <a:pt x="0" y="120"/>
                    <a:pt x="0" y="120"/>
                    <a:pt x="0" y="120"/>
                  </a:cubicBezTo>
                  <a:cubicBezTo>
                    <a:pt x="50" y="144"/>
                    <a:pt x="50" y="144"/>
                    <a:pt x="50" y="144"/>
                  </a:cubicBezTo>
                  <a:cubicBezTo>
                    <a:pt x="62" y="111"/>
                    <a:pt x="62" y="111"/>
                    <a:pt x="62" y="111"/>
                  </a:cubicBezTo>
                  <a:cubicBezTo>
                    <a:pt x="65" y="111"/>
                    <a:pt x="68" y="108"/>
                    <a:pt x="70" y="105"/>
                  </a:cubicBezTo>
                  <a:cubicBezTo>
                    <a:pt x="84" y="67"/>
                    <a:pt x="84" y="67"/>
                    <a:pt x="84" y="67"/>
                  </a:cubicBezTo>
                  <a:cubicBezTo>
                    <a:pt x="85" y="62"/>
                    <a:pt x="83" y="58"/>
                    <a:pt x="79" y="56"/>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9" name="Freeform 60"/>
            <p:cNvSpPr>
              <a:spLocks/>
            </p:cNvSpPr>
            <p:nvPr/>
          </p:nvSpPr>
          <p:spPr bwMode="auto">
            <a:xfrm>
              <a:off x="3371850" y="2849563"/>
              <a:ext cx="636587" cy="725488"/>
            </a:xfrm>
            <a:custGeom>
              <a:avLst/>
              <a:gdLst>
                <a:gd name="T0" fmla="*/ 134 w 214"/>
                <a:gd name="T1" fmla="*/ 246 h 246"/>
                <a:gd name="T2" fmla="*/ 107 w 214"/>
                <a:gd name="T3" fmla="*/ 230 h 246"/>
                <a:gd name="T4" fmla="*/ 0 w 214"/>
                <a:gd name="T5" fmla="*/ 32 h 246"/>
                <a:gd name="T6" fmla="*/ 49 w 214"/>
                <a:gd name="T7" fmla="*/ 0 h 246"/>
                <a:gd name="T8" fmla="*/ 129 w 214"/>
                <a:gd name="T9" fmla="*/ 141 h 246"/>
                <a:gd name="T10" fmla="*/ 159 w 214"/>
                <a:gd name="T11" fmla="*/ 60 h 246"/>
                <a:gd name="T12" fmla="*/ 214 w 214"/>
                <a:gd name="T13" fmla="*/ 85 h 246"/>
                <a:gd name="T14" fmla="*/ 163 w 214"/>
                <a:gd name="T15" fmla="*/ 226 h 246"/>
                <a:gd name="T16" fmla="*/ 136 w 214"/>
                <a:gd name="T17" fmla="*/ 246 h 246"/>
                <a:gd name="T18" fmla="*/ 134 w 214"/>
                <a:gd name="T19"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246">
                  <a:moveTo>
                    <a:pt x="134" y="246"/>
                  </a:moveTo>
                  <a:cubicBezTo>
                    <a:pt x="123" y="246"/>
                    <a:pt x="112" y="240"/>
                    <a:pt x="107" y="230"/>
                  </a:cubicBezTo>
                  <a:cubicBezTo>
                    <a:pt x="0" y="32"/>
                    <a:pt x="0" y="32"/>
                    <a:pt x="0" y="32"/>
                  </a:cubicBezTo>
                  <a:cubicBezTo>
                    <a:pt x="49" y="0"/>
                    <a:pt x="49" y="0"/>
                    <a:pt x="49" y="0"/>
                  </a:cubicBezTo>
                  <a:cubicBezTo>
                    <a:pt x="129" y="141"/>
                    <a:pt x="129" y="141"/>
                    <a:pt x="129" y="141"/>
                  </a:cubicBezTo>
                  <a:cubicBezTo>
                    <a:pt x="159" y="60"/>
                    <a:pt x="159" y="60"/>
                    <a:pt x="159" y="60"/>
                  </a:cubicBezTo>
                  <a:cubicBezTo>
                    <a:pt x="214" y="85"/>
                    <a:pt x="214" y="85"/>
                    <a:pt x="214" y="85"/>
                  </a:cubicBezTo>
                  <a:cubicBezTo>
                    <a:pt x="163" y="226"/>
                    <a:pt x="163" y="226"/>
                    <a:pt x="163" y="226"/>
                  </a:cubicBezTo>
                  <a:cubicBezTo>
                    <a:pt x="159" y="237"/>
                    <a:pt x="148" y="245"/>
                    <a:pt x="136" y="246"/>
                  </a:cubicBezTo>
                  <a:cubicBezTo>
                    <a:pt x="135" y="246"/>
                    <a:pt x="135" y="246"/>
                    <a:pt x="134" y="246"/>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0" name="Freeform 61"/>
            <p:cNvSpPr>
              <a:spLocks/>
            </p:cNvSpPr>
            <p:nvPr/>
          </p:nvSpPr>
          <p:spPr bwMode="auto">
            <a:xfrm>
              <a:off x="2684463" y="3589338"/>
              <a:ext cx="974725" cy="944563"/>
            </a:xfrm>
            <a:custGeom>
              <a:avLst/>
              <a:gdLst>
                <a:gd name="T0" fmla="*/ 274 w 328"/>
                <a:gd name="T1" fmla="*/ 0 h 320"/>
                <a:gd name="T2" fmla="*/ 164 w 328"/>
                <a:gd name="T3" fmla="*/ 0 h 320"/>
                <a:gd name="T4" fmla="*/ 54 w 328"/>
                <a:gd name="T5" fmla="*/ 0 h 320"/>
                <a:gd name="T6" fmla="*/ 52 w 328"/>
                <a:gd name="T7" fmla="*/ 317 h 320"/>
                <a:gd name="T8" fmla="*/ 57 w 328"/>
                <a:gd name="T9" fmla="*/ 320 h 320"/>
                <a:gd name="T10" fmla="*/ 164 w 328"/>
                <a:gd name="T11" fmla="*/ 320 h 320"/>
                <a:gd name="T12" fmla="*/ 271 w 328"/>
                <a:gd name="T13" fmla="*/ 320 h 320"/>
                <a:gd name="T14" fmla="*/ 275 w 328"/>
                <a:gd name="T15" fmla="*/ 317 h 320"/>
                <a:gd name="T16" fmla="*/ 274 w 328"/>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320">
                  <a:moveTo>
                    <a:pt x="274" y="0"/>
                  </a:moveTo>
                  <a:cubicBezTo>
                    <a:pt x="164" y="0"/>
                    <a:pt x="164" y="0"/>
                    <a:pt x="164" y="0"/>
                  </a:cubicBezTo>
                  <a:cubicBezTo>
                    <a:pt x="54" y="0"/>
                    <a:pt x="54" y="0"/>
                    <a:pt x="54" y="0"/>
                  </a:cubicBezTo>
                  <a:cubicBezTo>
                    <a:pt x="54" y="0"/>
                    <a:pt x="0" y="83"/>
                    <a:pt x="52" y="317"/>
                  </a:cubicBezTo>
                  <a:cubicBezTo>
                    <a:pt x="53" y="319"/>
                    <a:pt x="55" y="320"/>
                    <a:pt x="57" y="320"/>
                  </a:cubicBezTo>
                  <a:cubicBezTo>
                    <a:pt x="164" y="320"/>
                    <a:pt x="164" y="320"/>
                    <a:pt x="164" y="320"/>
                  </a:cubicBezTo>
                  <a:cubicBezTo>
                    <a:pt x="271" y="320"/>
                    <a:pt x="271" y="320"/>
                    <a:pt x="271" y="320"/>
                  </a:cubicBezTo>
                  <a:cubicBezTo>
                    <a:pt x="273" y="320"/>
                    <a:pt x="275" y="319"/>
                    <a:pt x="275" y="317"/>
                  </a:cubicBezTo>
                  <a:cubicBezTo>
                    <a:pt x="328" y="83"/>
                    <a:pt x="274" y="0"/>
                    <a:pt x="274" y="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1" name="Freeform 62"/>
            <p:cNvSpPr>
              <a:spLocks/>
            </p:cNvSpPr>
            <p:nvPr/>
          </p:nvSpPr>
          <p:spPr bwMode="auto">
            <a:xfrm>
              <a:off x="2800350" y="3708401"/>
              <a:ext cx="766762" cy="195263"/>
            </a:xfrm>
            <a:custGeom>
              <a:avLst/>
              <a:gdLst>
                <a:gd name="T0" fmla="*/ 0 w 258"/>
                <a:gd name="T1" fmla="*/ 0 h 66"/>
                <a:gd name="T2" fmla="*/ 258 w 258"/>
                <a:gd name="T3" fmla="*/ 66 h 66"/>
                <a:gd name="T4" fmla="*/ 249 w 258"/>
                <a:gd name="T5" fmla="*/ 0 h 66"/>
                <a:gd name="T6" fmla="*/ 0 w 258"/>
                <a:gd name="T7" fmla="*/ 0 h 66"/>
              </a:gdLst>
              <a:ahLst/>
              <a:cxnLst>
                <a:cxn ang="0">
                  <a:pos x="T0" y="T1"/>
                </a:cxn>
                <a:cxn ang="0">
                  <a:pos x="T2" y="T3"/>
                </a:cxn>
                <a:cxn ang="0">
                  <a:pos x="T4" y="T5"/>
                </a:cxn>
                <a:cxn ang="0">
                  <a:pos x="T6" y="T7"/>
                </a:cxn>
              </a:cxnLst>
              <a:rect l="0" t="0" r="r" b="b"/>
              <a:pathLst>
                <a:path w="258" h="66">
                  <a:moveTo>
                    <a:pt x="0" y="0"/>
                  </a:moveTo>
                  <a:cubicBezTo>
                    <a:pt x="258" y="66"/>
                    <a:pt x="258" y="66"/>
                    <a:pt x="258" y="66"/>
                  </a:cubicBezTo>
                  <a:cubicBezTo>
                    <a:pt x="257" y="38"/>
                    <a:pt x="253" y="16"/>
                    <a:pt x="249" y="0"/>
                  </a:cubicBezTo>
                  <a:cubicBezTo>
                    <a:pt x="0" y="0"/>
                    <a:pt x="0" y="0"/>
                    <a:pt x="0" y="0"/>
                  </a:cubicBezTo>
                </a:path>
              </a:pathLst>
            </a:custGeom>
            <a:solidFill>
              <a:srgbClr val="2827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342" name="Freeform 63"/>
            <p:cNvSpPr>
              <a:spLocks/>
            </p:cNvSpPr>
            <p:nvPr/>
          </p:nvSpPr>
          <p:spPr bwMode="auto">
            <a:xfrm>
              <a:off x="2761778" y="2704843"/>
              <a:ext cx="859136" cy="1003557"/>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 name="connsiteX0" fmla="*/ 8069 w 9518"/>
                <a:gd name="connsiteY0" fmla="*/ 5103 h 10165"/>
                <a:gd name="connsiteX1" fmla="*/ 6010 w 9518"/>
                <a:gd name="connsiteY1" fmla="*/ 0 h 10165"/>
                <a:gd name="connsiteX2" fmla="*/ 4759 w 9518"/>
                <a:gd name="connsiteY2" fmla="*/ 3540 h 10165"/>
                <a:gd name="connsiteX3" fmla="*/ 3138 w 9518"/>
                <a:gd name="connsiteY3" fmla="*/ 165 h 10165"/>
                <a:gd name="connsiteX4" fmla="*/ 1449 w 9518"/>
                <a:gd name="connsiteY4" fmla="*/ 5103 h 10165"/>
                <a:gd name="connsiteX5" fmla="*/ 0 w 9518"/>
                <a:gd name="connsiteY5" fmla="*/ 10165 h 10165"/>
                <a:gd name="connsiteX6" fmla="*/ 4759 w 9518"/>
                <a:gd name="connsiteY6" fmla="*/ 10165 h 10165"/>
                <a:gd name="connsiteX7" fmla="*/ 9518 w 9518"/>
                <a:gd name="connsiteY7" fmla="*/ 10165 h 10165"/>
                <a:gd name="connsiteX8" fmla="*/ 8069 w 9518"/>
                <a:gd name="connsiteY8" fmla="*/ 5103 h 10165"/>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2972 w 10000"/>
                <a:gd name="connsiteY3" fmla="*/ 255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4837 w 10000"/>
                <a:gd name="connsiteY2" fmla="*/ 3297 h 10000"/>
                <a:gd name="connsiteX3" fmla="*/ 2972 w 10000"/>
                <a:gd name="connsiteY3" fmla="*/ 255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00">
                  <a:moveTo>
                    <a:pt x="8478" y="5020"/>
                  </a:moveTo>
                  <a:cubicBezTo>
                    <a:pt x="9818" y="3821"/>
                    <a:pt x="10226" y="1199"/>
                    <a:pt x="6314" y="0"/>
                  </a:cubicBezTo>
                  <a:cubicBezTo>
                    <a:pt x="5271" y="2926"/>
                    <a:pt x="5394" y="3255"/>
                    <a:pt x="4837" y="3297"/>
                  </a:cubicBezTo>
                  <a:cubicBezTo>
                    <a:pt x="4280" y="3339"/>
                    <a:pt x="3524" y="-32"/>
                    <a:pt x="2972" y="255"/>
                  </a:cubicBezTo>
                  <a:cubicBezTo>
                    <a:pt x="2420" y="542"/>
                    <a:pt x="2017" y="3396"/>
                    <a:pt x="1522" y="5020"/>
                  </a:cubicBezTo>
                  <a:cubicBezTo>
                    <a:pt x="1027" y="6644"/>
                    <a:pt x="1051" y="6526"/>
                    <a:pt x="0" y="10000"/>
                  </a:cubicBezTo>
                  <a:lnTo>
                    <a:pt x="5000" y="10000"/>
                  </a:lnTo>
                  <a:lnTo>
                    <a:pt x="10000" y="10000"/>
                  </a:lnTo>
                  <a:cubicBezTo>
                    <a:pt x="8949" y="6526"/>
                    <a:pt x="8478" y="5020"/>
                    <a:pt x="8478" y="502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3" name="Freeform 64"/>
            <p:cNvSpPr>
              <a:spLocks/>
            </p:cNvSpPr>
            <p:nvPr/>
          </p:nvSpPr>
          <p:spPr bwMode="auto">
            <a:xfrm>
              <a:off x="2671763" y="3798888"/>
              <a:ext cx="228600" cy="315913"/>
            </a:xfrm>
            <a:custGeom>
              <a:avLst/>
              <a:gdLst>
                <a:gd name="T0" fmla="*/ 74 w 77"/>
                <a:gd name="T1" fmla="*/ 68 h 107"/>
                <a:gd name="T2" fmla="*/ 69 w 77"/>
                <a:gd name="T3" fmla="*/ 58 h 107"/>
                <a:gd name="T4" fmla="*/ 65 w 77"/>
                <a:gd name="T5" fmla="*/ 47 h 107"/>
                <a:gd name="T6" fmla="*/ 60 w 77"/>
                <a:gd name="T7" fmla="*/ 35 h 107"/>
                <a:gd name="T8" fmla="*/ 52 w 77"/>
                <a:gd name="T9" fmla="*/ 11 h 107"/>
                <a:gd name="T10" fmla="*/ 50 w 77"/>
                <a:gd name="T11" fmla="*/ 3 h 107"/>
                <a:gd name="T12" fmla="*/ 49 w 77"/>
                <a:gd name="T13" fmla="*/ 0 h 107"/>
                <a:gd name="T14" fmla="*/ 0 w 77"/>
                <a:gd name="T15" fmla="*/ 13 h 107"/>
                <a:gd name="T16" fmla="*/ 0 w 77"/>
                <a:gd name="T17" fmla="*/ 16 h 107"/>
                <a:gd name="T18" fmla="*/ 3 w 77"/>
                <a:gd name="T19" fmla="*/ 25 h 107"/>
                <a:gd name="T20" fmla="*/ 12 w 77"/>
                <a:gd name="T21" fmla="*/ 52 h 107"/>
                <a:gd name="T22" fmla="*/ 17 w 77"/>
                <a:gd name="T23" fmla="*/ 66 h 107"/>
                <a:gd name="T24" fmla="*/ 22 w 77"/>
                <a:gd name="T25" fmla="*/ 78 h 107"/>
                <a:gd name="T26" fmla="*/ 27 w 77"/>
                <a:gd name="T27" fmla="*/ 90 h 107"/>
                <a:gd name="T28" fmla="*/ 43 w 77"/>
                <a:gd name="T29" fmla="*/ 105 h 107"/>
                <a:gd name="T30" fmla="*/ 63 w 77"/>
                <a:gd name="T31" fmla="*/ 104 h 107"/>
                <a:gd name="T32" fmla="*/ 75 w 77"/>
                <a:gd name="T33" fmla="*/ 89 h 107"/>
                <a:gd name="T34" fmla="*/ 74 w 77"/>
                <a:gd name="T35"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107">
                  <a:moveTo>
                    <a:pt x="74" y="68"/>
                  </a:moveTo>
                  <a:cubicBezTo>
                    <a:pt x="74" y="68"/>
                    <a:pt x="72" y="64"/>
                    <a:pt x="69" y="58"/>
                  </a:cubicBezTo>
                  <a:cubicBezTo>
                    <a:pt x="67" y="55"/>
                    <a:pt x="66" y="51"/>
                    <a:pt x="65" y="47"/>
                  </a:cubicBezTo>
                  <a:cubicBezTo>
                    <a:pt x="63" y="43"/>
                    <a:pt x="61" y="39"/>
                    <a:pt x="60" y="35"/>
                  </a:cubicBezTo>
                  <a:cubicBezTo>
                    <a:pt x="57" y="26"/>
                    <a:pt x="54" y="17"/>
                    <a:pt x="52" y="11"/>
                  </a:cubicBezTo>
                  <a:cubicBezTo>
                    <a:pt x="51" y="7"/>
                    <a:pt x="50" y="5"/>
                    <a:pt x="50" y="3"/>
                  </a:cubicBezTo>
                  <a:cubicBezTo>
                    <a:pt x="49" y="1"/>
                    <a:pt x="49" y="0"/>
                    <a:pt x="49" y="0"/>
                  </a:cubicBezTo>
                  <a:cubicBezTo>
                    <a:pt x="0" y="13"/>
                    <a:pt x="0" y="13"/>
                    <a:pt x="0" y="13"/>
                  </a:cubicBezTo>
                  <a:cubicBezTo>
                    <a:pt x="0" y="13"/>
                    <a:pt x="0" y="14"/>
                    <a:pt x="0" y="16"/>
                  </a:cubicBezTo>
                  <a:cubicBezTo>
                    <a:pt x="1" y="18"/>
                    <a:pt x="2" y="21"/>
                    <a:pt x="3" y="25"/>
                  </a:cubicBezTo>
                  <a:cubicBezTo>
                    <a:pt x="5" y="33"/>
                    <a:pt x="8" y="42"/>
                    <a:pt x="12" y="52"/>
                  </a:cubicBezTo>
                  <a:cubicBezTo>
                    <a:pt x="13" y="57"/>
                    <a:pt x="15" y="61"/>
                    <a:pt x="17" y="66"/>
                  </a:cubicBezTo>
                  <a:cubicBezTo>
                    <a:pt x="19" y="70"/>
                    <a:pt x="20" y="75"/>
                    <a:pt x="22" y="78"/>
                  </a:cubicBezTo>
                  <a:cubicBezTo>
                    <a:pt x="25" y="85"/>
                    <a:pt x="27" y="90"/>
                    <a:pt x="27" y="90"/>
                  </a:cubicBezTo>
                  <a:cubicBezTo>
                    <a:pt x="30" y="97"/>
                    <a:pt x="37" y="102"/>
                    <a:pt x="43" y="105"/>
                  </a:cubicBezTo>
                  <a:cubicBezTo>
                    <a:pt x="49" y="107"/>
                    <a:pt x="56" y="107"/>
                    <a:pt x="63" y="104"/>
                  </a:cubicBezTo>
                  <a:cubicBezTo>
                    <a:pt x="69" y="101"/>
                    <a:pt x="73" y="95"/>
                    <a:pt x="75" y="89"/>
                  </a:cubicBezTo>
                  <a:cubicBezTo>
                    <a:pt x="77" y="82"/>
                    <a:pt x="76" y="75"/>
                    <a:pt x="74"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sp>
          <p:nvSpPr>
            <p:cNvPr id="344" name="Freeform 65"/>
            <p:cNvSpPr>
              <a:spLocks/>
            </p:cNvSpPr>
            <p:nvPr/>
          </p:nvSpPr>
          <p:spPr bwMode="auto">
            <a:xfrm>
              <a:off x="2787650" y="3838576"/>
              <a:ext cx="131762" cy="147638"/>
            </a:xfrm>
            <a:custGeom>
              <a:avLst/>
              <a:gdLst>
                <a:gd name="T0" fmla="*/ 42 w 44"/>
                <a:gd name="T1" fmla="*/ 37 h 50"/>
                <a:gd name="T2" fmla="*/ 34 w 44"/>
                <a:gd name="T3" fmla="*/ 22 h 50"/>
                <a:gd name="T4" fmla="*/ 24 w 44"/>
                <a:gd name="T5" fmla="*/ 11 h 50"/>
                <a:gd name="T6" fmla="*/ 12 w 44"/>
                <a:gd name="T7" fmla="*/ 2 h 50"/>
                <a:gd name="T8" fmla="*/ 2 w 44"/>
                <a:gd name="T9" fmla="*/ 7 h 50"/>
                <a:gd name="T10" fmla="*/ 7 w 44"/>
                <a:gd name="T11" fmla="*/ 18 h 50"/>
                <a:gd name="T12" fmla="*/ 9 w 44"/>
                <a:gd name="T13" fmla="*/ 20 h 50"/>
                <a:gd name="T14" fmla="*/ 15 w 44"/>
                <a:gd name="T15" fmla="*/ 25 h 50"/>
                <a:gd name="T16" fmla="*/ 27 w 44"/>
                <a:gd name="T17" fmla="*/ 44 h 50"/>
                <a:gd name="T18" fmla="*/ 38 w 44"/>
                <a:gd name="T19" fmla="*/ 48 h 50"/>
                <a:gd name="T20" fmla="*/ 42 w 44"/>
                <a:gd name="T2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50">
                  <a:moveTo>
                    <a:pt x="42" y="37"/>
                  </a:moveTo>
                  <a:cubicBezTo>
                    <a:pt x="40" y="31"/>
                    <a:pt x="37" y="26"/>
                    <a:pt x="34" y="22"/>
                  </a:cubicBezTo>
                  <a:cubicBezTo>
                    <a:pt x="31" y="18"/>
                    <a:pt x="28" y="14"/>
                    <a:pt x="24" y="11"/>
                  </a:cubicBezTo>
                  <a:cubicBezTo>
                    <a:pt x="18" y="5"/>
                    <a:pt x="13" y="2"/>
                    <a:pt x="12" y="2"/>
                  </a:cubicBezTo>
                  <a:cubicBezTo>
                    <a:pt x="8" y="0"/>
                    <a:pt x="3" y="2"/>
                    <a:pt x="2" y="7"/>
                  </a:cubicBezTo>
                  <a:cubicBezTo>
                    <a:pt x="0" y="11"/>
                    <a:pt x="2" y="16"/>
                    <a:pt x="7" y="18"/>
                  </a:cubicBezTo>
                  <a:cubicBezTo>
                    <a:pt x="7" y="18"/>
                    <a:pt x="8" y="19"/>
                    <a:pt x="9" y="20"/>
                  </a:cubicBezTo>
                  <a:cubicBezTo>
                    <a:pt x="11" y="21"/>
                    <a:pt x="13" y="23"/>
                    <a:pt x="15" y="25"/>
                  </a:cubicBezTo>
                  <a:cubicBezTo>
                    <a:pt x="19" y="30"/>
                    <a:pt x="24" y="36"/>
                    <a:pt x="27" y="44"/>
                  </a:cubicBezTo>
                  <a:cubicBezTo>
                    <a:pt x="29" y="48"/>
                    <a:pt x="34" y="50"/>
                    <a:pt x="38" y="48"/>
                  </a:cubicBezTo>
                  <a:cubicBezTo>
                    <a:pt x="42" y="46"/>
                    <a:pt x="44" y="41"/>
                    <a:pt x="42" y="37"/>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45" name="Freeform 66"/>
            <p:cNvSpPr>
              <a:spLocks/>
            </p:cNvSpPr>
            <p:nvPr/>
          </p:nvSpPr>
          <p:spPr bwMode="auto">
            <a:xfrm>
              <a:off x="2589213" y="2733676"/>
              <a:ext cx="452437" cy="1181100"/>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6" name="Freeform 67"/>
            <p:cNvSpPr>
              <a:spLocks/>
            </p:cNvSpPr>
            <p:nvPr/>
          </p:nvSpPr>
          <p:spPr bwMode="auto">
            <a:xfrm>
              <a:off x="3159125" y="3070226"/>
              <a:ext cx="23812" cy="638175"/>
            </a:xfrm>
            <a:custGeom>
              <a:avLst/>
              <a:gdLst>
                <a:gd name="T0" fmla="*/ 0 w 15"/>
                <a:gd name="T1" fmla="*/ 0 h 402"/>
                <a:gd name="T2" fmla="*/ 0 w 15"/>
                <a:gd name="T3" fmla="*/ 402 h 402"/>
                <a:gd name="T4" fmla="*/ 15 w 15"/>
                <a:gd name="T5" fmla="*/ 402 h 402"/>
                <a:gd name="T6" fmla="*/ 15 w 15"/>
                <a:gd name="T7" fmla="*/ 0 h 402"/>
                <a:gd name="T8" fmla="*/ 8 w 15"/>
                <a:gd name="T9" fmla="*/ 8 h 402"/>
                <a:gd name="T10" fmla="*/ 8 w 15"/>
                <a:gd name="T11" fmla="*/ 8 h 402"/>
                <a:gd name="T12" fmla="*/ 8 w 15"/>
                <a:gd name="T13" fmla="*/ 8 h 402"/>
                <a:gd name="T14" fmla="*/ 0 w 15"/>
                <a:gd name="T15" fmla="*/ 0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02">
                  <a:moveTo>
                    <a:pt x="0" y="0"/>
                  </a:moveTo>
                  <a:lnTo>
                    <a:pt x="0" y="402"/>
                  </a:lnTo>
                  <a:lnTo>
                    <a:pt x="15" y="402"/>
                  </a:lnTo>
                  <a:lnTo>
                    <a:pt x="15" y="0"/>
                  </a:lnTo>
                  <a:lnTo>
                    <a:pt x="8" y="8"/>
                  </a:lnTo>
                  <a:lnTo>
                    <a:pt x="8" y="8"/>
                  </a:lnTo>
                  <a:lnTo>
                    <a:pt x="8" y="8"/>
                  </a:lnTo>
                  <a:lnTo>
                    <a:pt x="0" y="0"/>
                  </a:lnTo>
                  <a:close/>
                </a:path>
              </a:pathLst>
            </a:custGeom>
            <a:solidFill>
              <a:srgbClr val="302F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7" name="Freeform 68"/>
            <p:cNvSpPr>
              <a:spLocks/>
            </p:cNvSpPr>
            <p:nvPr/>
          </p:nvSpPr>
          <p:spPr bwMode="auto">
            <a:xfrm>
              <a:off x="3159125" y="3070226"/>
              <a:ext cx="23812" cy="638175"/>
            </a:xfrm>
            <a:custGeom>
              <a:avLst/>
              <a:gdLst>
                <a:gd name="T0" fmla="*/ 0 w 15"/>
                <a:gd name="T1" fmla="*/ 0 h 402"/>
                <a:gd name="T2" fmla="*/ 0 w 15"/>
                <a:gd name="T3" fmla="*/ 402 h 402"/>
                <a:gd name="T4" fmla="*/ 15 w 15"/>
                <a:gd name="T5" fmla="*/ 402 h 402"/>
                <a:gd name="T6" fmla="*/ 15 w 15"/>
                <a:gd name="T7" fmla="*/ 0 h 402"/>
                <a:gd name="T8" fmla="*/ 8 w 15"/>
                <a:gd name="T9" fmla="*/ 8 h 402"/>
                <a:gd name="T10" fmla="*/ 8 w 15"/>
                <a:gd name="T11" fmla="*/ 8 h 402"/>
                <a:gd name="T12" fmla="*/ 8 w 15"/>
                <a:gd name="T13" fmla="*/ 8 h 402"/>
                <a:gd name="T14" fmla="*/ 0 w 15"/>
                <a:gd name="T15" fmla="*/ 0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02">
                  <a:moveTo>
                    <a:pt x="0" y="0"/>
                  </a:moveTo>
                  <a:lnTo>
                    <a:pt x="0" y="402"/>
                  </a:lnTo>
                  <a:lnTo>
                    <a:pt x="15" y="402"/>
                  </a:lnTo>
                  <a:lnTo>
                    <a:pt x="15" y="0"/>
                  </a:lnTo>
                  <a:lnTo>
                    <a:pt x="8" y="8"/>
                  </a:lnTo>
                  <a:lnTo>
                    <a:pt x="8"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8" name="Freeform 69"/>
            <p:cNvSpPr>
              <a:spLocks/>
            </p:cNvSpPr>
            <p:nvPr/>
          </p:nvSpPr>
          <p:spPr bwMode="auto">
            <a:xfrm rot="21364728">
              <a:off x="2907240" y="2719074"/>
              <a:ext cx="276225" cy="335819"/>
            </a:xfrm>
            <a:custGeom>
              <a:avLst/>
              <a:gdLst>
                <a:gd name="T0" fmla="*/ 0 w 174"/>
                <a:gd name="T1" fmla="*/ 59 h 238"/>
                <a:gd name="T2" fmla="*/ 82 w 174"/>
                <a:gd name="T3" fmla="*/ 89 h 238"/>
                <a:gd name="T4" fmla="*/ 50 w 174"/>
                <a:gd name="T5" fmla="*/ 134 h 238"/>
                <a:gd name="T6" fmla="*/ 174 w 174"/>
                <a:gd name="T7" fmla="*/ 238 h 238"/>
                <a:gd name="T8" fmla="*/ 86 w 174"/>
                <a:gd name="T9" fmla="*/ 0 h 238"/>
                <a:gd name="T10" fmla="*/ 0 w 174"/>
                <a:gd name="T11" fmla="*/ 59 h 238"/>
              </a:gdLst>
              <a:ahLst/>
              <a:cxnLst>
                <a:cxn ang="0">
                  <a:pos x="T0" y="T1"/>
                </a:cxn>
                <a:cxn ang="0">
                  <a:pos x="T2" y="T3"/>
                </a:cxn>
                <a:cxn ang="0">
                  <a:pos x="T4" y="T5"/>
                </a:cxn>
                <a:cxn ang="0">
                  <a:pos x="T6" y="T7"/>
                </a:cxn>
                <a:cxn ang="0">
                  <a:pos x="T8" y="T9"/>
                </a:cxn>
                <a:cxn ang="0">
                  <a:pos x="T10" y="T11"/>
                </a:cxn>
              </a:cxnLst>
              <a:rect l="0" t="0" r="r" b="b"/>
              <a:pathLst>
                <a:path w="174" h="238">
                  <a:moveTo>
                    <a:pt x="0" y="59"/>
                  </a:moveTo>
                  <a:lnTo>
                    <a:pt x="82" y="89"/>
                  </a:lnTo>
                  <a:lnTo>
                    <a:pt x="50" y="134"/>
                  </a:lnTo>
                  <a:lnTo>
                    <a:pt x="174" y="238"/>
                  </a:lnTo>
                  <a:lnTo>
                    <a:pt x="86" y="0"/>
                  </a:lnTo>
                  <a:lnTo>
                    <a:pt x="0" y="59"/>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sp>
          <p:nvSpPr>
            <p:cNvPr id="349" name="Freeform 70"/>
            <p:cNvSpPr>
              <a:spLocks/>
            </p:cNvSpPr>
            <p:nvPr/>
          </p:nvSpPr>
          <p:spPr bwMode="auto">
            <a:xfrm rot="21441508">
              <a:off x="3179369" y="2695191"/>
              <a:ext cx="271395" cy="350702"/>
            </a:xfrm>
            <a:custGeom>
              <a:avLst/>
              <a:gdLst>
                <a:gd name="T0" fmla="*/ 172 w 172"/>
                <a:gd name="T1" fmla="*/ 59 h 238"/>
                <a:gd name="T2" fmla="*/ 86 w 172"/>
                <a:gd name="T3" fmla="*/ 0 h 238"/>
                <a:gd name="T4" fmla="*/ 0 w 172"/>
                <a:gd name="T5" fmla="*/ 238 h 238"/>
                <a:gd name="T6" fmla="*/ 124 w 172"/>
                <a:gd name="T7" fmla="*/ 134 h 238"/>
                <a:gd name="T8" fmla="*/ 90 w 172"/>
                <a:gd name="T9" fmla="*/ 89 h 238"/>
                <a:gd name="T10" fmla="*/ 172 w 172"/>
                <a:gd name="T11" fmla="*/ 59 h 238"/>
              </a:gdLst>
              <a:ahLst/>
              <a:cxnLst>
                <a:cxn ang="0">
                  <a:pos x="T0" y="T1"/>
                </a:cxn>
                <a:cxn ang="0">
                  <a:pos x="T2" y="T3"/>
                </a:cxn>
                <a:cxn ang="0">
                  <a:pos x="T4" y="T5"/>
                </a:cxn>
                <a:cxn ang="0">
                  <a:pos x="T6" y="T7"/>
                </a:cxn>
                <a:cxn ang="0">
                  <a:pos x="T8" y="T9"/>
                </a:cxn>
                <a:cxn ang="0">
                  <a:pos x="T10" y="T11"/>
                </a:cxn>
              </a:cxnLst>
              <a:rect l="0" t="0" r="r" b="b"/>
              <a:pathLst>
                <a:path w="172" h="238">
                  <a:moveTo>
                    <a:pt x="172" y="59"/>
                  </a:moveTo>
                  <a:lnTo>
                    <a:pt x="86" y="0"/>
                  </a:lnTo>
                  <a:lnTo>
                    <a:pt x="0" y="238"/>
                  </a:lnTo>
                  <a:lnTo>
                    <a:pt x="124" y="134"/>
                  </a:lnTo>
                  <a:lnTo>
                    <a:pt x="90" y="89"/>
                  </a:lnTo>
                  <a:lnTo>
                    <a:pt x="172" y="59"/>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grpSp>
      <p:grpSp>
        <p:nvGrpSpPr>
          <p:cNvPr id="314" name="Group 313"/>
          <p:cNvGrpSpPr/>
          <p:nvPr/>
        </p:nvGrpSpPr>
        <p:grpSpPr>
          <a:xfrm>
            <a:off x="1094245" y="3989946"/>
            <a:ext cx="3013442" cy="1023380"/>
            <a:chOff x="838202" y="4279997"/>
            <a:chExt cx="4419716" cy="1500958"/>
          </a:xfrm>
        </p:grpSpPr>
        <p:grpSp>
          <p:nvGrpSpPr>
            <p:cNvPr id="315" name="Group 314"/>
            <p:cNvGrpSpPr/>
            <p:nvPr/>
          </p:nvGrpSpPr>
          <p:grpSpPr>
            <a:xfrm>
              <a:off x="1053996" y="4372697"/>
              <a:ext cx="3988129" cy="1408258"/>
              <a:chOff x="1038488" y="4372697"/>
              <a:chExt cx="3988129" cy="1408258"/>
            </a:xfrm>
          </p:grpSpPr>
          <p:sp>
            <p:nvSpPr>
              <p:cNvPr id="317" name="Rectangle 316"/>
              <p:cNvSpPr/>
              <p:nvPr/>
            </p:nvSpPr>
            <p:spPr>
              <a:xfrm rot="5400000">
                <a:off x="486283" y="4924902"/>
                <a:ext cx="1408258" cy="30384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algn="ctr"/>
                <a:endParaRPr lang="en-US" sz="1350"/>
              </a:p>
            </p:txBody>
          </p:sp>
          <p:sp>
            <p:nvSpPr>
              <p:cNvPr id="318" name="Rectangle 317"/>
              <p:cNvSpPr/>
              <p:nvPr/>
            </p:nvSpPr>
            <p:spPr>
              <a:xfrm rot="5400000">
                <a:off x="4170564" y="4924902"/>
                <a:ext cx="1408258" cy="30384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algn="ctr"/>
                <a:endParaRPr lang="en-US" sz="1350"/>
              </a:p>
            </p:txBody>
          </p:sp>
        </p:grpSp>
        <p:sp>
          <p:nvSpPr>
            <p:cNvPr id="316" name="Rectangle 315"/>
            <p:cNvSpPr/>
            <p:nvPr/>
          </p:nvSpPr>
          <p:spPr>
            <a:xfrm>
              <a:off x="838202" y="4279997"/>
              <a:ext cx="4419716" cy="27622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algn="ctr"/>
              <a:endParaRPr lang="en-US" sz="1350"/>
            </a:p>
          </p:txBody>
        </p:sp>
      </p:grpSp>
      <p:sp>
        <p:nvSpPr>
          <p:cNvPr id="83" name="Rectangle 82"/>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rgbClr val="8E7339"/>
                </a:solidFill>
                <a:latin typeface="Verdana" panose="020B0604030504040204" pitchFamily="34" charset="0"/>
                <a:ea typeface="Verdana" panose="020B0604030504040204" pitchFamily="34" charset="0"/>
                <a:cs typeface="Verdana" panose="020B0604030504040204" pitchFamily="34" charset="0"/>
              </a:rPr>
              <a:t>Terme de l’option : </a:t>
            </a:r>
          </a:p>
          <a:p>
            <a:r>
              <a:rPr lang="fr-FR" sz="1400" dirty="0">
                <a:solidFill>
                  <a:srgbClr val="8E7339"/>
                </a:solidFill>
                <a:latin typeface="Verdana" panose="020B0604030504040204" pitchFamily="34" charset="0"/>
                <a:ea typeface="Verdana" panose="020B0604030504040204" pitchFamily="34" charset="0"/>
                <a:cs typeface="Verdana" panose="020B0604030504040204" pitchFamily="34" charset="0"/>
              </a:rPr>
              <a:t>Dernier transfert automatique ou épuisement de l’épargne gérée par un support de l’option </a:t>
            </a:r>
          </a:p>
        </p:txBody>
      </p:sp>
      <p:sp>
        <p:nvSpPr>
          <p:cNvPr id="3" name="ZoneTexte 2"/>
          <p:cNvSpPr txBox="1"/>
          <p:nvPr/>
        </p:nvSpPr>
        <p:spPr>
          <a:xfrm>
            <a:off x="800100" y="866775"/>
            <a:ext cx="7416582" cy="646331"/>
          </a:xfrm>
          <a:prstGeom prst="rect">
            <a:avLst/>
          </a:prstGeom>
          <a:noFill/>
        </p:spPr>
        <p:txBody>
          <a:bodyPr wrap="none" rtlCol="0">
            <a:spAutoFit/>
          </a:bodyPr>
          <a:lstStyle/>
          <a:p>
            <a:r>
              <a:rPr lang="fr-FR" sz="1200" dirty="0">
                <a:latin typeface="Verdana" panose="020B0604030504040204" pitchFamily="34" charset="0"/>
                <a:ea typeface="Verdana" panose="020B0604030504040204" pitchFamily="34" charset="0"/>
                <a:cs typeface="Verdana" panose="020B0604030504040204" pitchFamily="34" charset="0"/>
              </a:rPr>
              <a:t>Objectifs : </a:t>
            </a:r>
          </a:p>
          <a:p>
            <a:pPr indent="-171450">
              <a:buFont typeface="Wingdings" panose="05000000000000000000" pitchFamily="2" charset="2"/>
              <a:buChar char="ü"/>
            </a:pPr>
            <a:r>
              <a:rPr lang="fr-FR" sz="1200" dirty="0">
                <a:latin typeface="Verdana" panose="020B0604030504040204" pitchFamily="34" charset="0"/>
                <a:ea typeface="Verdana" panose="020B0604030504040204" pitchFamily="34" charset="0"/>
                <a:cs typeface="Verdana" panose="020B0604030504040204" pitchFamily="34" charset="0"/>
              </a:rPr>
              <a:t>Sortie progressive des marchés actions et sécuriser son épargne à l’approche de la retraite</a:t>
            </a:r>
          </a:p>
          <a:p>
            <a:pPr indent="-171450">
              <a:buFont typeface="Wingdings" panose="05000000000000000000" pitchFamily="2" charset="2"/>
              <a:buChar char="ü"/>
            </a:pPr>
            <a:r>
              <a:rPr lang="fr-FR" sz="1200" dirty="0">
                <a:latin typeface="Verdana" panose="020B0604030504040204" pitchFamily="34" charset="0"/>
                <a:ea typeface="Verdana" panose="020B0604030504040204" pitchFamily="34" charset="0"/>
                <a:cs typeface="Verdana" panose="020B0604030504040204" pitchFamily="34" charset="0"/>
              </a:rPr>
              <a:t>Eviter une brusque dévalorisation de l’épargne en cas de retournement du marché</a:t>
            </a:r>
          </a:p>
        </p:txBody>
      </p:sp>
      <p:sp>
        <p:nvSpPr>
          <p:cNvPr id="85" name="Rectangle à coins arrondis 84"/>
          <p:cNvSpPr/>
          <p:nvPr/>
        </p:nvSpPr>
        <p:spPr>
          <a:xfrm>
            <a:off x="4795284" y="1818162"/>
            <a:ext cx="3965944" cy="528793"/>
          </a:xfrm>
          <a:prstGeom prst="roundRect">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rPr>
              <a:t>Périodicité des arbitrages</a:t>
            </a:r>
          </a:p>
          <a:p>
            <a:pPr marL="171450" indent="-171450">
              <a:buFont typeface="Wingdings" panose="05000000000000000000" pitchFamily="2" charset="2"/>
              <a:buChar char="ü"/>
            </a:pPr>
            <a:r>
              <a:rPr lang="fr-FR" sz="1200" dirty="0">
                <a:solidFill>
                  <a:schemeClr val="tx1"/>
                </a:solidFill>
              </a:rPr>
              <a:t>Mensuelle/trimestrielle/semestrielle/annuelle</a:t>
            </a:r>
          </a:p>
        </p:txBody>
      </p:sp>
      <p:sp>
        <p:nvSpPr>
          <p:cNvPr id="86" name="Rectangle à coins arrondis 85"/>
          <p:cNvSpPr/>
          <p:nvPr/>
        </p:nvSpPr>
        <p:spPr>
          <a:xfrm>
            <a:off x="4795284" y="2469586"/>
            <a:ext cx="3965944" cy="528793"/>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L’horizon de gestion</a:t>
            </a:r>
          </a:p>
          <a:p>
            <a:pPr marL="171450" indent="-171450">
              <a:buFont typeface="Wingdings" panose="05000000000000000000" pitchFamily="2" charset="2"/>
              <a:buChar char="ü"/>
            </a:pPr>
            <a:r>
              <a:rPr lang="fr-FR" sz="1200" dirty="0"/>
              <a:t>Date de disposition de l’épargne</a:t>
            </a:r>
          </a:p>
        </p:txBody>
      </p:sp>
      <p:sp>
        <p:nvSpPr>
          <p:cNvPr id="87" name="Rectangle à coins arrondis 86"/>
          <p:cNvSpPr/>
          <p:nvPr/>
        </p:nvSpPr>
        <p:spPr>
          <a:xfrm>
            <a:off x="4795284" y="3165520"/>
            <a:ext cx="3965944" cy="528793"/>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part du versement ou d’épargne affectée à l’option</a:t>
            </a:r>
          </a:p>
        </p:txBody>
      </p:sp>
      <p:sp>
        <p:nvSpPr>
          <p:cNvPr id="88" name="Rectangle à coins arrondis 87"/>
          <p:cNvSpPr/>
          <p:nvPr/>
        </p:nvSpPr>
        <p:spPr>
          <a:xfrm>
            <a:off x="4795284" y="3868707"/>
            <a:ext cx="3965944" cy="528793"/>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répartition initiale</a:t>
            </a:r>
          </a:p>
          <a:p>
            <a:pPr marL="171450" indent="-171450">
              <a:buFont typeface="Wingdings" panose="05000000000000000000" pitchFamily="2" charset="2"/>
              <a:buChar char="ü"/>
            </a:pPr>
            <a:r>
              <a:rPr lang="fr-FR" sz="1200" dirty="0"/>
              <a:t>Supports affectés à l’option</a:t>
            </a:r>
          </a:p>
        </p:txBody>
      </p:sp>
      <p:sp>
        <p:nvSpPr>
          <p:cNvPr id="89" name="Rectangle à coins arrondis 88"/>
          <p:cNvSpPr/>
          <p:nvPr/>
        </p:nvSpPr>
        <p:spPr>
          <a:xfrm>
            <a:off x="4795284" y="4550325"/>
            <a:ext cx="3965944" cy="528793"/>
          </a:xfrm>
          <a:prstGeom prst="roundRect">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rPr>
              <a:t>La répartition cible</a:t>
            </a:r>
          </a:p>
          <a:p>
            <a:pPr marL="171450" indent="-171450">
              <a:buFont typeface="Wingdings" panose="05000000000000000000" pitchFamily="2" charset="2"/>
              <a:buChar char="ü"/>
            </a:pPr>
            <a:r>
              <a:rPr lang="fr-FR" sz="1200" dirty="0">
                <a:solidFill>
                  <a:schemeClr val="tx1"/>
                </a:solidFill>
              </a:rPr>
              <a:t>Supports vers lesquels l’épargne sera sécurisée régulièrement</a:t>
            </a:r>
          </a:p>
        </p:txBody>
      </p:sp>
      <p:sp>
        <p:nvSpPr>
          <p:cNvPr id="90" name="Rectangle à coins arrondis 89"/>
          <p:cNvSpPr/>
          <p:nvPr/>
        </p:nvSpPr>
        <p:spPr>
          <a:xfrm>
            <a:off x="4795284" y="5251087"/>
            <a:ext cx="3965944" cy="528793"/>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date de début de la sécurisation</a:t>
            </a:r>
          </a:p>
        </p:txBody>
      </p:sp>
      <p:grpSp>
        <p:nvGrpSpPr>
          <p:cNvPr id="5" name="Groupe 4"/>
          <p:cNvGrpSpPr/>
          <p:nvPr/>
        </p:nvGrpSpPr>
        <p:grpSpPr>
          <a:xfrm>
            <a:off x="116958" y="1513106"/>
            <a:ext cx="1520197" cy="1366943"/>
            <a:chOff x="116958" y="1513106"/>
            <a:chExt cx="1520197" cy="1366943"/>
          </a:xfrm>
        </p:grpSpPr>
        <p:grpSp>
          <p:nvGrpSpPr>
            <p:cNvPr id="304" name="Group 303"/>
            <p:cNvGrpSpPr/>
            <p:nvPr/>
          </p:nvGrpSpPr>
          <p:grpSpPr>
            <a:xfrm>
              <a:off x="116958" y="1513106"/>
              <a:ext cx="1520197" cy="1366943"/>
              <a:chOff x="3628896" y="1292363"/>
              <a:chExt cx="1331913" cy="1330325"/>
            </a:xfrm>
          </p:grpSpPr>
          <p:sp>
            <p:nvSpPr>
              <p:cNvPr id="310" name="Oval 22"/>
              <p:cNvSpPr>
                <a:spLocks noChangeArrowheads="1"/>
              </p:cNvSpPr>
              <p:nvPr/>
            </p:nvSpPr>
            <p:spPr bwMode="auto">
              <a:xfrm>
                <a:off x="3628896" y="1292363"/>
                <a:ext cx="1331913" cy="1330325"/>
              </a:xfrm>
              <a:prstGeom prst="ellipse">
                <a:avLst/>
              </a:prstGeom>
              <a:solidFill>
                <a:srgbClr val="D69829"/>
              </a:solidFill>
              <a:ln w="9525">
                <a:solidFill>
                  <a:srgbClr val="D69829"/>
                </a:solidFill>
                <a:round/>
                <a:headEnd/>
                <a:tailEnd/>
              </a:ln>
              <a:extLst/>
            </p:spPr>
            <p:txBody>
              <a:bodyPr vert="horz" wrap="square" lIns="68580" tIns="34290" rIns="68580" bIns="34290" numCol="1" anchor="t" anchorCtr="0" compatLnSpc="1">
                <a:prstTxWarp prst="textNoShape">
                  <a:avLst/>
                </a:prstTxWarp>
                <a:normAutofit/>
              </a:bodyPr>
              <a:lstStyle/>
              <a:p>
                <a:endParaRPr lang="id-ID" sz="1350"/>
              </a:p>
            </p:txBody>
          </p:sp>
          <p:sp>
            <p:nvSpPr>
              <p:cNvPr id="311" name="Freeform 23"/>
              <p:cNvSpPr>
                <a:spLocks/>
              </p:cNvSpPr>
              <p:nvPr/>
            </p:nvSpPr>
            <p:spPr bwMode="auto">
              <a:xfrm>
                <a:off x="3807590" y="1449254"/>
                <a:ext cx="979792" cy="1048473"/>
              </a:xfrm>
              <a:custGeom>
                <a:avLst/>
                <a:gdLst>
                  <a:gd name="T0" fmla="*/ 178 w 204"/>
                  <a:gd name="T1" fmla="*/ 129 h 179"/>
                  <a:gd name="T2" fmla="*/ 192 w 204"/>
                  <a:gd name="T3" fmla="*/ 179 h 179"/>
                  <a:gd name="T4" fmla="*/ 129 w 204"/>
                  <a:gd name="T5" fmla="*/ 151 h 179"/>
                  <a:gd name="T6" fmla="*/ 102 w 204"/>
                  <a:gd name="T7" fmla="*/ 154 h 179"/>
                  <a:gd name="T8" fmla="*/ 0 w 204"/>
                  <a:gd name="T9" fmla="*/ 77 h 179"/>
                  <a:gd name="T10" fmla="*/ 102 w 204"/>
                  <a:gd name="T11" fmla="*/ 0 h 179"/>
                  <a:gd name="T12" fmla="*/ 204 w 204"/>
                  <a:gd name="T13" fmla="*/ 77 h 179"/>
                  <a:gd name="T14" fmla="*/ 178 w 204"/>
                  <a:gd name="T15" fmla="*/ 12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79">
                    <a:moveTo>
                      <a:pt x="178" y="129"/>
                    </a:moveTo>
                    <a:cubicBezTo>
                      <a:pt x="172" y="146"/>
                      <a:pt x="177" y="166"/>
                      <a:pt x="192" y="179"/>
                    </a:cubicBezTo>
                    <a:cubicBezTo>
                      <a:pt x="167" y="179"/>
                      <a:pt x="145" y="169"/>
                      <a:pt x="129" y="151"/>
                    </a:cubicBezTo>
                    <a:cubicBezTo>
                      <a:pt x="120" y="153"/>
                      <a:pt x="111" y="154"/>
                      <a:pt x="102" y="154"/>
                    </a:cubicBezTo>
                    <a:cubicBezTo>
                      <a:pt x="45" y="154"/>
                      <a:pt x="0" y="119"/>
                      <a:pt x="0" y="77"/>
                    </a:cubicBezTo>
                    <a:cubicBezTo>
                      <a:pt x="0" y="35"/>
                      <a:pt x="45" y="0"/>
                      <a:pt x="102" y="0"/>
                    </a:cubicBezTo>
                    <a:cubicBezTo>
                      <a:pt x="159" y="0"/>
                      <a:pt x="204" y="35"/>
                      <a:pt x="204" y="77"/>
                    </a:cubicBezTo>
                    <a:cubicBezTo>
                      <a:pt x="204" y="97"/>
                      <a:pt x="194" y="116"/>
                      <a:pt x="178" y="129"/>
                    </a:cubicBezTo>
                    <a:close/>
                  </a:path>
                </a:pathLst>
              </a:custGeom>
              <a:solidFill>
                <a:srgbClr val="F0F1F1"/>
              </a:solidFill>
              <a:ln w="9525">
                <a:solidFill>
                  <a:srgbClr val="D69829"/>
                </a:solidFill>
                <a:round/>
                <a:headEnd/>
                <a:tailEnd/>
              </a:ln>
              <a:extLst/>
            </p:spPr>
            <p:txBody>
              <a:bodyPr vert="horz" wrap="square" lIns="68580" tIns="34290" rIns="68580" bIns="34290" numCol="1" anchor="t" anchorCtr="0" compatLnSpc="1">
                <a:prstTxWarp prst="textNoShape">
                  <a:avLst/>
                </a:prstTxWarp>
                <a:normAutofit/>
              </a:bodyPr>
              <a:lstStyle/>
              <a:p>
                <a:endParaRPr lang="id-ID" sz="1350"/>
              </a:p>
            </p:txBody>
          </p:sp>
        </p:grpSp>
        <p:sp>
          <p:nvSpPr>
            <p:cNvPr id="4" name="Rectangle 3"/>
            <p:cNvSpPr/>
            <p:nvPr/>
          </p:nvSpPr>
          <p:spPr>
            <a:xfrm>
              <a:off x="279755" y="1945530"/>
              <a:ext cx="1293950" cy="430887"/>
            </a:xfrm>
            <a:prstGeom prst="rect">
              <a:avLst/>
            </a:prstGeom>
          </p:spPr>
          <p:txBody>
            <a:bodyPr wrap="square">
              <a:spAutoFit/>
            </a:bodyPr>
            <a:lstStyle/>
            <a:p>
              <a:r>
                <a:rPr lang="fr-FR" sz="1050" dirty="0">
                  <a:latin typeface="Verdana" panose="020B0604030504040204" pitchFamily="34" charset="0"/>
                  <a:ea typeface="Verdana" panose="020B0604030504040204" pitchFamily="34" charset="0"/>
                  <a:cs typeface="Verdana" panose="020B0604030504040204" pitchFamily="34" charset="0"/>
                </a:rPr>
                <a:t>Le souscripteur </a:t>
              </a:r>
            </a:p>
            <a:p>
              <a:r>
                <a:rPr lang="fr-FR" sz="1050" dirty="0">
                  <a:latin typeface="Verdana" panose="020B0604030504040204" pitchFamily="34" charset="0"/>
                  <a:ea typeface="Verdana" panose="020B0604030504040204" pitchFamily="34" charset="0"/>
                  <a:cs typeface="Verdana" panose="020B0604030504040204" pitchFamily="34" charset="0"/>
                </a:rPr>
                <a:t>détermine …</a:t>
              </a:r>
              <a:endParaRPr lang="id-ID" sz="1050" dirty="0">
                <a:latin typeface="Verdana" panose="020B0604030504040204" pitchFamily="34" charset="0"/>
                <a:ea typeface="Verdana" panose="020B0604030504040204" pitchFamily="34" charset="0"/>
                <a:cs typeface="Verdana" panose="020B0604030504040204" pitchFamily="34" charset="0"/>
              </a:endParaRPr>
            </a:p>
          </p:txBody>
        </p:sp>
      </p:grpSp>
      <p:sp>
        <p:nvSpPr>
          <p:cNvPr id="84" name="Ellipse 83">
            <a:hlinkClick r:id="rId2" action="ppaction://hlinksldjump"/>
          </p:cNvPr>
          <p:cNvSpPr/>
          <p:nvPr/>
        </p:nvSpPr>
        <p:spPr>
          <a:xfrm>
            <a:off x="7612912" y="0"/>
            <a:ext cx="1255318" cy="7910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Retour aux options</a:t>
            </a:r>
          </a:p>
        </p:txBody>
      </p:sp>
      <p:pic>
        <p:nvPicPr>
          <p:cNvPr id="91" name="Image 90">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8353053" y="6156354"/>
            <a:ext cx="650296" cy="650296"/>
          </a:xfrm>
          <a:prstGeom prst="rect">
            <a:avLst/>
          </a:prstGeom>
        </p:spPr>
      </p:pic>
    </p:spTree>
    <p:extLst>
      <p:ext uri="{BB962C8B-B14F-4D97-AF65-F5344CB8AC3E}">
        <p14:creationId xmlns:p14="http://schemas.microsoft.com/office/powerpoint/2010/main" val="10796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97"/>
                                        </p:tgtEl>
                                        <p:attrNameLst>
                                          <p:attrName>style.visibility</p:attrName>
                                        </p:attrNameLst>
                                      </p:cBhvr>
                                      <p:to>
                                        <p:strVal val="visible"/>
                                      </p:to>
                                    </p:set>
                                    <p:anim calcmode="lin" valueType="num">
                                      <p:cBhvr>
                                        <p:cTn id="16" dur="500" fill="hold"/>
                                        <p:tgtEl>
                                          <p:spTgt spid="397"/>
                                        </p:tgtEl>
                                        <p:attrNameLst>
                                          <p:attrName>ppt_w</p:attrName>
                                        </p:attrNameLst>
                                      </p:cBhvr>
                                      <p:tavLst>
                                        <p:tav tm="0">
                                          <p:val>
                                            <p:fltVal val="0"/>
                                          </p:val>
                                        </p:tav>
                                        <p:tav tm="100000">
                                          <p:val>
                                            <p:strVal val="#ppt_w"/>
                                          </p:val>
                                        </p:tav>
                                      </p:tavLst>
                                    </p:anim>
                                    <p:anim calcmode="lin" valueType="num">
                                      <p:cBhvr>
                                        <p:cTn id="17" dur="500" fill="hold"/>
                                        <p:tgtEl>
                                          <p:spTgt spid="397"/>
                                        </p:tgtEl>
                                        <p:attrNameLst>
                                          <p:attrName>ppt_h</p:attrName>
                                        </p:attrNameLst>
                                      </p:cBhvr>
                                      <p:tavLst>
                                        <p:tav tm="0">
                                          <p:val>
                                            <p:fltVal val="0"/>
                                          </p:val>
                                        </p:tav>
                                        <p:tav tm="100000">
                                          <p:val>
                                            <p:strVal val="#ppt_h"/>
                                          </p:val>
                                        </p:tav>
                                      </p:tavLst>
                                    </p:anim>
                                    <p:animEffect transition="in" filter="fade">
                                      <p:cBhvr>
                                        <p:cTn id="18" dur="500"/>
                                        <p:tgtEl>
                                          <p:spTgt spid="397"/>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14"/>
                                        </p:tgtEl>
                                        <p:attrNameLst>
                                          <p:attrName>style.visibility</p:attrName>
                                        </p:attrNameLst>
                                      </p:cBhvr>
                                      <p:to>
                                        <p:strVal val="visible"/>
                                      </p:to>
                                    </p:set>
                                    <p:anim calcmode="lin" valueType="num">
                                      <p:cBhvr additive="base">
                                        <p:cTn id="22" dur="500" fill="hold"/>
                                        <p:tgtEl>
                                          <p:spTgt spid="314"/>
                                        </p:tgtEl>
                                        <p:attrNameLst>
                                          <p:attrName>ppt_x</p:attrName>
                                        </p:attrNameLst>
                                      </p:cBhvr>
                                      <p:tavLst>
                                        <p:tav tm="0">
                                          <p:val>
                                            <p:strVal val="0-#ppt_w/2"/>
                                          </p:val>
                                        </p:tav>
                                        <p:tav tm="100000">
                                          <p:val>
                                            <p:strVal val="#ppt_x"/>
                                          </p:val>
                                        </p:tav>
                                      </p:tavLst>
                                    </p:anim>
                                    <p:anim calcmode="lin" valueType="num">
                                      <p:cBhvr additive="base">
                                        <p:cTn id="23" dur="500" fill="hold"/>
                                        <p:tgtEl>
                                          <p:spTgt spid="3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20"/>
                                        </p:tgtEl>
                                        <p:attrNameLst>
                                          <p:attrName>style.visibility</p:attrName>
                                        </p:attrNameLst>
                                      </p:cBhvr>
                                      <p:to>
                                        <p:strVal val="visible"/>
                                      </p:to>
                                    </p:set>
                                    <p:anim calcmode="lin" valueType="num">
                                      <p:cBhvr additive="base">
                                        <p:cTn id="27" dur="500" fill="hold"/>
                                        <p:tgtEl>
                                          <p:spTgt spid="320"/>
                                        </p:tgtEl>
                                        <p:attrNameLst>
                                          <p:attrName>ppt_x</p:attrName>
                                        </p:attrNameLst>
                                      </p:cBhvr>
                                      <p:tavLst>
                                        <p:tav tm="0">
                                          <p:val>
                                            <p:strVal val="0-#ppt_w/2"/>
                                          </p:val>
                                        </p:tav>
                                        <p:tav tm="100000">
                                          <p:val>
                                            <p:strVal val="#ppt_x"/>
                                          </p:val>
                                        </p:tav>
                                      </p:tavLst>
                                    </p:anim>
                                    <p:anim calcmode="lin" valueType="num">
                                      <p:cBhvr additive="base">
                                        <p:cTn id="28" dur="500" fill="hold"/>
                                        <p:tgtEl>
                                          <p:spTgt spid="32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319"/>
                                        </p:tgtEl>
                                        <p:attrNameLst>
                                          <p:attrName>style.visibility</p:attrName>
                                        </p:attrNameLst>
                                      </p:cBhvr>
                                      <p:to>
                                        <p:strVal val="visible"/>
                                      </p:to>
                                    </p:set>
                                    <p:anim calcmode="lin" valueType="num">
                                      <p:cBhvr additive="base">
                                        <p:cTn id="32" dur="500" fill="hold"/>
                                        <p:tgtEl>
                                          <p:spTgt spid="319"/>
                                        </p:tgtEl>
                                        <p:attrNameLst>
                                          <p:attrName>ppt_x</p:attrName>
                                        </p:attrNameLst>
                                      </p:cBhvr>
                                      <p:tavLst>
                                        <p:tav tm="0">
                                          <p:val>
                                            <p:strVal val="0-#ppt_w/2"/>
                                          </p:val>
                                        </p:tav>
                                        <p:tav tm="100000">
                                          <p:val>
                                            <p:strVal val="#ppt_x"/>
                                          </p:val>
                                        </p:tav>
                                      </p:tavLst>
                                    </p:anim>
                                    <p:anim calcmode="lin" valueType="num">
                                      <p:cBhvr additive="base">
                                        <p:cTn id="33" dur="500" fill="hold"/>
                                        <p:tgtEl>
                                          <p:spTgt spid="31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301"/>
                                        </p:tgtEl>
                                        <p:attrNameLst>
                                          <p:attrName>style.visibility</p:attrName>
                                        </p:attrNameLst>
                                      </p:cBhvr>
                                      <p:to>
                                        <p:strVal val="visible"/>
                                      </p:to>
                                    </p:set>
                                    <p:anim calcmode="lin" valueType="num">
                                      <p:cBhvr>
                                        <p:cTn id="43" dur="500" fill="hold"/>
                                        <p:tgtEl>
                                          <p:spTgt spid="301"/>
                                        </p:tgtEl>
                                        <p:attrNameLst>
                                          <p:attrName>ppt_w</p:attrName>
                                        </p:attrNameLst>
                                      </p:cBhvr>
                                      <p:tavLst>
                                        <p:tav tm="0">
                                          <p:val>
                                            <p:fltVal val="0"/>
                                          </p:val>
                                        </p:tav>
                                        <p:tav tm="100000">
                                          <p:val>
                                            <p:strVal val="#ppt_w"/>
                                          </p:val>
                                        </p:tav>
                                      </p:tavLst>
                                    </p:anim>
                                    <p:anim calcmode="lin" valueType="num">
                                      <p:cBhvr>
                                        <p:cTn id="44" dur="500" fill="hold"/>
                                        <p:tgtEl>
                                          <p:spTgt spid="301"/>
                                        </p:tgtEl>
                                        <p:attrNameLst>
                                          <p:attrName>ppt_h</p:attrName>
                                        </p:attrNameLst>
                                      </p:cBhvr>
                                      <p:tavLst>
                                        <p:tav tm="0">
                                          <p:val>
                                            <p:fltVal val="0"/>
                                          </p:val>
                                        </p:tav>
                                        <p:tav tm="100000">
                                          <p:val>
                                            <p:strVal val="#ppt_h"/>
                                          </p:val>
                                        </p:tav>
                                      </p:tavLst>
                                    </p:anim>
                                    <p:animEffect transition="in" filter="fade">
                                      <p:cBhvr>
                                        <p:cTn id="45" dur="500"/>
                                        <p:tgtEl>
                                          <p:spTgt spid="301"/>
                                        </p:tgtEl>
                                      </p:cBhvr>
                                    </p:animEffect>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fade">
                                      <p:cBhvr>
                                        <p:cTn id="49" dur="1000"/>
                                        <p:tgtEl>
                                          <p:spTgt spid="85"/>
                                        </p:tgtEl>
                                      </p:cBhvr>
                                    </p:animEffect>
                                    <p:anim calcmode="lin" valueType="num">
                                      <p:cBhvr>
                                        <p:cTn id="50" dur="1000" fill="hold"/>
                                        <p:tgtEl>
                                          <p:spTgt spid="85"/>
                                        </p:tgtEl>
                                        <p:attrNameLst>
                                          <p:attrName>ppt_x</p:attrName>
                                        </p:attrNameLst>
                                      </p:cBhvr>
                                      <p:tavLst>
                                        <p:tav tm="0">
                                          <p:val>
                                            <p:strVal val="#ppt_x"/>
                                          </p:val>
                                        </p:tav>
                                        <p:tav tm="100000">
                                          <p:val>
                                            <p:strVal val="#ppt_x"/>
                                          </p:val>
                                        </p:tav>
                                      </p:tavLst>
                                    </p:anim>
                                    <p:anim calcmode="lin" valueType="num">
                                      <p:cBhvr>
                                        <p:cTn id="51" dur="1000" fill="hold"/>
                                        <p:tgtEl>
                                          <p:spTgt spid="85"/>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1000"/>
                                        <p:tgtEl>
                                          <p:spTgt spid="86"/>
                                        </p:tgtEl>
                                      </p:cBhvr>
                                    </p:animEffect>
                                    <p:anim calcmode="lin" valueType="num">
                                      <p:cBhvr>
                                        <p:cTn id="56" dur="1000" fill="hold"/>
                                        <p:tgtEl>
                                          <p:spTgt spid="86"/>
                                        </p:tgtEl>
                                        <p:attrNameLst>
                                          <p:attrName>ppt_x</p:attrName>
                                        </p:attrNameLst>
                                      </p:cBhvr>
                                      <p:tavLst>
                                        <p:tav tm="0">
                                          <p:val>
                                            <p:strVal val="#ppt_x"/>
                                          </p:val>
                                        </p:tav>
                                        <p:tav tm="100000">
                                          <p:val>
                                            <p:strVal val="#ppt_x"/>
                                          </p:val>
                                        </p:tav>
                                      </p:tavLst>
                                    </p:anim>
                                    <p:anim calcmode="lin" valueType="num">
                                      <p:cBhvr>
                                        <p:cTn id="57" dur="1000" fill="hold"/>
                                        <p:tgtEl>
                                          <p:spTgt spid="86"/>
                                        </p:tgtEl>
                                        <p:attrNameLst>
                                          <p:attrName>ppt_y</p:attrName>
                                        </p:attrNameLst>
                                      </p:cBhvr>
                                      <p:tavLst>
                                        <p:tav tm="0">
                                          <p:val>
                                            <p:strVal val="#ppt_y+.1"/>
                                          </p:val>
                                        </p:tav>
                                        <p:tav tm="100000">
                                          <p:val>
                                            <p:strVal val="#ppt_y"/>
                                          </p:val>
                                        </p:tav>
                                      </p:tavLst>
                                    </p:anim>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fade">
                                      <p:cBhvr>
                                        <p:cTn id="61" dur="1000"/>
                                        <p:tgtEl>
                                          <p:spTgt spid="87"/>
                                        </p:tgtEl>
                                      </p:cBhvr>
                                    </p:animEffect>
                                    <p:anim calcmode="lin" valueType="num">
                                      <p:cBhvr>
                                        <p:cTn id="62" dur="1000" fill="hold"/>
                                        <p:tgtEl>
                                          <p:spTgt spid="87"/>
                                        </p:tgtEl>
                                        <p:attrNameLst>
                                          <p:attrName>ppt_x</p:attrName>
                                        </p:attrNameLst>
                                      </p:cBhvr>
                                      <p:tavLst>
                                        <p:tav tm="0">
                                          <p:val>
                                            <p:strVal val="#ppt_x"/>
                                          </p:val>
                                        </p:tav>
                                        <p:tav tm="100000">
                                          <p:val>
                                            <p:strVal val="#ppt_x"/>
                                          </p:val>
                                        </p:tav>
                                      </p:tavLst>
                                    </p:anim>
                                    <p:anim calcmode="lin" valueType="num">
                                      <p:cBhvr>
                                        <p:cTn id="63" dur="1000" fill="hold"/>
                                        <p:tgtEl>
                                          <p:spTgt spid="87"/>
                                        </p:tgtEl>
                                        <p:attrNameLst>
                                          <p:attrName>ppt_y</p:attrName>
                                        </p:attrNameLst>
                                      </p:cBhvr>
                                      <p:tavLst>
                                        <p:tav tm="0">
                                          <p:val>
                                            <p:strVal val="#ppt_y+.1"/>
                                          </p:val>
                                        </p:tav>
                                        <p:tav tm="100000">
                                          <p:val>
                                            <p:strVal val="#ppt_y"/>
                                          </p:val>
                                        </p:tav>
                                      </p:tavLst>
                                    </p:anim>
                                  </p:childTnLst>
                                </p:cTn>
                              </p:par>
                            </p:childTnLst>
                          </p:cTn>
                        </p:par>
                        <p:par>
                          <p:cTn id="64" fill="hold">
                            <p:stCondLst>
                              <p:cond delay="7000"/>
                            </p:stCondLst>
                            <p:childTnLst>
                              <p:par>
                                <p:cTn id="65" presetID="42" presetClass="entr" presetSubtype="0" fill="hold" grpId="0"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fade">
                                      <p:cBhvr>
                                        <p:cTn id="67" dur="1000"/>
                                        <p:tgtEl>
                                          <p:spTgt spid="88"/>
                                        </p:tgtEl>
                                      </p:cBhvr>
                                    </p:animEffect>
                                    <p:anim calcmode="lin" valueType="num">
                                      <p:cBhvr>
                                        <p:cTn id="68" dur="1000" fill="hold"/>
                                        <p:tgtEl>
                                          <p:spTgt spid="88"/>
                                        </p:tgtEl>
                                        <p:attrNameLst>
                                          <p:attrName>ppt_x</p:attrName>
                                        </p:attrNameLst>
                                      </p:cBhvr>
                                      <p:tavLst>
                                        <p:tav tm="0">
                                          <p:val>
                                            <p:strVal val="#ppt_x"/>
                                          </p:val>
                                        </p:tav>
                                        <p:tav tm="100000">
                                          <p:val>
                                            <p:strVal val="#ppt_x"/>
                                          </p:val>
                                        </p:tav>
                                      </p:tavLst>
                                    </p:anim>
                                    <p:anim calcmode="lin" valueType="num">
                                      <p:cBhvr>
                                        <p:cTn id="69" dur="1000" fill="hold"/>
                                        <p:tgtEl>
                                          <p:spTgt spid="88"/>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42" presetClass="entr" presetSubtype="0" fill="hold" grpId="0" nodeType="afterEffect">
                                  <p:stCondLst>
                                    <p:cond delay="0"/>
                                  </p:stCondLst>
                                  <p:childTnLst>
                                    <p:set>
                                      <p:cBhvr>
                                        <p:cTn id="72" dur="1" fill="hold">
                                          <p:stCondLst>
                                            <p:cond delay="0"/>
                                          </p:stCondLst>
                                        </p:cTn>
                                        <p:tgtEl>
                                          <p:spTgt spid="89"/>
                                        </p:tgtEl>
                                        <p:attrNameLst>
                                          <p:attrName>style.visibility</p:attrName>
                                        </p:attrNameLst>
                                      </p:cBhvr>
                                      <p:to>
                                        <p:strVal val="visible"/>
                                      </p:to>
                                    </p:set>
                                    <p:animEffect transition="in" filter="fade">
                                      <p:cBhvr>
                                        <p:cTn id="73" dur="1000"/>
                                        <p:tgtEl>
                                          <p:spTgt spid="89"/>
                                        </p:tgtEl>
                                      </p:cBhvr>
                                    </p:animEffect>
                                    <p:anim calcmode="lin" valueType="num">
                                      <p:cBhvr>
                                        <p:cTn id="74" dur="1000" fill="hold"/>
                                        <p:tgtEl>
                                          <p:spTgt spid="89"/>
                                        </p:tgtEl>
                                        <p:attrNameLst>
                                          <p:attrName>ppt_x</p:attrName>
                                        </p:attrNameLst>
                                      </p:cBhvr>
                                      <p:tavLst>
                                        <p:tav tm="0">
                                          <p:val>
                                            <p:strVal val="#ppt_x"/>
                                          </p:val>
                                        </p:tav>
                                        <p:tav tm="100000">
                                          <p:val>
                                            <p:strVal val="#ppt_x"/>
                                          </p:val>
                                        </p:tav>
                                      </p:tavLst>
                                    </p:anim>
                                    <p:anim calcmode="lin" valueType="num">
                                      <p:cBhvr>
                                        <p:cTn id="75" dur="1000" fill="hold"/>
                                        <p:tgtEl>
                                          <p:spTgt spid="89"/>
                                        </p:tgtEl>
                                        <p:attrNameLst>
                                          <p:attrName>ppt_y</p:attrName>
                                        </p:attrNameLst>
                                      </p:cBhvr>
                                      <p:tavLst>
                                        <p:tav tm="0">
                                          <p:val>
                                            <p:strVal val="#ppt_y+.1"/>
                                          </p:val>
                                        </p:tav>
                                        <p:tav tm="100000">
                                          <p:val>
                                            <p:strVal val="#ppt_y"/>
                                          </p:val>
                                        </p:tav>
                                      </p:tavLst>
                                    </p:anim>
                                  </p:childTnLst>
                                </p:cTn>
                              </p:par>
                            </p:childTnLst>
                          </p:cTn>
                        </p:par>
                        <p:par>
                          <p:cTn id="76" fill="hold">
                            <p:stCondLst>
                              <p:cond delay="9000"/>
                            </p:stCondLst>
                            <p:childTnLst>
                              <p:par>
                                <p:cTn id="77" presetID="42" presetClass="entr" presetSubtype="0" fill="hold" grpId="0" nodeType="afterEffect">
                                  <p:stCondLst>
                                    <p:cond delay="0"/>
                                  </p:stCondLst>
                                  <p:childTnLst>
                                    <p:set>
                                      <p:cBhvr>
                                        <p:cTn id="78" dur="1" fill="hold">
                                          <p:stCondLst>
                                            <p:cond delay="0"/>
                                          </p:stCondLst>
                                        </p:cTn>
                                        <p:tgtEl>
                                          <p:spTgt spid="90"/>
                                        </p:tgtEl>
                                        <p:attrNameLst>
                                          <p:attrName>style.visibility</p:attrName>
                                        </p:attrNameLst>
                                      </p:cBhvr>
                                      <p:to>
                                        <p:strVal val="visible"/>
                                      </p:to>
                                    </p:set>
                                    <p:animEffect transition="in" filter="fade">
                                      <p:cBhvr>
                                        <p:cTn id="79" dur="1000"/>
                                        <p:tgtEl>
                                          <p:spTgt spid="90"/>
                                        </p:tgtEl>
                                      </p:cBhvr>
                                    </p:animEffect>
                                    <p:anim calcmode="lin" valueType="num">
                                      <p:cBhvr>
                                        <p:cTn id="80" dur="1000" fill="hold"/>
                                        <p:tgtEl>
                                          <p:spTgt spid="90"/>
                                        </p:tgtEl>
                                        <p:attrNameLst>
                                          <p:attrName>ppt_x</p:attrName>
                                        </p:attrNameLst>
                                      </p:cBhvr>
                                      <p:tavLst>
                                        <p:tav tm="0">
                                          <p:val>
                                            <p:strVal val="#ppt_x"/>
                                          </p:val>
                                        </p:tav>
                                        <p:tav tm="100000">
                                          <p:val>
                                            <p:strVal val="#ppt_x"/>
                                          </p:val>
                                        </p:tav>
                                      </p:tavLst>
                                    </p:anim>
                                    <p:anim calcmode="lin" valueType="num">
                                      <p:cBhvr>
                                        <p:cTn id="81"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97" grpId="0" animBg="1"/>
      <p:bldP spid="3" grpId="0"/>
      <p:bldP spid="85" grpId="0" animBg="1"/>
      <p:bldP spid="86" grpId="0" animBg="1"/>
      <p:bldP spid="87" grpId="0" animBg="1"/>
      <p:bldP spid="88" grpId="0" animBg="1"/>
      <p:bldP spid="89" grpId="0" animBg="1"/>
      <p:bldP spid="9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Callout Text" hidden="1">
            <a:extLst>
              <a:ext uri="{FF2B5EF4-FFF2-40B4-BE49-F238E27FC236}">
                <a16:creationId xmlns:a16="http://schemas.microsoft.com/office/drawing/2014/main" id="{5DB84CB2-1353-4186-A891-1CB2681FF9E5}"/>
              </a:ext>
            </a:extLst>
          </p:cNvPr>
          <p:cNvSpPr/>
          <p:nvPr/>
        </p:nvSpPr>
        <p:spPr>
          <a:xfrm>
            <a:off x="-81237" y="2846902"/>
            <a:ext cx="2891790" cy="1400398"/>
          </a:xfrm>
          <a:prstGeom prst="wedgeRectCallout">
            <a:avLst>
              <a:gd name="adj1" fmla="val 66828"/>
              <a:gd name="adj2" fmla="val -7166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94" b="1" dirty="0">
                <a:solidFill>
                  <a:schemeClr val="bg1"/>
                </a:solidFill>
              </a:rPr>
              <a:t>NOTE: ALL OF THE FIRST SET IS ANIMATED. DELETE THE PAGES YOU WANT AND KEEP THOSE YOU NEED. </a:t>
            </a:r>
          </a:p>
          <a:p>
            <a:pPr algn="ctr"/>
            <a:r>
              <a:rPr lang="en-US" sz="1294" b="1" dirty="0">
                <a:solidFill>
                  <a:schemeClr val="bg1"/>
                </a:solidFill>
              </a:rPr>
              <a:t>THE DUPLICATE SLIDES BELOW ARE STATIC SLIDES.</a:t>
            </a:r>
          </a:p>
        </p:txBody>
      </p:sp>
      <p:grpSp>
        <p:nvGrpSpPr>
          <p:cNvPr id="353" name="woman_phone_black">
            <a:extLst>
              <a:ext uri="{FF2B5EF4-FFF2-40B4-BE49-F238E27FC236}">
                <a16:creationId xmlns:a16="http://schemas.microsoft.com/office/drawing/2014/main" id="{5EBB7225-B716-46F6-911A-2285B3CA19E3}"/>
              </a:ext>
            </a:extLst>
          </p:cNvPr>
          <p:cNvGrpSpPr/>
          <p:nvPr/>
        </p:nvGrpSpPr>
        <p:grpSpPr>
          <a:xfrm>
            <a:off x="5079534" y="4141213"/>
            <a:ext cx="1157674" cy="2581437"/>
            <a:chOff x="7620000" y="2392363"/>
            <a:chExt cx="642938" cy="1535112"/>
          </a:xfrm>
        </p:grpSpPr>
        <p:sp>
          <p:nvSpPr>
            <p:cNvPr id="354" name="Freeform 5">
              <a:extLst>
                <a:ext uri="{FF2B5EF4-FFF2-40B4-BE49-F238E27FC236}">
                  <a16:creationId xmlns:a16="http://schemas.microsoft.com/office/drawing/2014/main" id="{80D452AE-2D59-4B6D-A957-E609710CAA37}"/>
                </a:ext>
              </a:extLst>
            </p:cNvPr>
            <p:cNvSpPr>
              <a:spLocks/>
            </p:cNvSpPr>
            <p:nvPr/>
          </p:nvSpPr>
          <p:spPr bwMode="auto">
            <a:xfrm>
              <a:off x="7821613" y="2852738"/>
              <a:ext cx="174625" cy="261937"/>
            </a:xfrm>
            <a:custGeom>
              <a:avLst/>
              <a:gdLst>
                <a:gd name="T0" fmla="*/ 92 w 110"/>
                <a:gd name="T1" fmla="*/ 46 h 165"/>
                <a:gd name="T2" fmla="*/ 92 w 110"/>
                <a:gd name="T3" fmla="*/ 0 h 165"/>
                <a:gd name="T4" fmla="*/ 18 w 110"/>
                <a:gd name="T5" fmla="*/ 0 h 165"/>
                <a:gd name="T6" fmla="*/ 18 w 110"/>
                <a:gd name="T7" fmla="*/ 46 h 165"/>
                <a:gd name="T8" fmla="*/ 0 w 110"/>
                <a:gd name="T9" fmla="*/ 51 h 165"/>
                <a:gd name="T10" fmla="*/ 18 w 110"/>
                <a:gd name="T11" fmla="*/ 165 h 165"/>
                <a:gd name="T12" fmla="*/ 92 w 110"/>
                <a:gd name="T13" fmla="*/ 165 h 165"/>
                <a:gd name="T14" fmla="*/ 110 w 110"/>
                <a:gd name="T15" fmla="*/ 51 h 165"/>
                <a:gd name="T16" fmla="*/ 92 w 110"/>
                <a:gd name="T17" fmla="*/ 4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65">
                  <a:moveTo>
                    <a:pt x="92" y="46"/>
                  </a:moveTo>
                  <a:lnTo>
                    <a:pt x="92" y="0"/>
                  </a:lnTo>
                  <a:lnTo>
                    <a:pt x="18" y="0"/>
                  </a:lnTo>
                  <a:lnTo>
                    <a:pt x="18" y="46"/>
                  </a:lnTo>
                  <a:lnTo>
                    <a:pt x="0" y="51"/>
                  </a:lnTo>
                  <a:lnTo>
                    <a:pt x="18" y="165"/>
                  </a:lnTo>
                  <a:lnTo>
                    <a:pt x="92" y="165"/>
                  </a:lnTo>
                  <a:lnTo>
                    <a:pt x="110" y="51"/>
                  </a:lnTo>
                  <a:lnTo>
                    <a:pt x="92" y="46"/>
                  </a:ln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5" name="Freeform 6">
              <a:extLst>
                <a:ext uri="{FF2B5EF4-FFF2-40B4-BE49-F238E27FC236}">
                  <a16:creationId xmlns:a16="http://schemas.microsoft.com/office/drawing/2014/main" id="{B75461C8-DF7F-4293-B60C-830F128BCE33}"/>
                </a:ext>
              </a:extLst>
            </p:cNvPr>
            <p:cNvSpPr>
              <a:spLocks/>
            </p:cNvSpPr>
            <p:nvPr/>
          </p:nvSpPr>
          <p:spPr bwMode="auto">
            <a:xfrm>
              <a:off x="7821613" y="2852738"/>
              <a:ext cx="174625" cy="261937"/>
            </a:xfrm>
            <a:custGeom>
              <a:avLst/>
              <a:gdLst>
                <a:gd name="T0" fmla="*/ 92 w 110"/>
                <a:gd name="T1" fmla="*/ 46 h 165"/>
                <a:gd name="T2" fmla="*/ 92 w 110"/>
                <a:gd name="T3" fmla="*/ 0 h 165"/>
                <a:gd name="T4" fmla="*/ 18 w 110"/>
                <a:gd name="T5" fmla="*/ 0 h 165"/>
                <a:gd name="T6" fmla="*/ 18 w 110"/>
                <a:gd name="T7" fmla="*/ 46 h 165"/>
                <a:gd name="T8" fmla="*/ 0 w 110"/>
                <a:gd name="T9" fmla="*/ 51 h 165"/>
                <a:gd name="T10" fmla="*/ 18 w 110"/>
                <a:gd name="T11" fmla="*/ 165 h 165"/>
                <a:gd name="T12" fmla="*/ 92 w 110"/>
                <a:gd name="T13" fmla="*/ 165 h 165"/>
                <a:gd name="T14" fmla="*/ 110 w 110"/>
                <a:gd name="T15" fmla="*/ 51 h 165"/>
                <a:gd name="T16" fmla="*/ 92 w 110"/>
                <a:gd name="T17" fmla="*/ 4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65">
                  <a:moveTo>
                    <a:pt x="92" y="46"/>
                  </a:moveTo>
                  <a:lnTo>
                    <a:pt x="92" y="0"/>
                  </a:lnTo>
                  <a:lnTo>
                    <a:pt x="18" y="0"/>
                  </a:lnTo>
                  <a:lnTo>
                    <a:pt x="18" y="46"/>
                  </a:lnTo>
                  <a:lnTo>
                    <a:pt x="0" y="51"/>
                  </a:lnTo>
                  <a:lnTo>
                    <a:pt x="18" y="165"/>
                  </a:lnTo>
                  <a:lnTo>
                    <a:pt x="92" y="165"/>
                  </a:lnTo>
                  <a:lnTo>
                    <a:pt x="110" y="51"/>
                  </a:lnTo>
                  <a:lnTo>
                    <a:pt x="92" y="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6" name="Freeform 7">
              <a:extLst>
                <a:ext uri="{FF2B5EF4-FFF2-40B4-BE49-F238E27FC236}">
                  <a16:creationId xmlns:a16="http://schemas.microsoft.com/office/drawing/2014/main" id="{51E0A5D8-B1A2-40D3-8F69-D958C228957A}"/>
                </a:ext>
              </a:extLst>
            </p:cNvPr>
            <p:cNvSpPr>
              <a:spLocks/>
            </p:cNvSpPr>
            <p:nvPr/>
          </p:nvSpPr>
          <p:spPr bwMode="auto">
            <a:xfrm>
              <a:off x="7850188" y="2868613"/>
              <a:ext cx="117475" cy="57150"/>
            </a:xfrm>
            <a:custGeom>
              <a:avLst/>
              <a:gdLst>
                <a:gd name="T0" fmla="*/ 60 w 60"/>
                <a:gd name="T1" fmla="*/ 0 h 30"/>
                <a:gd name="T2" fmla="*/ 60 w 60"/>
                <a:gd name="T3" fmla="*/ 0 h 30"/>
                <a:gd name="T4" fmla="*/ 57 w 60"/>
                <a:gd name="T5" fmla="*/ 1 h 30"/>
                <a:gd name="T6" fmla="*/ 30 w 60"/>
                <a:gd name="T7" fmla="*/ 10 h 30"/>
                <a:gd name="T8" fmla="*/ 2 w 60"/>
                <a:gd name="T9" fmla="*/ 1 h 30"/>
                <a:gd name="T10" fmla="*/ 0 w 60"/>
                <a:gd name="T11" fmla="*/ 1 h 30"/>
                <a:gd name="T12" fmla="*/ 0 w 60"/>
                <a:gd name="T13" fmla="*/ 9 h 30"/>
                <a:gd name="T14" fmla="*/ 60 w 60"/>
                <a:gd name="T15" fmla="*/ 30 h 30"/>
                <a:gd name="T16" fmla="*/ 60 w 6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30">
                  <a:moveTo>
                    <a:pt x="60" y="0"/>
                  </a:moveTo>
                  <a:cubicBezTo>
                    <a:pt x="60" y="0"/>
                    <a:pt x="60" y="0"/>
                    <a:pt x="60" y="0"/>
                  </a:cubicBezTo>
                  <a:cubicBezTo>
                    <a:pt x="59" y="0"/>
                    <a:pt x="58" y="0"/>
                    <a:pt x="57" y="1"/>
                  </a:cubicBezTo>
                  <a:cubicBezTo>
                    <a:pt x="48" y="7"/>
                    <a:pt x="39" y="10"/>
                    <a:pt x="30" y="10"/>
                  </a:cubicBezTo>
                  <a:cubicBezTo>
                    <a:pt x="21" y="10"/>
                    <a:pt x="11" y="7"/>
                    <a:pt x="2" y="1"/>
                  </a:cubicBezTo>
                  <a:cubicBezTo>
                    <a:pt x="1" y="1"/>
                    <a:pt x="1" y="1"/>
                    <a:pt x="0" y="1"/>
                  </a:cubicBezTo>
                  <a:cubicBezTo>
                    <a:pt x="0" y="9"/>
                    <a:pt x="0" y="9"/>
                    <a:pt x="0" y="9"/>
                  </a:cubicBezTo>
                  <a:cubicBezTo>
                    <a:pt x="60" y="30"/>
                    <a:pt x="60" y="30"/>
                    <a:pt x="60" y="30"/>
                  </a:cubicBezTo>
                  <a:cubicBezTo>
                    <a:pt x="60" y="0"/>
                    <a:pt x="60" y="0"/>
                    <a:pt x="60" y="0"/>
                  </a:cubicBezTo>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7" name="Freeform 11">
              <a:extLst>
                <a:ext uri="{FF2B5EF4-FFF2-40B4-BE49-F238E27FC236}">
                  <a16:creationId xmlns:a16="http://schemas.microsoft.com/office/drawing/2014/main" id="{39B012D7-DE9B-4E10-A040-5CD29D57BAB3}"/>
                </a:ext>
              </a:extLst>
            </p:cNvPr>
            <p:cNvSpPr>
              <a:spLocks/>
            </p:cNvSpPr>
            <p:nvPr/>
          </p:nvSpPr>
          <p:spPr bwMode="auto">
            <a:xfrm>
              <a:off x="7654925" y="3438525"/>
              <a:ext cx="506413" cy="488950"/>
            </a:xfrm>
            <a:custGeom>
              <a:avLst/>
              <a:gdLst>
                <a:gd name="T0" fmla="*/ 217 w 260"/>
                <a:gd name="T1" fmla="*/ 0 h 254"/>
                <a:gd name="T2" fmla="*/ 130 w 260"/>
                <a:gd name="T3" fmla="*/ 0 h 254"/>
                <a:gd name="T4" fmla="*/ 43 w 260"/>
                <a:gd name="T5" fmla="*/ 0 h 254"/>
                <a:gd name="T6" fmla="*/ 42 w 260"/>
                <a:gd name="T7" fmla="*/ 252 h 254"/>
                <a:gd name="T8" fmla="*/ 45 w 260"/>
                <a:gd name="T9" fmla="*/ 254 h 254"/>
                <a:gd name="T10" fmla="*/ 130 w 260"/>
                <a:gd name="T11" fmla="*/ 254 h 254"/>
                <a:gd name="T12" fmla="*/ 215 w 260"/>
                <a:gd name="T13" fmla="*/ 254 h 254"/>
                <a:gd name="T14" fmla="*/ 218 w 260"/>
                <a:gd name="T15" fmla="*/ 252 h 254"/>
                <a:gd name="T16" fmla="*/ 217 w 260"/>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54">
                  <a:moveTo>
                    <a:pt x="217" y="0"/>
                  </a:moveTo>
                  <a:cubicBezTo>
                    <a:pt x="130" y="0"/>
                    <a:pt x="130" y="0"/>
                    <a:pt x="130" y="0"/>
                  </a:cubicBezTo>
                  <a:cubicBezTo>
                    <a:pt x="43" y="0"/>
                    <a:pt x="43" y="0"/>
                    <a:pt x="43" y="0"/>
                  </a:cubicBezTo>
                  <a:cubicBezTo>
                    <a:pt x="43" y="0"/>
                    <a:pt x="0" y="66"/>
                    <a:pt x="42" y="252"/>
                  </a:cubicBezTo>
                  <a:cubicBezTo>
                    <a:pt x="42" y="253"/>
                    <a:pt x="44" y="254"/>
                    <a:pt x="45" y="254"/>
                  </a:cubicBezTo>
                  <a:cubicBezTo>
                    <a:pt x="130" y="254"/>
                    <a:pt x="130" y="254"/>
                    <a:pt x="130" y="254"/>
                  </a:cubicBezTo>
                  <a:cubicBezTo>
                    <a:pt x="215" y="254"/>
                    <a:pt x="215" y="254"/>
                    <a:pt x="215" y="254"/>
                  </a:cubicBezTo>
                  <a:cubicBezTo>
                    <a:pt x="216" y="254"/>
                    <a:pt x="218" y="253"/>
                    <a:pt x="218" y="252"/>
                  </a:cubicBezTo>
                  <a:cubicBezTo>
                    <a:pt x="260" y="66"/>
                    <a:pt x="217" y="0"/>
                    <a:pt x="217" y="0"/>
                  </a:cubicBezTo>
                  <a:close/>
                </a:path>
              </a:pathLst>
            </a:custGeom>
            <a:solidFill>
              <a:srgbClr val="2A29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58" name="Freeform 12">
              <a:extLst>
                <a:ext uri="{FF2B5EF4-FFF2-40B4-BE49-F238E27FC236}">
                  <a16:creationId xmlns:a16="http://schemas.microsoft.com/office/drawing/2014/main" id="{BF869E29-55F2-4101-92BF-9DD0808991D3}"/>
                </a:ext>
              </a:extLst>
            </p:cNvPr>
            <p:cNvSpPr>
              <a:spLocks/>
            </p:cNvSpPr>
            <p:nvPr/>
          </p:nvSpPr>
          <p:spPr bwMode="auto">
            <a:xfrm>
              <a:off x="7677150" y="2927350"/>
              <a:ext cx="463550" cy="601662"/>
            </a:xfrm>
            <a:custGeom>
              <a:avLst/>
              <a:gdLst>
                <a:gd name="T0" fmla="*/ 45 w 238"/>
                <a:gd name="T1" fmla="*/ 164 h 312"/>
                <a:gd name="T2" fmla="*/ 38 w 238"/>
                <a:gd name="T3" fmla="*/ 77 h 312"/>
                <a:gd name="T4" fmla="*/ 84 w 238"/>
                <a:gd name="T5" fmla="*/ 0 h 312"/>
                <a:gd name="T6" fmla="*/ 119 w 238"/>
                <a:gd name="T7" fmla="*/ 96 h 312"/>
                <a:gd name="T8" fmla="*/ 154 w 238"/>
                <a:gd name="T9" fmla="*/ 0 h 312"/>
                <a:gd name="T10" fmla="*/ 200 w 238"/>
                <a:gd name="T11" fmla="*/ 77 h 312"/>
                <a:gd name="T12" fmla="*/ 193 w 238"/>
                <a:gd name="T13" fmla="*/ 164 h 312"/>
                <a:gd name="T14" fmla="*/ 225 w 238"/>
                <a:gd name="T15" fmla="*/ 312 h 312"/>
                <a:gd name="T16" fmla="*/ 129 w 238"/>
                <a:gd name="T17" fmla="*/ 312 h 312"/>
                <a:gd name="T18" fmla="*/ 119 w 238"/>
                <a:gd name="T19" fmla="*/ 276 h 312"/>
                <a:gd name="T20" fmla="*/ 109 w 238"/>
                <a:gd name="T21" fmla="*/ 312 h 312"/>
                <a:gd name="T22" fmla="*/ 13 w 238"/>
                <a:gd name="T23" fmla="*/ 312 h 312"/>
                <a:gd name="T24" fmla="*/ 45 w 238"/>
                <a:gd name="T25" fmla="*/ 16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8" h="312">
                  <a:moveTo>
                    <a:pt x="45" y="164"/>
                  </a:moveTo>
                  <a:cubicBezTo>
                    <a:pt x="31" y="149"/>
                    <a:pt x="8" y="120"/>
                    <a:pt x="38" y="77"/>
                  </a:cubicBezTo>
                  <a:cubicBezTo>
                    <a:pt x="57" y="49"/>
                    <a:pt x="0" y="5"/>
                    <a:pt x="84" y="0"/>
                  </a:cubicBezTo>
                  <a:cubicBezTo>
                    <a:pt x="119" y="96"/>
                    <a:pt x="119" y="96"/>
                    <a:pt x="119" y="96"/>
                  </a:cubicBezTo>
                  <a:cubicBezTo>
                    <a:pt x="154" y="0"/>
                    <a:pt x="154" y="0"/>
                    <a:pt x="154" y="0"/>
                  </a:cubicBezTo>
                  <a:cubicBezTo>
                    <a:pt x="238" y="5"/>
                    <a:pt x="181" y="49"/>
                    <a:pt x="200" y="77"/>
                  </a:cubicBezTo>
                  <a:cubicBezTo>
                    <a:pt x="230" y="120"/>
                    <a:pt x="207" y="149"/>
                    <a:pt x="193" y="164"/>
                  </a:cubicBezTo>
                  <a:cubicBezTo>
                    <a:pt x="193" y="164"/>
                    <a:pt x="197" y="229"/>
                    <a:pt x="225" y="312"/>
                  </a:cubicBezTo>
                  <a:cubicBezTo>
                    <a:pt x="129" y="312"/>
                    <a:pt x="129" y="312"/>
                    <a:pt x="129" y="312"/>
                  </a:cubicBezTo>
                  <a:cubicBezTo>
                    <a:pt x="119" y="276"/>
                    <a:pt x="119" y="276"/>
                    <a:pt x="119" y="276"/>
                  </a:cubicBezTo>
                  <a:cubicBezTo>
                    <a:pt x="109" y="312"/>
                    <a:pt x="109" y="312"/>
                    <a:pt x="109" y="312"/>
                  </a:cubicBezTo>
                  <a:cubicBezTo>
                    <a:pt x="13" y="312"/>
                    <a:pt x="13" y="312"/>
                    <a:pt x="13" y="312"/>
                  </a:cubicBezTo>
                  <a:cubicBezTo>
                    <a:pt x="41" y="229"/>
                    <a:pt x="45" y="164"/>
                    <a:pt x="45" y="164"/>
                  </a:cubicBezTo>
                </a:path>
              </a:pathLst>
            </a:custGeom>
            <a:solidFill>
              <a:srgbClr val="3B39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dirty="0"/>
            </a:p>
          </p:txBody>
        </p:sp>
        <p:sp>
          <p:nvSpPr>
            <p:cNvPr id="359" name="Freeform 13">
              <a:extLst>
                <a:ext uri="{FF2B5EF4-FFF2-40B4-BE49-F238E27FC236}">
                  <a16:creationId xmlns:a16="http://schemas.microsoft.com/office/drawing/2014/main" id="{3CB0544C-5E35-4A37-8A7D-093AEAE9395A}"/>
                </a:ext>
              </a:extLst>
            </p:cNvPr>
            <p:cNvSpPr>
              <a:spLocks/>
            </p:cNvSpPr>
            <p:nvPr/>
          </p:nvSpPr>
          <p:spPr bwMode="auto">
            <a:xfrm>
              <a:off x="7908925" y="2925763"/>
              <a:ext cx="134938" cy="187325"/>
            </a:xfrm>
            <a:custGeom>
              <a:avLst/>
              <a:gdLst>
                <a:gd name="T0" fmla="*/ 85 w 85"/>
                <a:gd name="T1" fmla="*/ 30 h 118"/>
                <a:gd name="T2" fmla="*/ 44 w 85"/>
                <a:gd name="T3" fmla="*/ 45 h 118"/>
                <a:gd name="T4" fmla="*/ 60 w 85"/>
                <a:gd name="T5" fmla="*/ 67 h 118"/>
                <a:gd name="T6" fmla="*/ 0 w 85"/>
                <a:gd name="T7" fmla="*/ 118 h 118"/>
                <a:gd name="T8" fmla="*/ 43 w 85"/>
                <a:gd name="T9" fmla="*/ 0 h 118"/>
                <a:gd name="T10" fmla="*/ 85 w 85"/>
                <a:gd name="T11" fmla="*/ 30 h 118"/>
              </a:gdLst>
              <a:ahLst/>
              <a:cxnLst>
                <a:cxn ang="0">
                  <a:pos x="T0" y="T1"/>
                </a:cxn>
                <a:cxn ang="0">
                  <a:pos x="T2" y="T3"/>
                </a:cxn>
                <a:cxn ang="0">
                  <a:pos x="T4" y="T5"/>
                </a:cxn>
                <a:cxn ang="0">
                  <a:pos x="T6" y="T7"/>
                </a:cxn>
                <a:cxn ang="0">
                  <a:pos x="T8" y="T9"/>
                </a:cxn>
                <a:cxn ang="0">
                  <a:pos x="T10" y="T11"/>
                </a:cxn>
              </a:cxnLst>
              <a:rect l="0" t="0" r="r" b="b"/>
              <a:pathLst>
                <a:path w="85" h="118">
                  <a:moveTo>
                    <a:pt x="85" y="30"/>
                  </a:moveTo>
                  <a:lnTo>
                    <a:pt x="44" y="45"/>
                  </a:lnTo>
                  <a:lnTo>
                    <a:pt x="60" y="67"/>
                  </a:lnTo>
                  <a:lnTo>
                    <a:pt x="0" y="118"/>
                  </a:lnTo>
                  <a:lnTo>
                    <a:pt x="43" y="0"/>
                  </a:lnTo>
                  <a:lnTo>
                    <a:pt x="85"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0" name="Freeform 14">
              <a:extLst>
                <a:ext uri="{FF2B5EF4-FFF2-40B4-BE49-F238E27FC236}">
                  <a16:creationId xmlns:a16="http://schemas.microsoft.com/office/drawing/2014/main" id="{02FBA74C-5EAF-40FB-BA38-355A6E148E44}"/>
                </a:ext>
              </a:extLst>
            </p:cNvPr>
            <p:cNvSpPr>
              <a:spLocks/>
            </p:cNvSpPr>
            <p:nvPr/>
          </p:nvSpPr>
          <p:spPr bwMode="auto">
            <a:xfrm>
              <a:off x="7908925" y="2925763"/>
              <a:ext cx="134938" cy="187325"/>
            </a:xfrm>
            <a:custGeom>
              <a:avLst/>
              <a:gdLst>
                <a:gd name="T0" fmla="*/ 85 w 85"/>
                <a:gd name="T1" fmla="*/ 30 h 118"/>
                <a:gd name="T2" fmla="*/ 44 w 85"/>
                <a:gd name="T3" fmla="*/ 45 h 118"/>
                <a:gd name="T4" fmla="*/ 60 w 85"/>
                <a:gd name="T5" fmla="*/ 67 h 118"/>
                <a:gd name="T6" fmla="*/ 0 w 85"/>
                <a:gd name="T7" fmla="*/ 118 h 118"/>
                <a:gd name="T8" fmla="*/ 43 w 85"/>
                <a:gd name="T9" fmla="*/ 0 h 118"/>
                <a:gd name="T10" fmla="*/ 85 w 85"/>
                <a:gd name="T11" fmla="*/ 30 h 118"/>
              </a:gdLst>
              <a:ahLst/>
              <a:cxnLst>
                <a:cxn ang="0">
                  <a:pos x="T0" y="T1"/>
                </a:cxn>
                <a:cxn ang="0">
                  <a:pos x="T2" y="T3"/>
                </a:cxn>
                <a:cxn ang="0">
                  <a:pos x="T4" y="T5"/>
                </a:cxn>
                <a:cxn ang="0">
                  <a:pos x="T6" y="T7"/>
                </a:cxn>
                <a:cxn ang="0">
                  <a:pos x="T8" y="T9"/>
                </a:cxn>
                <a:cxn ang="0">
                  <a:pos x="T10" y="T11"/>
                </a:cxn>
              </a:cxnLst>
              <a:rect l="0" t="0" r="r" b="b"/>
              <a:pathLst>
                <a:path w="85" h="118">
                  <a:moveTo>
                    <a:pt x="85" y="30"/>
                  </a:moveTo>
                  <a:lnTo>
                    <a:pt x="44" y="45"/>
                  </a:lnTo>
                  <a:lnTo>
                    <a:pt x="60" y="67"/>
                  </a:lnTo>
                  <a:lnTo>
                    <a:pt x="0" y="118"/>
                  </a:lnTo>
                  <a:lnTo>
                    <a:pt x="43" y="0"/>
                  </a:lnTo>
                  <a:lnTo>
                    <a:pt x="85"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1" name="Freeform 15">
              <a:extLst>
                <a:ext uri="{FF2B5EF4-FFF2-40B4-BE49-F238E27FC236}">
                  <a16:creationId xmlns:a16="http://schemas.microsoft.com/office/drawing/2014/main" id="{0FA907BE-5E70-4CB4-95DF-ABD7C2EC1F72}"/>
                </a:ext>
              </a:extLst>
            </p:cNvPr>
            <p:cNvSpPr>
              <a:spLocks/>
            </p:cNvSpPr>
            <p:nvPr/>
          </p:nvSpPr>
          <p:spPr bwMode="auto">
            <a:xfrm>
              <a:off x="7773988" y="2927350"/>
              <a:ext cx="134938" cy="185737"/>
            </a:xfrm>
            <a:custGeom>
              <a:avLst/>
              <a:gdLst>
                <a:gd name="T0" fmla="*/ 0 w 85"/>
                <a:gd name="T1" fmla="*/ 29 h 117"/>
                <a:gd name="T2" fmla="*/ 42 w 85"/>
                <a:gd name="T3" fmla="*/ 0 h 117"/>
                <a:gd name="T4" fmla="*/ 85 w 85"/>
                <a:gd name="T5" fmla="*/ 117 h 117"/>
                <a:gd name="T6" fmla="*/ 25 w 85"/>
                <a:gd name="T7" fmla="*/ 66 h 117"/>
                <a:gd name="T8" fmla="*/ 41 w 85"/>
                <a:gd name="T9" fmla="*/ 44 h 117"/>
                <a:gd name="T10" fmla="*/ 0 w 85"/>
                <a:gd name="T11" fmla="*/ 29 h 117"/>
              </a:gdLst>
              <a:ahLst/>
              <a:cxnLst>
                <a:cxn ang="0">
                  <a:pos x="T0" y="T1"/>
                </a:cxn>
                <a:cxn ang="0">
                  <a:pos x="T2" y="T3"/>
                </a:cxn>
                <a:cxn ang="0">
                  <a:pos x="T4" y="T5"/>
                </a:cxn>
                <a:cxn ang="0">
                  <a:pos x="T6" y="T7"/>
                </a:cxn>
                <a:cxn ang="0">
                  <a:pos x="T8" y="T9"/>
                </a:cxn>
                <a:cxn ang="0">
                  <a:pos x="T10" y="T11"/>
                </a:cxn>
              </a:cxnLst>
              <a:rect l="0" t="0" r="r" b="b"/>
              <a:pathLst>
                <a:path w="85" h="117">
                  <a:moveTo>
                    <a:pt x="0" y="29"/>
                  </a:moveTo>
                  <a:lnTo>
                    <a:pt x="42" y="0"/>
                  </a:lnTo>
                  <a:lnTo>
                    <a:pt x="85" y="117"/>
                  </a:lnTo>
                  <a:lnTo>
                    <a:pt x="25" y="66"/>
                  </a:lnTo>
                  <a:lnTo>
                    <a:pt x="41" y="44"/>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2" name="Freeform 16">
              <a:extLst>
                <a:ext uri="{FF2B5EF4-FFF2-40B4-BE49-F238E27FC236}">
                  <a16:creationId xmlns:a16="http://schemas.microsoft.com/office/drawing/2014/main" id="{E16A4750-6A15-43E5-9289-BB1DB44F1859}"/>
                </a:ext>
              </a:extLst>
            </p:cNvPr>
            <p:cNvSpPr>
              <a:spLocks/>
            </p:cNvSpPr>
            <p:nvPr/>
          </p:nvSpPr>
          <p:spPr bwMode="auto">
            <a:xfrm>
              <a:off x="7773988" y="2927350"/>
              <a:ext cx="134938" cy="185737"/>
            </a:xfrm>
            <a:custGeom>
              <a:avLst/>
              <a:gdLst>
                <a:gd name="T0" fmla="*/ 0 w 85"/>
                <a:gd name="T1" fmla="*/ 29 h 117"/>
                <a:gd name="T2" fmla="*/ 42 w 85"/>
                <a:gd name="T3" fmla="*/ 0 h 117"/>
                <a:gd name="T4" fmla="*/ 85 w 85"/>
                <a:gd name="T5" fmla="*/ 117 h 117"/>
                <a:gd name="T6" fmla="*/ 25 w 85"/>
                <a:gd name="T7" fmla="*/ 66 h 117"/>
                <a:gd name="T8" fmla="*/ 41 w 85"/>
                <a:gd name="T9" fmla="*/ 44 h 117"/>
                <a:gd name="T10" fmla="*/ 0 w 85"/>
                <a:gd name="T11" fmla="*/ 29 h 117"/>
              </a:gdLst>
              <a:ahLst/>
              <a:cxnLst>
                <a:cxn ang="0">
                  <a:pos x="T0" y="T1"/>
                </a:cxn>
                <a:cxn ang="0">
                  <a:pos x="T2" y="T3"/>
                </a:cxn>
                <a:cxn ang="0">
                  <a:pos x="T4" y="T5"/>
                </a:cxn>
                <a:cxn ang="0">
                  <a:pos x="T6" y="T7"/>
                </a:cxn>
                <a:cxn ang="0">
                  <a:pos x="T8" y="T9"/>
                </a:cxn>
                <a:cxn ang="0">
                  <a:pos x="T10" y="T11"/>
                </a:cxn>
              </a:cxnLst>
              <a:rect l="0" t="0" r="r" b="b"/>
              <a:pathLst>
                <a:path w="85" h="117">
                  <a:moveTo>
                    <a:pt x="0" y="29"/>
                  </a:moveTo>
                  <a:lnTo>
                    <a:pt x="42" y="0"/>
                  </a:lnTo>
                  <a:lnTo>
                    <a:pt x="85" y="117"/>
                  </a:lnTo>
                  <a:lnTo>
                    <a:pt x="25" y="66"/>
                  </a:lnTo>
                  <a:lnTo>
                    <a:pt x="41" y="44"/>
                  </a:lnTo>
                  <a:lnTo>
                    <a:pt x="0" y="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3" name="Freeform 17">
              <a:extLst>
                <a:ext uri="{FF2B5EF4-FFF2-40B4-BE49-F238E27FC236}">
                  <a16:creationId xmlns:a16="http://schemas.microsoft.com/office/drawing/2014/main" id="{468A65A2-B4CF-4208-8AA9-932140384A23}"/>
                </a:ext>
              </a:extLst>
            </p:cNvPr>
            <p:cNvSpPr>
              <a:spLocks/>
            </p:cNvSpPr>
            <p:nvPr/>
          </p:nvSpPr>
          <p:spPr bwMode="auto">
            <a:xfrm>
              <a:off x="7893050" y="3094038"/>
              <a:ext cx="117475" cy="201612"/>
            </a:xfrm>
            <a:custGeom>
              <a:avLst/>
              <a:gdLst>
                <a:gd name="T0" fmla="*/ 60 w 60"/>
                <a:gd name="T1" fmla="*/ 85 h 105"/>
                <a:gd name="T2" fmla="*/ 60 w 60"/>
                <a:gd name="T3" fmla="*/ 20 h 105"/>
                <a:gd name="T4" fmla="*/ 40 w 60"/>
                <a:gd name="T5" fmla="*/ 0 h 105"/>
                <a:gd name="T6" fmla="*/ 20 w 60"/>
                <a:gd name="T7" fmla="*/ 0 h 105"/>
                <a:gd name="T8" fmla="*/ 0 w 60"/>
                <a:gd name="T9" fmla="*/ 20 h 105"/>
                <a:gd name="T10" fmla="*/ 0 w 60"/>
                <a:gd name="T11" fmla="*/ 85 h 105"/>
                <a:gd name="T12" fmla="*/ 20 w 60"/>
                <a:gd name="T13" fmla="*/ 105 h 105"/>
                <a:gd name="T14" fmla="*/ 40 w 60"/>
                <a:gd name="T15" fmla="*/ 105 h 105"/>
                <a:gd name="T16" fmla="*/ 60 w 60"/>
                <a:gd name="T17"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05">
                  <a:moveTo>
                    <a:pt x="60" y="85"/>
                  </a:moveTo>
                  <a:cubicBezTo>
                    <a:pt x="60" y="20"/>
                    <a:pt x="60" y="20"/>
                    <a:pt x="60" y="20"/>
                  </a:cubicBezTo>
                  <a:cubicBezTo>
                    <a:pt x="60" y="9"/>
                    <a:pt x="51" y="0"/>
                    <a:pt x="40" y="0"/>
                  </a:cubicBezTo>
                  <a:cubicBezTo>
                    <a:pt x="20" y="0"/>
                    <a:pt x="20" y="0"/>
                    <a:pt x="20" y="0"/>
                  </a:cubicBezTo>
                  <a:cubicBezTo>
                    <a:pt x="9" y="0"/>
                    <a:pt x="0" y="9"/>
                    <a:pt x="0" y="20"/>
                  </a:cubicBezTo>
                  <a:cubicBezTo>
                    <a:pt x="0" y="85"/>
                    <a:pt x="0" y="85"/>
                    <a:pt x="0" y="85"/>
                  </a:cubicBezTo>
                  <a:cubicBezTo>
                    <a:pt x="0" y="96"/>
                    <a:pt x="9" y="105"/>
                    <a:pt x="20" y="105"/>
                  </a:cubicBezTo>
                  <a:cubicBezTo>
                    <a:pt x="40" y="105"/>
                    <a:pt x="40" y="105"/>
                    <a:pt x="40" y="105"/>
                  </a:cubicBezTo>
                  <a:cubicBezTo>
                    <a:pt x="51" y="105"/>
                    <a:pt x="60" y="96"/>
                    <a:pt x="60" y="85"/>
                  </a:cubicBezTo>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4" name="Freeform 18">
              <a:extLst>
                <a:ext uri="{FF2B5EF4-FFF2-40B4-BE49-F238E27FC236}">
                  <a16:creationId xmlns:a16="http://schemas.microsoft.com/office/drawing/2014/main" id="{9658C3C1-2CCE-4F72-84B6-0526AC4A2DA8}"/>
                </a:ext>
              </a:extLst>
            </p:cNvPr>
            <p:cNvSpPr>
              <a:spLocks/>
            </p:cNvSpPr>
            <p:nvPr/>
          </p:nvSpPr>
          <p:spPr bwMode="auto">
            <a:xfrm>
              <a:off x="7932738" y="3094038"/>
              <a:ext cx="73025" cy="11112"/>
            </a:xfrm>
            <a:custGeom>
              <a:avLst/>
              <a:gdLst>
                <a:gd name="T0" fmla="*/ 25 w 38"/>
                <a:gd name="T1" fmla="*/ 0 h 6"/>
                <a:gd name="T2" fmla="*/ 0 w 38"/>
                <a:gd name="T3" fmla="*/ 0 h 6"/>
                <a:gd name="T4" fmla="*/ 0 w 38"/>
                <a:gd name="T5" fmla="*/ 0 h 6"/>
                <a:gd name="T6" fmla="*/ 0 w 38"/>
                <a:gd name="T7" fmla="*/ 0 h 6"/>
                <a:gd name="T8" fmla="*/ 20 w 38"/>
                <a:gd name="T9" fmla="*/ 0 h 6"/>
                <a:gd name="T10" fmla="*/ 33 w 38"/>
                <a:gd name="T11" fmla="*/ 4 h 6"/>
                <a:gd name="T12" fmla="*/ 38 w 38"/>
                <a:gd name="T13" fmla="*/ 6 h 6"/>
                <a:gd name="T14" fmla="*/ 25 w 38"/>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6">
                  <a:moveTo>
                    <a:pt x="25" y="0"/>
                  </a:moveTo>
                  <a:cubicBezTo>
                    <a:pt x="0" y="0"/>
                    <a:pt x="0" y="0"/>
                    <a:pt x="0" y="0"/>
                  </a:cubicBezTo>
                  <a:cubicBezTo>
                    <a:pt x="0" y="0"/>
                    <a:pt x="0" y="0"/>
                    <a:pt x="0" y="0"/>
                  </a:cubicBezTo>
                  <a:cubicBezTo>
                    <a:pt x="0" y="0"/>
                    <a:pt x="0" y="0"/>
                    <a:pt x="0" y="0"/>
                  </a:cubicBezTo>
                  <a:cubicBezTo>
                    <a:pt x="20" y="0"/>
                    <a:pt x="20" y="0"/>
                    <a:pt x="20" y="0"/>
                  </a:cubicBezTo>
                  <a:cubicBezTo>
                    <a:pt x="25" y="0"/>
                    <a:pt x="30" y="2"/>
                    <a:pt x="33" y="4"/>
                  </a:cubicBezTo>
                  <a:cubicBezTo>
                    <a:pt x="35" y="5"/>
                    <a:pt x="36" y="5"/>
                    <a:pt x="38" y="6"/>
                  </a:cubicBezTo>
                  <a:cubicBezTo>
                    <a:pt x="35" y="2"/>
                    <a:pt x="30" y="0"/>
                    <a:pt x="25"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5" name="Freeform 19">
              <a:extLst>
                <a:ext uri="{FF2B5EF4-FFF2-40B4-BE49-F238E27FC236}">
                  <a16:creationId xmlns:a16="http://schemas.microsoft.com/office/drawing/2014/main" id="{73BB007A-9C73-4E59-BFE0-0F348D8AA629}"/>
                </a:ext>
              </a:extLst>
            </p:cNvPr>
            <p:cNvSpPr>
              <a:spLocks/>
            </p:cNvSpPr>
            <p:nvPr/>
          </p:nvSpPr>
          <p:spPr bwMode="auto">
            <a:xfrm>
              <a:off x="7904163" y="3094038"/>
              <a:ext cx="11113" cy="9525"/>
            </a:xfrm>
            <a:custGeom>
              <a:avLst/>
              <a:gdLst>
                <a:gd name="T0" fmla="*/ 5 w 5"/>
                <a:gd name="T1" fmla="*/ 0 h 5"/>
                <a:gd name="T2" fmla="*/ 0 w 5"/>
                <a:gd name="T3" fmla="*/ 3 h 5"/>
                <a:gd name="T4" fmla="*/ 0 w 5"/>
                <a:gd name="T5" fmla="*/ 5 h 5"/>
                <a:gd name="T6" fmla="*/ 5 w 5"/>
                <a:gd name="T7" fmla="*/ 2 h 5"/>
                <a:gd name="T8" fmla="*/ 5 w 5"/>
                <a:gd name="T9" fmla="*/ 0 h 5"/>
              </a:gdLst>
              <a:ahLst/>
              <a:cxnLst>
                <a:cxn ang="0">
                  <a:pos x="T0" y="T1"/>
                </a:cxn>
                <a:cxn ang="0">
                  <a:pos x="T2" y="T3"/>
                </a:cxn>
                <a:cxn ang="0">
                  <a:pos x="T4" y="T5"/>
                </a:cxn>
                <a:cxn ang="0">
                  <a:pos x="T6" y="T7"/>
                </a:cxn>
                <a:cxn ang="0">
                  <a:pos x="T8" y="T9"/>
                </a:cxn>
              </a:cxnLst>
              <a:rect l="0" t="0" r="r" b="b"/>
              <a:pathLst>
                <a:path w="5" h="5">
                  <a:moveTo>
                    <a:pt x="5" y="0"/>
                  </a:moveTo>
                  <a:cubicBezTo>
                    <a:pt x="3" y="1"/>
                    <a:pt x="1" y="2"/>
                    <a:pt x="0" y="3"/>
                  </a:cubicBezTo>
                  <a:cubicBezTo>
                    <a:pt x="0" y="5"/>
                    <a:pt x="0" y="5"/>
                    <a:pt x="0" y="5"/>
                  </a:cubicBezTo>
                  <a:cubicBezTo>
                    <a:pt x="2" y="4"/>
                    <a:pt x="3" y="3"/>
                    <a:pt x="5" y="2"/>
                  </a:cubicBezTo>
                  <a:cubicBezTo>
                    <a:pt x="5" y="0"/>
                    <a:pt x="5" y="0"/>
                    <a:pt x="5" y="0"/>
                  </a:cubicBezTo>
                </a:path>
              </a:pathLst>
            </a:custGeom>
            <a:solidFill>
              <a:srgbClr val="BE8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6" name="Freeform 20">
              <a:extLst>
                <a:ext uri="{FF2B5EF4-FFF2-40B4-BE49-F238E27FC236}">
                  <a16:creationId xmlns:a16="http://schemas.microsoft.com/office/drawing/2014/main" id="{EED6603A-724F-4301-8D87-EF141AC798DE}"/>
                </a:ext>
              </a:extLst>
            </p:cNvPr>
            <p:cNvSpPr>
              <a:spLocks/>
            </p:cNvSpPr>
            <p:nvPr/>
          </p:nvSpPr>
          <p:spPr bwMode="auto">
            <a:xfrm>
              <a:off x="7893050" y="3105150"/>
              <a:ext cx="9525" cy="26987"/>
            </a:xfrm>
            <a:custGeom>
              <a:avLst/>
              <a:gdLst>
                <a:gd name="T0" fmla="*/ 3 w 5"/>
                <a:gd name="T1" fmla="*/ 0 h 14"/>
                <a:gd name="T2" fmla="*/ 0 w 5"/>
                <a:gd name="T3" fmla="*/ 9 h 14"/>
                <a:gd name="T4" fmla="*/ 0 w 5"/>
                <a:gd name="T5" fmla="*/ 14 h 14"/>
                <a:gd name="T6" fmla="*/ 5 w 5"/>
                <a:gd name="T7" fmla="*/ 1 h 14"/>
                <a:gd name="T8" fmla="*/ 3 w 5"/>
                <a:gd name="T9" fmla="*/ 0 h 14"/>
              </a:gdLst>
              <a:ahLst/>
              <a:cxnLst>
                <a:cxn ang="0">
                  <a:pos x="T0" y="T1"/>
                </a:cxn>
                <a:cxn ang="0">
                  <a:pos x="T2" y="T3"/>
                </a:cxn>
                <a:cxn ang="0">
                  <a:pos x="T4" y="T5"/>
                </a:cxn>
                <a:cxn ang="0">
                  <a:pos x="T6" y="T7"/>
                </a:cxn>
                <a:cxn ang="0">
                  <a:pos x="T8" y="T9"/>
                </a:cxn>
              </a:cxnLst>
              <a:rect l="0" t="0" r="r" b="b"/>
              <a:pathLst>
                <a:path w="5" h="14">
                  <a:moveTo>
                    <a:pt x="3" y="0"/>
                  </a:moveTo>
                  <a:cubicBezTo>
                    <a:pt x="1" y="2"/>
                    <a:pt x="0" y="5"/>
                    <a:pt x="0" y="9"/>
                  </a:cubicBezTo>
                  <a:cubicBezTo>
                    <a:pt x="0" y="14"/>
                    <a:pt x="0" y="14"/>
                    <a:pt x="0" y="14"/>
                  </a:cubicBezTo>
                  <a:cubicBezTo>
                    <a:pt x="0" y="9"/>
                    <a:pt x="2" y="5"/>
                    <a:pt x="5" y="1"/>
                  </a:cubicBezTo>
                  <a:cubicBezTo>
                    <a:pt x="3" y="0"/>
                    <a:pt x="3" y="0"/>
                    <a:pt x="3"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7" name="Freeform 21">
              <a:extLst>
                <a:ext uri="{FF2B5EF4-FFF2-40B4-BE49-F238E27FC236}">
                  <a16:creationId xmlns:a16="http://schemas.microsoft.com/office/drawing/2014/main" id="{BD6D1FCD-9287-44E9-AA1A-35AD15465E43}"/>
                </a:ext>
              </a:extLst>
            </p:cNvPr>
            <p:cNvSpPr>
              <a:spLocks/>
            </p:cNvSpPr>
            <p:nvPr/>
          </p:nvSpPr>
          <p:spPr bwMode="auto">
            <a:xfrm>
              <a:off x="7915275" y="3094038"/>
              <a:ext cx="17463" cy="3175"/>
            </a:xfrm>
            <a:custGeom>
              <a:avLst/>
              <a:gdLst>
                <a:gd name="T0" fmla="*/ 9 w 9"/>
                <a:gd name="T1" fmla="*/ 0 h 2"/>
                <a:gd name="T2" fmla="*/ 4 w 9"/>
                <a:gd name="T3" fmla="*/ 0 h 2"/>
                <a:gd name="T4" fmla="*/ 0 w 9"/>
                <a:gd name="T5" fmla="*/ 0 h 2"/>
                <a:gd name="T6" fmla="*/ 0 w 9"/>
                <a:gd name="T7" fmla="*/ 2 h 2"/>
                <a:gd name="T8" fmla="*/ 9 w 9"/>
                <a:gd name="T9" fmla="*/ 0 h 2"/>
                <a:gd name="T10" fmla="*/ 9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9" y="0"/>
                  </a:moveTo>
                  <a:cubicBezTo>
                    <a:pt x="4" y="0"/>
                    <a:pt x="4" y="0"/>
                    <a:pt x="4" y="0"/>
                  </a:cubicBezTo>
                  <a:cubicBezTo>
                    <a:pt x="3" y="0"/>
                    <a:pt x="2" y="0"/>
                    <a:pt x="0" y="0"/>
                  </a:cubicBezTo>
                  <a:cubicBezTo>
                    <a:pt x="0" y="2"/>
                    <a:pt x="0" y="2"/>
                    <a:pt x="0" y="2"/>
                  </a:cubicBezTo>
                  <a:cubicBezTo>
                    <a:pt x="3" y="1"/>
                    <a:pt x="6" y="0"/>
                    <a:pt x="9" y="0"/>
                  </a:cubicBezTo>
                  <a:cubicBezTo>
                    <a:pt x="9" y="0"/>
                    <a:pt x="9" y="0"/>
                    <a:pt x="9"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8" name="Freeform 22">
              <a:extLst>
                <a:ext uri="{FF2B5EF4-FFF2-40B4-BE49-F238E27FC236}">
                  <a16:creationId xmlns:a16="http://schemas.microsoft.com/office/drawing/2014/main" id="{F91CF55A-7796-4427-824F-5B986E9EE565}"/>
                </a:ext>
              </a:extLst>
            </p:cNvPr>
            <p:cNvSpPr>
              <a:spLocks/>
            </p:cNvSpPr>
            <p:nvPr/>
          </p:nvSpPr>
          <p:spPr bwMode="auto">
            <a:xfrm>
              <a:off x="7899400" y="3098800"/>
              <a:ext cx="4763" cy="7937"/>
            </a:xfrm>
            <a:custGeom>
              <a:avLst/>
              <a:gdLst>
                <a:gd name="T0" fmla="*/ 3 w 3"/>
                <a:gd name="T1" fmla="*/ 0 h 4"/>
                <a:gd name="T2" fmla="*/ 0 w 3"/>
                <a:gd name="T3" fmla="*/ 3 h 4"/>
                <a:gd name="T4" fmla="*/ 2 w 3"/>
                <a:gd name="T5" fmla="*/ 4 h 4"/>
                <a:gd name="T6" fmla="*/ 3 w 3"/>
                <a:gd name="T7" fmla="*/ 2 h 4"/>
                <a:gd name="T8" fmla="*/ 3 w 3"/>
                <a:gd name="T9" fmla="*/ 0 h 4"/>
              </a:gdLst>
              <a:ahLst/>
              <a:cxnLst>
                <a:cxn ang="0">
                  <a:pos x="T0" y="T1"/>
                </a:cxn>
                <a:cxn ang="0">
                  <a:pos x="T2" y="T3"/>
                </a:cxn>
                <a:cxn ang="0">
                  <a:pos x="T4" y="T5"/>
                </a:cxn>
                <a:cxn ang="0">
                  <a:pos x="T6" y="T7"/>
                </a:cxn>
                <a:cxn ang="0">
                  <a:pos x="T8" y="T9"/>
                </a:cxn>
              </a:cxnLst>
              <a:rect l="0" t="0" r="r" b="b"/>
              <a:pathLst>
                <a:path w="3" h="4">
                  <a:moveTo>
                    <a:pt x="3" y="0"/>
                  </a:moveTo>
                  <a:cubicBezTo>
                    <a:pt x="2" y="1"/>
                    <a:pt x="1" y="2"/>
                    <a:pt x="0" y="3"/>
                  </a:cubicBezTo>
                  <a:cubicBezTo>
                    <a:pt x="2" y="4"/>
                    <a:pt x="2" y="4"/>
                    <a:pt x="2" y="4"/>
                  </a:cubicBezTo>
                  <a:cubicBezTo>
                    <a:pt x="2" y="4"/>
                    <a:pt x="3" y="3"/>
                    <a:pt x="3" y="2"/>
                  </a:cubicBezTo>
                  <a:cubicBezTo>
                    <a:pt x="3" y="0"/>
                    <a:pt x="3" y="0"/>
                    <a:pt x="3"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69" name="Freeform 23">
              <a:extLst>
                <a:ext uri="{FF2B5EF4-FFF2-40B4-BE49-F238E27FC236}">
                  <a16:creationId xmlns:a16="http://schemas.microsoft.com/office/drawing/2014/main" id="{D65C9A1F-CA79-42B9-83CC-CE9260EEDF2E}"/>
                </a:ext>
              </a:extLst>
            </p:cNvPr>
            <p:cNvSpPr>
              <a:spLocks/>
            </p:cNvSpPr>
            <p:nvPr/>
          </p:nvSpPr>
          <p:spPr bwMode="auto">
            <a:xfrm>
              <a:off x="7893050" y="3257550"/>
              <a:ext cx="14288" cy="34925"/>
            </a:xfrm>
            <a:custGeom>
              <a:avLst/>
              <a:gdLst>
                <a:gd name="T0" fmla="*/ 0 w 7"/>
                <a:gd name="T1" fmla="*/ 0 h 18"/>
                <a:gd name="T2" fmla="*/ 0 w 7"/>
                <a:gd name="T3" fmla="*/ 5 h 18"/>
                <a:gd name="T4" fmla="*/ 7 w 7"/>
                <a:gd name="T5" fmla="*/ 18 h 18"/>
                <a:gd name="T6" fmla="*/ 5 w 7"/>
                <a:gd name="T7" fmla="*/ 14 h 18"/>
                <a:gd name="T8" fmla="*/ 0 w 7"/>
                <a:gd name="T9" fmla="*/ 0 h 18"/>
              </a:gdLst>
              <a:ahLst/>
              <a:cxnLst>
                <a:cxn ang="0">
                  <a:pos x="T0" y="T1"/>
                </a:cxn>
                <a:cxn ang="0">
                  <a:pos x="T2" y="T3"/>
                </a:cxn>
                <a:cxn ang="0">
                  <a:pos x="T4" y="T5"/>
                </a:cxn>
                <a:cxn ang="0">
                  <a:pos x="T6" y="T7"/>
                </a:cxn>
                <a:cxn ang="0">
                  <a:pos x="T8" y="T9"/>
                </a:cxn>
              </a:cxnLst>
              <a:rect l="0" t="0" r="r" b="b"/>
              <a:pathLst>
                <a:path w="7" h="18">
                  <a:moveTo>
                    <a:pt x="0" y="0"/>
                  </a:moveTo>
                  <a:cubicBezTo>
                    <a:pt x="0" y="5"/>
                    <a:pt x="0" y="5"/>
                    <a:pt x="0" y="5"/>
                  </a:cubicBezTo>
                  <a:cubicBezTo>
                    <a:pt x="0" y="11"/>
                    <a:pt x="3" y="15"/>
                    <a:pt x="7" y="18"/>
                  </a:cubicBezTo>
                  <a:cubicBezTo>
                    <a:pt x="6" y="17"/>
                    <a:pt x="6" y="15"/>
                    <a:pt x="5" y="14"/>
                  </a:cubicBezTo>
                  <a:cubicBezTo>
                    <a:pt x="2" y="10"/>
                    <a:pt x="0" y="5"/>
                    <a:pt x="0"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0" name="Freeform 24">
              <a:extLst>
                <a:ext uri="{FF2B5EF4-FFF2-40B4-BE49-F238E27FC236}">
                  <a16:creationId xmlns:a16="http://schemas.microsoft.com/office/drawing/2014/main" id="{E7AC09E1-5F2D-4E96-92C4-4F0EB3B96AA5}"/>
                </a:ext>
              </a:extLst>
            </p:cNvPr>
            <p:cNvSpPr>
              <a:spLocks/>
            </p:cNvSpPr>
            <p:nvPr/>
          </p:nvSpPr>
          <p:spPr bwMode="auto">
            <a:xfrm>
              <a:off x="7893050" y="3094038"/>
              <a:ext cx="103188" cy="190500"/>
            </a:xfrm>
            <a:custGeom>
              <a:avLst/>
              <a:gdLst>
                <a:gd name="T0" fmla="*/ 40 w 53"/>
                <a:gd name="T1" fmla="*/ 0 h 99"/>
                <a:gd name="T2" fmla="*/ 20 w 53"/>
                <a:gd name="T3" fmla="*/ 0 h 99"/>
                <a:gd name="T4" fmla="*/ 20 w 53"/>
                <a:gd name="T5" fmla="*/ 0 h 99"/>
                <a:gd name="T6" fmla="*/ 11 w 53"/>
                <a:gd name="T7" fmla="*/ 2 h 99"/>
                <a:gd name="T8" fmla="*/ 6 w 53"/>
                <a:gd name="T9" fmla="*/ 5 h 99"/>
                <a:gd name="T10" fmla="*/ 5 w 53"/>
                <a:gd name="T11" fmla="*/ 7 h 99"/>
                <a:gd name="T12" fmla="*/ 0 w 53"/>
                <a:gd name="T13" fmla="*/ 20 h 99"/>
                <a:gd name="T14" fmla="*/ 0 w 53"/>
                <a:gd name="T15" fmla="*/ 85 h 99"/>
                <a:gd name="T16" fmla="*/ 5 w 53"/>
                <a:gd name="T17" fmla="*/ 99 h 99"/>
                <a:gd name="T18" fmla="*/ 5 w 53"/>
                <a:gd name="T19" fmla="*/ 95 h 99"/>
                <a:gd name="T20" fmla="*/ 5 w 53"/>
                <a:gd name="T21" fmla="*/ 19 h 99"/>
                <a:gd name="T22" fmla="*/ 20 w 53"/>
                <a:gd name="T23" fmla="*/ 4 h 99"/>
                <a:gd name="T24" fmla="*/ 50 w 53"/>
                <a:gd name="T25" fmla="*/ 4 h 99"/>
                <a:gd name="T26" fmla="*/ 53 w 53"/>
                <a:gd name="T27" fmla="*/ 4 h 99"/>
                <a:gd name="T28" fmla="*/ 40 w 53"/>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99">
                  <a:moveTo>
                    <a:pt x="40" y="0"/>
                  </a:moveTo>
                  <a:cubicBezTo>
                    <a:pt x="20" y="0"/>
                    <a:pt x="20" y="0"/>
                    <a:pt x="20" y="0"/>
                  </a:cubicBezTo>
                  <a:cubicBezTo>
                    <a:pt x="20" y="0"/>
                    <a:pt x="20" y="0"/>
                    <a:pt x="20" y="0"/>
                  </a:cubicBezTo>
                  <a:cubicBezTo>
                    <a:pt x="17" y="0"/>
                    <a:pt x="14" y="1"/>
                    <a:pt x="11" y="2"/>
                  </a:cubicBezTo>
                  <a:cubicBezTo>
                    <a:pt x="9" y="3"/>
                    <a:pt x="8" y="4"/>
                    <a:pt x="6" y="5"/>
                  </a:cubicBezTo>
                  <a:cubicBezTo>
                    <a:pt x="6" y="6"/>
                    <a:pt x="5" y="7"/>
                    <a:pt x="5" y="7"/>
                  </a:cubicBezTo>
                  <a:cubicBezTo>
                    <a:pt x="2" y="11"/>
                    <a:pt x="0" y="15"/>
                    <a:pt x="0" y="20"/>
                  </a:cubicBezTo>
                  <a:cubicBezTo>
                    <a:pt x="0" y="85"/>
                    <a:pt x="0" y="85"/>
                    <a:pt x="0" y="85"/>
                  </a:cubicBezTo>
                  <a:cubicBezTo>
                    <a:pt x="0" y="90"/>
                    <a:pt x="2" y="95"/>
                    <a:pt x="5" y="99"/>
                  </a:cubicBezTo>
                  <a:cubicBezTo>
                    <a:pt x="5" y="97"/>
                    <a:pt x="5" y="96"/>
                    <a:pt x="5" y="95"/>
                  </a:cubicBezTo>
                  <a:cubicBezTo>
                    <a:pt x="5" y="19"/>
                    <a:pt x="5" y="19"/>
                    <a:pt x="5" y="19"/>
                  </a:cubicBezTo>
                  <a:cubicBezTo>
                    <a:pt x="5" y="11"/>
                    <a:pt x="11" y="4"/>
                    <a:pt x="20" y="4"/>
                  </a:cubicBezTo>
                  <a:cubicBezTo>
                    <a:pt x="50" y="4"/>
                    <a:pt x="50" y="4"/>
                    <a:pt x="50" y="4"/>
                  </a:cubicBezTo>
                  <a:cubicBezTo>
                    <a:pt x="51" y="4"/>
                    <a:pt x="52" y="4"/>
                    <a:pt x="53" y="4"/>
                  </a:cubicBezTo>
                  <a:cubicBezTo>
                    <a:pt x="50" y="2"/>
                    <a:pt x="45" y="0"/>
                    <a:pt x="40" y="0"/>
                  </a:cubicBezTo>
                </a:path>
              </a:pathLst>
            </a:custGeom>
            <a:solidFill>
              <a:srgbClr val="B4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1" name="Freeform 25">
              <a:extLst>
                <a:ext uri="{FF2B5EF4-FFF2-40B4-BE49-F238E27FC236}">
                  <a16:creationId xmlns:a16="http://schemas.microsoft.com/office/drawing/2014/main" id="{3A023979-F767-4DCC-8479-24294FF39DBE}"/>
                </a:ext>
              </a:extLst>
            </p:cNvPr>
            <p:cNvSpPr>
              <a:spLocks/>
            </p:cNvSpPr>
            <p:nvPr/>
          </p:nvSpPr>
          <p:spPr bwMode="auto">
            <a:xfrm>
              <a:off x="7942263" y="3106738"/>
              <a:ext cx="19050" cy="17462"/>
            </a:xfrm>
            <a:custGeom>
              <a:avLst/>
              <a:gdLst>
                <a:gd name="T0" fmla="*/ 10 w 10"/>
                <a:gd name="T1" fmla="*/ 4 h 9"/>
                <a:gd name="T2" fmla="*/ 10 w 10"/>
                <a:gd name="T3" fmla="*/ 4 h 9"/>
                <a:gd name="T4" fmla="*/ 5 w 10"/>
                <a:gd name="T5" fmla="*/ 0 h 9"/>
                <a:gd name="T6" fmla="*/ 0 w 10"/>
                <a:gd name="T7" fmla="*/ 4 h 9"/>
                <a:gd name="T8" fmla="*/ 5 w 10"/>
                <a:gd name="T9" fmla="*/ 9 h 9"/>
                <a:gd name="T10" fmla="*/ 10 w 10"/>
                <a:gd name="T11" fmla="*/ 4 h 9"/>
              </a:gdLst>
              <a:ahLst/>
              <a:cxnLst>
                <a:cxn ang="0">
                  <a:pos x="T0" y="T1"/>
                </a:cxn>
                <a:cxn ang="0">
                  <a:pos x="T2" y="T3"/>
                </a:cxn>
                <a:cxn ang="0">
                  <a:pos x="T4" y="T5"/>
                </a:cxn>
                <a:cxn ang="0">
                  <a:pos x="T6" y="T7"/>
                </a:cxn>
                <a:cxn ang="0">
                  <a:pos x="T8" y="T9"/>
                </a:cxn>
                <a:cxn ang="0">
                  <a:pos x="T10" y="T11"/>
                </a:cxn>
              </a:cxnLst>
              <a:rect l="0" t="0" r="r" b="b"/>
              <a:pathLst>
                <a:path w="10" h="9">
                  <a:moveTo>
                    <a:pt x="10" y="4"/>
                  </a:moveTo>
                  <a:cubicBezTo>
                    <a:pt x="10" y="4"/>
                    <a:pt x="10" y="4"/>
                    <a:pt x="10" y="4"/>
                  </a:cubicBezTo>
                  <a:cubicBezTo>
                    <a:pt x="10" y="2"/>
                    <a:pt x="8" y="0"/>
                    <a:pt x="5" y="0"/>
                  </a:cubicBezTo>
                  <a:cubicBezTo>
                    <a:pt x="3" y="0"/>
                    <a:pt x="0" y="2"/>
                    <a:pt x="0" y="4"/>
                  </a:cubicBezTo>
                  <a:cubicBezTo>
                    <a:pt x="0" y="7"/>
                    <a:pt x="3" y="9"/>
                    <a:pt x="5" y="9"/>
                  </a:cubicBezTo>
                  <a:cubicBezTo>
                    <a:pt x="8" y="9"/>
                    <a:pt x="10" y="7"/>
                    <a:pt x="10" y="4"/>
                  </a:cubicBezTo>
                  <a:close/>
                </a:path>
              </a:pathLst>
            </a:custGeom>
            <a:solidFill>
              <a:srgbClr val="686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2" name="Freeform 26">
              <a:extLst>
                <a:ext uri="{FF2B5EF4-FFF2-40B4-BE49-F238E27FC236}">
                  <a16:creationId xmlns:a16="http://schemas.microsoft.com/office/drawing/2014/main" id="{A7667B98-EC32-4796-9DA5-1C5ABB6CD45F}"/>
                </a:ext>
              </a:extLst>
            </p:cNvPr>
            <p:cNvSpPr>
              <a:spLocks/>
            </p:cNvSpPr>
            <p:nvPr/>
          </p:nvSpPr>
          <p:spPr bwMode="auto">
            <a:xfrm>
              <a:off x="7953375" y="3197225"/>
              <a:ext cx="109538" cy="76200"/>
            </a:xfrm>
            <a:custGeom>
              <a:avLst/>
              <a:gdLst>
                <a:gd name="T0" fmla="*/ 18 w 56"/>
                <a:gd name="T1" fmla="*/ 0 h 39"/>
                <a:gd name="T2" fmla="*/ 38 w 56"/>
                <a:gd name="T3" fmla="*/ 2 h 39"/>
                <a:gd name="T4" fmla="*/ 44 w 56"/>
                <a:gd name="T5" fmla="*/ 3 h 39"/>
                <a:gd name="T6" fmla="*/ 50 w 56"/>
                <a:gd name="T7" fmla="*/ 3 h 39"/>
                <a:gd name="T8" fmla="*/ 55 w 56"/>
                <a:gd name="T9" fmla="*/ 3 h 39"/>
                <a:gd name="T10" fmla="*/ 56 w 56"/>
                <a:gd name="T11" fmla="*/ 39 h 39"/>
                <a:gd name="T12" fmla="*/ 49 w 56"/>
                <a:gd name="T13" fmla="*/ 39 h 39"/>
                <a:gd name="T14" fmla="*/ 42 w 56"/>
                <a:gd name="T15" fmla="*/ 39 h 39"/>
                <a:gd name="T16" fmla="*/ 35 w 56"/>
                <a:gd name="T17" fmla="*/ 38 h 39"/>
                <a:gd name="T18" fmla="*/ 13 w 56"/>
                <a:gd name="T19" fmla="*/ 36 h 39"/>
                <a:gd name="T20" fmla="*/ 2 w 56"/>
                <a:gd name="T21" fmla="*/ 16 h 39"/>
                <a:gd name="T22" fmla="*/ 18 w 56"/>
                <a:gd name="T2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39">
                  <a:moveTo>
                    <a:pt x="18" y="0"/>
                  </a:moveTo>
                  <a:cubicBezTo>
                    <a:pt x="18" y="0"/>
                    <a:pt x="29" y="2"/>
                    <a:pt x="38" y="2"/>
                  </a:cubicBezTo>
                  <a:cubicBezTo>
                    <a:pt x="40" y="2"/>
                    <a:pt x="42" y="3"/>
                    <a:pt x="44" y="3"/>
                  </a:cubicBezTo>
                  <a:cubicBezTo>
                    <a:pt x="46" y="3"/>
                    <a:pt x="48" y="3"/>
                    <a:pt x="50" y="3"/>
                  </a:cubicBezTo>
                  <a:cubicBezTo>
                    <a:pt x="53" y="3"/>
                    <a:pt x="55" y="3"/>
                    <a:pt x="55" y="3"/>
                  </a:cubicBezTo>
                  <a:cubicBezTo>
                    <a:pt x="56" y="39"/>
                    <a:pt x="56" y="39"/>
                    <a:pt x="56" y="39"/>
                  </a:cubicBezTo>
                  <a:cubicBezTo>
                    <a:pt x="56" y="39"/>
                    <a:pt x="53" y="39"/>
                    <a:pt x="49" y="39"/>
                  </a:cubicBezTo>
                  <a:cubicBezTo>
                    <a:pt x="47" y="39"/>
                    <a:pt x="45" y="39"/>
                    <a:pt x="42" y="39"/>
                  </a:cubicBezTo>
                  <a:cubicBezTo>
                    <a:pt x="40" y="39"/>
                    <a:pt x="37" y="38"/>
                    <a:pt x="35" y="38"/>
                  </a:cubicBezTo>
                  <a:cubicBezTo>
                    <a:pt x="25" y="38"/>
                    <a:pt x="13" y="36"/>
                    <a:pt x="13" y="36"/>
                  </a:cubicBezTo>
                  <a:cubicBezTo>
                    <a:pt x="5" y="35"/>
                    <a:pt x="0" y="26"/>
                    <a:pt x="2" y="16"/>
                  </a:cubicBezTo>
                  <a:cubicBezTo>
                    <a:pt x="4" y="6"/>
                    <a:pt x="11" y="0"/>
                    <a:pt x="18" y="0"/>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3" name="Freeform 27">
              <a:extLst>
                <a:ext uri="{FF2B5EF4-FFF2-40B4-BE49-F238E27FC236}">
                  <a16:creationId xmlns:a16="http://schemas.microsoft.com/office/drawing/2014/main" id="{BE98A8C2-76DC-4A65-AD48-F4100842B66B}"/>
                </a:ext>
              </a:extLst>
            </p:cNvPr>
            <p:cNvSpPr>
              <a:spLocks/>
            </p:cNvSpPr>
            <p:nvPr/>
          </p:nvSpPr>
          <p:spPr bwMode="auto">
            <a:xfrm>
              <a:off x="8001000" y="3179763"/>
              <a:ext cx="52388" cy="53975"/>
            </a:xfrm>
            <a:custGeom>
              <a:avLst/>
              <a:gdLst>
                <a:gd name="T0" fmla="*/ 5 w 27"/>
                <a:gd name="T1" fmla="*/ 0 h 28"/>
                <a:gd name="T2" fmla="*/ 20 w 27"/>
                <a:gd name="T3" fmla="*/ 9 h 28"/>
                <a:gd name="T4" fmla="*/ 25 w 27"/>
                <a:gd name="T5" fmla="*/ 18 h 28"/>
                <a:gd name="T6" fmla="*/ 24 w 27"/>
                <a:gd name="T7" fmla="*/ 26 h 28"/>
                <a:gd name="T8" fmla="*/ 18 w 27"/>
                <a:gd name="T9" fmla="*/ 25 h 28"/>
                <a:gd name="T10" fmla="*/ 17 w 27"/>
                <a:gd name="T11" fmla="*/ 23 h 28"/>
                <a:gd name="T12" fmla="*/ 14 w 27"/>
                <a:gd name="T13" fmla="*/ 19 h 28"/>
                <a:gd name="T14" fmla="*/ 4 w 27"/>
                <a:gd name="T15" fmla="*/ 12 h 28"/>
                <a:gd name="T16" fmla="*/ 1 w 27"/>
                <a:gd name="T17" fmla="*/ 6 h 28"/>
                <a:gd name="T18" fmla="*/ 5 w 27"/>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
                  <a:moveTo>
                    <a:pt x="5" y="0"/>
                  </a:moveTo>
                  <a:cubicBezTo>
                    <a:pt x="11" y="1"/>
                    <a:pt x="16" y="5"/>
                    <a:pt x="20" y="9"/>
                  </a:cubicBezTo>
                  <a:cubicBezTo>
                    <a:pt x="23" y="13"/>
                    <a:pt x="25" y="17"/>
                    <a:pt x="25" y="18"/>
                  </a:cubicBezTo>
                  <a:cubicBezTo>
                    <a:pt x="27" y="20"/>
                    <a:pt x="26" y="24"/>
                    <a:pt x="24" y="26"/>
                  </a:cubicBezTo>
                  <a:cubicBezTo>
                    <a:pt x="22" y="28"/>
                    <a:pt x="20" y="28"/>
                    <a:pt x="18" y="25"/>
                  </a:cubicBezTo>
                  <a:cubicBezTo>
                    <a:pt x="18" y="25"/>
                    <a:pt x="18" y="24"/>
                    <a:pt x="17" y="23"/>
                  </a:cubicBezTo>
                  <a:cubicBezTo>
                    <a:pt x="16" y="22"/>
                    <a:pt x="15" y="20"/>
                    <a:pt x="14" y="19"/>
                  </a:cubicBezTo>
                  <a:cubicBezTo>
                    <a:pt x="12" y="16"/>
                    <a:pt x="8" y="13"/>
                    <a:pt x="4" y="12"/>
                  </a:cubicBezTo>
                  <a:cubicBezTo>
                    <a:pt x="2" y="12"/>
                    <a:pt x="0" y="9"/>
                    <a:pt x="1" y="6"/>
                  </a:cubicBezTo>
                  <a:cubicBezTo>
                    <a:pt x="1" y="2"/>
                    <a:pt x="3" y="0"/>
                    <a:pt x="5" y="0"/>
                  </a:cubicBezTo>
                  <a:close/>
                </a:path>
              </a:pathLst>
            </a:custGeom>
            <a:solidFill>
              <a:srgbClr val="F2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4" name="Freeform 28">
              <a:extLst>
                <a:ext uri="{FF2B5EF4-FFF2-40B4-BE49-F238E27FC236}">
                  <a16:creationId xmlns:a16="http://schemas.microsoft.com/office/drawing/2014/main" id="{B59A33AF-0548-4CFA-B3B6-2BEB3E4D4BE0}"/>
                </a:ext>
              </a:extLst>
            </p:cNvPr>
            <p:cNvSpPr>
              <a:spLocks/>
            </p:cNvSpPr>
            <p:nvPr/>
          </p:nvSpPr>
          <p:spPr bwMode="auto">
            <a:xfrm>
              <a:off x="8023225" y="2943225"/>
              <a:ext cx="239713" cy="344487"/>
            </a:xfrm>
            <a:custGeom>
              <a:avLst/>
              <a:gdLst>
                <a:gd name="T0" fmla="*/ 32 w 123"/>
                <a:gd name="T1" fmla="*/ 179 h 179"/>
                <a:gd name="T2" fmla="*/ 100 w 123"/>
                <a:gd name="T3" fmla="*/ 92 h 179"/>
                <a:gd name="T4" fmla="*/ 13 w 123"/>
                <a:gd name="T5" fmla="*/ 0 h 179"/>
                <a:gd name="T6" fmla="*/ 12 w 123"/>
                <a:gd name="T7" fmla="*/ 27 h 179"/>
                <a:gd name="T8" fmla="*/ 0 w 123"/>
                <a:gd name="T9" fmla="*/ 55 h 179"/>
                <a:gd name="T10" fmla="*/ 60 w 123"/>
                <a:gd name="T11" fmla="*/ 115 h 179"/>
                <a:gd name="T12" fmla="*/ 64 w 123"/>
                <a:gd name="T13" fmla="*/ 124 h 179"/>
                <a:gd name="T14" fmla="*/ 11 w 123"/>
                <a:gd name="T15" fmla="*/ 130 h 179"/>
                <a:gd name="T16" fmla="*/ 8 w 123"/>
                <a:gd name="T17" fmla="*/ 178 h 179"/>
                <a:gd name="T18" fmla="*/ 32 w 123"/>
                <a:gd name="T19"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79">
                  <a:moveTo>
                    <a:pt x="32" y="179"/>
                  </a:moveTo>
                  <a:cubicBezTo>
                    <a:pt x="123" y="171"/>
                    <a:pt x="123" y="134"/>
                    <a:pt x="100" y="92"/>
                  </a:cubicBezTo>
                  <a:cubicBezTo>
                    <a:pt x="82" y="61"/>
                    <a:pt x="40" y="9"/>
                    <a:pt x="13" y="0"/>
                  </a:cubicBezTo>
                  <a:cubicBezTo>
                    <a:pt x="12" y="27"/>
                    <a:pt x="12" y="27"/>
                    <a:pt x="12" y="27"/>
                  </a:cubicBezTo>
                  <a:cubicBezTo>
                    <a:pt x="0" y="55"/>
                    <a:pt x="0" y="55"/>
                    <a:pt x="0" y="55"/>
                  </a:cubicBezTo>
                  <a:cubicBezTo>
                    <a:pt x="34" y="76"/>
                    <a:pt x="44" y="90"/>
                    <a:pt x="60" y="115"/>
                  </a:cubicBezTo>
                  <a:cubicBezTo>
                    <a:pt x="65" y="123"/>
                    <a:pt x="64" y="124"/>
                    <a:pt x="64" y="124"/>
                  </a:cubicBezTo>
                  <a:cubicBezTo>
                    <a:pt x="60" y="127"/>
                    <a:pt x="25" y="132"/>
                    <a:pt x="11" y="130"/>
                  </a:cubicBezTo>
                  <a:cubicBezTo>
                    <a:pt x="8" y="178"/>
                    <a:pt x="8" y="178"/>
                    <a:pt x="8" y="178"/>
                  </a:cubicBezTo>
                  <a:cubicBezTo>
                    <a:pt x="12" y="179"/>
                    <a:pt x="28" y="179"/>
                    <a:pt x="32" y="179"/>
                  </a:cubicBezTo>
                  <a:close/>
                </a:path>
              </a:pathLst>
            </a:custGeom>
            <a:solidFill>
              <a:srgbClr val="3B39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5" name="Freeform 29">
              <a:extLst>
                <a:ext uri="{FF2B5EF4-FFF2-40B4-BE49-F238E27FC236}">
                  <a16:creationId xmlns:a16="http://schemas.microsoft.com/office/drawing/2014/main" id="{17575377-8A4E-43CF-85EE-E3EABC37A744}"/>
                </a:ext>
              </a:extLst>
            </p:cNvPr>
            <p:cNvSpPr>
              <a:spLocks/>
            </p:cNvSpPr>
            <p:nvPr/>
          </p:nvSpPr>
          <p:spPr bwMode="auto">
            <a:xfrm>
              <a:off x="7620000" y="3557588"/>
              <a:ext cx="74613" cy="171450"/>
            </a:xfrm>
            <a:custGeom>
              <a:avLst/>
              <a:gdLst>
                <a:gd name="T0" fmla="*/ 38 w 38"/>
                <a:gd name="T1" fmla="*/ 69 h 89"/>
                <a:gd name="T2" fmla="*/ 38 w 38"/>
                <a:gd name="T3" fmla="*/ 15 h 89"/>
                <a:gd name="T4" fmla="*/ 13 w 38"/>
                <a:gd name="T5" fmla="*/ 15 h 89"/>
                <a:gd name="T6" fmla="*/ 24 w 38"/>
                <a:gd name="T7" fmla="*/ 89 h 89"/>
                <a:gd name="T8" fmla="*/ 38 w 38"/>
                <a:gd name="T9" fmla="*/ 69 h 89"/>
              </a:gdLst>
              <a:ahLst/>
              <a:cxnLst>
                <a:cxn ang="0">
                  <a:pos x="T0" y="T1"/>
                </a:cxn>
                <a:cxn ang="0">
                  <a:pos x="T2" y="T3"/>
                </a:cxn>
                <a:cxn ang="0">
                  <a:pos x="T4" y="T5"/>
                </a:cxn>
                <a:cxn ang="0">
                  <a:pos x="T6" y="T7"/>
                </a:cxn>
                <a:cxn ang="0">
                  <a:pos x="T8" y="T9"/>
                </a:cxn>
              </a:cxnLst>
              <a:rect l="0" t="0" r="r" b="b"/>
              <a:pathLst>
                <a:path w="38" h="89">
                  <a:moveTo>
                    <a:pt x="38" y="69"/>
                  </a:moveTo>
                  <a:cubicBezTo>
                    <a:pt x="38" y="15"/>
                    <a:pt x="38" y="15"/>
                    <a:pt x="38" y="15"/>
                  </a:cubicBezTo>
                  <a:cubicBezTo>
                    <a:pt x="38" y="15"/>
                    <a:pt x="18" y="0"/>
                    <a:pt x="13" y="15"/>
                  </a:cubicBezTo>
                  <a:cubicBezTo>
                    <a:pt x="0" y="55"/>
                    <a:pt x="17" y="89"/>
                    <a:pt x="24" y="89"/>
                  </a:cubicBezTo>
                  <a:cubicBezTo>
                    <a:pt x="32" y="89"/>
                    <a:pt x="38" y="80"/>
                    <a:pt x="38" y="69"/>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6" name="Freeform 30">
              <a:extLst>
                <a:ext uri="{FF2B5EF4-FFF2-40B4-BE49-F238E27FC236}">
                  <a16:creationId xmlns:a16="http://schemas.microsoft.com/office/drawing/2014/main" id="{BFDFB1EC-1F6A-473D-89E2-81C2BBEE2D07}"/>
                </a:ext>
              </a:extLst>
            </p:cNvPr>
            <p:cNvSpPr>
              <a:spLocks/>
            </p:cNvSpPr>
            <p:nvPr/>
          </p:nvSpPr>
          <p:spPr bwMode="auto">
            <a:xfrm>
              <a:off x="7678738" y="3608388"/>
              <a:ext cx="34925" cy="82550"/>
            </a:xfrm>
            <a:custGeom>
              <a:avLst/>
              <a:gdLst>
                <a:gd name="T0" fmla="*/ 18 w 18"/>
                <a:gd name="T1" fmla="*/ 36 h 43"/>
                <a:gd name="T2" fmla="*/ 8 w 18"/>
                <a:gd name="T3" fmla="*/ 2 h 43"/>
                <a:gd name="T4" fmla="*/ 1 w 18"/>
                <a:gd name="T5" fmla="*/ 3 h 43"/>
                <a:gd name="T6" fmla="*/ 2 w 18"/>
                <a:gd name="T7" fmla="*/ 13 h 43"/>
                <a:gd name="T8" fmla="*/ 3 w 18"/>
                <a:gd name="T9" fmla="*/ 15 h 43"/>
                <a:gd name="T10" fmla="*/ 5 w 18"/>
                <a:gd name="T11" fmla="*/ 20 h 43"/>
                <a:gd name="T12" fmla="*/ 8 w 18"/>
                <a:gd name="T13" fmla="*/ 36 h 43"/>
                <a:gd name="T14" fmla="*/ 13 w 18"/>
                <a:gd name="T15" fmla="*/ 43 h 43"/>
                <a:gd name="T16" fmla="*/ 18 w 18"/>
                <a:gd name="T1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43">
                  <a:moveTo>
                    <a:pt x="18" y="36"/>
                  </a:moveTo>
                  <a:cubicBezTo>
                    <a:pt x="18" y="16"/>
                    <a:pt x="9" y="2"/>
                    <a:pt x="8" y="2"/>
                  </a:cubicBezTo>
                  <a:cubicBezTo>
                    <a:pt x="6" y="0"/>
                    <a:pt x="3" y="0"/>
                    <a:pt x="1" y="3"/>
                  </a:cubicBezTo>
                  <a:cubicBezTo>
                    <a:pt x="0" y="6"/>
                    <a:pt x="0" y="10"/>
                    <a:pt x="2" y="13"/>
                  </a:cubicBezTo>
                  <a:cubicBezTo>
                    <a:pt x="2" y="13"/>
                    <a:pt x="3" y="13"/>
                    <a:pt x="3" y="15"/>
                  </a:cubicBezTo>
                  <a:cubicBezTo>
                    <a:pt x="4" y="16"/>
                    <a:pt x="5" y="18"/>
                    <a:pt x="5" y="20"/>
                  </a:cubicBezTo>
                  <a:cubicBezTo>
                    <a:pt x="7" y="24"/>
                    <a:pt x="8" y="30"/>
                    <a:pt x="8" y="36"/>
                  </a:cubicBezTo>
                  <a:cubicBezTo>
                    <a:pt x="8" y="40"/>
                    <a:pt x="10" y="43"/>
                    <a:pt x="13" y="43"/>
                  </a:cubicBezTo>
                  <a:cubicBezTo>
                    <a:pt x="16" y="43"/>
                    <a:pt x="18" y="40"/>
                    <a:pt x="18" y="36"/>
                  </a:cubicBezTo>
                  <a:close/>
                </a:path>
              </a:pathLst>
            </a:custGeom>
            <a:solidFill>
              <a:srgbClr val="F2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7" name="Freeform 31">
              <a:extLst>
                <a:ext uri="{FF2B5EF4-FFF2-40B4-BE49-F238E27FC236}">
                  <a16:creationId xmlns:a16="http://schemas.microsoft.com/office/drawing/2014/main" id="{9FAB22F9-66A2-4210-9481-AB0EB6B507F3}"/>
                </a:ext>
              </a:extLst>
            </p:cNvPr>
            <p:cNvSpPr>
              <a:spLocks/>
            </p:cNvSpPr>
            <p:nvPr/>
          </p:nvSpPr>
          <p:spPr bwMode="auto">
            <a:xfrm>
              <a:off x="7634287" y="2930525"/>
              <a:ext cx="179388" cy="692150"/>
            </a:xfrm>
            <a:custGeom>
              <a:avLst/>
              <a:gdLst>
                <a:gd name="T0" fmla="*/ 41 w 92"/>
                <a:gd name="T1" fmla="*/ 360 h 360"/>
                <a:gd name="T2" fmla="*/ 1 w 92"/>
                <a:gd name="T3" fmla="*/ 359 h 360"/>
                <a:gd name="T4" fmla="*/ 4 w 92"/>
                <a:gd name="T5" fmla="*/ 107 h 360"/>
                <a:gd name="T6" fmla="*/ 92 w 92"/>
                <a:gd name="T7" fmla="*/ 0 h 360"/>
                <a:gd name="T8" fmla="*/ 69 w 92"/>
                <a:gd name="T9" fmla="*/ 36 h 360"/>
                <a:gd name="T10" fmla="*/ 66 w 92"/>
                <a:gd name="T11" fmla="*/ 73 h 360"/>
                <a:gd name="T12" fmla="*/ 47 w 92"/>
                <a:gd name="T13" fmla="*/ 112 h 360"/>
                <a:gd name="T14" fmla="*/ 41 w 92"/>
                <a:gd name="T15" fmla="*/ 36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360">
                  <a:moveTo>
                    <a:pt x="41" y="360"/>
                  </a:moveTo>
                  <a:cubicBezTo>
                    <a:pt x="1" y="359"/>
                    <a:pt x="1" y="359"/>
                    <a:pt x="1" y="359"/>
                  </a:cubicBezTo>
                  <a:cubicBezTo>
                    <a:pt x="1" y="359"/>
                    <a:pt x="0" y="138"/>
                    <a:pt x="4" y="107"/>
                  </a:cubicBezTo>
                  <a:cubicBezTo>
                    <a:pt x="9" y="37"/>
                    <a:pt x="53" y="0"/>
                    <a:pt x="92" y="0"/>
                  </a:cubicBezTo>
                  <a:cubicBezTo>
                    <a:pt x="92" y="0"/>
                    <a:pt x="59" y="19"/>
                    <a:pt x="69" y="36"/>
                  </a:cubicBezTo>
                  <a:cubicBezTo>
                    <a:pt x="64" y="53"/>
                    <a:pt x="70" y="69"/>
                    <a:pt x="66" y="73"/>
                  </a:cubicBezTo>
                  <a:cubicBezTo>
                    <a:pt x="52" y="87"/>
                    <a:pt x="49" y="89"/>
                    <a:pt x="47" y="112"/>
                  </a:cubicBezTo>
                  <a:cubicBezTo>
                    <a:pt x="44" y="141"/>
                    <a:pt x="41" y="360"/>
                    <a:pt x="41" y="360"/>
                  </a:cubicBezTo>
                  <a:close/>
                </a:path>
              </a:pathLst>
            </a:custGeom>
            <a:solidFill>
              <a:srgbClr val="3B39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78" name="Freeform 32">
              <a:extLst>
                <a:ext uri="{FF2B5EF4-FFF2-40B4-BE49-F238E27FC236}">
                  <a16:creationId xmlns:a16="http://schemas.microsoft.com/office/drawing/2014/main" id="{AE4382B3-D3B2-4B38-9624-BFD62A3D81BA}"/>
                </a:ext>
              </a:extLst>
            </p:cNvPr>
            <p:cNvSpPr>
              <a:spLocks/>
            </p:cNvSpPr>
            <p:nvPr/>
          </p:nvSpPr>
          <p:spPr bwMode="auto">
            <a:xfrm>
              <a:off x="7645400" y="2414588"/>
              <a:ext cx="544513" cy="457200"/>
            </a:xfrm>
            <a:custGeom>
              <a:avLst/>
              <a:gdLst>
                <a:gd name="T0" fmla="*/ 97 w 279"/>
                <a:gd name="T1" fmla="*/ 235 h 237"/>
                <a:gd name="T2" fmla="*/ 115 w 279"/>
                <a:gd name="T3" fmla="*/ 236 h 237"/>
                <a:gd name="T4" fmla="*/ 165 w 279"/>
                <a:gd name="T5" fmla="*/ 235 h 237"/>
                <a:gd name="T6" fmla="*/ 212 w 279"/>
                <a:gd name="T7" fmla="*/ 213 h 237"/>
                <a:gd name="T8" fmla="*/ 89 w 279"/>
                <a:gd name="T9" fmla="*/ 2 h 237"/>
                <a:gd name="T10" fmla="*/ 97 w 279"/>
                <a:gd name="T11" fmla="*/ 235 h 237"/>
              </a:gdLst>
              <a:ahLst/>
              <a:cxnLst>
                <a:cxn ang="0">
                  <a:pos x="T0" y="T1"/>
                </a:cxn>
                <a:cxn ang="0">
                  <a:pos x="T2" y="T3"/>
                </a:cxn>
                <a:cxn ang="0">
                  <a:pos x="T4" y="T5"/>
                </a:cxn>
                <a:cxn ang="0">
                  <a:pos x="T6" y="T7"/>
                </a:cxn>
                <a:cxn ang="0">
                  <a:pos x="T8" y="T9"/>
                </a:cxn>
                <a:cxn ang="0">
                  <a:pos x="T10" y="T11"/>
                </a:cxn>
              </a:cxnLst>
              <a:rect l="0" t="0" r="r" b="b"/>
              <a:pathLst>
                <a:path w="279" h="237">
                  <a:moveTo>
                    <a:pt x="97" y="235"/>
                  </a:moveTo>
                  <a:cubicBezTo>
                    <a:pt x="101" y="235"/>
                    <a:pt x="107" y="236"/>
                    <a:pt x="115" y="236"/>
                  </a:cubicBezTo>
                  <a:cubicBezTo>
                    <a:pt x="129" y="236"/>
                    <a:pt x="148" y="237"/>
                    <a:pt x="165" y="235"/>
                  </a:cubicBezTo>
                  <a:cubicBezTo>
                    <a:pt x="183" y="234"/>
                    <a:pt x="201" y="227"/>
                    <a:pt x="212" y="213"/>
                  </a:cubicBezTo>
                  <a:cubicBezTo>
                    <a:pt x="279" y="126"/>
                    <a:pt x="185" y="0"/>
                    <a:pt x="89" y="2"/>
                  </a:cubicBezTo>
                  <a:cubicBezTo>
                    <a:pt x="18" y="4"/>
                    <a:pt x="0" y="236"/>
                    <a:pt x="97" y="235"/>
                  </a:cubicBezTo>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83" name="Freeform 33">
              <a:extLst>
                <a:ext uri="{FF2B5EF4-FFF2-40B4-BE49-F238E27FC236}">
                  <a16:creationId xmlns:a16="http://schemas.microsoft.com/office/drawing/2014/main" id="{9EA1A9C7-EB20-4F63-989E-F36030D3FB99}"/>
                </a:ext>
              </a:extLst>
            </p:cNvPr>
            <p:cNvSpPr>
              <a:spLocks/>
            </p:cNvSpPr>
            <p:nvPr/>
          </p:nvSpPr>
          <p:spPr bwMode="auto">
            <a:xfrm>
              <a:off x="7745413" y="2447925"/>
              <a:ext cx="327025" cy="439737"/>
            </a:xfrm>
            <a:custGeom>
              <a:avLst/>
              <a:gdLst>
                <a:gd name="T0" fmla="*/ 152 w 168"/>
                <a:gd name="T1" fmla="*/ 107 h 228"/>
                <a:gd name="T2" fmla="*/ 152 w 168"/>
                <a:gd name="T3" fmla="*/ 75 h 228"/>
                <a:gd name="T4" fmla="*/ 84 w 168"/>
                <a:gd name="T5" fmla="*/ 0 h 228"/>
                <a:gd name="T6" fmla="*/ 15 w 168"/>
                <a:gd name="T7" fmla="*/ 75 h 228"/>
                <a:gd name="T8" fmla="*/ 15 w 168"/>
                <a:gd name="T9" fmla="*/ 107 h 228"/>
                <a:gd name="T10" fmla="*/ 0 w 168"/>
                <a:gd name="T11" fmla="*/ 122 h 228"/>
                <a:gd name="T12" fmla="*/ 0 w 168"/>
                <a:gd name="T13" fmla="*/ 137 h 228"/>
                <a:gd name="T14" fmla="*/ 15 w 168"/>
                <a:gd name="T15" fmla="*/ 152 h 228"/>
                <a:gd name="T16" fmla="*/ 84 w 168"/>
                <a:gd name="T17" fmla="*/ 228 h 228"/>
                <a:gd name="T18" fmla="*/ 152 w 168"/>
                <a:gd name="T19" fmla="*/ 152 h 228"/>
                <a:gd name="T20" fmla="*/ 168 w 168"/>
                <a:gd name="T21" fmla="*/ 137 h 228"/>
                <a:gd name="T22" fmla="*/ 168 w 168"/>
                <a:gd name="T23" fmla="*/ 122 h 228"/>
                <a:gd name="T24" fmla="*/ 152 w 168"/>
                <a:gd name="T25" fmla="*/ 10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228">
                  <a:moveTo>
                    <a:pt x="152" y="107"/>
                  </a:moveTo>
                  <a:cubicBezTo>
                    <a:pt x="152" y="75"/>
                    <a:pt x="152" y="75"/>
                    <a:pt x="152" y="75"/>
                  </a:cubicBezTo>
                  <a:cubicBezTo>
                    <a:pt x="152" y="42"/>
                    <a:pt x="114" y="0"/>
                    <a:pt x="84" y="0"/>
                  </a:cubicBezTo>
                  <a:cubicBezTo>
                    <a:pt x="53" y="0"/>
                    <a:pt x="15" y="42"/>
                    <a:pt x="15" y="75"/>
                  </a:cubicBezTo>
                  <a:cubicBezTo>
                    <a:pt x="15" y="107"/>
                    <a:pt x="15" y="107"/>
                    <a:pt x="15" y="107"/>
                  </a:cubicBezTo>
                  <a:cubicBezTo>
                    <a:pt x="7" y="107"/>
                    <a:pt x="0" y="113"/>
                    <a:pt x="0" y="122"/>
                  </a:cubicBezTo>
                  <a:cubicBezTo>
                    <a:pt x="0" y="137"/>
                    <a:pt x="0" y="137"/>
                    <a:pt x="0" y="137"/>
                  </a:cubicBezTo>
                  <a:cubicBezTo>
                    <a:pt x="0" y="145"/>
                    <a:pt x="7" y="152"/>
                    <a:pt x="15" y="152"/>
                  </a:cubicBezTo>
                  <a:cubicBezTo>
                    <a:pt x="15" y="185"/>
                    <a:pt x="53" y="228"/>
                    <a:pt x="84" y="228"/>
                  </a:cubicBezTo>
                  <a:cubicBezTo>
                    <a:pt x="114" y="228"/>
                    <a:pt x="152" y="185"/>
                    <a:pt x="152" y="152"/>
                  </a:cubicBezTo>
                  <a:cubicBezTo>
                    <a:pt x="161" y="152"/>
                    <a:pt x="168" y="145"/>
                    <a:pt x="168" y="137"/>
                  </a:cubicBezTo>
                  <a:cubicBezTo>
                    <a:pt x="168" y="122"/>
                    <a:pt x="168" y="122"/>
                    <a:pt x="168" y="122"/>
                  </a:cubicBezTo>
                  <a:cubicBezTo>
                    <a:pt x="168" y="113"/>
                    <a:pt x="161" y="107"/>
                    <a:pt x="152" y="107"/>
                  </a:cubicBezTo>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84" name="Freeform 34">
              <a:extLst>
                <a:ext uri="{FF2B5EF4-FFF2-40B4-BE49-F238E27FC236}">
                  <a16:creationId xmlns:a16="http://schemas.microsoft.com/office/drawing/2014/main" id="{102A73FF-55A2-4BA9-B39C-6FF7EEC2B36B}"/>
                </a:ext>
              </a:extLst>
            </p:cNvPr>
            <p:cNvSpPr>
              <a:spLocks noEditPoints="1"/>
            </p:cNvSpPr>
            <p:nvPr/>
          </p:nvSpPr>
          <p:spPr bwMode="auto">
            <a:xfrm>
              <a:off x="7877175" y="2447925"/>
              <a:ext cx="195263" cy="439737"/>
            </a:xfrm>
            <a:custGeom>
              <a:avLst/>
              <a:gdLst>
                <a:gd name="T0" fmla="*/ 51 w 100"/>
                <a:gd name="T1" fmla="*/ 139 h 228"/>
                <a:gd name="T2" fmla="*/ 40 w 100"/>
                <a:gd name="T3" fmla="*/ 128 h 228"/>
                <a:gd name="T4" fmla="*/ 51 w 100"/>
                <a:gd name="T5" fmla="*/ 115 h 228"/>
                <a:gd name="T6" fmla="*/ 51 w 100"/>
                <a:gd name="T7" fmla="*/ 115 h 228"/>
                <a:gd name="T8" fmla="*/ 63 w 100"/>
                <a:gd name="T9" fmla="*/ 127 h 228"/>
                <a:gd name="T10" fmla="*/ 52 w 100"/>
                <a:gd name="T11" fmla="*/ 139 h 228"/>
                <a:gd name="T12" fmla="*/ 51 w 100"/>
                <a:gd name="T13" fmla="*/ 139 h 228"/>
                <a:gd name="T14" fmla="*/ 16 w 100"/>
                <a:gd name="T15" fmla="*/ 0 h 228"/>
                <a:gd name="T16" fmla="*/ 16 w 100"/>
                <a:gd name="T17" fmla="*/ 122 h 228"/>
                <a:gd name="T18" fmla="*/ 0 w 100"/>
                <a:gd name="T19" fmla="*/ 170 h 228"/>
                <a:gd name="T20" fmla="*/ 16 w 100"/>
                <a:gd name="T21" fmla="*/ 173 h 228"/>
                <a:gd name="T22" fmla="*/ 16 w 100"/>
                <a:gd name="T23" fmla="*/ 228 h 228"/>
                <a:gd name="T24" fmla="*/ 84 w 100"/>
                <a:gd name="T25" fmla="*/ 152 h 228"/>
                <a:gd name="T26" fmla="*/ 100 w 100"/>
                <a:gd name="T27" fmla="*/ 137 h 228"/>
                <a:gd name="T28" fmla="*/ 100 w 100"/>
                <a:gd name="T29" fmla="*/ 122 h 228"/>
                <a:gd name="T30" fmla="*/ 84 w 100"/>
                <a:gd name="T31" fmla="*/ 107 h 228"/>
                <a:gd name="T32" fmla="*/ 84 w 100"/>
                <a:gd name="T33" fmla="*/ 75 h 228"/>
                <a:gd name="T34" fmla="*/ 16 w 100"/>
                <a:gd name="T3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228">
                  <a:moveTo>
                    <a:pt x="51" y="139"/>
                  </a:moveTo>
                  <a:cubicBezTo>
                    <a:pt x="45" y="139"/>
                    <a:pt x="40" y="134"/>
                    <a:pt x="40" y="128"/>
                  </a:cubicBezTo>
                  <a:cubicBezTo>
                    <a:pt x="39" y="121"/>
                    <a:pt x="44" y="116"/>
                    <a:pt x="51" y="115"/>
                  </a:cubicBezTo>
                  <a:cubicBezTo>
                    <a:pt x="51" y="115"/>
                    <a:pt x="51" y="115"/>
                    <a:pt x="51" y="115"/>
                  </a:cubicBezTo>
                  <a:cubicBezTo>
                    <a:pt x="58" y="115"/>
                    <a:pt x="63" y="121"/>
                    <a:pt x="63" y="127"/>
                  </a:cubicBezTo>
                  <a:cubicBezTo>
                    <a:pt x="63" y="133"/>
                    <a:pt x="58" y="139"/>
                    <a:pt x="52" y="139"/>
                  </a:cubicBezTo>
                  <a:cubicBezTo>
                    <a:pt x="52" y="139"/>
                    <a:pt x="51" y="139"/>
                    <a:pt x="51" y="139"/>
                  </a:cubicBezTo>
                  <a:moveTo>
                    <a:pt x="16" y="0"/>
                  </a:moveTo>
                  <a:cubicBezTo>
                    <a:pt x="16" y="122"/>
                    <a:pt x="16" y="122"/>
                    <a:pt x="16" y="122"/>
                  </a:cubicBezTo>
                  <a:cubicBezTo>
                    <a:pt x="5" y="145"/>
                    <a:pt x="0" y="170"/>
                    <a:pt x="0" y="170"/>
                  </a:cubicBezTo>
                  <a:cubicBezTo>
                    <a:pt x="16" y="173"/>
                    <a:pt x="16" y="173"/>
                    <a:pt x="16" y="173"/>
                  </a:cubicBezTo>
                  <a:cubicBezTo>
                    <a:pt x="16" y="228"/>
                    <a:pt x="16" y="228"/>
                    <a:pt x="16" y="228"/>
                  </a:cubicBezTo>
                  <a:cubicBezTo>
                    <a:pt x="46" y="228"/>
                    <a:pt x="84" y="185"/>
                    <a:pt x="84" y="152"/>
                  </a:cubicBezTo>
                  <a:cubicBezTo>
                    <a:pt x="93" y="152"/>
                    <a:pt x="100" y="145"/>
                    <a:pt x="100" y="137"/>
                  </a:cubicBezTo>
                  <a:cubicBezTo>
                    <a:pt x="100" y="122"/>
                    <a:pt x="100" y="122"/>
                    <a:pt x="100" y="122"/>
                  </a:cubicBezTo>
                  <a:cubicBezTo>
                    <a:pt x="100" y="113"/>
                    <a:pt x="93" y="107"/>
                    <a:pt x="84" y="107"/>
                  </a:cubicBezTo>
                  <a:cubicBezTo>
                    <a:pt x="84" y="75"/>
                    <a:pt x="84" y="75"/>
                    <a:pt x="84" y="75"/>
                  </a:cubicBezTo>
                  <a:cubicBezTo>
                    <a:pt x="84" y="42"/>
                    <a:pt x="46" y="0"/>
                    <a:pt x="16" y="0"/>
                  </a:cubicBezTo>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385" name="Freeform 35">
              <a:extLst>
                <a:ext uri="{FF2B5EF4-FFF2-40B4-BE49-F238E27FC236}">
                  <a16:creationId xmlns:a16="http://schemas.microsoft.com/office/drawing/2014/main" id="{E4DD1F63-739C-47EE-A8FD-CEA071CE4588}"/>
                </a:ext>
              </a:extLst>
            </p:cNvPr>
            <p:cNvSpPr>
              <a:spLocks/>
            </p:cNvSpPr>
            <p:nvPr/>
          </p:nvSpPr>
          <p:spPr bwMode="auto">
            <a:xfrm>
              <a:off x="7807325" y="2670175"/>
              <a:ext cx="47625" cy="46037"/>
            </a:xfrm>
            <a:custGeom>
              <a:avLst/>
              <a:gdLst>
                <a:gd name="T0" fmla="*/ 12 w 24"/>
                <a:gd name="T1" fmla="*/ 0 h 24"/>
                <a:gd name="T2" fmla="*/ 12 w 24"/>
                <a:gd name="T3" fmla="*/ 0 h 24"/>
                <a:gd name="T4" fmla="*/ 1 w 24"/>
                <a:gd name="T5" fmla="*/ 13 h 24"/>
                <a:gd name="T6" fmla="*/ 12 w 24"/>
                <a:gd name="T7" fmla="*/ 24 h 24"/>
                <a:gd name="T8" fmla="*/ 13 w 24"/>
                <a:gd name="T9" fmla="*/ 24 h 24"/>
                <a:gd name="T10" fmla="*/ 24 w 24"/>
                <a:gd name="T11" fmla="*/ 12 h 24"/>
                <a:gd name="T12" fmla="*/ 12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2" y="0"/>
                  </a:moveTo>
                  <a:cubicBezTo>
                    <a:pt x="12" y="0"/>
                    <a:pt x="12" y="0"/>
                    <a:pt x="12" y="0"/>
                  </a:cubicBezTo>
                  <a:cubicBezTo>
                    <a:pt x="5" y="1"/>
                    <a:pt x="0" y="6"/>
                    <a:pt x="1" y="13"/>
                  </a:cubicBezTo>
                  <a:cubicBezTo>
                    <a:pt x="1" y="19"/>
                    <a:pt x="6" y="24"/>
                    <a:pt x="12" y="24"/>
                  </a:cubicBezTo>
                  <a:cubicBezTo>
                    <a:pt x="12" y="24"/>
                    <a:pt x="13" y="24"/>
                    <a:pt x="13" y="24"/>
                  </a:cubicBezTo>
                  <a:cubicBezTo>
                    <a:pt x="19" y="24"/>
                    <a:pt x="24" y="18"/>
                    <a:pt x="24" y="12"/>
                  </a:cubicBezTo>
                  <a:cubicBezTo>
                    <a:pt x="24" y="6"/>
                    <a:pt x="19" y="0"/>
                    <a:pt x="12" y="0"/>
                  </a:cubicBezTo>
                </a:path>
              </a:pathLst>
            </a:custGeom>
            <a:solidFill>
              <a:srgbClr val="E98B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4" name="Freeform 36">
              <a:extLst>
                <a:ext uri="{FF2B5EF4-FFF2-40B4-BE49-F238E27FC236}">
                  <a16:creationId xmlns:a16="http://schemas.microsoft.com/office/drawing/2014/main" id="{B9470076-55DE-4D0F-99DD-56C1B01E8975}"/>
                </a:ext>
              </a:extLst>
            </p:cNvPr>
            <p:cNvSpPr>
              <a:spLocks/>
            </p:cNvSpPr>
            <p:nvPr/>
          </p:nvSpPr>
          <p:spPr bwMode="auto">
            <a:xfrm>
              <a:off x="7807325" y="2663825"/>
              <a:ext cx="47625" cy="46037"/>
            </a:xfrm>
            <a:custGeom>
              <a:avLst/>
              <a:gdLst>
                <a:gd name="T0" fmla="*/ 24 w 24"/>
                <a:gd name="T1" fmla="*/ 12 h 24"/>
                <a:gd name="T2" fmla="*/ 13 w 24"/>
                <a:gd name="T3" fmla="*/ 24 h 24"/>
                <a:gd name="T4" fmla="*/ 1 w 24"/>
                <a:gd name="T5" fmla="*/ 13 h 24"/>
                <a:gd name="T6" fmla="*/ 12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3" y="24"/>
                  </a:cubicBezTo>
                  <a:cubicBezTo>
                    <a:pt x="6" y="24"/>
                    <a:pt x="1" y="19"/>
                    <a:pt x="1" y="13"/>
                  </a:cubicBezTo>
                  <a:cubicBezTo>
                    <a:pt x="0" y="6"/>
                    <a:pt x="5" y="1"/>
                    <a:pt x="12" y="0"/>
                  </a:cubicBezTo>
                  <a:cubicBezTo>
                    <a:pt x="18" y="0"/>
                    <a:pt x="24" y="5"/>
                    <a:pt x="24" y="12"/>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5" name="Oval 37">
              <a:extLst>
                <a:ext uri="{FF2B5EF4-FFF2-40B4-BE49-F238E27FC236}">
                  <a16:creationId xmlns:a16="http://schemas.microsoft.com/office/drawing/2014/main" id="{21CE22EC-E5DF-45F3-B525-FD786158F2E6}"/>
                </a:ext>
              </a:extLst>
            </p:cNvPr>
            <p:cNvSpPr>
              <a:spLocks noChangeArrowheads="1"/>
            </p:cNvSpPr>
            <p:nvPr/>
          </p:nvSpPr>
          <p:spPr bwMode="auto">
            <a:xfrm>
              <a:off x="7832725" y="2674938"/>
              <a:ext cx="11113"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6" name="Freeform 38">
              <a:extLst>
                <a:ext uri="{FF2B5EF4-FFF2-40B4-BE49-F238E27FC236}">
                  <a16:creationId xmlns:a16="http://schemas.microsoft.com/office/drawing/2014/main" id="{F6C71110-C7FC-4710-AED3-E6EB8F19D81A}"/>
                </a:ext>
              </a:extLst>
            </p:cNvPr>
            <p:cNvSpPr>
              <a:spLocks/>
            </p:cNvSpPr>
            <p:nvPr/>
          </p:nvSpPr>
          <p:spPr bwMode="auto">
            <a:xfrm>
              <a:off x="7783513" y="2651125"/>
              <a:ext cx="76200" cy="22225"/>
            </a:xfrm>
            <a:custGeom>
              <a:avLst/>
              <a:gdLst>
                <a:gd name="T0" fmla="*/ 39 w 39"/>
                <a:gd name="T1" fmla="*/ 10 h 12"/>
                <a:gd name="T2" fmla="*/ 25 w 39"/>
                <a:gd name="T3" fmla="*/ 0 h 12"/>
                <a:gd name="T4" fmla="*/ 8 w 39"/>
                <a:gd name="T5" fmla="*/ 8 h 12"/>
                <a:gd name="T6" fmla="*/ 7 w 39"/>
                <a:gd name="T7" fmla="*/ 8 h 12"/>
                <a:gd name="T8" fmla="*/ 4 w 39"/>
                <a:gd name="T9" fmla="*/ 7 h 12"/>
                <a:gd name="T10" fmla="*/ 1 w 39"/>
                <a:gd name="T11" fmla="*/ 5 h 12"/>
                <a:gd name="T12" fmla="*/ 1 w 39"/>
                <a:gd name="T13" fmla="*/ 5 h 12"/>
                <a:gd name="T14" fmla="*/ 0 w 39"/>
                <a:gd name="T15" fmla="*/ 6 h 12"/>
                <a:gd name="T16" fmla="*/ 1 w 39"/>
                <a:gd name="T17" fmla="*/ 7 h 12"/>
                <a:gd name="T18" fmla="*/ 3 w 39"/>
                <a:gd name="T19" fmla="*/ 9 h 12"/>
                <a:gd name="T20" fmla="*/ 6 w 39"/>
                <a:gd name="T21" fmla="*/ 11 h 12"/>
                <a:gd name="T22" fmla="*/ 7 w 39"/>
                <a:gd name="T23" fmla="*/ 12 h 12"/>
                <a:gd name="T24" fmla="*/ 8 w 39"/>
                <a:gd name="T25" fmla="*/ 12 h 12"/>
                <a:gd name="T26" fmla="*/ 10 w 39"/>
                <a:gd name="T27" fmla="*/ 11 h 12"/>
                <a:gd name="T28" fmla="*/ 25 w 39"/>
                <a:gd name="T29" fmla="*/ 3 h 12"/>
                <a:gd name="T30" fmla="*/ 36 w 39"/>
                <a:gd name="T31" fmla="*/ 11 h 12"/>
                <a:gd name="T32" fmla="*/ 38 w 39"/>
                <a:gd name="T33" fmla="*/ 12 h 12"/>
                <a:gd name="T34" fmla="*/ 39 w 39"/>
                <a:gd name="T3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2">
                  <a:moveTo>
                    <a:pt x="39" y="10"/>
                  </a:moveTo>
                  <a:cubicBezTo>
                    <a:pt x="37" y="5"/>
                    <a:pt x="31" y="1"/>
                    <a:pt x="25" y="0"/>
                  </a:cubicBezTo>
                  <a:cubicBezTo>
                    <a:pt x="21" y="0"/>
                    <a:pt x="14" y="0"/>
                    <a:pt x="8" y="8"/>
                  </a:cubicBezTo>
                  <a:cubicBezTo>
                    <a:pt x="7" y="8"/>
                    <a:pt x="7" y="8"/>
                    <a:pt x="7" y="8"/>
                  </a:cubicBezTo>
                  <a:cubicBezTo>
                    <a:pt x="6" y="8"/>
                    <a:pt x="5" y="8"/>
                    <a:pt x="4" y="7"/>
                  </a:cubicBezTo>
                  <a:cubicBezTo>
                    <a:pt x="3" y="7"/>
                    <a:pt x="1" y="5"/>
                    <a:pt x="1" y="5"/>
                  </a:cubicBezTo>
                  <a:cubicBezTo>
                    <a:pt x="1" y="5"/>
                    <a:pt x="1" y="5"/>
                    <a:pt x="1" y="5"/>
                  </a:cubicBezTo>
                  <a:cubicBezTo>
                    <a:pt x="0" y="6"/>
                    <a:pt x="0" y="6"/>
                    <a:pt x="0" y="6"/>
                  </a:cubicBezTo>
                  <a:cubicBezTo>
                    <a:pt x="0" y="6"/>
                    <a:pt x="1" y="6"/>
                    <a:pt x="1" y="7"/>
                  </a:cubicBezTo>
                  <a:cubicBezTo>
                    <a:pt x="2" y="8"/>
                    <a:pt x="2" y="9"/>
                    <a:pt x="3" y="9"/>
                  </a:cubicBezTo>
                  <a:cubicBezTo>
                    <a:pt x="4" y="10"/>
                    <a:pt x="5" y="11"/>
                    <a:pt x="6" y="11"/>
                  </a:cubicBezTo>
                  <a:cubicBezTo>
                    <a:pt x="6" y="12"/>
                    <a:pt x="7" y="12"/>
                    <a:pt x="7" y="12"/>
                  </a:cubicBezTo>
                  <a:cubicBezTo>
                    <a:pt x="8" y="12"/>
                    <a:pt x="8" y="12"/>
                    <a:pt x="8" y="12"/>
                  </a:cubicBezTo>
                  <a:cubicBezTo>
                    <a:pt x="8" y="12"/>
                    <a:pt x="9" y="12"/>
                    <a:pt x="10" y="11"/>
                  </a:cubicBezTo>
                  <a:cubicBezTo>
                    <a:pt x="14" y="5"/>
                    <a:pt x="19" y="3"/>
                    <a:pt x="25" y="3"/>
                  </a:cubicBezTo>
                  <a:cubicBezTo>
                    <a:pt x="30" y="4"/>
                    <a:pt x="34" y="7"/>
                    <a:pt x="36" y="11"/>
                  </a:cubicBezTo>
                  <a:cubicBezTo>
                    <a:pt x="36" y="12"/>
                    <a:pt x="37" y="12"/>
                    <a:pt x="38" y="12"/>
                  </a:cubicBezTo>
                  <a:cubicBezTo>
                    <a:pt x="39" y="11"/>
                    <a:pt x="39" y="11"/>
                    <a:pt x="39" y="10"/>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7" name="Freeform 39">
              <a:extLst>
                <a:ext uri="{FF2B5EF4-FFF2-40B4-BE49-F238E27FC236}">
                  <a16:creationId xmlns:a16="http://schemas.microsoft.com/office/drawing/2014/main" id="{73C7389E-914B-40AE-B614-632E3D1A2BE2}"/>
                </a:ext>
              </a:extLst>
            </p:cNvPr>
            <p:cNvSpPr>
              <a:spLocks/>
            </p:cNvSpPr>
            <p:nvPr/>
          </p:nvSpPr>
          <p:spPr bwMode="auto">
            <a:xfrm>
              <a:off x="7953375" y="2670175"/>
              <a:ext cx="47625" cy="46037"/>
            </a:xfrm>
            <a:custGeom>
              <a:avLst/>
              <a:gdLst>
                <a:gd name="T0" fmla="*/ 12 w 24"/>
                <a:gd name="T1" fmla="*/ 0 h 24"/>
                <a:gd name="T2" fmla="*/ 12 w 24"/>
                <a:gd name="T3" fmla="*/ 0 h 24"/>
                <a:gd name="T4" fmla="*/ 1 w 24"/>
                <a:gd name="T5" fmla="*/ 13 h 24"/>
                <a:gd name="T6" fmla="*/ 12 w 24"/>
                <a:gd name="T7" fmla="*/ 24 h 24"/>
                <a:gd name="T8" fmla="*/ 13 w 24"/>
                <a:gd name="T9" fmla="*/ 24 h 24"/>
                <a:gd name="T10" fmla="*/ 24 w 24"/>
                <a:gd name="T11" fmla="*/ 12 h 24"/>
                <a:gd name="T12" fmla="*/ 12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2" y="0"/>
                  </a:moveTo>
                  <a:cubicBezTo>
                    <a:pt x="12" y="0"/>
                    <a:pt x="12" y="0"/>
                    <a:pt x="12" y="0"/>
                  </a:cubicBezTo>
                  <a:cubicBezTo>
                    <a:pt x="5" y="1"/>
                    <a:pt x="0" y="6"/>
                    <a:pt x="1" y="13"/>
                  </a:cubicBezTo>
                  <a:cubicBezTo>
                    <a:pt x="1" y="19"/>
                    <a:pt x="6" y="24"/>
                    <a:pt x="12" y="24"/>
                  </a:cubicBezTo>
                  <a:cubicBezTo>
                    <a:pt x="12" y="24"/>
                    <a:pt x="13" y="24"/>
                    <a:pt x="13" y="24"/>
                  </a:cubicBezTo>
                  <a:cubicBezTo>
                    <a:pt x="19" y="24"/>
                    <a:pt x="24" y="18"/>
                    <a:pt x="24" y="12"/>
                  </a:cubicBezTo>
                  <a:cubicBezTo>
                    <a:pt x="24" y="6"/>
                    <a:pt x="19" y="0"/>
                    <a:pt x="12" y="0"/>
                  </a:cubicBezTo>
                </a:path>
              </a:pathLst>
            </a:custGeom>
            <a:solidFill>
              <a:srgbClr val="E37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8" name="Freeform 40">
              <a:extLst>
                <a:ext uri="{FF2B5EF4-FFF2-40B4-BE49-F238E27FC236}">
                  <a16:creationId xmlns:a16="http://schemas.microsoft.com/office/drawing/2014/main" id="{E47DF543-D4DE-49F4-BB80-B4703276FFB7}"/>
                </a:ext>
              </a:extLst>
            </p:cNvPr>
            <p:cNvSpPr>
              <a:spLocks/>
            </p:cNvSpPr>
            <p:nvPr/>
          </p:nvSpPr>
          <p:spPr bwMode="auto">
            <a:xfrm>
              <a:off x="7953375" y="2663825"/>
              <a:ext cx="47625" cy="46037"/>
            </a:xfrm>
            <a:custGeom>
              <a:avLst/>
              <a:gdLst>
                <a:gd name="T0" fmla="*/ 24 w 24"/>
                <a:gd name="T1" fmla="*/ 12 h 24"/>
                <a:gd name="T2" fmla="*/ 13 w 24"/>
                <a:gd name="T3" fmla="*/ 24 h 24"/>
                <a:gd name="T4" fmla="*/ 1 w 24"/>
                <a:gd name="T5" fmla="*/ 13 h 24"/>
                <a:gd name="T6" fmla="*/ 12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3" y="24"/>
                  </a:cubicBezTo>
                  <a:cubicBezTo>
                    <a:pt x="6" y="24"/>
                    <a:pt x="1" y="19"/>
                    <a:pt x="1" y="13"/>
                  </a:cubicBezTo>
                  <a:cubicBezTo>
                    <a:pt x="0" y="6"/>
                    <a:pt x="5" y="1"/>
                    <a:pt x="12" y="0"/>
                  </a:cubicBezTo>
                  <a:cubicBezTo>
                    <a:pt x="18" y="0"/>
                    <a:pt x="24" y="5"/>
                    <a:pt x="24" y="12"/>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19" name="Oval 41">
              <a:extLst>
                <a:ext uri="{FF2B5EF4-FFF2-40B4-BE49-F238E27FC236}">
                  <a16:creationId xmlns:a16="http://schemas.microsoft.com/office/drawing/2014/main" id="{7ED24134-F69A-4E0F-9BC8-80C80F82DC0E}"/>
                </a:ext>
              </a:extLst>
            </p:cNvPr>
            <p:cNvSpPr>
              <a:spLocks noChangeArrowheads="1"/>
            </p:cNvSpPr>
            <p:nvPr/>
          </p:nvSpPr>
          <p:spPr bwMode="auto">
            <a:xfrm>
              <a:off x="7978775" y="2674938"/>
              <a:ext cx="11113"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0" name="Freeform 42">
              <a:extLst>
                <a:ext uri="{FF2B5EF4-FFF2-40B4-BE49-F238E27FC236}">
                  <a16:creationId xmlns:a16="http://schemas.microsoft.com/office/drawing/2014/main" id="{B167721D-D151-4389-8B49-82459474AC0E}"/>
                </a:ext>
              </a:extLst>
            </p:cNvPr>
            <p:cNvSpPr>
              <a:spLocks/>
            </p:cNvSpPr>
            <p:nvPr/>
          </p:nvSpPr>
          <p:spPr bwMode="auto">
            <a:xfrm>
              <a:off x="7950200" y="2651125"/>
              <a:ext cx="73025" cy="22225"/>
            </a:xfrm>
            <a:custGeom>
              <a:avLst/>
              <a:gdLst>
                <a:gd name="T0" fmla="*/ 0 w 38"/>
                <a:gd name="T1" fmla="*/ 10 h 12"/>
                <a:gd name="T2" fmla="*/ 14 w 38"/>
                <a:gd name="T3" fmla="*/ 0 h 12"/>
                <a:gd name="T4" fmla="*/ 31 w 38"/>
                <a:gd name="T5" fmla="*/ 8 h 12"/>
                <a:gd name="T6" fmla="*/ 32 w 38"/>
                <a:gd name="T7" fmla="*/ 8 h 12"/>
                <a:gd name="T8" fmla="*/ 34 w 38"/>
                <a:gd name="T9" fmla="*/ 7 h 12"/>
                <a:gd name="T10" fmla="*/ 38 w 38"/>
                <a:gd name="T11" fmla="*/ 5 h 12"/>
                <a:gd name="T12" fmla="*/ 38 w 38"/>
                <a:gd name="T13" fmla="*/ 5 h 12"/>
                <a:gd name="T14" fmla="*/ 38 w 38"/>
                <a:gd name="T15" fmla="*/ 6 h 12"/>
                <a:gd name="T16" fmla="*/ 38 w 38"/>
                <a:gd name="T17" fmla="*/ 7 h 12"/>
                <a:gd name="T18" fmla="*/ 36 w 38"/>
                <a:gd name="T19" fmla="*/ 9 h 12"/>
                <a:gd name="T20" fmla="*/ 33 w 38"/>
                <a:gd name="T21" fmla="*/ 11 h 12"/>
                <a:gd name="T22" fmla="*/ 32 w 38"/>
                <a:gd name="T23" fmla="*/ 12 h 12"/>
                <a:gd name="T24" fmla="*/ 31 w 38"/>
                <a:gd name="T25" fmla="*/ 12 h 12"/>
                <a:gd name="T26" fmla="*/ 29 w 38"/>
                <a:gd name="T27" fmla="*/ 11 h 12"/>
                <a:gd name="T28" fmla="*/ 14 w 38"/>
                <a:gd name="T29" fmla="*/ 3 h 12"/>
                <a:gd name="T30" fmla="*/ 3 w 38"/>
                <a:gd name="T31" fmla="*/ 11 h 12"/>
                <a:gd name="T32" fmla="*/ 1 w 38"/>
                <a:gd name="T33" fmla="*/ 12 h 12"/>
                <a:gd name="T34" fmla="*/ 0 w 38"/>
                <a:gd name="T3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2">
                  <a:moveTo>
                    <a:pt x="0" y="10"/>
                  </a:moveTo>
                  <a:cubicBezTo>
                    <a:pt x="2" y="5"/>
                    <a:pt x="8" y="1"/>
                    <a:pt x="14" y="0"/>
                  </a:cubicBezTo>
                  <a:cubicBezTo>
                    <a:pt x="18" y="0"/>
                    <a:pt x="25" y="0"/>
                    <a:pt x="31" y="8"/>
                  </a:cubicBezTo>
                  <a:cubicBezTo>
                    <a:pt x="32" y="8"/>
                    <a:pt x="32" y="8"/>
                    <a:pt x="32" y="8"/>
                  </a:cubicBezTo>
                  <a:cubicBezTo>
                    <a:pt x="32" y="8"/>
                    <a:pt x="33" y="8"/>
                    <a:pt x="34" y="7"/>
                  </a:cubicBezTo>
                  <a:cubicBezTo>
                    <a:pt x="36" y="7"/>
                    <a:pt x="38" y="5"/>
                    <a:pt x="38" y="5"/>
                  </a:cubicBezTo>
                  <a:cubicBezTo>
                    <a:pt x="38" y="5"/>
                    <a:pt x="38" y="5"/>
                    <a:pt x="38" y="5"/>
                  </a:cubicBezTo>
                  <a:cubicBezTo>
                    <a:pt x="38" y="6"/>
                    <a:pt x="38" y="6"/>
                    <a:pt x="38" y="6"/>
                  </a:cubicBezTo>
                  <a:cubicBezTo>
                    <a:pt x="38" y="6"/>
                    <a:pt x="38" y="6"/>
                    <a:pt x="38" y="7"/>
                  </a:cubicBezTo>
                  <a:cubicBezTo>
                    <a:pt x="37" y="8"/>
                    <a:pt x="36" y="9"/>
                    <a:pt x="36" y="9"/>
                  </a:cubicBezTo>
                  <a:cubicBezTo>
                    <a:pt x="35" y="10"/>
                    <a:pt x="34" y="11"/>
                    <a:pt x="33" y="11"/>
                  </a:cubicBezTo>
                  <a:cubicBezTo>
                    <a:pt x="32" y="12"/>
                    <a:pt x="32" y="12"/>
                    <a:pt x="32" y="12"/>
                  </a:cubicBezTo>
                  <a:cubicBezTo>
                    <a:pt x="31" y="12"/>
                    <a:pt x="31" y="12"/>
                    <a:pt x="31" y="12"/>
                  </a:cubicBezTo>
                  <a:cubicBezTo>
                    <a:pt x="30" y="12"/>
                    <a:pt x="30" y="12"/>
                    <a:pt x="29" y="11"/>
                  </a:cubicBezTo>
                  <a:cubicBezTo>
                    <a:pt x="25" y="5"/>
                    <a:pt x="20" y="3"/>
                    <a:pt x="14" y="3"/>
                  </a:cubicBezTo>
                  <a:cubicBezTo>
                    <a:pt x="9" y="4"/>
                    <a:pt x="4" y="7"/>
                    <a:pt x="3" y="11"/>
                  </a:cubicBezTo>
                  <a:cubicBezTo>
                    <a:pt x="2" y="12"/>
                    <a:pt x="1" y="12"/>
                    <a:pt x="1" y="12"/>
                  </a:cubicBezTo>
                  <a:cubicBezTo>
                    <a:pt x="0" y="11"/>
                    <a:pt x="0" y="11"/>
                    <a:pt x="0" y="10"/>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1" name="Freeform 43">
              <a:extLst>
                <a:ext uri="{FF2B5EF4-FFF2-40B4-BE49-F238E27FC236}">
                  <a16:creationId xmlns:a16="http://schemas.microsoft.com/office/drawing/2014/main" id="{A092E041-E26F-4058-964B-66E62E5B1751}"/>
                </a:ext>
              </a:extLst>
            </p:cNvPr>
            <p:cNvSpPr>
              <a:spLocks/>
            </p:cNvSpPr>
            <p:nvPr/>
          </p:nvSpPr>
          <p:spPr bwMode="auto">
            <a:xfrm>
              <a:off x="7697788" y="2392363"/>
              <a:ext cx="420688" cy="287337"/>
            </a:xfrm>
            <a:custGeom>
              <a:avLst/>
              <a:gdLst>
                <a:gd name="T0" fmla="*/ 216 w 216"/>
                <a:gd name="T1" fmla="*/ 149 h 149"/>
                <a:gd name="T2" fmla="*/ 105 w 216"/>
                <a:gd name="T3" fmla="*/ 6 h 149"/>
                <a:gd name="T4" fmla="*/ 39 w 216"/>
                <a:gd name="T5" fmla="*/ 136 h 149"/>
                <a:gd name="T6" fmla="*/ 77 w 216"/>
                <a:gd name="T7" fmla="*/ 75 h 149"/>
                <a:gd name="T8" fmla="*/ 216 w 216"/>
                <a:gd name="T9" fmla="*/ 149 h 149"/>
              </a:gdLst>
              <a:ahLst/>
              <a:cxnLst>
                <a:cxn ang="0">
                  <a:pos x="T0" y="T1"/>
                </a:cxn>
                <a:cxn ang="0">
                  <a:pos x="T2" y="T3"/>
                </a:cxn>
                <a:cxn ang="0">
                  <a:pos x="T4" y="T5"/>
                </a:cxn>
                <a:cxn ang="0">
                  <a:pos x="T6" y="T7"/>
                </a:cxn>
                <a:cxn ang="0">
                  <a:pos x="T8" y="T9"/>
                </a:cxn>
              </a:cxnLst>
              <a:rect l="0" t="0" r="r" b="b"/>
              <a:pathLst>
                <a:path w="216" h="149">
                  <a:moveTo>
                    <a:pt x="216" y="149"/>
                  </a:moveTo>
                  <a:cubicBezTo>
                    <a:pt x="197" y="126"/>
                    <a:pt x="208" y="0"/>
                    <a:pt x="105" y="6"/>
                  </a:cubicBezTo>
                  <a:cubicBezTo>
                    <a:pt x="0" y="11"/>
                    <a:pt x="33" y="122"/>
                    <a:pt x="39" y="136"/>
                  </a:cubicBezTo>
                  <a:cubicBezTo>
                    <a:pt x="43" y="134"/>
                    <a:pt x="67" y="99"/>
                    <a:pt x="77" y="75"/>
                  </a:cubicBezTo>
                  <a:cubicBezTo>
                    <a:pt x="103" y="119"/>
                    <a:pt x="186" y="144"/>
                    <a:pt x="216" y="149"/>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2" name="Freeform 44">
              <a:extLst>
                <a:ext uri="{FF2B5EF4-FFF2-40B4-BE49-F238E27FC236}">
                  <a16:creationId xmlns:a16="http://schemas.microsoft.com/office/drawing/2014/main" id="{63ED3FDD-B93D-4543-A3CF-E609D64EEBD1}"/>
                </a:ext>
              </a:extLst>
            </p:cNvPr>
            <p:cNvSpPr>
              <a:spLocks/>
            </p:cNvSpPr>
            <p:nvPr/>
          </p:nvSpPr>
          <p:spPr bwMode="auto">
            <a:xfrm>
              <a:off x="7864475" y="2798763"/>
              <a:ext cx="93663" cy="42862"/>
            </a:xfrm>
            <a:custGeom>
              <a:avLst/>
              <a:gdLst>
                <a:gd name="T0" fmla="*/ 48 w 48"/>
                <a:gd name="T1" fmla="*/ 0 h 22"/>
                <a:gd name="T2" fmla="*/ 24 w 48"/>
                <a:gd name="T3" fmla="*/ 22 h 22"/>
                <a:gd name="T4" fmla="*/ 0 w 48"/>
                <a:gd name="T5" fmla="*/ 0 h 22"/>
                <a:gd name="T6" fmla="*/ 48 w 48"/>
                <a:gd name="T7" fmla="*/ 0 h 22"/>
              </a:gdLst>
              <a:ahLst/>
              <a:cxnLst>
                <a:cxn ang="0">
                  <a:pos x="T0" y="T1"/>
                </a:cxn>
                <a:cxn ang="0">
                  <a:pos x="T2" y="T3"/>
                </a:cxn>
                <a:cxn ang="0">
                  <a:pos x="T4" y="T5"/>
                </a:cxn>
                <a:cxn ang="0">
                  <a:pos x="T6" y="T7"/>
                </a:cxn>
              </a:cxnLst>
              <a:rect l="0" t="0" r="r" b="b"/>
              <a:pathLst>
                <a:path w="48" h="22">
                  <a:moveTo>
                    <a:pt x="48" y="0"/>
                  </a:moveTo>
                  <a:cubicBezTo>
                    <a:pt x="48" y="12"/>
                    <a:pt x="37" y="22"/>
                    <a:pt x="24" y="22"/>
                  </a:cubicBezTo>
                  <a:cubicBezTo>
                    <a:pt x="11" y="22"/>
                    <a:pt x="0" y="12"/>
                    <a:pt x="0" y="0"/>
                  </a:cubicBezTo>
                  <a:lnTo>
                    <a:pt x="48" y="0"/>
                  </a:lnTo>
                  <a:close/>
                </a:path>
              </a:pathLst>
            </a:custGeom>
            <a:solidFill>
              <a:srgbClr val="F05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23" name="Freeform 45">
              <a:extLst>
                <a:ext uri="{FF2B5EF4-FFF2-40B4-BE49-F238E27FC236}">
                  <a16:creationId xmlns:a16="http://schemas.microsoft.com/office/drawing/2014/main" id="{0799EAB4-A953-48F4-B717-78D9BB3500B1}"/>
                </a:ext>
              </a:extLst>
            </p:cNvPr>
            <p:cNvSpPr>
              <a:spLocks/>
            </p:cNvSpPr>
            <p:nvPr/>
          </p:nvSpPr>
          <p:spPr bwMode="auto">
            <a:xfrm>
              <a:off x="7872413" y="2798763"/>
              <a:ext cx="77788" cy="15875"/>
            </a:xfrm>
            <a:custGeom>
              <a:avLst/>
              <a:gdLst>
                <a:gd name="T0" fmla="*/ 36 w 40"/>
                <a:gd name="T1" fmla="*/ 8 h 8"/>
                <a:gd name="T2" fmla="*/ 4 w 40"/>
                <a:gd name="T3" fmla="*/ 8 h 8"/>
                <a:gd name="T4" fmla="*/ 0 w 40"/>
                <a:gd name="T5" fmla="*/ 4 h 8"/>
                <a:gd name="T6" fmla="*/ 0 w 40"/>
                <a:gd name="T7" fmla="*/ 0 h 8"/>
                <a:gd name="T8" fmla="*/ 40 w 40"/>
                <a:gd name="T9" fmla="*/ 0 h 8"/>
                <a:gd name="T10" fmla="*/ 40 w 40"/>
                <a:gd name="T11" fmla="*/ 4 h 8"/>
                <a:gd name="T12" fmla="*/ 36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6" y="8"/>
                  </a:moveTo>
                  <a:cubicBezTo>
                    <a:pt x="4" y="8"/>
                    <a:pt x="4" y="8"/>
                    <a:pt x="4" y="8"/>
                  </a:cubicBezTo>
                  <a:cubicBezTo>
                    <a:pt x="2" y="8"/>
                    <a:pt x="0" y="6"/>
                    <a:pt x="0" y="4"/>
                  </a:cubicBezTo>
                  <a:cubicBezTo>
                    <a:pt x="0" y="0"/>
                    <a:pt x="0" y="0"/>
                    <a:pt x="0" y="0"/>
                  </a:cubicBezTo>
                  <a:cubicBezTo>
                    <a:pt x="40" y="0"/>
                    <a:pt x="40" y="0"/>
                    <a:pt x="40" y="0"/>
                  </a:cubicBezTo>
                  <a:cubicBezTo>
                    <a:pt x="40" y="4"/>
                    <a:pt x="40" y="4"/>
                    <a:pt x="40" y="4"/>
                  </a:cubicBezTo>
                  <a:cubicBezTo>
                    <a:pt x="40" y="6"/>
                    <a:pt x="38" y="8"/>
                    <a:pt x="3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grpSp>
        <p:nvGrpSpPr>
          <p:cNvPr id="491" name="woman_red_suit">
            <a:extLst>
              <a:ext uri="{FF2B5EF4-FFF2-40B4-BE49-F238E27FC236}">
                <a16:creationId xmlns:a16="http://schemas.microsoft.com/office/drawing/2014/main" id="{481B3457-F15C-4C4D-9D8B-88578C046E31}"/>
              </a:ext>
            </a:extLst>
          </p:cNvPr>
          <p:cNvGrpSpPr/>
          <p:nvPr/>
        </p:nvGrpSpPr>
        <p:grpSpPr>
          <a:xfrm>
            <a:off x="1270089" y="4193655"/>
            <a:ext cx="1378923" cy="2395901"/>
            <a:chOff x="6278465" y="1443832"/>
            <a:chExt cx="701676" cy="1305453"/>
          </a:xfrm>
        </p:grpSpPr>
        <p:sp>
          <p:nvSpPr>
            <p:cNvPr id="492" name="Freeform 79">
              <a:extLst>
                <a:ext uri="{FF2B5EF4-FFF2-40B4-BE49-F238E27FC236}">
                  <a16:creationId xmlns:a16="http://schemas.microsoft.com/office/drawing/2014/main" id="{D990B739-5868-4C2C-B2CA-86D1CBB549D3}"/>
                </a:ext>
              </a:extLst>
            </p:cNvPr>
            <p:cNvSpPr>
              <a:spLocks/>
            </p:cNvSpPr>
            <p:nvPr/>
          </p:nvSpPr>
          <p:spPr bwMode="auto">
            <a:xfrm flipH="1">
              <a:off x="6430866" y="1443832"/>
              <a:ext cx="454025" cy="671513"/>
            </a:xfrm>
            <a:custGeom>
              <a:avLst/>
              <a:gdLst>
                <a:gd name="T0" fmla="*/ 221 w 233"/>
                <a:gd name="T1" fmla="*/ 281 h 349"/>
                <a:gd name="T2" fmla="*/ 221 w 233"/>
                <a:gd name="T3" fmla="*/ 283 h 349"/>
                <a:gd name="T4" fmla="*/ 217 w 233"/>
                <a:gd name="T5" fmla="*/ 302 h 349"/>
                <a:gd name="T6" fmla="*/ 208 w 233"/>
                <a:gd name="T7" fmla="*/ 326 h 349"/>
                <a:gd name="T8" fmla="*/ 202 w 233"/>
                <a:gd name="T9" fmla="*/ 333 h 349"/>
                <a:gd name="T10" fmla="*/ 184 w 233"/>
                <a:gd name="T11" fmla="*/ 340 h 349"/>
                <a:gd name="T12" fmla="*/ 72 w 233"/>
                <a:gd name="T13" fmla="*/ 348 h 349"/>
                <a:gd name="T14" fmla="*/ 53 w 233"/>
                <a:gd name="T15" fmla="*/ 343 h 349"/>
                <a:gd name="T16" fmla="*/ 46 w 233"/>
                <a:gd name="T17" fmla="*/ 337 h 349"/>
                <a:gd name="T18" fmla="*/ 34 w 233"/>
                <a:gd name="T19" fmla="*/ 315 h 349"/>
                <a:gd name="T20" fmla="*/ 27 w 233"/>
                <a:gd name="T21" fmla="*/ 297 h 349"/>
                <a:gd name="T22" fmla="*/ 27 w 233"/>
                <a:gd name="T23" fmla="*/ 295 h 349"/>
                <a:gd name="T24" fmla="*/ 36 w 233"/>
                <a:gd name="T25" fmla="*/ 38 h 349"/>
                <a:gd name="T26" fmla="*/ 104 w 233"/>
                <a:gd name="T27" fmla="*/ 2 h 349"/>
                <a:gd name="T28" fmla="*/ 165 w 233"/>
                <a:gd name="T29" fmla="*/ 19 h 349"/>
                <a:gd name="T30" fmla="*/ 176 w 233"/>
                <a:gd name="T31" fmla="*/ 29 h 349"/>
                <a:gd name="T32" fmla="*/ 180 w 233"/>
                <a:gd name="T33" fmla="*/ 33 h 349"/>
                <a:gd name="T34" fmla="*/ 221 w 233"/>
                <a:gd name="T35" fmla="*/ 28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349">
                  <a:moveTo>
                    <a:pt x="221" y="281"/>
                  </a:moveTo>
                  <a:cubicBezTo>
                    <a:pt x="221" y="282"/>
                    <a:pt x="221" y="283"/>
                    <a:pt x="221" y="283"/>
                  </a:cubicBezTo>
                  <a:cubicBezTo>
                    <a:pt x="220" y="290"/>
                    <a:pt x="219" y="296"/>
                    <a:pt x="217" y="302"/>
                  </a:cubicBezTo>
                  <a:cubicBezTo>
                    <a:pt x="215" y="312"/>
                    <a:pt x="212" y="320"/>
                    <a:pt x="208" y="326"/>
                  </a:cubicBezTo>
                  <a:cubicBezTo>
                    <a:pt x="206" y="329"/>
                    <a:pt x="204" y="331"/>
                    <a:pt x="202" y="333"/>
                  </a:cubicBezTo>
                  <a:cubicBezTo>
                    <a:pt x="197" y="337"/>
                    <a:pt x="191" y="340"/>
                    <a:pt x="184" y="340"/>
                  </a:cubicBezTo>
                  <a:cubicBezTo>
                    <a:pt x="72" y="348"/>
                    <a:pt x="72" y="348"/>
                    <a:pt x="72" y="348"/>
                  </a:cubicBezTo>
                  <a:cubicBezTo>
                    <a:pt x="64" y="349"/>
                    <a:pt x="58" y="347"/>
                    <a:pt x="53" y="343"/>
                  </a:cubicBezTo>
                  <a:cubicBezTo>
                    <a:pt x="50" y="342"/>
                    <a:pt x="48" y="340"/>
                    <a:pt x="46" y="337"/>
                  </a:cubicBezTo>
                  <a:cubicBezTo>
                    <a:pt x="42" y="332"/>
                    <a:pt x="38" y="324"/>
                    <a:pt x="34" y="315"/>
                  </a:cubicBezTo>
                  <a:cubicBezTo>
                    <a:pt x="31" y="309"/>
                    <a:pt x="29" y="303"/>
                    <a:pt x="27" y="297"/>
                  </a:cubicBezTo>
                  <a:cubicBezTo>
                    <a:pt x="27" y="296"/>
                    <a:pt x="27" y="296"/>
                    <a:pt x="27" y="295"/>
                  </a:cubicBezTo>
                  <a:cubicBezTo>
                    <a:pt x="4" y="219"/>
                    <a:pt x="0" y="82"/>
                    <a:pt x="36" y="38"/>
                  </a:cubicBezTo>
                  <a:cubicBezTo>
                    <a:pt x="51" y="20"/>
                    <a:pt x="71" y="4"/>
                    <a:pt x="104" y="2"/>
                  </a:cubicBezTo>
                  <a:cubicBezTo>
                    <a:pt x="131" y="0"/>
                    <a:pt x="149" y="8"/>
                    <a:pt x="165" y="19"/>
                  </a:cubicBezTo>
                  <a:cubicBezTo>
                    <a:pt x="169" y="22"/>
                    <a:pt x="172" y="25"/>
                    <a:pt x="176" y="29"/>
                  </a:cubicBezTo>
                  <a:cubicBezTo>
                    <a:pt x="178" y="30"/>
                    <a:pt x="179" y="31"/>
                    <a:pt x="180" y="33"/>
                  </a:cubicBezTo>
                  <a:cubicBezTo>
                    <a:pt x="220" y="76"/>
                    <a:pt x="233" y="206"/>
                    <a:pt x="221" y="281"/>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3" name="Freeform 80">
              <a:extLst>
                <a:ext uri="{FF2B5EF4-FFF2-40B4-BE49-F238E27FC236}">
                  <a16:creationId xmlns:a16="http://schemas.microsoft.com/office/drawing/2014/main" id="{B01646D4-4F5B-42D1-9DF9-3F36001DBCA8}"/>
                </a:ext>
              </a:extLst>
            </p:cNvPr>
            <p:cNvSpPr>
              <a:spLocks/>
            </p:cNvSpPr>
            <p:nvPr/>
          </p:nvSpPr>
          <p:spPr bwMode="auto">
            <a:xfrm flipH="1">
              <a:off x="6559453" y="1913732"/>
              <a:ext cx="176213" cy="261938"/>
            </a:xfrm>
            <a:custGeom>
              <a:avLst/>
              <a:gdLst>
                <a:gd name="T0" fmla="*/ 92 w 111"/>
                <a:gd name="T1" fmla="*/ 47 h 165"/>
                <a:gd name="T2" fmla="*/ 92 w 111"/>
                <a:gd name="T3" fmla="*/ 0 h 165"/>
                <a:gd name="T4" fmla="*/ 19 w 111"/>
                <a:gd name="T5" fmla="*/ 0 h 165"/>
                <a:gd name="T6" fmla="*/ 19 w 111"/>
                <a:gd name="T7" fmla="*/ 47 h 165"/>
                <a:gd name="T8" fmla="*/ 0 w 111"/>
                <a:gd name="T9" fmla="*/ 52 h 165"/>
                <a:gd name="T10" fmla="*/ 19 w 111"/>
                <a:gd name="T11" fmla="*/ 165 h 165"/>
                <a:gd name="T12" fmla="*/ 92 w 111"/>
                <a:gd name="T13" fmla="*/ 165 h 165"/>
                <a:gd name="T14" fmla="*/ 111 w 111"/>
                <a:gd name="T15" fmla="*/ 52 h 165"/>
                <a:gd name="T16" fmla="*/ 92 w 111"/>
                <a:gd name="T17" fmla="*/ 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65">
                  <a:moveTo>
                    <a:pt x="92" y="47"/>
                  </a:moveTo>
                  <a:lnTo>
                    <a:pt x="92" y="0"/>
                  </a:lnTo>
                  <a:lnTo>
                    <a:pt x="19" y="0"/>
                  </a:lnTo>
                  <a:lnTo>
                    <a:pt x="19" y="47"/>
                  </a:lnTo>
                  <a:lnTo>
                    <a:pt x="0" y="52"/>
                  </a:lnTo>
                  <a:lnTo>
                    <a:pt x="19" y="165"/>
                  </a:lnTo>
                  <a:lnTo>
                    <a:pt x="92" y="165"/>
                  </a:lnTo>
                  <a:lnTo>
                    <a:pt x="111" y="52"/>
                  </a:lnTo>
                  <a:lnTo>
                    <a:pt x="92" y="47"/>
                  </a:lnTo>
                  <a:close/>
                </a:path>
              </a:pathLst>
            </a:custGeom>
            <a:solidFill>
              <a:srgbClr val="A07F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4" name="Freeform 81">
              <a:extLst>
                <a:ext uri="{FF2B5EF4-FFF2-40B4-BE49-F238E27FC236}">
                  <a16:creationId xmlns:a16="http://schemas.microsoft.com/office/drawing/2014/main" id="{7F0618E1-640E-45A1-870A-D822BA53EC9E}"/>
                </a:ext>
              </a:extLst>
            </p:cNvPr>
            <p:cNvSpPr>
              <a:spLocks/>
            </p:cNvSpPr>
            <p:nvPr/>
          </p:nvSpPr>
          <p:spPr bwMode="auto">
            <a:xfrm flipH="1">
              <a:off x="6559453" y="1913732"/>
              <a:ext cx="176213" cy="261938"/>
            </a:xfrm>
            <a:custGeom>
              <a:avLst/>
              <a:gdLst>
                <a:gd name="T0" fmla="*/ 92 w 111"/>
                <a:gd name="T1" fmla="*/ 47 h 165"/>
                <a:gd name="T2" fmla="*/ 92 w 111"/>
                <a:gd name="T3" fmla="*/ 0 h 165"/>
                <a:gd name="T4" fmla="*/ 19 w 111"/>
                <a:gd name="T5" fmla="*/ 0 h 165"/>
                <a:gd name="T6" fmla="*/ 19 w 111"/>
                <a:gd name="T7" fmla="*/ 47 h 165"/>
                <a:gd name="T8" fmla="*/ 0 w 111"/>
                <a:gd name="T9" fmla="*/ 52 h 165"/>
                <a:gd name="T10" fmla="*/ 19 w 111"/>
                <a:gd name="T11" fmla="*/ 165 h 165"/>
                <a:gd name="T12" fmla="*/ 92 w 111"/>
                <a:gd name="T13" fmla="*/ 165 h 165"/>
                <a:gd name="T14" fmla="*/ 111 w 111"/>
                <a:gd name="T15" fmla="*/ 52 h 165"/>
                <a:gd name="T16" fmla="*/ 92 w 111"/>
                <a:gd name="T17" fmla="*/ 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65">
                  <a:moveTo>
                    <a:pt x="92" y="47"/>
                  </a:moveTo>
                  <a:lnTo>
                    <a:pt x="92" y="0"/>
                  </a:lnTo>
                  <a:lnTo>
                    <a:pt x="19" y="0"/>
                  </a:lnTo>
                  <a:lnTo>
                    <a:pt x="19" y="47"/>
                  </a:lnTo>
                  <a:lnTo>
                    <a:pt x="0" y="52"/>
                  </a:lnTo>
                  <a:lnTo>
                    <a:pt x="19" y="165"/>
                  </a:lnTo>
                  <a:lnTo>
                    <a:pt x="92" y="165"/>
                  </a:lnTo>
                  <a:lnTo>
                    <a:pt x="111" y="52"/>
                  </a:lnTo>
                  <a:lnTo>
                    <a:pt x="92"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5" name="Freeform 82">
              <a:extLst>
                <a:ext uri="{FF2B5EF4-FFF2-40B4-BE49-F238E27FC236}">
                  <a16:creationId xmlns:a16="http://schemas.microsoft.com/office/drawing/2014/main" id="{142399AB-DD72-4D2A-B931-F66A27DD8427}"/>
                </a:ext>
              </a:extLst>
            </p:cNvPr>
            <p:cNvSpPr>
              <a:spLocks/>
            </p:cNvSpPr>
            <p:nvPr/>
          </p:nvSpPr>
          <p:spPr bwMode="auto">
            <a:xfrm flipH="1">
              <a:off x="6589615" y="1918495"/>
              <a:ext cx="115888" cy="69850"/>
            </a:xfrm>
            <a:custGeom>
              <a:avLst/>
              <a:gdLst>
                <a:gd name="T0" fmla="*/ 60 w 60"/>
                <a:gd name="T1" fmla="*/ 0 h 36"/>
                <a:gd name="T2" fmla="*/ 30 w 60"/>
                <a:gd name="T3" fmla="*/ 14 h 36"/>
                <a:gd name="T4" fmla="*/ 28 w 60"/>
                <a:gd name="T5" fmla="*/ 14 h 36"/>
                <a:gd name="T6" fmla="*/ 0 w 60"/>
                <a:gd name="T7" fmla="*/ 5 h 36"/>
                <a:gd name="T8" fmla="*/ 0 w 60"/>
                <a:gd name="T9" fmla="*/ 11 h 36"/>
                <a:gd name="T10" fmla="*/ 60 w 60"/>
                <a:gd name="T11" fmla="*/ 36 h 36"/>
                <a:gd name="T12" fmla="*/ 60 w 6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60" h="36">
                  <a:moveTo>
                    <a:pt x="60" y="0"/>
                  </a:moveTo>
                  <a:cubicBezTo>
                    <a:pt x="51" y="8"/>
                    <a:pt x="40" y="13"/>
                    <a:pt x="30" y="14"/>
                  </a:cubicBezTo>
                  <a:cubicBezTo>
                    <a:pt x="30" y="14"/>
                    <a:pt x="29" y="14"/>
                    <a:pt x="28" y="14"/>
                  </a:cubicBezTo>
                  <a:cubicBezTo>
                    <a:pt x="19" y="14"/>
                    <a:pt x="10" y="11"/>
                    <a:pt x="0" y="5"/>
                  </a:cubicBezTo>
                  <a:cubicBezTo>
                    <a:pt x="0" y="11"/>
                    <a:pt x="0" y="11"/>
                    <a:pt x="0" y="11"/>
                  </a:cubicBezTo>
                  <a:cubicBezTo>
                    <a:pt x="60" y="36"/>
                    <a:pt x="60" y="36"/>
                    <a:pt x="60" y="36"/>
                  </a:cubicBezTo>
                  <a:cubicBezTo>
                    <a:pt x="60" y="0"/>
                    <a:pt x="60" y="0"/>
                    <a:pt x="60" y="0"/>
                  </a:cubicBezTo>
                </a:path>
              </a:pathLst>
            </a:custGeom>
            <a:solidFill>
              <a:srgbClr val="7C623C"/>
            </a:solidFill>
            <a:ln>
              <a:noFill/>
            </a:ln>
            <a:extLst/>
          </p:spPr>
          <p:txBody>
            <a:bodyPr vert="horz" wrap="square" lIns="78867" tIns="39434" rIns="78867" bIns="39434" numCol="1" anchor="t" anchorCtr="0" compatLnSpc="1">
              <a:prstTxWarp prst="textNoShape">
                <a:avLst/>
              </a:prstTxWarp>
            </a:bodyPr>
            <a:lstStyle/>
            <a:p>
              <a:endParaRPr lang="en-US" sz="1553"/>
            </a:p>
          </p:txBody>
        </p:sp>
        <p:sp>
          <p:nvSpPr>
            <p:cNvPr id="496" name="Freeform 83">
              <a:extLst>
                <a:ext uri="{FF2B5EF4-FFF2-40B4-BE49-F238E27FC236}">
                  <a16:creationId xmlns:a16="http://schemas.microsoft.com/office/drawing/2014/main" id="{B8D1E94D-6F46-4BAA-BD2C-D3D4F8B62FDB}"/>
                </a:ext>
              </a:extLst>
            </p:cNvPr>
            <p:cNvSpPr>
              <a:spLocks/>
            </p:cNvSpPr>
            <p:nvPr/>
          </p:nvSpPr>
          <p:spPr bwMode="auto">
            <a:xfrm flipH="1">
              <a:off x="6439172" y="2504999"/>
              <a:ext cx="415508" cy="244286"/>
            </a:xfrm>
            <a:custGeom>
              <a:avLst/>
              <a:gdLst>
                <a:gd name="T0" fmla="*/ 214 w 215"/>
                <a:gd name="T1" fmla="*/ 112 h 112"/>
                <a:gd name="T2" fmla="*/ 195 w 215"/>
                <a:gd name="T3" fmla="*/ 0 h 112"/>
                <a:gd name="T4" fmla="*/ 20 w 215"/>
                <a:gd name="T5" fmla="*/ 0 h 112"/>
                <a:gd name="T6" fmla="*/ 1 w 215"/>
                <a:gd name="T7" fmla="*/ 112 h 112"/>
                <a:gd name="T8" fmla="*/ 214 w 215"/>
                <a:gd name="T9" fmla="*/ 112 h 112"/>
                <a:gd name="connsiteX0" fmla="*/ 9908 w 9909"/>
                <a:gd name="connsiteY0" fmla="*/ 10000 h 11214"/>
                <a:gd name="connsiteX1" fmla="*/ 9025 w 9909"/>
                <a:gd name="connsiteY1" fmla="*/ 0 h 11214"/>
                <a:gd name="connsiteX2" fmla="*/ 885 w 9909"/>
                <a:gd name="connsiteY2" fmla="*/ 0 h 11214"/>
                <a:gd name="connsiteX3" fmla="*/ 2 w 9909"/>
                <a:gd name="connsiteY3" fmla="*/ 11214 h 11214"/>
                <a:gd name="connsiteX4" fmla="*/ 9908 w 9909"/>
                <a:gd name="connsiteY4" fmla="*/ 10000 h 11214"/>
                <a:gd name="connsiteX0" fmla="*/ 10005 w 10006"/>
                <a:gd name="connsiteY0" fmla="*/ 8917 h 10000"/>
                <a:gd name="connsiteX1" fmla="*/ 9114 w 10006"/>
                <a:gd name="connsiteY1" fmla="*/ 0 h 10000"/>
                <a:gd name="connsiteX2" fmla="*/ 899 w 10006"/>
                <a:gd name="connsiteY2" fmla="*/ 0 h 10000"/>
                <a:gd name="connsiteX3" fmla="*/ 8 w 10006"/>
                <a:gd name="connsiteY3" fmla="*/ 10000 h 10000"/>
                <a:gd name="connsiteX4" fmla="*/ 10005 w 10006"/>
                <a:gd name="connsiteY4" fmla="*/ 8917 h 10000"/>
                <a:gd name="connsiteX0" fmla="*/ 10005 w 10152"/>
                <a:gd name="connsiteY0" fmla="*/ 10681 h 10736"/>
                <a:gd name="connsiteX1" fmla="*/ 9114 w 10152"/>
                <a:gd name="connsiteY1" fmla="*/ 736 h 10736"/>
                <a:gd name="connsiteX2" fmla="*/ 899 w 10152"/>
                <a:gd name="connsiteY2" fmla="*/ 736 h 10736"/>
                <a:gd name="connsiteX3" fmla="*/ 8 w 10152"/>
                <a:gd name="connsiteY3" fmla="*/ 10736 h 10736"/>
                <a:gd name="connsiteX4" fmla="*/ 10005 w 10152"/>
                <a:gd name="connsiteY4" fmla="*/ 10681 h 10736"/>
                <a:gd name="connsiteX0" fmla="*/ 9847 w 10057"/>
                <a:gd name="connsiteY0" fmla="*/ 10972 h 10972"/>
                <a:gd name="connsiteX1" fmla="*/ 9114 w 10057"/>
                <a:gd name="connsiteY1" fmla="*/ 756 h 10972"/>
                <a:gd name="connsiteX2" fmla="*/ 899 w 10057"/>
                <a:gd name="connsiteY2" fmla="*/ 756 h 10972"/>
                <a:gd name="connsiteX3" fmla="*/ 8 w 10057"/>
                <a:gd name="connsiteY3" fmla="*/ 10756 h 10972"/>
                <a:gd name="connsiteX4" fmla="*/ 9847 w 10057"/>
                <a:gd name="connsiteY4" fmla="*/ 10972 h 10972"/>
                <a:gd name="connsiteX0" fmla="*/ 9847 w 10057"/>
                <a:gd name="connsiteY0" fmla="*/ 10252 h 10252"/>
                <a:gd name="connsiteX1" fmla="*/ 9114 w 10057"/>
                <a:gd name="connsiteY1" fmla="*/ 36 h 10252"/>
                <a:gd name="connsiteX2" fmla="*/ 899 w 10057"/>
                <a:gd name="connsiteY2" fmla="*/ 36 h 10252"/>
                <a:gd name="connsiteX3" fmla="*/ 8 w 10057"/>
                <a:gd name="connsiteY3" fmla="*/ 10036 h 10252"/>
                <a:gd name="connsiteX4" fmla="*/ 9847 w 10057"/>
                <a:gd name="connsiteY4" fmla="*/ 10252 h 10252"/>
                <a:gd name="connsiteX0" fmla="*/ 9847 w 9873"/>
                <a:gd name="connsiteY0" fmla="*/ 10252 h 10252"/>
                <a:gd name="connsiteX1" fmla="*/ 9114 w 9873"/>
                <a:gd name="connsiteY1" fmla="*/ 36 h 10252"/>
                <a:gd name="connsiteX2" fmla="*/ 899 w 9873"/>
                <a:gd name="connsiteY2" fmla="*/ 36 h 10252"/>
                <a:gd name="connsiteX3" fmla="*/ 8 w 9873"/>
                <a:gd name="connsiteY3" fmla="*/ 10036 h 10252"/>
                <a:gd name="connsiteX4" fmla="*/ 9847 w 9873"/>
                <a:gd name="connsiteY4" fmla="*/ 10252 h 10252"/>
                <a:gd name="connsiteX0" fmla="*/ 9974 w 10000"/>
                <a:gd name="connsiteY0" fmla="*/ 9736 h 9789"/>
                <a:gd name="connsiteX1" fmla="*/ 9231 w 10000"/>
                <a:gd name="connsiteY1" fmla="*/ 35 h 9789"/>
                <a:gd name="connsiteX2" fmla="*/ 911 w 10000"/>
                <a:gd name="connsiteY2" fmla="*/ 35 h 9789"/>
                <a:gd name="connsiteX3" fmla="*/ 8 w 10000"/>
                <a:gd name="connsiteY3" fmla="*/ 9789 h 9789"/>
                <a:gd name="connsiteX4" fmla="*/ 9974 w 10000"/>
                <a:gd name="connsiteY4" fmla="*/ 9736 h 9789"/>
                <a:gd name="connsiteX0" fmla="*/ 9910 w 9948"/>
                <a:gd name="connsiteY0" fmla="*/ 10054 h 10054"/>
                <a:gd name="connsiteX1" fmla="*/ 9231 w 9948"/>
                <a:gd name="connsiteY1" fmla="*/ 36 h 10054"/>
                <a:gd name="connsiteX2" fmla="*/ 911 w 9948"/>
                <a:gd name="connsiteY2" fmla="*/ 36 h 10054"/>
                <a:gd name="connsiteX3" fmla="*/ 8 w 9948"/>
                <a:gd name="connsiteY3" fmla="*/ 10000 h 10054"/>
                <a:gd name="connsiteX4" fmla="*/ 9910 w 9948"/>
                <a:gd name="connsiteY4" fmla="*/ 10054 h 10054"/>
                <a:gd name="connsiteX0" fmla="*/ 10026 w 10052"/>
                <a:gd name="connsiteY0" fmla="*/ 10000 h 10000"/>
                <a:gd name="connsiteX1" fmla="*/ 9279 w 10052"/>
                <a:gd name="connsiteY1" fmla="*/ 36 h 10000"/>
                <a:gd name="connsiteX2" fmla="*/ 916 w 10052"/>
                <a:gd name="connsiteY2" fmla="*/ 36 h 10000"/>
                <a:gd name="connsiteX3" fmla="*/ 8 w 10052"/>
                <a:gd name="connsiteY3" fmla="*/ 9946 h 10000"/>
                <a:gd name="connsiteX4" fmla="*/ 10026 w 10052"/>
                <a:gd name="connsiteY4" fmla="*/ 10000 h 10000"/>
                <a:gd name="connsiteX0" fmla="*/ 10026 w 10026"/>
                <a:gd name="connsiteY0" fmla="*/ 10000 h 10000"/>
                <a:gd name="connsiteX1" fmla="*/ 9279 w 10026"/>
                <a:gd name="connsiteY1" fmla="*/ 36 h 10000"/>
                <a:gd name="connsiteX2" fmla="*/ 916 w 10026"/>
                <a:gd name="connsiteY2" fmla="*/ 36 h 10000"/>
                <a:gd name="connsiteX3" fmla="*/ 8 w 10026"/>
                <a:gd name="connsiteY3" fmla="*/ 9946 h 10000"/>
                <a:gd name="connsiteX4" fmla="*/ 10026 w 10026"/>
                <a:gd name="connsiteY4" fmla="*/ 10000 h 10000"/>
                <a:gd name="connsiteX0" fmla="*/ 10187 w 10187"/>
                <a:gd name="connsiteY0" fmla="*/ 10000 h 10000"/>
                <a:gd name="connsiteX1" fmla="*/ 9279 w 10187"/>
                <a:gd name="connsiteY1" fmla="*/ 36 h 10000"/>
                <a:gd name="connsiteX2" fmla="*/ 916 w 10187"/>
                <a:gd name="connsiteY2" fmla="*/ 36 h 10000"/>
                <a:gd name="connsiteX3" fmla="*/ 8 w 10187"/>
                <a:gd name="connsiteY3" fmla="*/ 9946 h 10000"/>
                <a:gd name="connsiteX4" fmla="*/ 10187 w 1018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7" h="10000">
                  <a:moveTo>
                    <a:pt x="10187" y="10000"/>
                  </a:moveTo>
                  <a:cubicBezTo>
                    <a:pt x="10105" y="4789"/>
                    <a:pt x="10155" y="3440"/>
                    <a:pt x="9279" y="36"/>
                  </a:cubicBezTo>
                  <a:cubicBezTo>
                    <a:pt x="6990" y="-43"/>
                    <a:pt x="3703" y="36"/>
                    <a:pt x="916" y="36"/>
                  </a:cubicBezTo>
                  <a:cubicBezTo>
                    <a:pt x="916" y="36"/>
                    <a:pt x="-104" y="3019"/>
                    <a:pt x="8" y="9946"/>
                  </a:cubicBezTo>
                  <a:lnTo>
                    <a:pt x="10187" y="10000"/>
                  </a:lnTo>
                  <a:close/>
                </a:path>
              </a:pathLst>
            </a:custGeom>
            <a:solidFill>
              <a:srgbClr val="2A29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7" name="Freeform 88">
              <a:extLst>
                <a:ext uri="{FF2B5EF4-FFF2-40B4-BE49-F238E27FC236}">
                  <a16:creationId xmlns:a16="http://schemas.microsoft.com/office/drawing/2014/main" id="{DF413871-E65C-4888-A437-83DF58FD8793}"/>
                </a:ext>
              </a:extLst>
            </p:cNvPr>
            <p:cNvSpPr>
              <a:spLocks/>
            </p:cNvSpPr>
            <p:nvPr/>
          </p:nvSpPr>
          <p:spPr bwMode="auto">
            <a:xfrm flipH="1">
              <a:off x="6413403" y="1989932"/>
              <a:ext cx="466725" cy="601663"/>
            </a:xfrm>
            <a:custGeom>
              <a:avLst/>
              <a:gdLst>
                <a:gd name="T0" fmla="*/ 46 w 239"/>
                <a:gd name="T1" fmla="*/ 163 h 312"/>
                <a:gd name="T2" fmla="*/ 38 w 239"/>
                <a:gd name="T3" fmla="*/ 76 h 312"/>
                <a:gd name="T4" fmla="*/ 85 w 239"/>
                <a:gd name="T5" fmla="*/ 0 h 312"/>
                <a:gd name="T6" fmla="*/ 119 w 239"/>
                <a:gd name="T7" fmla="*/ 95 h 312"/>
                <a:gd name="T8" fmla="*/ 154 w 239"/>
                <a:gd name="T9" fmla="*/ 0 h 312"/>
                <a:gd name="T10" fmla="*/ 201 w 239"/>
                <a:gd name="T11" fmla="*/ 76 h 312"/>
                <a:gd name="T12" fmla="*/ 193 w 239"/>
                <a:gd name="T13" fmla="*/ 163 h 312"/>
                <a:gd name="T14" fmla="*/ 225 w 239"/>
                <a:gd name="T15" fmla="*/ 312 h 312"/>
                <a:gd name="T16" fmla="*/ 129 w 239"/>
                <a:gd name="T17" fmla="*/ 312 h 312"/>
                <a:gd name="T18" fmla="*/ 119 w 239"/>
                <a:gd name="T19" fmla="*/ 276 h 312"/>
                <a:gd name="T20" fmla="*/ 109 w 239"/>
                <a:gd name="T21" fmla="*/ 312 h 312"/>
                <a:gd name="T22" fmla="*/ 14 w 239"/>
                <a:gd name="T23" fmla="*/ 312 h 312"/>
                <a:gd name="T24" fmla="*/ 46 w 239"/>
                <a:gd name="T25" fmla="*/ 16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312">
                  <a:moveTo>
                    <a:pt x="46" y="163"/>
                  </a:moveTo>
                  <a:cubicBezTo>
                    <a:pt x="32" y="149"/>
                    <a:pt x="8" y="119"/>
                    <a:pt x="38" y="76"/>
                  </a:cubicBezTo>
                  <a:cubicBezTo>
                    <a:pt x="57" y="49"/>
                    <a:pt x="0" y="4"/>
                    <a:pt x="85" y="0"/>
                  </a:cubicBezTo>
                  <a:cubicBezTo>
                    <a:pt x="119" y="95"/>
                    <a:pt x="119" y="95"/>
                    <a:pt x="119" y="95"/>
                  </a:cubicBezTo>
                  <a:cubicBezTo>
                    <a:pt x="154" y="0"/>
                    <a:pt x="154" y="0"/>
                    <a:pt x="154" y="0"/>
                  </a:cubicBezTo>
                  <a:cubicBezTo>
                    <a:pt x="239" y="4"/>
                    <a:pt x="182" y="49"/>
                    <a:pt x="201" y="76"/>
                  </a:cubicBezTo>
                  <a:cubicBezTo>
                    <a:pt x="231" y="119"/>
                    <a:pt x="207" y="149"/>
                    <a:pt x="193" y="163"/>
                  </a:cubicBezTo>
                  <a:cubicBezTo>
                    <a:pt x="193" y="163"/>
                    <a:pt x="197" y="228"/>
                    <a:pt x="225" y="312"/>
                  </a:cubicBezTo>
                  <a:cubicBezTo>
                    <a:pt x="129" y="312"/>
                    <a:pt x="129" y="312"/>
                    <a:pt x="129" y="312"/>
                  </a:cubicBezTo>
                  <a:cubicBezTo>
                    <a:pt x="119" y="276"/>
                    <a:pt x="119" y="276"/>
                    <a:pt x="119" y="276"/>
                  </a:cubicBezTo>
                  <a:cubicBezTo>
                    <a:pt x="109" y="312"/>
                    <a:pt x="109" y="312"/>
                    <a:pt x="109" y="312"/>
                  </a:cubicBezTo>
                  <a:cubicBezTo>
                    <a:pt x="14" y="312"/>
                    <a:pt x="14" y="312"/>
                    <a:pt x="14" y="312"/>
                  </a:cubicBezTo>
                  <a:cubicBezTo>
                    <a:pt x="42" y="228"/>
                    <a:pt x="46" y="163"/>
                    <a:pt x="46" y="163"/>
                  </a:cubicBez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8" name="Freeform 89">
              <a:extLst>
                <a:ext uri="{FF2B5EF4-FFF2-40B4-BE49-F238E27FC236}">
                  <a16:creationId xmlns:a16="http://schemas.microsoft.com/office/drawing/2014/main" id="{FE9211B5-A63F-4FF2-A1CB-0E5D2316F803}"/>
                </a:ext>
              </a:extLst>
            </p:cNvPr>
            <p:cNvSpPr>
              <a:spLocks/>
            </p:cNvSpPr>
            <p:nvPr/>
          </p:nvSpPr>
          <p:spPr bwMode="auto">
            <a:xfrm flipH="1">
              <a:off x="6394353" y="2453482"/>
              <a:ext cx="90488" cy="39688"/>
            </a:xfrm>
            <a:custGeom>
              <a:avLst/>
              <a:gdLst>
                <a:gd name="T0" fmla="*/ 6 w 46"/>
                <a:gd name="T1" fmla="*/ 0 h 21"/>
                <a:gd name="T2" fmla="*/ 33 w 46"/>
                <a:gd name="T3" fmla="*/ 17 h 21"/>
                <a:gd name="T4" fmla="*/ 14 w 46"/>
                <a:gd name="T5" fmla="*/ 12 h 21"/>
                <a:gd name="T6" fmla="*/ 2 w 46"/>
                <a:gd name="T7" fmla="*/ 9 h 21"/>
                <a:gd name="T8" fmla="*/ 6 w 46"/>
                <a:gd name="T9" fmla="*/ 0 h 21"/>
              </a:gdLst>
              <a:ahLst/>
              <a:cxnLst>
                <a:cxn ang="0">
                  <a:pos x="T0" y="T1"/>
                </a:cxn>
                <a:cxn ang="0">
                  <a:pos x="T2" y="T3"/>
                </a:cxn>
                <a:cxn ang="0">
                  <a:pos x="T4" y="T5"/>
                </a:cxn>
                <a:cxn ang="0">
                  <a:pos x="T6" y="T7"/>
                </a:cxn>
                <a:cxn ang="0">
                  <a:pos x="T8" y="T9"/>
                </a:cxn>
              </a:cxnLst>
              <a:rect l="0" t="0" r="r" b="b"/>
              <a:pathLst>
                <a:path w="46" h="21">
                  <a:moveTo>
                    <a:pt x="6" y="0"/>
                  </a:moveTo>
                  <a:cubicBezTo>
                    <a:pt x="11" y="0"/>
                    <a:pt x="46" y="8"/>
                    <a:pt x="33" y="17"/>
                  </a:cubicBezTo>
                  <a:cubicBezTo>
                    <a:pt x="29" y="21"/>
                    <a:pt x="19" y="13"/>
                    <a:pt x="14" y="12"/>
                  </a:cubicBezTo>
                  <a:cubicBezTo>
                    <a:pt x="10" y="12"/>
                    <a:pt x="5" y="13"/>
                    <a:pt x="2" y="9"/>
                  </a:cubicBezTo>
                  <a:cubicBezTo>
                    <a:pt x="0" y="6"/>
                    <a:pt x="2" y="0"/>
                    <a:pt x="6" y="0"/>
                  </a:cubicBezTo>
                  <a:close/>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499" name="Freeform 90">
              <a:extLst>
                <a:ext uri="{FF2B5EF4-FFF2-40B4-BE49-F238E27FC236}">
                  <a16:creationId xmlns:a16="http://schemas.microsoft.com/office/drawing/2014/main" id="{24A6B080-5C34-468E-84CD-DA8E72AD3578}"/>
                </a:ext>
              </a:extLst>
            </p:cNvPr>
            <p:cNvSpPr>
              <a:spLocks/>
            </p:cNvSpPr>
            <p:nvPr/>
          </p:nvSpPr>
          <p:spPr bwMode="auto">
            <a:xfrm flipH="1">
              <a:off x="6391178" y="2436020"/>
              <a:ext cx="136525" cy="112713"/>
            </a:xfrm>
            <a:custGeom>
              <a:avLst/>
              <a:gdLst>
                <a:gd name="T0" fmla="*/ 26 w 70"/>
                <a:gd name="T1" fmla="*/ 17 h 59"/>
                <a:gd name="T2" fmla="*/ 54 w 70"/>
                <a:gd name="T3" fmla="*/ 1 h 59"/>
                <a:gd name="T4" fmla="*/ 69 w 70"/>
                <a:gd name="T5" fmla="*/ 29 h 59"/>
                <a:gd name="T6" fmla="*/ 26 w 70"/>
                <a:gd name="T7" fmla="*/ 58 h 59"/>
                <a:gd name="T8" fmla="*/ 1 w 70"/>
                <a:gd name="T9" fmla="*/ 37 h 59"/>
                <a:gd name="T10" fmla="*/ 26 w 70"/>
                <a:gd name="T11" fmla="*/ 17 h 59"/>
              </a:gdLst>
              <a:ahLst/>
              <a:cxnLst>
                <a:cxn ang="0">
                  <a:pos x="T0" y="T1"/>
                </a:cxn>
                <a:cxn ang="0">
                  <a:pos x="T2" y="T3"/>
                </a:cxn>
                <a:cxn ang="0">
                  <a:pos x="T4" y="T5"/>
                </a:cxn>
                <a:cxn ang="0">
                  <a:pos x="T6" y="T7"/>
                </a:cxn>
                <a:cxn ang="0">
                  <a:pos x="T8" y="T9"/>
                </a:cxn>
                <a:cxn ang="0">
                  <a:pos x="T10" y="T11"/>
                </a:cxn>
              </a:cxnLst>
              <a:rect l="0" t="0" r="r" b="b"/>
              <a:pathLst>
                <a:path w="70" h="59">
                  <a:moveTo>
                    <a:pt x="26" y="17"/>
                  </a:moveTo>
                  <a:cubicBezTo>
                    <a:pt x="38" y="16"/>
                    <a:pt x="52" y="0"/>
                    <a:pt x="54" y="1"/>
                  </a:cubicBezTo>
                  <a:cubicBezTo>
                    <a:pt x="55" y="2"/>
                    <a:pt x="70" y="27"/>
                    <a:pt x="69" y="29"/>
                  </a:cubicBezTo>
                  <a:cubicBezTo>
                    <a:pt x="68" y="32"/>
                    <a:pt x="39" y="56"/>
                    <a:pt x="26" y="58"/>
                  </a:cubicBezTo>
                  <a:cubicBezTo>
                    <a:pt x="16" y="59"/>
                    <a:pt x="2" y="49"/>
                    <a:pt x="1" y="37"/>
                  </a:cubicBezTo>
                  <a:cubicBezTo>
                    <a:pt x="0" y="26"/>
                    <a:pt x="16" y="17"/>
                    <a:pt x="26" y="17"/>
                  </a:cubicBezTo>
                  <a:close/>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0" name="Freeform 91">
              <a:extLst>
                <a:ext uri="{FF2B5EF4-FFF2-40B4-BE49-F238E27FC236}">
                  <a16:creationId xmlns:a16="http://schemas.microsoft.com/office/drawing/2014/main" id="{B801B8B1-7E49-4849-AA43-D4A703C2233C}"/>
                </a:ext>
              </a:extLst>
            </p:cNvPr>
            <p:cNvSpPr>
              <a:spLocks/>
            </p:cNvSpPr>
            <p:nvPr/>
          </p:nvSpPr>
          <p:spPr bwMode="auto">
            <a:xfrm flipH="1">
              <a:off x="6278465" y="1996282"/>
              <a:ext cx="255588" cy="522288"/>
            </a:xfrm>
            <a:custGeom>
              <a:avLst/>
              <a:gdLst>
                <a:gd name="T0" fmla="*/ 63 w 132"/>
                <a:gd name="T1" fmla="*/ 271 h 271"/>
                <a:gd name="T2" fmla="*/ 109 w 132"/>
                <a:gd name="T3" fmla="*/ 207 h 271"/>
                <a:gd name="T4" fmla="*/ 126 w 132"/>
                <a:gd name="T5" fmla="*/ 165 h 271"/>
                <a:gd name="T6" fmla="*/ 121 w 132"/>
                <a:gd name="T7" fmla="*/ 114 h 271"/>
                <a:gd name="T8" fmla="*/ 0 w 132"/>
                <a:gd name="T9" fmla="*/ 0 h 271"/>
                <a:gd name="T10" fmla="*/ 2 w 132"/>
                <a:gd name="T11" fmla="*/ 61 h 271"/>
                <a:gd name="T12" fmla="*/ 79 w 132"/>
                <a:gd name="T13" fmla="*/ 132 h 271"/>
                <a:gd name="T14" fmla="*/ 82 w 132"/>
                <a:gd name="T15" fmla="*/ 153 h 271"/>
                <a:gd name="T16" fmla="*/ 68 w 132"/>
                <a:gd name="T17" fmla="*/ 186 h 271"/>
                <a:gd name="T18" fmla="*/ 39 w 132"/>
                <a:gd name="T19" fmla="*/ 237 h 271"/>
                <a:gd name="T20" fmla="*/ 63 w 132"/>
                <a:gd name="T21"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71">
                  <a:moveTo>
                    <a:pt x="63" y="271"/>
                  </a:moveTo>
                  <a:cubicBezTo>
                    <a:pt x="83" y="254"/>
                    <a:pt x="97" y="229"/>
                    <a:pt x="109" y="207"/>
                  </a:cubicBezTo>
                  <a:cubicBezTo>
                    <a:pt x="115" y="195"/>
                    <a:pt x="122" y="181"/>
                    <a:pt x="126" y="165"/>
                  </a:cubicBezTo>
                  <a:cubicBezTo>
                    <a:pt x="132" y="144"/>
                    <a:pt x="127" y="127"/>
                    <a:pt x="121" y="114"/>
                  </a:cubicBezTo>
                  <a:cubicBezTo>
                    <a:pt x="110" y="89"/>
                    <a:pt x="61" y="12"/>
                    <a:pt x="0" y="0"/>
                  </a:cubicBezTo>
                  <a:cubicBezTo>
                    <a:pt x="2" y="61"/>
                    <a:pt x="2" y="61"/>
                    <a:pt x="2" y="61"/>
                  </a:cubicBezTo>
                  <a:cubicBezTo>
                    <a:pt x="24" y="72"/>
                    <a:pt x="71" y="113"/>
                    <a:pt x="79" y="132"/>
                  </a:cubicBezTo>
                  <a:cubicBezTo>
                    <a:pt x="84" y="143"/>
                    <a:pt x="84" y="148"/>
                    <a:pt x="82" y="153"/>
                  </a:cubicBezTo>
                  <a:cubicBezTo>
                    <a:pt x="79" y="165"/>
                    <a:pt x="73" y="176"/>
                    <a:pt x="68" y="186"/>
                  </a:cubicBezTo>
                  <a:cubicBezTo>
                    <a:pt x="58" y="205"/>
                    <a:pt x="50" y="223"/>
                    <a:pt x="39" y="237"/>
                  </a:cubicBezTo>
                  <a:lnTo>
                    <a:pt x="63" y="271"/>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1" name="Freeform 92">
              <a:extLst>
                <a:ext uri="{FF2B5EF4-FFF2-40B4-BE49-F238E27FC236}">
                  <a16:creationId xmlns:a16="http://schemas.microsoft.com/office/drawing/2014/main" id="{C6A054A9-1737-4D8E-9581-B25327A98304}"/>
                </a:ext>
              </a:extLst>
            </p:cNvPr>
            <p:cNvSpPr>
              <a:spLocks/>
            </p:cNvSpPr>
            <p:nvPr/>
          </p:nvSpPr>
          <p:spPr bwMode="auto">
            <a:xfrm flipH="1">
              <a:off x="6648353" y="1988345"/>
              <a:ext cx="133350" cy="185738"/>
            </a:xfrm>
            <a:custGeom>
              <a:avLst/>
              <a:gdLst>
                <a:gd name="T0" fmla="*/ 0 w 84"/>
                <a:gd name="T1" fmla="*/ 29 h 117"/>
                <a:gd name="T2" fmla="*/ 40 w 84"/>
                <a:gd name="T3" fmla="*/ 45 h 117"/>
                <a:gd name="T4" fmla="*/ 24 w 84"/>
                <a:gd name="T5" fmla="*/ 67 h 117"/>
                <a:gd name="T6" fmla="*/ 84 w 84"/>
                <a:gd name="T7" fmla="*/ 117 h 117"/>
                <a:gd name="T8" fmla="*/ 41 w 84"/>
                <a:gd name="T9" fmla="*/ 0 h 117"/>
                <a:gd name="T10" fmla="*/ 0 w 84"/>
                <a:gd name="T11" fmla="*/ 29 h 117"/>
              </a:gdLst>
              <a:ahLst/>
              <a:cxnLst>
                <a:cxn ang="0">
                  <a:pos x="T0" y="T1"/>
                </a:cxn>
                <a:cxn ang="0">
                  <a:pos x="T2" y="T3"/>
                </a:cxn>
                <a:cxn ang="0">
                  <a:pos x="T4" y="T5"/>
                </a:cxn>
                <a:cxn ang="0">
                  <a:pos x="T6" y="T7"/>
                </a:cxn>
                <a:cxn ang="0">
                  <a:pos x="T8" y="T9"/>
                </a:cxn>
                <a:cxn ang="0">
                  <a:pos x="T10" y="T11"/>
                </a:cxn>
              </a:cxnLst>
              <a:rect l="0" t="0" r="r" b="b"/>
              <a:pathLst>
                <a:path w="84" h="117">
                  <a:moveTo>
                    <a:pt x="0" y="29"/>
                  </a:moveTo>
                  <a:lnTo>
                    <a:pt x="40" y="45"/>
                  </a:lnTo>
                  <a:lnTo>
                    <a:pt x="24" y="67"/>
                  </a:lnTo>
                  <a:lnTo>
                    <a:pt x="84" y="117"/>
                  </a:lnTo>
                  <a:lnTo>
                    <a:pt x="41" y="0"/>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2" name="Freeform 93">
              <a:extLst>
                <a:ext uri="{FF2B5EF4-FFF2-40B4-BE49-F238E27FC236}">
                  <a16:creationId xmlns:a16="http://schemas.microsoft.com/office/drawing/2014/main" id="{E0DA1F4F-5CF9-4599-BC74-7EDE3926334F}"/>
                </a:ext>
              </a:extLst>
            </p:cNvPr>
            <p:cNvSpPr>
              <a:spLocks/>
            </p:cNvSpPr>
            <p:nvPr/>
          </p:nvSpPr>
          <p:spPr bwMode="auto">
            <a:xfrm flipH="1">
              <a:off x="6511828" y="1988345"/>
              <a:ext cx="136525" cy="185738"/>
            </a:xfrm>
            <a:custGeom>
              <a:avLst/>
              <a:gdLst>
                <a:gd name="T0" fmla="*/ 86 w 86"/>
                <a:gd name="T1" fmla="*/ 29 h 117"/>
                <a:gd name="T2" fmla="*/ 43 w 86"/>
                <a:gd name="T3" fmla="*/ 0 h 117"/>
                <a:gd name="T4" fmla="*/ 0 w 86"/>
                <a:gd name="T5" fmla="*/ 117 h 117"/>
                <a:gd name="T6" fmla="*/ 62 w 86"/>
                <a:gd name="T7" fmla="*/ 67 h 117"/>
                <a:gd name="T8" fmla="*/ 46 w 86"/>
                <a:gd name="T9" fmla="*/ 45 h 117"/>
                <a:gd name="T10" fmla="*/ 86 w 86"/>
                <a:gd name="T11" fmla="*/ 29 h 117"/>
              </a:gdLst>
              <a:ahLst/>
              <a:cxnLst>
                <a:cxn ang="0">
                  <a:pos x="T0" y="T1"/>
                </a:cxn>
                <a:cxn ang="0">
                  <a:pos x="T2" y="T3"/>
                </a:cxn>
                <a:cxn ang="0">
                  <a:pos x="T4" y="T5"/>
                </a:cxn>
                <a:cxn ang="0">
                  <a:pos x="T6" y="T7"/>
                </a:cxn>
                <a:cxn ang="0">
                  <a:pos x="T8" y="T9"/>
                </a:cxn>
                <a:cxn ang="0">
                  <a:pos x="T10" y="T11"/>
                </a:cxn>
              </a:cxnLst>
              <a:rect l="0" t="0" r="r" b="b"/>
              <a:pathLst>
                <a:path w="86" h="117">
                  <a:moveTo>
                    <a:pt x="86" y="29"/>
                  </a:moveTo>
                  <a:lnTo>
                    <a:pt x="43" y="0"/>
                  </a:lnTo>
                  <a:lnTo>
                    <a:pt x="0" y="117"/>
                  </a:lnTo>
                  <a:lnTo>
                    <a:pt x="62" y="67"/>
                  </a:lnTo>
                  <a:lnTo>
                    <a:pt x="46" y="45"/>
                  </a:lnTo>
                  <a:lnTo>
                    <a:pt x="86"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3" name="Freeform 94">
              <a:extLst>
                <a:ext uri="{FF2B5EF4-FFF2-40B4-BE49-F238E27FC236}">
                  <a16:creationId xmlns:a16="http://schemas.microsoft.com/office/drawing/2014/main" id="{898504DD-10A3-4FDD-BD85-EB3DA6BCB23F}"/>
                </a:ext>
              </a:extLst>
            </p:cNvPr>
            <p:cNvSpPr>
              <a:spLocks/>
            </p:cNvSpPr>
            <p:nvPr/>
          </p:nvSpPr>
          <p:spPr bwMode="auto">
            <a:xfrm flipH="1">
              <a:off x="6495953" y="1505745"/>
              <a:ext cx="328613" cy="444500"/>
            </a:xfrm>
            <a:custGeom>
              <a:avLst/>
              <a:gdLst>
                <a:gd name="T0" fmla="*/ 151 w 169"/>
                <a:gd name="T1" fmla="*/ 103 h 231"/>
                <a:gd name="T2" fmla="*/ 149 w 169"/>
                <a:gd name="T3" fmla="*/ 72 h 231"/>
                <a:gd name="T4" fmla="*/ 75 w 169"/>
                <a:gd name="T5" fmla="*/ 2 h 231"/>
                <a:gd name="T6" fmla="*/ 12 w 169"/>
                <a:gd name="T7" fmla="*/ 81 h 231"/>
                <a:gd name="T8" fmla="*/ 14 w 169"/>
                <a:gd name="T9" fmla="*/ 112 h 231"/>
                <a:gd name="T10" fmla="*/ 0 w 169"/>
                <a:gd name="T11" fmla="*/ 128 h 231"/>
                <a:gd name="T12" fmla="*/ 1 w 169"/>
                <a:gd name="T13" fmla="*/ 144 h 231"/>
                <a:gd name="T14" fmla="*/ 17 w 169"/>
                <a:gd name="T15" fmla="*/ 158 h 231"/>
                <a:gd name="T16" fmla="*/ 91 w 169"/>
                <a:gd name="T17" fmla="*/ 229 h 231"/>
                <a:gd name="T18" fmla="*/ 155 w 169"/>
                <a:gd name="T19" fmla="*/ 148 h 231"/>
                <a:gd name="T20" fmla="*/ 169 w 169"/>
                <a:gd name="T21" fmla="*/ 132 h 231"/>
                <a:gd name="T22" fmla="*/ 168 w 169"/>
                <a:gd name="T23" fmla="*/ 117 h 231"/>
                <a:gd name="T24" fmla="*/ 151 w 169"/>
                <a:gd name="T25" fmla="*/ 10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231">
                  <a:moveTo>
                    <a:pt x="151" y="103"/>
                  </a:moveTo>
                  <a:cubicBezTo>
                    <a:pt x="149" y="72"/>
                    <a:pt x="149" y="72"/>
                    <a:pt x="149" y="72"/>
                  </a:cubicBezTo>
                  <a:cubicBezTo>
                    <a:pt x="147" y="39"/>
                    <a:pt x="106" y="0"/>
                    <a:pt x="75" y="2"/>
                  </a:cubicBezTo>
                  <a:cubicBezTo>
                    <a:pt x="45" y="4"/>
                    <a:pt x="10" y="48"/>
                    <a:pt x="12" y="81"/>
                  </a:cubicBezTo>
                  <a:cubicBezTo>
                    <a:pt x="14" y="112"/>
                    <a:pt x="14" y="112"/>
                    <a:pt x="14" y="112"/>
                  </a:cubicBezTo>
                  <a:cubicBezTo>
                    <a:pt x="6" y="113"/>
                    <a:pt x="0" y="120"/>
                    <a:pt x="0" y="128"/>
                  </a:cubicBezTo>
                  <a:cubicBezTo>
                    <a:pt x="1" y="144"/>
                    <a:pt x="1" y="144"/>
                    <a:pt x="1" y="144"/>
                  </a:cubicBezTo>
                  <a:cubicBezTo>
                    <a:pt x="2" y="152"/>
                    <a:pt x="9" y="158"/>
                    <a:pt x="17" y="158"/>
                  </a:cubicBezTo>
                  <a:cubicBezTo>
                    <a:pt x="20" y="191"/>
                    <a:pt x="61" y="231"/>
                    <a:pt x="91" y="229"/>
                  </a:cubicBezTo>
                  <a:cubicBezTo>
                    <a:pt x="122" y="227"/>
                    <a:pt x="157" y="181"/>
                    <a:pt x="155" y="148"/>
                  </a:cubicBezTo>
                  <a:cubicBezTo>
                    <a:pt x="163" y="148"/>
                    <a:pt x="169" y="141"/>
                    <a:pt x="169" y="132"/>
                  </a:cubicBezTo>
                  <a:cubicBezTo>
                    <a:pt x="168" y="117"/>
                    <a:pt x="168" y="117"/>
                    <a:pt x="168" y="117"/>
                  </a:cubicBezTo>
                  <a:cubicBezTo>
                    <a:pt x="167" y="108"/>
                    <a:pt x="160" y="102"/>
                    <a:pt x="151" y="103"/>
                  </a:cubicBezTo>
                </a:path>
              </a:pathLst>
            </a:custGeom>
            <a:solidFill>
              <a:srgbClr val="A07F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4" name="Freeform 95">
              <a:extLst>
                <a:ext uri="{FF2B5EF4-FFF2-40B4-BE49-F238E27FC236}">
                  <a16:creationId xmlns:a16="http://schemas.microsoft.com/office/drawing/2014/main" id="{0E4C1171-C9F5-4BA4-B730-E0A5614064AB}"/>
                </a:ext>
              </a:extLst>
            </p:cNvPr>
            <p:cNvSpPr>
              <a:spLocks noEditPoints="1"/>
            </p:cNvSpPr>
            <p:nvPr/>
          </p:nvSpPr>
          <p:spPr bwMode="auto">
            <a:xfrm flipH="1">
              <a:off x="6495953" y="1508920"/>
              <a:ext cx="188913" cy="436563"/>
            </a:xfrm>
            <a:custGeom>
              <a:avLst/>
              <a:gdLst>
                <a:gd name="T0" fmla="*/ 50 w 97"/>
                <a:gd name="T1" fmla="*/ 132 h 227"/>
                <a:gd name="T2" fmla="*/ 39 w 97"/>
                <a:gd name="T3" fmla="*/ 121 h 227"/>
                <a:gd name="T4" fmla="*/ 49 w 97"/>
                <a:gd name="T5" fmla="*/ 108 h 227"/>
                <a:gd name="T6" fmla="*/ 50 w 97"/>
                <a:gd name="T7" fmla="*/ 108 h 227"/>
                <a:gd name="T8" fmla="*/ 62 w 97"/>
                <a:gd name="T9" fmla="*/ 118 h 227"/>
                <a:gd name="T10" fmla="*/ 52 w 97"/>
                <a:gd name="T11" fmla="*/ 132 h 227"/>
                <a:gd name="T12" fmla="*/ 50 w 97"/>
                <a:gd name="T13" fmla="*/ 132 h 227"/>
                <a:gd name="T14" fmla="*/ 6 w 97"/>
                <a:gd name="T15" fmla="*/ 0 h 227"/>
                <a:gd name="T16" fmla="*/ 3 w 97"/>
                <a:gd name="T17" fmla="*/ 0 h 227"/>
                <a:gd name="T18" fmla="*/ 12 w 97"/>
                <a:gd name="T19" fmla="*/ 121 h 227"/>
                <a:gd name="T20" fmla="*/ 0 w 97"/>
                <a:gd name="T21" fmla="*/ 170 h 227"/>
                <a:gd name="T22" fmla="*/ 15 w 97"/>
                <a:gd name="T23" fmla="*/ 172 h 227"/>
                <a:gd name="T24" fmla="*/ 19 w 97"/>
                <a:gd name="T25" fmla="*/ 227 h 227"/>
                <a:gd name="T26" fmla="*/ 83 w 97"/>
                <a:gd name="T27" fmla="*/ 149 h 227"/>
                <a:gd name="T28" fmla="*/ 83 w 97"/>
                <a:gd name="T29" fmla="*/ 146 h 227"/>
                <a:gd name="T30" fmla="*/ 83 w 97"/>
                <a:gd name="T31" fmla="*/ 146 h 227"/>
                <a:gd name="T32" fmla="*/ 83 w 97"/>
                <a:gd name="T33" fmla="*/ 146 h 227"/>
                <a:gd name="T34" fmla="*/ 97 w 97"/>
                <a:gd name="T35" fmla="*/ 131 h 227"/>
                <a:gd name="T36" fmla="*/ 97 w 97"/>
                <a:gd name="T37" fmla="*/ 130 h 227"/>
                <a:gd name="T38" fmla="*/ 96 w 97"/>
                <a:gd name="T39" fmla="*/ 115 h 227"/>
                <a:gd name="T40" fmla="*/ 81 w 97"/>
                <a:gd name="T41" fmla="*/ 101 h 227"/>
                <a:gd name="T42" fmla="*/ 79 w 97"/>
                <a:gd name="T43" fmla="*/ 101 h 227"/>
                <a:gd name="T44" fmla="*/ 77 w 97"/>
                <a:gd name="T45" fmla="*/ 70 h 227"/>
                <a:gd name="T46" fmla="*/ 6 w 97"/>
                <a:gd name="T47"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227">
                  <a:moveTo>
                    <a:pt x="50" y="132"/>
                  </a:moveTo>
                  <a:cubicBezTo>
                    <a:pt x="44" y="132"/>
                    <a:pt x="39" y="127"/>
                    <a:pt x="39" y="121"/>
                  </a:cubicBezTo>
                  <a:cubicBezTo>
                    <a:pt x="38" y="114"/>
                    <a:pt x="43" y="109"/>
                    <a:pt x="49" y="108"/>
                  </a:cubicBezTo>
                  <a:cubicBezTo>
                    <a:pt x="50" y="108"/>
                    <a:pt x="50" y="108"/>
                    <a:pt x="50" y="108"/>
                  </a:cubicBezTo>
                  <a:cubicBezTo>
                    <a:pt x="56" y="108"/>
                    <a:pt x="62" y="112"/>
                    <a:pt x="62" y="118"/>
                  </a:cubicBezTo>
                  <a:cubicBezTo>
                    <a:pt x="63" y="125"/>
                    <a:pt x="58" y="131"/>
                    <a:pt x="52" y="132"/>
                  </a:cubicBezTo>
                  <a:cubicBezTo>
                    <a:pt x="51" y="132"/>
                    <a:pt x="51" y="132"/>
                    <a:pt x="50" y="132"/>
                  </a:cubicBezTo>
                  <a:moveTo>
                    <a:pt x="6" y="0"/>
                  </a:moveTo>
                  <a:cubicBezTo>
                    <a:pt x="5" y="0"/>
                    <a:pt x="4" y="0"/>
                    <a:pt x="3" y="0"/>
                  </a:cubicBezTo>
                  <a:cubicBezTo>
                    <a:pt x="12" y="121"/>
                    <a:pt x="12" y="121"/>
                    <a:pt x="12" y="121"/>
                  </a:cubicBezTo>
                  <a:cubicBezTo>
                    <a:pt x="2" y="145"/>
                    <a:pt x="0" y="170"/>
                    <a:pt x="0" y="170"/>
                  </a:cubicBezTo>
                  <a:cubicBezTo>
                    <a:pt x="15" y="172"/>
                    <a:pt x="15" y="172"/>
                    <a:pt x="15" y="172"/>
                  </a:cubicBezTo>
                  <a:cubicBezTo>
                    <a:pt x="19" y="227"/>
                    <a:pt x="19" y="227"/>
                    <a:pt x="19" y="227"/>
                  </a:cubicBezTo>
                  <a:cubicBezTo>
                    <a:pt x="49" y="225"/>
                    <a:pt x="83" y="182"/>
                    <a:pt x="83" y="149"/>
                  </a:cubicBezTo>
                  <a:cubicBezTo>
                    <a:pt x="83" y="148"/>
                    <a:pt x="83" y="147"/>
                    <a:pt x="83" y="146"/>
                  </a:cubicBezTo>
                  <a:cubicBezTo>
                    <a:pt x="83" y="146"/>
                    <a:pt x="83" y="146"/>
                    <a:pt x="83" y="146"/>
                  </a:cubicBezTo>
                  <a:cubicBezTo>
                    <a:pt x="83" y="146"/>
                    <a:pt x="83" y="146"/>
                    <a:pt x="83" y="146"/>
                  </a:cubicBezTo>
                  <a:cubicBezTo>
                    <a:pt x="91" y="146"/>
                    <a:pt x="97" y="139"/>
                    <a:pt x="97" y="131"/>
                  </a:cubicBezTo>
                  <a:cubicBezTo>
                    <a:pt x="97" y="131"/>
                    <a:pt x="97" y="131"/>
                    <a:pt x="97" y="130"/>
                  </a:cubicBezTo>
                  <a:cubicBezTo>
                    <a:pt x="96" y="115"/>
                    <a:pt x="96" y="115"/>
                    <a:pt x="96" y="115"/>
                  </a:cubicBezTo>
                  <a:cubicBezTo>
                    <a:pt x="95" y="107"/>
                    <a:pt x="88" y="101"/>
                    <a:pt x="81" y="101"/>
                  </a:cubicBezTo>
                  <a:cubicBezTo>
                    <a:pt x="80" y="101"/>
                    <a:pt x="80" y="101"/>
                    <a:pt x="79" y="101"/>
                  </a:cubicBezTo>
                  <a:cubicBezTo>
                    <a:pt x="77" y="70"/>
                    <a:pt x="77" y="70"/>
                    <a:pt x="77" y="70"/>
                  </a:cubicBezTo>
                  <a:cubicBezTo>
                    <a:pt x="75" y="37"/>
                    <a:pt x="36" y="0"/>
                    <a:pt x="6" y="0"/>
                  </a:cubicBezTo>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5" name="Freeform 96">
              <a:extLst>
                <a:ext uri="{FF2B5EF4-FFF2-40B4-BE49-F238E27FC236}">
                  <a16:creationId xmlns:a16="http://schemas.microsoft.com/office/drawing/2014/main" id="{DF096C0B-CED0-4670-9B25-9E98F1D087CB}"/>
                </a:ext>
              </a:extLst>
            </p:cNvPr>
            <p:cNvSpPr>
              <a:spLocks/>
            </p:cNvSpPr>
            <p:nvPr/>
          </p:nvSpPr>
          <p:spPr bwMode="auto">
            <a:xfrm flipH="1">
              <a:off x="6708678" y="1726407"/>
              <a:ext cx="47625" cy="46038"/>
            </a:xfrm>
            <a:custGeom>
              <a:avLst/>
              <a:gdLst>
                <a:gd name="T0" fmla="*/ 13 w 25"/>
                <a:gd name="T1" fmla="*/ 0 h 24"/>
                <a:gd name="T2" fmla="*/ 11 w 25"/>
                <a:gd name="T3" fmla="*/ 0 h 24"/>
                <a:gd name="T4" fmla="*/ 1 w 25"/>
                <a:gd name="T5" fmla="*/ 13 h 24"/>
                <a:gd name="T6" fmla="*/ 13 w 25"/>
                <a:gd name="T7" fmla="*/ 24 h 24"/>
                <a:gd name="T8" fmla="*/ 14 w 25"/>
                <a:gd name="T9" fmla="*/ 24 h 24"/>
                <a:gd name="T10" fmla="*/ 24 w 25"/>
                <a:gd name="T11" fmla="*/ 11 h 24"/>
                <a:gd name="T12" fmla="*/ 13 w 2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13" y="0"/>
                  </a:moveTo>
                  <a:cubicBezTo>
                    <a:pt x="12" y="0"/>
                    <a:pt x="12" y="0"/>
                    <a:pt x="11" y="0"/>
                  </a:cubicBezTo>
                  <a:cubicBezTo>
                    <a:pt x="5" y="1"/>
                    <a:pt x="0" y="7"/>
                    <a:pt x="1" y="13"/>
                  </a:cubicBezTo>
                  <a:cubicBezTo>
                    <a:pt x="1" y="19"/>
                    <a:pt x="7" y="24"/>
                    <a:pt x="13" y="24"/>
                  </a:cubicBezTo>
                  <a:cubicBezTo>
                    <a:pt x="13" y="24"/>
                    <a:pt x="13" y="24"/>
                    <a:pt x="14" y="24"/>
                  </a:cubicBezTo>
                  <a:cubicBezTo>
                    <a:pt x="20" y="23"/>
                    <a:pt x="25" y="17"/>
                    <a:pt x="24" y="11"/>
                  </a:cubicBezTo>
                  <a:cubicBezTo>
                    <a:pt x="24" y="5"/>
                    <a:pt x="19" y="0"/>
                    <a:pt x="13" y="0"/>
                  </a:cubicBezTo>
                </a:path>
              </a:pathLst>
            </a:custGeom>
            <a:solidFill>
              <a:srgbClr val="7C623C"/>
            </a:solidFill>
            <a:ln>
              <a:noFill/>
            </a:ln>
            <a:extLst/>
          </p:spPr>
          <p:txBody>
            <a:bodyPr vert="horz" wrap="square" lIns="78867" tIns="39434" rIns="78867" bIns="39434" numCol="1" anchor="t" anchorCtr="0" compatLnSpc="1">
              <a:prstTxWarp prst="textNoShape">
                <a:avLst/>
              </a:prstTxWarp>
            </a:bodyPr>
            <a:lstStyle/>
            <a:p>
              <a:endParaRPr lang="en-US" sz="1553"/>
            </a:p>
          </p:txBody>
        </p:sp>
        <p:sp>
          <p:nvSpPr>
            <p:cNvPr id="506" name="Freeform 97">
              <a:extLst>
                <a:ext uri="{FF2B5EF4-FFF2-40B4-BE49-F238E27FC236}">
                  <a16:creationId xmlns:a16="http://schemas.microsoft.com/office/drawing/2014/main" id="{05F66B43-405D-4D03-AAB1-2AF334C39ED7}"/>
                </a:ext>
              </a:extLst>
            </p:cNvPr>
            <p:cNvSpPr>
              <a:spLocks/>
            </p:cNvSpPr>
            <p:nvPr/>
          </p:nvSpPr>
          <p:spPr bwMode="auto">
            <a:xfrm flipH="1">
              <a:off x="6708678" y="1718470"/>
              <a:ext cx="47625" cy="49213"/>
            </a:xfrm>
            <a:custGeom>
              <a:avLst/>
              <a:gdLst>
                <a:gd name="T0" fmla="*/ 24 w 25"/>
                <a:gd name="T1" fmla="*/ 12 h 25"/>
                <a:gd name="T2" fmla="*/ 14 w 25"/>
                <a:gd name="T3" fmla="*/ 25 h 25"/>
                <a:gd name="T4" fmla="*/ 1 w 25"/>
                <a:gd name="T5" fmla="*/ 14 h 25"/>
                <a:gd name="T6" fmla="*/ 11 w 25"/>
                <a:gd name="T7" fmla="*/ 1 h 25"/>
                <a:gd name="T8" fmla="*/ 24 w 25"/>
                <a:gd name="T9" fmla="*/ 12 h 25"/>
              </a:gdLst>
              <a:ahLst/>
              <a:cxnLst>
                <a:cxn ang="0">
                  <a:pos x="T0" y="T1"/>
                </a:cxn>
                <a:cxn ang="0">
                  <a:pos x="T2" y="T3"/>
                </a:cxn>
                <a:cxn ang="0">
                  <a:pos x="T4" y="T5"/>
                </a:cxn>
                <a:cxn ang="0">
                  <a:pos x="T6" y="T7"/>
                </a:cxn>
                <a:cxn ang="0">
                  <a:pos x="T8" y="T9"/>
                </a:cxn>
              </a:cxnLst>
              <a:rect l="0" t="0" r="r" b="b"/>
              <a:pathLst>
                <a:path w="25" h="25">
                  <a:moveTo>
                    <a:pt x="24" y="12"/>
                  </a:moveTo>
                  <a:cubicBezTo>
                    <a:pt x="25" y="18"/>
                    <a:pt x="20" y="24"/>
                    <a:pt x="14" y="25"/>
                  </a:cubicBezTo>
                  <a:cubicBezTo>
                    <a:pt x="7" y="25"/>
                    <a:pt x="1" y="21"/>
                    <a:pt x="1" y="14"/>
                  </a:cubicBezTo>
                  <a:cubicBezTo>
                    <a:pt x="0" y="8"/>
                    <a:pt x="5" y="2"/>
                    <a:pt x="11" y="1"/>
                  </a:cubicBezTo>
                  <a:cubicBezTo>
                    <a:pt x="18" y="0"/>
                    <a:pt x="23" y="5"/>
                    <a:pt x="24" y="12"/>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7" name="Freeform 98">
              <a:extLst>
                <a:ext uri="{FF2B5EF4-FFF2-40B4-BE49-F238E27FC236}">
                  <a16:creationId xmlns:a16="http://schemas.microsoft.com/office/drawing/2014/main" id="{FDFC9B28-1263-42AD-B585-3D0A0EA1CF68}"/>
                </a:ext>
              </a:extLst>
            </p:cNvPr>
            <p:cNvSpPr>
              <a:spLocks/>
            </p:cNvSpPr>
            <p:nvPr/>
          </p:nvSpPr>
          <p:spPr bwMode="auto">
            <a:xfrm flipH="1">
              <a:off x="6719790" y="1729582"/>
              <a:ext cx="11113" cy="12700"/>
            </a:xfrm>
            <a:custGeom>
              <a:avLst/>
              <a:gdLst>
                <a:gd name="T0" fmla="*/ 6 w 6"/>
                <a:gd name="T1" fmla="*/ 3 h 6"/>
                <a:gd name="T2" fmla="*/ 3 w 6"/>
                <a:gd name="T3" fmla="*/ 6 h 6"/>
                <a:gd name="T4" fmla="*/ 0 w 6"/>
                <a:gd name="T5" fmla="*/ 3 h 6"/>
                <a:gd name="T6" fmla="*/ 3 w 6"/>
                <a:gd name="T7" fmla="*/ 0 h 6"/>
                <a:gd name="T8" fmla="*/ 6 w 6"/>
                <a:gd name="T9" fmla="*/ 3 h 6"/>
              </a:gdLst>
              <a:ahLst/>
              <a:cxnLst>
                <a:cxn ang="0">
                  <a:pos x="T0" y="T1"/>
                </a:cxn>
                <a:cxn ang="0">
                  <a:pos x="T2" y="T3"/>
                </a:cxn>
                <a:cxn ang="0">
                  <a:pos x="T4" y="T5"/>
                </a:cxn>
                <a:cxn ang="0">
                  <a:pos x="T6" y="T7"/>
                </a:cxn>
                <a:cxn ang="0">
                  <a:pos x="T8" y="T9"/>
                </a:cxn>
              </a:cxnLst>
              <a:rect l="0" t="0" r="r" b="b"/>
              <a:pathLst>
                <a:path w="6" h="6">
                  <a:moveTo>
                    <a:pt x="6" y="3"/>
                  </a:moveTo>
                  <a:cubicBezTo>
                    <a:pt x="6" y="4"/>
                    <a:pt x="5" y="6"/>
                    <a:pt x="3" y="6"/>
                  </a:cubicBezTo>
                  <a:cubicBezTo>
                    <a:pt x="2" y="6"/>
                    <a:pt x="0" y="5"/>
                    <a:pt x="0" y="3"/>
                  </a:cubicBezTo>
                  <a:cubicBezTo>
                    <a:pt x="0" y="2"/>
                    <a:pt x="1" y="0"/>
                    <a:pt x="3" y="0"/>
                  </a:cubicBezTo>
                  <a:cubicBezTo>
                    <a:pt x="4" y="0"/>
                    <a:pt x="6" y="1"/>
                    <a:pt x="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8" name="Freeform 99">
              <a:extLst>
                <a:ext uri="{FF2B5EF4-FFF2-40B4-BE49-F238E27FC236}">
                  <a16:creationId xmlns:a16="http://schemas.microsoft.com/office/drawing/2014/main" id="{55CF2D9C-84B5-48C2-99BE-34CE7BE6DE57}"/>
                </a:ext>
              </a:extLst>
            </p:cNvPr>
            <p:cNvSpPr>
              <a:spLocks/>
            </p:cNvSpPr>
            <p:nvPr/>
          </p:nvSpPr>
          <p:spPr bwMode="auto">
            <a:xfrm flipH="1">
              <a:off x="6705503" y="1707357"/>
              <a:ext cx="74613" cy="25400"/>
            </a:xfrm>
            <a:custGeom>
              <a:avLst/>
              <a:gdLst>
                <a:gd name="T0" fmla="*/ 38 w 38"/>
                <a:gd name="T1" fmla="*/ 9 h 13"/>
                <a:gd name="T2" fmla="*/ 23 w 38"/>
                <a:gd name="T3" fmla="*/ 0 h 13"/>
                <a:gd name="T4" fmla="*/ 7 w 38"/>
                <a:gd name="T5" fmla="*/ 9 h 13"/>
                <a:gd name="T6" fmla="*/ 6 w 38"/>
                <a:gd name="T7" fmla="*/ 9 h 13"/>
                <a:gd name="T8" fmla="*/ 4 w 38"/>
                <a:gd name="T9" fmla="*/ 9 h 13"/>
                <a:gd name="T10" fmla="*/ 0 w 38"/>
                <a:gd name="T11" fmla="*/ 6 h 13"/>
                <a:gd name="T12" fmla="*/ 0 w 38"/>
                <a:gd name="T13" fmla="*/ 6 h 13"/>
                <a:gd name="T14" fmla="*/ 0 w 38"/>
                <a:gd name="T15" fmla="*/ 7 h 13"/>
                <a:gd name="T16" fmla="*/ 0 w 38"/>
                <a:gd name="T17" fmla="*/ 8 h 13"/>
                <a:gd name="T18" fmla="*/ 3 w 38"/>
                <a:gd name="T19" fmla="*/ 10 h 13"/>
                <a:gd name="T20" fmla="*/ 5 w 38"/>
                <a:gd name="T21" fmla="*/ 12 h 13"/>
                <a:gd name="T22" fmla="*/ 7 w 38"/>
                <a:gd name="T23" fmla="*/ 13 h 13"/>
                <a:gd name="T24" fmla="*/ 7 w 38"/>
                <a:gd name="T25" fmla="*/ 13 h 13"/>
                <a:gd name="T26" fmla="*/ 9 w 38"/>
                <a:gd name="T27" fmla="*/ 12 h 13"/>
                <a:gd name="T28" fmla="*/ 23 w 38"/>
                <a:gd name="T29" fmla="*/ 3 h 13"/>
                <a:gd name="T30" fmla="*/ 35 w 38"/>
                <a:gd name="T31" fmla="*/ 10 h 13"/>
                <a:gd name="T32" fmla="*/ 37 w 38"/>
                <a:gd name="T33" fmla="*/ 11 h 13"/>
                <a:gd name="T34" fmla="*/ 38 w 38"/>
                <a:gd name="T35"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3">
                  <a:moveTo>
                    <a:pt x="38" y="9"/>
                  </a:moveTo>
                  <a:cubicBezTo>
                    <a:pt x="36" y="4"/>
                    <a:pt x="30" y="0"/>
                    <a:pt x="23" y="0"/>
                  </a:cubicBezTo>
                  <a:cubicBezTo>
                    <a:pt x="20" y="0"/>
                    <a:pt x="13" y="1"/>
                    <a:pt x="7" y="9"/>
                  </a:cubicBezTo>
                  <a:cubicBezTo>
                    <a:pt x="6" y="9"/>
                    <a:pt x="6" y="9"/>
                    <a:pt x="6" y="9"/>
                  </a:cubicBezTo>
                  <a:cubicBezTo>
                    <a:pt x="6" y="9"/>
                    <a:pt x="5" y="9"/>
                    <a:pt x="4" y="9"/>
                  </a:cubicBezTo>
                  <a:cubicBezTo>
                    <a:pt x="2" y="8"/>
                    <a:pt x="0" y="6"/>
                    <a:pt x="0" y="6"/>
                  </a:cubicBezTo>
                  <a:cubicBezTo>
                    <a:pt x="0" y="6"/>
                    <a:pt x="0" y="6"/>
                    <a:pt x="0" y="6"/>
                  </a:cubicBezTo>
                  <a:cubicBezTo>
                    <a:pt x="0" y="7"/>
                    <a:pt x="0" y="7"/>
                    <a:pt x="0" y="7"/>
                  </a:cubicBezTo>
                  <a:cubicBezTo>
                    <a:pt x="0" y="7"/>
                    <a:pt x="0" y="7"/>
                    <a:pt x="0" y="8"/>
                  </a:cubicBezTo>
                  <a:cubicBezTo>
                    <a:pt x="1" y="9"/>
                    <a:pt x="2" y="10"/>
                    <a:pt x="3" y="10"/>
                  </a:cubicBezTo>
                  <a:cubicBezTo>
                    <a:pt x="3" y="11"/>
                    <a:pt x="5" y="12"/>
                    <a:pt x="5" y="12"/>
                  </a:cubicBezTo>
                  <a:cubicBezTo>
                    <a:pt x="6" y="12"/>
                    <a:pt x="6" y="13"/>
                    <a:pt x="7" y="13"/>
                  </a:cubicBezTo>
                  <a:cubicBezTo>
                    <a:pt x="7" y="13"/>
                    <a:pt x="7" y="13"/>
                    <a:pt x="7" y="13"/>
                  </a:cubicBezTo>
                  <a:cubicBezTo>
                    <a:pt x="8" y="13"/>
                    <a:pt x="9" y="12"/>
                    <a:pt x="9" y="12"/>
                  </a:cubicBezTo>
                  <a:cubicBezTo>
                    <a:pt x="13" y="6"/>
                    <a:pt x="18" y="3"/>
                    <a:pt x="23" y="3"/>
                  </a:cubicBezTo>
                  <a:cubicBezTo>
                    <a:pt x="28" y="3"/>
                    <a:pt x="33" y="6"/>
                    <a:pt x="35" y="10"/>
                  </a:cubicBezTo>
                  <a:cubicBezTo>
                    <a:pt x="36" y="11"/>
                    <a:pt x="37" y="11"/>
                    <a:pt x="37" y="11"/>
                  </a:cubicBezTo>
                  <a:cubicBezTo>
                    <a:pt x="38" y="10"/>
                    <a:pt x="38" y="9"/>
                    <a:pt x="38" y="9"/>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09" name="Freeform 100">
              <a:extLst>
                <a:ext uri="{FF2B5EF4-FFF2-40B4-BE49-F238E27FC236}">
                  <a16:creationId xmlns:a16="http://schemas.microsoft.com/office/drawing/2014/main" id="{F512F2E5-B31B-4AB5-949B-F4211DF7ACB0}"/>
                </a:ext>
              </a:extLst>
            </p:cNvPr>
            <p:cNvSpPr>
              <a:spLocks/>
            </p:cNvSpPr>
            <p:nvPr/>
          </p:nvSpPr>
          <p:spPr bwMode="auto">
            <a:xfrm flipH="1">
              <a:off x="6562628" y="1716882"/>
              <a:ext cx="47625" cy="46038"/>
            </a:xfrm>
            <a:custGeom>
              <a:avLst/>
              <a:gdLst>
                <a:gd name="T0" fmla="*/ 12 w 25"/>
                <a:gd name="T1" fmla="*/ 0 h 24"/>
                <a:gd name="T2" fmla="*/ 11 w 25"/>
                <a:gd name="T3" fmla="*/ 0 h 24"/>
                <a:gd name="T4" fmla="*/ 1 w 25"/>
                <a:gd name="T5" fmla="*/ 13 h 24"/>
                <a:gd name="T6" fmla="*/ 12 w 25"/>
                <a:gd name="T7" fmla="*/ 24 h 24"/>
                <a:gd name="T8" fmla="*/ 14 w 25"/>
                <a:gd name="T9" fmla="*/ 24 h 24"/>
                <a:gd name="T10" fmla="*/ 24 w 25"/>
                <a:gd name="T11" fmla="*/ 10 h 24"/>
                <a:gd name="T12" fmla="*/ 12 w 2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12" y="0"/>
                  </a:moveTo>
                  <a:cubicBezTo>
                    <a:pt x="12" y="0"/>
                    <a:pt x="12" y="0"/>
                    <a:pt x="11" y="0"/>
                  </a:cubicBezTo>
                  <a:cubicBezTo>
                    <a:pt x="5" y="1"/>
                    <a:pt x="0" y="6"/>
                    <a:pt x="1" y="13"/>
                  </a:cubicBezTo>
                  <a:cubicBezTo>
                    <a:pt x="1" y="19"/>
                    <a:pt x="6" y="24"/>
                    <a:pt x="12" y="24"/>
                  </a:cubicBezTo>
                  <a:cubicBezTo>
                    <a:pt x="13" y="24"/>
                    <a:pt x="13" y="24"/>
                    <a:pt x="14" y="24"/>
                  </a:cubicBezTo>
                  <a:cubicBezTo>
                    <a:pt x="20" y="23"/>
                    <a:pt x="25" y="17"/>
                    <a:pt x="24" y="10"/>
                  </a:cubicBezTo>
                  <a:cubicBezTo>
                    <a:pt x="24" y="4"/>
                    <a:pt x="18" y="0"/>
                    <a:pt x="12" y="0"/>
                  </a:cubicBezTo>
                </a:path>
              </a:pathLst>
            </a:custGeom>
            <a:solidFill>
              <a:srgbClr val="7C623C"/>
            </a:solidFill>
            <a:ln>
              <a:noFill/>
            </a:ln>
            <a:extLst/>
          </p:spPr>
          <p:txBody>
            <a:bodyPr vert="horz" wrap="square" lIns="78867" tIns="39434" rIns="78867" bIns="39434" numCol="1" anchor="t" anchorCtr="0" compatLnSpc="1">
              <a:prstTxWarp prst="textNoShape">
                <a:avLst/>
              </a:prstTxWarp>
            </a:bodyPr>
            <a:lstStyle/>
            <a:p>
              <a:endParaRPr lang="en-US" sz="1553"/>
            </a:p>
          </p:txBody>
        </p:sp>
        <p:sp>
          <p:nvSpPr>
            <p:cNvPr id="510" name="Freeform 101">
              <a:extLst>
                <a:ext uri="{FF2B5EF4-FFF2-40B4-BE49-F238E27FC236}">
                  <a16:creationId xmlns:a16="http://schemas.microsoft.com/office/drawing/2014/main" id="{71A882C2-E550-4A27-BCAE-F64D6396FA98}"/>
                </a:ext>
              </a:extLst>
            </p:cNvPr>
            <p:cNvSpPr>
              <a:spLocks/>
            </p:cNvSpPr>
            <p:nvPr/>
          </p:nvSpPr>
          <p:spPr bwMode="auto">
            <a:xfrm flipH="1">
              <a:off x="6562628" y="1708945"/>
              <a:ext cx="47625" cy="47625"/>
            </a:xfrm>
            <a:custGeom>
              <a:avLst/>
              <a:gdLst>
                <a:gd name="T0" fmla="*/ 24 w 25"/>
                <a:gd name="T1" fmla="*/ 11 h 25"/>
                <a:gd name="T2" fmla="*/ 13 w 25"/>
                <a:gd name="T3" fmla="*/ 25 h 25"/>
                <a:gd name="T4" fmla="*/ 0 w 25"/>
                <a:gd name="T5" fmla="*/ 14 h 25"/>
                <a:gd name="T6" fmla="*/ 11 w 25"/>
                <a:gd name="T7" fmla="*/ 1 h 25"/>
                <a:gd name="T8" fmla="*/ 24 w 25"/>
                <a:gd name="T9" fmla="*/ 11 h 25"/>
              </a:gdLst>
              <a:ahLst/>
              <a:cxnLst>
                <a:cxn ang="0">
                  <a:pos x="T0" y="T1"/>
                </a:cxn>
                <a:cxn ang="0">
                  <a:pos x="T2" y="T3"/>
                </a:cxn>
                <a:cxn ang="0">
                  <a:pos x="T4" y="T5"/>
                </a:cxn>
                <a:cxn ang="0">
                  <a:pos x="T6" y="T7"/>
                </a:cxn>
                <a:cxn ang="0">
                  <a:pos x="T8" y="T9"/>
                </a:cxn>
              </a:cxnLst>
              <a:rect l="0" t="0" r="r" b="b"/>
              <a:pathLst>
                <a:path w="25" h="25">
                  <a:moveTo>
                    <a:pt x="24" y="11"/>
                  </a:moveTo>
                  <a:cubicBezTo>
                    <a:pt x="25" y="18"/>
                    <a:pt x="20" y="24"/>
                    <a:pt x="13" y="25"/>
                  </a:cubicBezTo>
                  <a:cubicBezTo>
                    <a:pt x="7" y="25"/>
                    <a:pt x="1" y="20"/>
                    <a:pt x="0" y="14"/>
                  </a:cubicBezTo>
                  <a:cubicBezTo>
                    <a:pt x="0" y="7"/>
                    <a:pt x="4" y="2"/>
                    <a:pt x="11" y="1"/>
                  </a:cubicBezTo>
                  <a:cubicBezTo>
                    <a:pt x="17" y="0"/>
                    <a:pt x="23" y="5"/>
                    <a:pt x="24" y="11"/>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1" name="Freeform 102">
              <a:extLst>
                <a:ext uri="{FF2B5EF4-FFF2-40B4-BE49-F238E27FC236}">
                  <a16:creationId xmlns:a16="http://schemas.microsoft.com/office/drawing/2014/main" id="{CDC74321-AFB2-40DA-B57B-63890F1AAD4B}"/>
                </a:ext>
              </a:extLst>
            </p:cNvPr>
            <p:cNvSpPr>
              <a:spLocks/>
            </p:cNvSpPr>
            <p:nvPr/>
          </p:nvSpPr>
          <p:spPr bwMode="auto">
            <a:xfrm flipH="1">
              <a:off x="6573740" y="1720057"/>
              <a:ext cx="11113" cy="12700"/>
            </a:xfrm>
            <a:custGeom>
              <a:avLst/>
              <a:gdLst>
                <a:gd name="T0" fmla="*/ 6 w 6"/>
                <a:gd name="T1" fmla="*/ 2 h 6"/>
                <a:gd name="T2" fmla="*/ 3 w 6"/>
                <a:gd name="T3" fmla="*/ 6 h 6"/>
                <a:gd name="T4" fmla="*/ 0 w 6"/>
                <a:gd name="T5" fmla="*/ 3 h 6"/>
                <a:gd name="T6" fmla="*/ 3 w 6"/>
                <a:gd name="T7" fmla="*/ 0 h 6"/>
                <a:gd name="T8" fmla="*/ 6 w 6"/>
                <a:gd name="T9" fmla="*/ 2 h 6"/>
              </a:gdLst>
              <a:ahLst/>
              <a:cxnLst>
                <a:cxn ang="0">
                  <a:pos x="T0" y="T1"/>
                </a:cxn>
                <a:cxn ang="0">
                  <a:pos x="T2" y="T3"/>
                </a:cxn>
                <a:cxn ang="0">
                  <a:pos x="T4" y="T5"/>
                </a:cxn>
                <a:cxn ang="0">
                  <a:pos x="T6" y="T7"/>
                </a:cxn>
                <a:cxn ang="0">
                  <a:pos x="T8" y="T9"/>
                </a:cxn>
              </a:cxnLst>
              <a:rect l="0" t="0" r="r" b="b"/>
              <a:pathLst>
                <a:path w="6" h="6">
                  <a:moveTo>
                    <a:pt x="6" y="2"/>
                  </a:moveTo>
                  <a:cubicBezTo>
                    <a:pt x="6" y="4"/>
                    <a:pt x="5" y="6"/>
                    <a:pt x="3" y="6"/>
                  </a:cubicBezTo>
                  <a:cubicBezTo>
                    <a:pt x="2" y="6"/>
                    <a:pt x="0" y="5"/>
                    <a:pt x="0" y="3"/>
                  </a:cubicBezTo>
                  <a:cubicBezTo>
                    <a:pt x="0" y="1"/>
                    <a:pt x="1" y="0"/>
                    <a:pt x="3" y="0"/>
                  </a:cubicBezTo>
                  <a:cubicBezTo>
                    <a:pt x="4" y="0"/>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2" name="Freeform 103">
              <a:extLst>
                <a:ext uri="{FF2B5EF4-FFF2-40B4-BE49-F238E27FC236}">
                  <a16:creationId xmlns:a16="http://schemas.microsoft.com/office/drawing/2014/main" id="{77B2BE57-7AFF-4179-AEC5-9AB328EA665A}"/>
                </a:ext>
              </a:extLst>
            </p:cNvPr>
            <p:cNvSpPr>
              <a:spLocks/>
            </p:cNvSpPr>
            <p:nvPr/>
          </p:nvSpPr>
          <p:spPr bwMode="auto">
            <a:xfrm flipH="1">
              <a:off x="6541990" y="1696245"/>
              <a:ext cx="74613" cy="23813"/>
            </a:xfrm>
            <a:custGeom>
              <a:avLst/>
              <a:gdLst>
                <a:gd name="T0" fmla="*/ 0 w 38"/>
                <a:gd name="T1" fmla="*/ 11 h 13"/>
                <a:gd name="T2" fmla="*/ 13 w 38"/>
                <a:gd name="T3" fmla="*/ 1 h 13"/>
                <a:gd name="T4" fmla="*/ 31 w 38"/>
                <a:gd name="T5" fmla="*/ 7 h 13"/>
                <a:gd name="T6" fmla="*/ 32 w 38"/>
                <a:gd name="T7" fmla="*/ 7 h 13"/>
                <a:gd name="T8" fmla="*/ 34 w 38"/>
                <a:gd name="T9" fmla="*/ 6 h 13"/>
                <a:gd name="T10" fmla="*/ 37 w 38"/>
                <a:gd name="T11" fmla="*/ 4 h 13"/>
                <a:gd name="T12" fmla="*/ 38 w 38"/>
                <a:gd name="T13" fmla="*/ 4 h 13"/>
                <a:gd name="T14" fmla="*/ 38 w 38"/>
                <a:gd name="T15" fmla="*/ 4 h 13"/>
                <a:gd name="T16" fmla="*/ 37 w 38"/>
                <a:gd name="T17" fmla="*/ 6 h 13"/>
                <a:gd name="T18" fmla="*/ 36 w 38"/>
                <a:gd name="T19" fmla="*/ 8 h 13"/>
                <a:gd name="T20" fmla="*/ 33 w 38"/>
                <a:gd name="T21" fmla="*/ 10 h 13"/>
                <a:gd name="T22" fmla="*/ 32 w 38"/>
                <a:gd name="T23" fmla="*/ 11 h 13"/>
                <a:gd name="T24" fmla="*/ 31 w 38"/>
                <a:gd name="T25" fmla="*/ 11 h 13"/>
                <a:gd name="T26" fmla="*/ 29 w 38"/>
                <a:gd name="T27" fmla="*/ 10 h 13"/>
                <a:gd name="T28" fmla="*/ 14 w 38"/>
                <a:gd name="T29" fmla="*/ 4 h 13"/>
                <a:gd name="T30" fmla="*/ 3 w 38"/>
                <a:gd name="T31" fmla="*/ 12 h 13"/>
                <a:gd name="T32" fmla="*/ 1 w 38"/>
                <a:gd name="T33" fmla="*/ 13 h 13"/>
                <a:gd name="T34" fmla="*/ 0 w 3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3">
                  <a:moveTo>
                    <a:pt x="0" y="11"/>
                  </a:moveTo>
                  <a:cubicBezTo>
                    <a:pt x="2" y="6"/>
                    <a:pt x="7" y="2"/>
                    <a:pt x="13" y="1"/>
                  </a:cubicBezTo>
                  <a:cubicBezTo>
                    <a:pt x="17" y="0"/>
                    <a:pt x="24" y="0"/>
                    <a:pt x="31" y="7"/>
                  </a:cubicBezTo>
                  <a:cubicBezTo>
                    <a:pt x="32" y="7"/>
                    <a:pt x="32" y="7"/>
                    <a:pt x="32" y="7"/>
                  </a:cubicBezTo>
                  <a:cubicBezTo>
                    <a:pt x="32" y="7"/>
                    <a:pt x="33" y="7"/>
                    <a:pt x="34" y="6"/>
                  </a:cubicBezTo>
                  <a:cubicBezTo>
                    <a:pt x="36" y="6"/>
                    <a:pt x="37" y="4"/>
                    <a:pt x="37" y="4"/>
                  </a:cubicBezTo>
                  <a:cubicBezTo>
                    <a:pt x="38" y="4"/>
                    <a:pt x="38" y="4"/>
                    <a:pt x="38" y="4"/>
                  </a:cubicBezTo>
                  <a:cubicBezTo>
                    <a:pt x="38" y="4"/>
                    <a:pt x="38" y="4"/>
                    <a:pt x="38" y="4"/>
                  </a:cubicBezTo>
                  <a:cubicBezTo>
                    <a:pt x="38" y="4"/>
                    <a:pt x="38" y="5"/>
                    <a:pt x="37" y="6"/>
                  </a:cubicBezTo>
                  <a:cubicBezTo>
                    <a:pt x="37" y="6"/>
                    <a:pt x="36" y="7"/>
                    <a:pt x="36" y="8"/>
                  </a:cubicBezTo>
                  <a:cubicBezTo>
                    <a:pt x="35" y="9"/>
                    <a:pt x="34" y="10"/>
                    <a:pt x="33" y="10"/>
                  </a:cubicBezTo>
                  <a:cubicBezTo>
                    <a:pt x="33" y="11"/>
                    <a:pt x="32" y="11"/>
                    <a:pt x="32" y="11"/>
                  </a:cubicBezTo>
                  <a:cubicBezTo>
                    <a:pt x="31" y="11"/>
                    <a:pt x="31" y="11"/>
                    <a:pt x="31" y="11"/>
                  </a:cubicBezTo>
                  <a:cubicBezTo>
                    <a:pt x="31" y="11"/>
                    <a:pt x="30" y="11"/>
                    <a:pt x="29" y="10"/>
                  </a:cubicBezTo>
                  <a:cubicBezTo>
                    <a:pt x="25" y="5"/>
                    <a:pt x="20" y="3"/>
                    <a:pt x="14" y="4"/>
                  </a:cubicBezTo>
                  <a:cubicBezTo>
                    <a:pt x="9" y="5"/>
                    <a:pt x="4" y="8"/>
                    <a:pt x="3" y="12"/>
                  </a:cubicBezTo>
                  <a:cubicBezTo>
                    <a:pt x="3" y="13"/>
                    <a:pt x="2" y="13"/>
                    <a:pt x="1" y="13"/>
                  </a:cubicBezTo>
                  <a:cubicBezTo>
                    <a:pt x="0" y="13"/>
                    <a:pt x="0" y="12"/>
                    <a:pt x="0" y="11"/>
                  </a:cubicBezTo>
                  <a:close/>
                </a:path>
              </a:pathLst>
            </a:custGeom>
            <a:solidFill>
              <a:srgbClr val="3C24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3" name="Freeform 104">
              <a:extLst>
                <a:ext uri="{FF2B5EF4-FFF2-40B4-BE49-F238E27FC236}">
                  <a16:creationId xmlns:a16="http://schemas.microsoft.com/office/drawing/2014/main" id="{E4C00000-31E6-4B2D-8EF7-5BA0D2F5EB12}"/>
                </a:ext>
              </a:extLst>
            </p:cNvPr>
            <p:cNvSpPr>
              <a:spLocks/>
            </p:cNvSpPr>
            <p:nvPr/>
          </p:nvSpPr>
          <p:spPr bwMode="auto">
            <a:xfrm flipH="1">
              <a:off x="6472141" y="1456532"/>
              <a:ext cx="393700" cy="276225"/>
            </a:xfrm>
            <a:custGeom>
              <a:avLst/>
              <a:gdLst>
                <a:gd name="T0" fmla="*/ 142 w 202"/>
                <a:gd name="T1" fmla="*/ 105 h 143"/>
                <a:gd name="T2" fmla="*/ 156 w 202"/>
                <a:gd name="T3" fmla="*/ 126 h 143"/>
                <a:gd name="T4" fmla="*/ 104 w 202"/>
                <a:gd name="T5" fmla="*/ 99 h 143"/>
                <a:gd name="T6" fmla="*/ 119 w 202"/>
                <a:gd name="T7" fmla="*/ 120 h 143"/>
                <a:gd name="T8" fmla="*/ 102 w 202"/>
                <a:gd name="T9" fmla="*/ 112 h 143"/>
                <a:gd name="T10" fmla="*/ 71 w 202"/>
                <a:gd name="T11" fmla="*/ 85 h 143"/>
                <a:gd name="T12" fmla="*/ 26 w 202"/>
                <a:gd name="T13" fmla="*/ 143 h 143"/>
                <a:gd name="T14" fmla="*/ 95 w 202"/>
                <a:gd name="T15" fmla="*/ 5 h 143"/>
                <a:gd name="T16" fmla="*/ 184 w 202"/>
                <a:gd name="T17" fmla="*/ 135 h 143"/>
                <a:gd name="T18" fmla="*/ 142 w 202"/>
                <a:gd name="T19" fmla="*/ 10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143">
                  <a:moveTo>
                    <a:pt x="142" y="105"/>
                  </a:moveTo>
                  <a:cubicBezTo>
                    <a:pt x="144" y="112"/>
                    <a:pt x="149" y="121"/>
                    <a:pt x="156" y="126"/>
                  </a:cubicBezTo>
                  <a:cubicBezTo>
                    <a:pt x="136" y="123"/>
                    <a:pt x="118" y="112"/>
                    <a:pt x="104" y="99"/>
                  </a:cubicBezTo>
                  <a:cubicBezTo>
                    <a:pt x="106" y="106"/>
                    <a:pt x="111" y="113"/>
                    <a:pt x="119" y="120"/>
                  </a:cubicBezTo>
                  <a:cubicBezTo>
                    <a:pt x="113" y="118"/>
                    <a:pt x="108" y="115"/>
                    <a:pt x="102" y="112"/>
                  </a:cubicBezTo>
                  <a:cubicBezTo>
                    <a:pt x="90" y="105"/>
                    <a:pt x="79" y="95"/>
                    <a:pt x="71" y="85"/>
                  </a:cubicBezTo>
                  <a:cubicBezTo>
                    <a:pt x="61" y="110"/>
                    <a:pt x="41" y="142"/>
                    <a:pt x="26" y="143"/>
                  </a:cubicBezTo>
                  <a:cubicBezTo>
                    <a:pt x="0" y="102"/>
                    <a:pt x="19" y="10"/>
                    <a:pt x="95" y="5"/>
                  </a:cubicBezTo>
                  <a:cubicBezTo>
                    <a:pt x="170" y="0"/>
                    <a:pt x="202" y="85"/>
                    <a:pt x="184" y="135"/>
                  </a:cubicBezTo>
                  <a:cubicBezTo>
                    <a:pt x="167" y="132"/>
                    <a:pt x="147" y="111"/>
                    <a:pt x="142" y="10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4" name="Freeform 105">
              <a:extLst>
                <a:ext uri="{FF2B5EF4-FFF2-40B4-BE49-F238E27FC236}">
                  <a16:creationId xmlns:a16="http://schemas.microsoft.com/office/drawing/2014/main" id="{6C69AF83-7B6A-4272-BF44-F1CA7B76E104}"/>
                </a:ext>
              </a:extLst>
            </p:cNvPr>
            <p:cNvSpPr>
              <a:spLocks/>
            </p:cNvSpPr>
            <p:nvPr/>
          </p:nvSpPr>
          <p:spPr bwMode="auto">
            <a:xfrm flipH="1">
              <a:off x="6602315" y="1851820"/>
              <a:ext cx="96838" cy="46038"/>
            </a:xfrm>
            <a:custGeom>
              <a:avLst/>
              <a:gdLst>
                <a:gd name="T0" fmla="*/ 48 w 49"/>
                <a:gd name="T1" fmla="*/ 0 h 24"/>
                <a:gd name="T2" fmla="*/ 25 w 49"/>
                <a:gd name="T3" fmla="*/ 23 h 24"/>
                <a:gd name="T4" fmla="*/ 0 w 49"/>
                <a:gd name="T5" fmla="*/ 3 h 24"/>
                <a:gd name="T6" fmla="*/ 48 w 49"/>
                <a:gd name="T7" fmla="*/ 0 h 24"/>
              </a:gdLst>
              <a:ahLst/>
              <a:cxnLst>
                <a:cxn ang="0">
                  <a:pos x="T0" y="T1"/>
                </a:cxn>
                <a:cxn ang="0">
                  <a:pos x="T2" y="T3"/>
                </a:cxn>
                <a:cxn ang="0">
                  <a:pos x="T4" y="T5"/>
                </a:cxn>
                <a:cxn ang="0">
                  <a:pos x="T6" y="T7"/>
                </a:cxn>
              </a:cxnLst>
              <a:rect l="0" t="0" r="r" b="b"/>
              <a:pathLst>
                <a:path w="49" h="24">
                  <a:moveTo>
                    <a:pt x="48" y="0"/>
                  </a:moveTo>
                  <a:cubicBezTo>
                    <a:pt x="49" y="11"/>
                    <a:pt x="39" y="22"/>
                    <a:pt x="25" y="23"/>
                  </a:cubicBezTo>
                  <a:cubicBezTo>
                    <a:pt x="12" y="24"/>
                    <a:pt x="1" y="15"/>
                    <a:pt x="0" y="3"/>
                  </a:cubicBezTo>
                  <a:lnTo>
                    <a:pt x="48" y="0"/>
                  </a:lnTo>
                  <a:close/>
                </a:path>
              </a:pathLst>
            </a:custGeom>
            <a:solidFill>
              <a:srgbClr val="F05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5" name="Freeform 106">
              <a:extLst>
                <a:ext uri="{FF2B5EF4-FFF2-40B4-BE49-F238E27FC236}">
                  <a16:creationId xmlns:a16="http://schemas.microsoft.com/office/drawing/2014/main" id="{B69CF377-082B-49FA-B66D-F39DDDC750CE}"/>
                </a:ext>
              </a:extLst>
            </p:cNvPr>
            <p:cNvSpPr>
              <a:spLocks/>
            </p:cNvSpPr>
            <p:nvPr/>
          </p:nvSpPr>
          <p:spPr bwMode="auto">
            <a:xfrm flipH="1">
              <a:off x="6613428" y="1851820"/>
              <a:ext cx="77788" cy="20638"/>
            </a:xfrm>
            <a:custGeom>
              <a:avLst/>
              <a:gdLst>
                <a:gd name="T0" fmla="*/ 36 w 40"/>
                <a:gd name="T1" fmla="*/ 8 h 11"/>
                <a:gd name="T2" fmla="*/ 4 w 40"/>
                <a:gd name="T3" fmla="*/ 10 h 11"/>
                <a:gd name="T4" fmla="*/ 0 w 40"/>
                <a:gd name="T5" fmla="*/ 7 h 11"/>
                <a:gd name="T6" fmla="*/ 0 w 40"/>
                <a:gd name="T7" fmla="*/ 3 h 11"/>
                <a:gd name="T8" fmla="*/ 40 w 40"/>
                <a:gd name="T9" fmla="*/ 0 h 11"/>
                <a:gd name="T10" fmla="*/ 40 w 40"/>
                <a:gd name="T11" fmla="*/ 4 h 11"/>
                <a:gd name="T12" fmla="*/ 36 w 40"/>
                <a:gd name="T13" fmla="*/ 8 h 11"/>
              </a:gdLst>
              <a:ahLst/>
              <a:cxnLst>
                <a:cxn ang="0">
                  <a:pos x="T0" y="T1"/>
                </a:cxn>
                <a:cxn ang="0">
                  <a:pos x="T2" y="T3"/>
                </a:cxn>
                <a:cxn ang="0">
                  <a:pos x="T4" y="T5"/>
                </a:cxn>
                <a:cxn ang="0">
                  <a:pos x="T6" y="T7"/>
                </a:cxn>
                <a:cxn ang="0">
                  <a:pos x="T8" y="T9"/>
                </a:cxn>
                <a:cxn ang="0">
                  <a:pos x="T10" y="T11"/>
                </a:cxn>
                <a:cxn ang="0">
                  <a:pos x="T12" y="T13"/>
                </a:cxn>
              </a:cxnLst>
              <a:rect l="0" t="0" r="r" b="b"/>
              <a:pathLst>
                <a:path w="40" h="11">
                  <a:moveTo>
                    <a:pt x="36" y="8"/>
                  </a:moveTo>
                  <a:cubicBezTo>
                    <a:pt x="4" y="10"/>
                    <a:pt x="4" y="10"/>
                    <a:pt x="4" y="10"/>
                  </a:cubicBezTo>
                  <a:cubicBezTo>
                    <a:pt x="2" y="11"/>
                    <a:pt x="0" y="9"/>
                    <a:pt x="0" y="7"/>
                  </a:cubicBezTo>
                  <a:cubicBezTo>
                    <a:pt x="0" y="3"/>
                    <a:pt x="0" y="3"/>
                    <a:pt x="0" y="3"/>
                  </a:cubicBezTo>
                  <a:cubicBezTo>
                    <a:pt x="40" y="0"/>
                    <a:pt x="40" y="0"/>
                    <a:pt x="40" y="0"/>
                  </a:cubicBezTo>
                  <a:cubicBezTo>
                    <a:pt x="40" y="4"/>
                    <a:pt x="40" y="4"/>
                    <a:pt x="40" y="4"/>
                  </a:cubicBezTo>
                  <a:cubicBezTo>
                    <a:pt x="40" y="6"/>
                    <a:pt x="38" y="8"/>
                    <a:pt x="3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6" name="Freeform 107">
              <a:extLst>
                <a:ext uri="{FF2B5EF4-FFF2-40B4-BE49-F238E27FC236}">
                  <a16:creationId xmlns:a16="http://schemas.microsoft.com/office/drawing/2014/main" id="{FF99E3B1-9103-4A25-AB4F-69F664E06B45}"/>
                </a:ext>
              </a:extLst>
            </p:cNvPr>
            <p:cNvSpPr>
              <a:spLocks/>
            </p:cNvSpPr>
            <p:nvPr/>
          </p:nvSpPr>
          <p:spPr bwMode="auto">
            <a:xfrm flipH="1">
              <a:off x="6778528" y="1754982"/>
              <a:ext cx="111125" cy="206375"/>
            </a:xfrm>
            <a:custGeom>
              <a:avLst/>
              <a:gdLst>
                <a:gd name="T0" fmla="*/ 20 w 57"/>
                <a:gd name="T1" fmla="*/ 91 h 107"/>
                <a:gd name="T2" fmla="*/ 3 w 57"/>
                <a:gd name="T3" fmla="*/ 24 h 107"/>
                <a:gd name="T4" fmla="*/ 16 w 57"/>
                <a:gd name="T5" fmla="*/ 2 h 107"/>
                <a:gd name="T6" fmla="*/ 37 w 57"/>
                <a:gd name="T7" fmla="*/ 15 h 107"/>
                <a:gd name="T8" fmla="*/ 55 w 57"/>
                <a:gd name="T9" fmla="*/ 82 h 107"/>
                <a:gd name="T10" fmla="*/ 42 w 57"/>
                <a:gd name="T11" fmla="*/ 104 h 107"/>
                <a:gd name="T12" fmla="*/ 20 w 57"/>
                <a:gd name="T13" fmla="*/ 91 h 107"/>
              </a:gdLst>
              <a:ahLst/>
              <a:cxnLst>
                <a:cxn ang="0">
                  <a:pos x="T0" y="T1"/>
                </a:cxn>
                <a:cxn ang="0">
                  <a:pos x="T2" y="T3"/>
                </a:cxn>
                <a:cxn ang="0">
                  <a:pos x="T4" y="T5"/>
                </a:cxn>
                <a:cxn ang="0">
                  <a:pos x="T6" y="T7"/>
                </a:cxn>
                <a:cxn ang="0">
                  <a:pos x="T8" y="T9"/>
                </a:cxn>
                <a:cxn ang="0">
                  <a:pos x="T10" y="T11"/>
                </a:cxn>
                <a:cxn ang="0">
                  <a:pos x="T12" y="T13"/>
                </a:cxn>
              </a:cxnLst>
              <a:rect l="0" t="0" r="r" b="b"/>
              <a:pathLst>
                <a:path w="57" h="107">
                  <a:moveTo>
                    <a:pt x="20" y="91"/>
                  </a:moveTo>
                  <a:cubicBezTo>
                    <a:pt x="3" y="24"/>
                    <a:pt x="3" y="24"/>
                    <a:pt x="3" y="24"/>
                  </a:cubicBezTo>
                  <a:cubicBezTo>
                    <a:pt x="0" y="14"/>
                    <a:pt x="6" y="5"/>
                    <a:pt x="16" y="2"/>
                  </a:cubicBezTo>
                  <a:cubicBezTo>
                    <a:pt x="25" y="0"/>
                    <a:pt x="35" y="5"/>
                    <a:pt x="37" y="15"/>
                  </a:cubicBezTo>
                  <a:cubicBezTo>
                    <a:pt x="55" y="82"/>
                    <a:pt x="55" y="82"/>
                    <a:pt x="55" y="82"/>
                  </a:cubicBezTo>
                  <a:cubicBezTo>
                    <a:pt x="57" y="92"/>
                    <a:pt x="52" y="102"/>
                    <a:pt x="42" y="104"/>
                  </a:cubicBezTo>
                  <a:cubicBezTo>
                    <a:pt x="32" y="107"/>
                    <a:pt x="22" y="101"/>
                    <a:pt x="20" y="91"/>
                  </a:cubicBezTo>
                </a:path>
              </a:pathLst>
            </a:custGeom>
            <a:solidFill>
              <a:srgbClr val="686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7" name="Freeform 108">
              <a:extLst>
                <a:ext uri="{FF2B5EF4-FFF2-40B4-BE49-F238E27FC236}">
                  <a16:creationId xmlns:a16="http://schemas.microsoft.com/office/drawing/2014/main" id="{5F56A041-8E4B-4FC9-A86B-55FDB2969461}"/>
                </a:ext>
              </a:extLst>
            </p:cNvPr>
            <p:cNvSpPr>
              <a:spLocks/>
            </p:cNvSpPr>
            <p:nvPr/>
          </p:nvSpPr>
          <p:spPr bwMode="auto">
            <a:xfrm flipH="1">
              <a:off x="6822978" y="1756570"/>
              <a:ext cx="34925" cy="14288"/>
            </a:xfrm>
            <a:custGeom>
              <a:avLst/>
              <a:gdLst>
                <a:gd name="T0" fmla="*/ 7 w 18"/>
                <a:gd name="T1" fmla="*/ 0 h 7"/>
                <a:gd name="T2" fmla="*/ 3 w 18"/>
                <a:gd name="T3" fmla="*/ 0 h 7"/>
                <a:gd name="T4" fmla="*/ 0 w 18"/>
                <a:gd name="T5" fmla="*/ 1 h 7"/>
                <a:gd name="T6" fmla="*/ 4 w 18"/>
                <a:gd name="T7" fmla="*/ 1 h 7"/>
                <a:gd name="T8" fmla="*/ 18 w 18"/>
                <a:gd name="T9" fmla="*/ 7 h 7"/>
                <a:gd name="T10" fmla="*/ 18 w 18"/>
                <a:gd name="T11" fmla="*/ 5 h 7"/>
                <a:gd name="T12" fmla="*/ 7 w 1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8" h="7">
                  <a:moveTo>
                    <a:pt x="7" y="0"/>
                  </a:moveTo>
                  <a:cubicBezTo>
                    <a:pt x="5" y="0"/>
                    <a:pt x="4" y="0"/>
                    <a:pt x="3" y="0"/>
                  </a:cubicBezTo>
                  <a:cubicBezTo>
                    <a:pt x="0" y="1"/>
                    <a:pt x="0" y="1"/>
                    <a:pt x="0" y="1"/>
                  </a:cubicBezTo>
                  <a:cubicBezTo>
                    <a:pt x="1" y="1"/>
                    <a:pt x="3" y="1"/>
                    <a:pt x="4" y="1"/>
                  </a:cubicBezTo>
                  <a:cubicBezTo>
                    <a:pt x="9" y="1"/>
                    <a:pt x="14" y="3"/>
                    <a:pt x="18" y="7"/>
                  </a:cubicBezTo>
                  <a:cubicBezTo>
                    <a:pt x="18" y="5"/>
                    <a:pt x="18" y="5"/>
                    <a:pt x="18" y="5"/>
                  </a:cubicBezTo>
                  <a:cubicBezTo>
                    <a:pt x="15" y="2"/>
                    <a:pt x="11" y="0"/>
                    <a:pt x="7" y="0"/>
                  </a:cubicBezTo>
                </a:path>
              </a:pathLst>
            </a:custGeom>
            <a:solidFill>
              <a:srgbClr val="2F1C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8" name="Freeform 109">
              <a:extLst>
                <a:ext uri="{FF2B5EF4-FFF2-40B4-BE49-F238E27FC236}">
                  <a16:creationId xmlns:a16="http://schemas.microsoft.com/office/drawing/2014/main" id="{471480B4-3D82-46FB-9F00-CEC4F9790AA4}"/>
                </a:ext>
              </a:extLst>
            </p:cNvPr>
            <p:cNvSpPr>
              <a:spLocks/>
            </p:cNvSpPr>
            <p:nvPr/>
          </p:nvSpPr>
          <p:spPr bwMode="auto">
            <a:xfrm flipH="1">
              <a:off x="6816628" y="1767682"/>
              <a:ext cx="6350" cy="15875"/>
            </a:xfrm>
            <a:custGeom>
              <a:avLst/>
              <a:gdLst>
                <a:gd name="T0" fmla="*/ 0 w 3"/>
                <a:gd name="T1" fmla="*/ 0 h 9"/>
                <a:gd name="T2" fmla="*/ 0 w 3"/>
                <a:gd name="T3" fmla="*/ 2 h 9"/>
                <a:gd name="T4" fmla="*/ 3 w 3"/>
                <a:gd name="T5" fmla="*/ 9 h 9"/>
                <a:gd name="T6" fmla="*/ 3 w 3"/>
                <a:gd name="T7" fmla="*/ 6 h 9"/>
                <a:gd name="T8" fmla="*/ 0 w 3"/>
                <a:gd name="T9" fmla="*/ 0 h 9"/>
              </a:gdLst>
              <a:ahLst/>
              <a:cxnLst>
                <a:cxn ang="0">
                  <a:pos x="T0" y="T1"/>
                </a:cxn>
                <a:cxn ang="0">
                  <a:pos x="T2" y="T3"/>
                </a:cxn>
                <a:cxn ang="0">
                  <a:pos x="T4" y="T5"/>
                </a:cxn>
                <a:cxn ang="0">
                  <a:pos x="T6" y="T7"/>
                </a:cxn>
                <a:cxn ang="0">
                  <a:pos x="T8" y="T9"/>
                </a:cxn>
              </a:cxnLst>
              <a:rect l="0" t="0" r="r" b="b"/>
              <a:pathLst>
                <a:path w="3" h="9">
                  <a:moveTo>
                    <a:pt x="0" y="0"/>
                  </a:moveTo>
                  <a:cubicBezTo>
                    <a:pt x="0" y="2"/>
                    <a:pt x="0" y="2"/>
                    <a:pt x="0" y="2"/>
                  </a:cubicBezTo>
                  <a:cubicBezTo>
                    <a:pt x="1" y="4"/>
                    <a:pt x="3" y="6"/>
                    <a:pt x="3" y="9"/>
                  </a:cubicBezTo>
                  <a:cubicBezTo>
                    <a:pt x="3" y="6"/>
                    <a:pt x="3" y="6"/>
                    <a:pt x="3" y="6"/>
                  </a:cubicBezTo>
                  <a:cubicBezTo>
                    <a:pt x="2" y="3"/>
                    <a:pt x="1" y="1"/>
                    <a:pt x="0" y="0"/>
                  </a:cubicBezTo>
                </a:path>
              </a:pathLst>
            </a:custGeom>
            <a:solidFill>
              <a:srgbClr val="BE8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19" name="Freeform 110">
              <a:extLst>
                <a:ext uri="{FF2B5EF4-FFF2-40B4-BE49-F238E27FC236}">
                  <a16:creationId xmlns:a16="http://schemas.microsoft.com/office/drawing/2014/main" id="{1C796837-9B34-44D9-BE18-F808278C1D4D}"/>
                </a:ext>
              </a:extLst>
            </p:cNvPr>
            <p:cNvSpPr>
              <a:spLocks/>
            </p:cNvSpPr>
            <p:nvPr/>
          </p:nvSpPr>
          <p:spPr bwMode="auto">
            <a:xfrm flipH="1">
              <a:off x="6867428" y="1761332"/>
              <a:ext cx="14288" cy="9525"/>
            </a:xfrm>
            <a:custGeom>
              <a:avLst/>
              <a:gdLst>
                <a:gd name="T0" fmla="*/ 7 w 7"/>
                <a:gd name="T1" fmla="*/ 0 h 5"/>
                <a:gd name="T2" fmla="*/ 0 w 7"/>
                <a:gd name="T3" fmla="*/ 5 h 5"/>
                <a:gd name="T4" fmla="*/ 4 w 7"/>
                <a:gd name="T5" fmla="*/ 3 h 5"/>
                <a:gd name="T6" fmla="*/ 7 w 7"/>
                <a:gd name="T7" fmla="*/ 1 h 5"/>
                <a:gd name="T8" fmla="*/ 7 w 7"/>
                <a:gd name="T9" fmla="*/ 0 h 5"/>
              </a:gdLst>
              <a:ahLst/>
              <a:cxnLst>
                <a:cxn ang="0">
                  <a:pos x="T0" y="T1"/>
                </a:cxn>
                <a:cxn ang="0">
                  <a:pos x="T2" y="T3"/>
                </a:cxn>
                <a:cxn ang="0">
                  <a:pos x="T4" y="T5"/>
                </a:cxn>
                <a:cxn ang="0">
                  <a:pos x="T6" y="T7"/>
                </a:cxn>
                <a:cxn ang="0">
                  <a:pos x="T8" y="T9"/>
                </a:cxn>
              </a:cxnLst>
              <a:rect l="0" t="0" r="r" b="b"/>
              <a:pathLst>
                <a:path w="7" h="5">
                  <a:moveTo>
                    <a:pt x="7" y="0"/>
                  </a:moveTo>
                  <a:cubicBezTo>
                    <a:pt x="4" y="1"/>
                    <a:pt x="2" y="3"/>
                    <a:pt x="0" y="5"/>
                  </a:cubicBezTo>
                  <a:cubicBezTo>
                    <a:pt x="1" y="5"/>
                    <a:pt x="2" y="4"/>
                    <a:pt x="4" y="3"/>
                  </a:cubicBezTo>
                  <a:cubicBezTo>
                    <a:pt x="5" y="2"/>
                    <a:pt x="6" y="2"/>
                    <a:pt x="7" y="1"/>
                  </a:cubicBezTo>
                  <a:cubicBezTo>
                    <a:pt x="7" y="1"/>
                    <a:pt x="7" y="0"/>
                    <a:pt x="7"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0" name="Freeform 111">
              <a:extLst>
                <a:ext uri="{FF2B5EF4-FFF2-40B4-BE49-F238E27FC236}">
                  <a16:creationId xmlns:a16="http://schemas.microsoft.com/office/drawing/2014/main" id="{5052B97E-813E-40E8-B409-8B4149F37449}"/>
                </a:ext>
              </a:extLst>
            </p:cNvPr>
            <p:cNvSpPr>
              <a:spLocks noEditPoints="1"/>
            </p:cNvSpPr>
            <p:nvPr/>
          </p:nvSpPr>
          <p:spPr bwMode="auto">
            <a:xfrm flipH="1">
              <a:off x="6778528" y="1759745"/>
              <a:ext cx="88900" cy="190500"/>
            </a:xfrm>
            <a:custGeom>
              <a:avLst/>
              <a:gdLst>
                <a:gd name="T0" fmla="*/ 44 w 46"/>
                <a:gd name="T1" fmla="*/ 80 h 99"/>
                <a:gd name="T2" fmla="*/ 42 w 46"/>
                <a:gd name="T3" fmla="*/ 95 h 99"/>
                <a:gd name="T4" fmla="*/ 39 w 46"/>
                <a:gd name="T5" fmla="*/ 99 h 99"/>
                <a:gd name="T6" fmla="*/ 45 w 46"/>
                <a:gd name="T7" fmla="*/ 84 h 99"/>
                <a:gd name="T8" fmla="*/ 44 w 46"/>
                <a:gd name="T9" fmla="*/ 80 h 99"/>
                <a:gd name="T10" fmla="*/ 4 w 46"/>
                <a:gd name="T11" fmla="*/ 0 h 99"/>
                <a:gd name="T12" fmla="*/ 1 w 46"/>
                <a:gd name="T13" fmla="*/ 1 h 99"/>
                <a:gd name="T14" fmla="*/ 0 w 46"/>
                <a:gd name="T15" fmla="*/ 1 h 99"/>
                <a:gd name="T16" fmla="*/ 0 w 46"/>
                <a:gd name="T17" fmla="*/ 2 h 99"/>
                <a:gd name="T18" fmla="*/ 4 w 46"/>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99">
                  <a:moveTo>
                    <a:pt x="44" y="80"/>
                  </a:moveTo>
                  <a:cubicBezTo>
                    <a:pt x="45" y="86"/>
                    <a:pt x="44" y="91"/>
                    <a:pt x="42" y="95"/>
                  </a:cubicBezTo>
                  <a:cubicBezTo>
                    <a:pt x="41" y="96"/>
                    <a:pt x="40" y="98"/>
                    <a:pt x="39" y="99"/>
                  </a:cubicBezTo>
                  <a:cubicBezTo>
                    <a:pt x="44" y="96"/>
                    <a:pt x="46" y="90"/>
                    <a:pt x="45" y="84"/>
                  </a:cubicBezTo>
                  <a:cubicBezTo>
                    <a:pt x="44" y="80"/>
                    <a:pt x="44" y="80"/>
                    <a:pt x="44" y="80"/>
                  </a:cubicBezTo>
                  <a:moveTo>
                    <a:pt x="4" y="0"/>
                  </a:moveTo>
                  <a:cubicBezTo>
                    <a:pt x="1" y="1"/>
                    <a:pt x="1" y="1"/>
                    <a:pt x="1" y="1"/>
                  </a:cubicBezTo>
                  <a:cubicBezTo>
                    <a:pt x="1" y="1"/>
                    <a:pt x="0" y="1"/>
                    <a:pt x="0" y="1"/>
                  </a:cubicBezTo>
                  <a:cubicBezTo>
                    <a:pt x="0" y="1"/>
                    <a:pt x="0" y="2"/>
                    <a:pt x="0" y="2"/>
                  </a:cubicBezTo>
                  <a:cubicBezTo>
                    <a:pt x="1" y="1"/>
                    <a:pt x="3" y="1"/>
                    <a:pt x="4" y="0"/>
                  </a:cubicBezTo>
                </a:path>
              </a:pathLst>
            </a:custGeom>
            <a:solidFill>
              <a:srgbClr val="2F1C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1" name="Freeform 112">
              <a:extLst>
                <a:ext uri="{FF2B5EF4-FFF2-40B4-BE49-F238E27FC236}">
                  <a16:creationId xmlns:a16="http://schemas.microsoft.com/office/drawing/2014/main" id="{CDE786D3-E7F7-43B2-AB86-3E32D8B57918}"/>
                </a:ext>
              </a:extLst>
            </p:cNvPr>
            <p:cNvSpPr>
              <a:spLocks/>
            </p:cNvSpPr>
            <p:nvPr/>
          </p:nvSpPr>
          <p:spPr bwMode="auto">
            <a:xfrm flipH="1">
              <a:off x="6780115" y="1759745"/>
              <a:ext cx="93663" cy="182563"/>
            </a:xfrm>
            <a:custGeom>
              <a:avLst/>
              <a:gdLst>
                <a:gd name="T0" fmla="*/ 12 w 48"/>
                <a:gd name="T1" fmla="*/ 0 h 95"/>
                <a:gd name="T2" fmla="*/ 8 w 48"/>
                <a:gd name="T3" fmla="*/ 0 h 95"/>
                <a:gd name="T4" fmla="*/ 7 w 48"/>
                <a:gd name="T5" fmla="*/ 0 h 95"/>
                <a:gd name="T6" fmla="*/ 3 w 48"/>
                <a:gd name="T7" fmla="*/ 2 h 95"/>
                <a:gd name="T8" fmla="*/ 0 w 48"/>
                <a:gd name="T9" fmla="*/ 4 h 95"/>
                <a:gd name="T10" fmla="*/ 1 w 48"/>
                <a:gd name="T11" fmla="*/ 4 h 95"/>
                <a:gd name="T12" fmla="*/ 8 w 48"/>
                <a:gd name="T13" fmla="*/ 2 h 95"/>
                <a:gd name="T14" fmla="*/ 12 w 48"/>
                <a:gd name="T15" fmla="*/ 2 h 95"/>
                <a:gd name="T16" fmla="*/ 26 w 48"/>
                <a:gd name="T17" fmla="*/ 13 h 95"/>
                <a:gd name="T18" fmla="*/ 45 w 48"/>
                <a:gd name="T19" fmla="*/ 87 h 95"/>
                <a:gd name="T20" fmla="*/ 45 w 48"/>
                <a:gd name="T21" fmla="*/ 95 h 95"/>
                <a:gd name="T22" fmla="*/ 47 w 48"/>
                <a:gd name="T23" fmla="*/ 80 h 95"/>
                <a:gd name="T24" fmla="*/ 29 w 48"/>
                <a:gd name="T25" fmla="*/ 13 h 95"/>
                <a:gd name="T26" fmla="*/ 26 w 48"/>
                <a:gd name="T27" fmla="*/ 6 h 95"/>
                <a:gd name="T28" fmla="*/ 12 w 48"/>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5">
                  <a:moveTo>
                    <a:pt x="12" y="0"/>
                  </a:moveTo>
                  <a:cubicBezTo>
                    <a:pt x="11" y="0"/>
                    <a:pt x="9" y="0"/>
                    <a:pt x="8" y="0"/>
                  </a:cubicBezTo>
                  <a:cubicBezTo>
                    <a:pt x="7" y="0"/>
                    <a:pt x="7" y="0"/>
                    <a:pt x="7" y="0"/>
                  </a:cubicBezTo>
                  <a:cubicBezTo>
                    <a:pt x="6" y="1"/>
                    <a:pt x="4" y="1"/>
                    <a:pt x="3" y="2"/>
                  </a:cubicBezTo>
                  <a:cubicBezTo>
                    <a:pt x="2" y="3"/>
                    <a:pt x="1" y="3"/>
                    <a:pt x="0" y="4"/>
                  </a:cubicBezTo>
                  <a:cubicBezTo>
                    <a:pt x="0" y="4"/>
                    <a:pt x="1" y="4"/>
                    <a:pt x="1" y="4"/>
                  </a:cubicBezTo>
                  <a:cubicBezTo>
                    <a:pt x="8" y="2"/>
                    <a:pt x="8" y="2"/>
                    <a:pt x="8" y="2"/>
                  </a:cubicBezTo>
                  <a:cubicBezTo>
                    <a:pt x="9" y="2"/>
                    <a:pt x="10" y="2"/>
                    <a:pt x="12" y="2"/>
                  </a:cubicBezTo>
                  <a:cubicBezTo>
                    <a:pt x="18" y="2"/>
                    <a:pt x="24" y="6"/>
                    <a:pt x="26" y="13"/>
                  </a:cubicBezTo>
                  <a:cubicBezTo>
                    <a:pt x="45" y="87"/>
                    <a:pt x="45" y="87"/>
                    <a:pt x="45" y="87"/>
                  </a:cubicBezTo>
                  <a:cubicBezTo>
                    <a:pt x="45" y="90"/>
                    <a:pt x="45" y="92"/>
                    <a:pt x="45" y="95"/>
                  </a:cubicBezTo>
                  <a:cubicBezTo>
                    <a:pt x="47" y="91"/>
                    <a:pt x="48" y="86"/>
                    <a:pt x="47" y="80"/>
                  </a:cubicBezTo>
                  <a:cubicBezTo>
                    <a:pt x="29" y="13"/>
                    <a:pt x="29" y="13"/>
                    <a:pt x="29" y="13"/>
                  </a:cubicBezTo>
                  <a:cubicBezTo>
                    <a:pt x="29" y="10"/>
                    <a:pt x="27" y="8"/>
                    <a:pt x="26" y="6"/>
                  </a:cubicBezTo>
                  <a:cubicBezTo>
                    <a:pt x="22" y="2"/>
                    <a:pt x="17" y="0"/>
                    <a:pt x="12" y="0"/>
                  </a:cubicBezTo>
                </a:path>
              </a:pathLst>
            </a:custGeom>
            <a:solidFill>
              <a:srgbClr val="525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2" name="Freeform 113">
              <a:extLst>
                <a:ext uri="{FF2B5EF4-FFF2-40B4-BE49-F238E27FC236}">
                  <a16:creationId xmlns:a16="http://schemas.microsoft.com/office/drawing/2014/main" id="{BF3C4FD4-2478-4450-BE42-74D197CB6CD4}"/>
                </a:ext>
              </a:extLst>
            </p:cNvPr>
            <p:cNvSpPr>
              <a:spLocks/>
            </p:cNvSpPr>
            <p:nvPr/>
          </p:nvSpPr>
          <p:spPr bwMode="auto">
            <a:xfrm flipH="1">
              <a:off x="6849966" y="1770857"/>
              <a:ext cx="15875" cy="19050"/>
            </a:xfrm>
            <a:custGeom>
              <a:avLst/>
              <a:gdLst>
                <a:gd name="T0" fmla="*/ 2 w 8"/>
                <a:gd name="T1" fmla="*/ 7 h 10"/>
                <a:gd name="T2" fmla="*/ 1 w 8"/>
                <a:gd name="T3" fmla="*/ 3 h 10"/>
                <a:gd name="T4" fmla="*/ 3 w 8"/>
                <a:gd name="T5" fmla="*/ 0 h 10"/>
                <a:gd name="T6" fmla="*/ 6 w 8"/>
                <a:gd name="T7" fmla="*/ 2 h 10"/>
                <a:gd name="T8" fmla="*/ 7 w 8"/>
                <a:gd name="T9" fmla="*/ 6 h 10"/>
                <a:gd name="T10" fmla="*/ 5 w 8"/>
                <a:gd name="T11" fmla="*/ 9 h 10"/>
                <a:gd name="T12" fmla="*/ 2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2" y="7"/>
                  </a:moveTo>
                  <a:cubicBezTo>
                    <a:pt x="1" y="3"/>
                    <a:pt x="1" y="3"/>
                    <a:pt x="1" y="3"/>
                  </a:cubicBezTo>
                  <a:cubicBezTo>
                    <a:pt x="0" y="2"/>
                    <a:pt x="1" y="0"/>
                    <a:pt x="3" y="0"/>
                  </a:cubicBezTo>
                  <a:cubicBezTo>
                    <a:pt x="4" y="0"/>
                    <a:pt x="6" y="0"/>
                    <a:pt x="6" y="2"/>
                  </a:cubicBezTo>
                  <a:cubicBezTo>
                    <a:pt x="7" y="6"/>
                    <a:pt x="7" y="6"/>
                    <a:pt x="7" y="6"/>
                  </a:cubicBezTo>
                  <a:cubicBezTo>
                    <a:pt x="8" y="7"/>
                    <a:pt x="7" y="9"/>
                    <a:pt x="5" y="9"/>
                  </a:cubicBezTo>
                  <a:cubicBezTo>
                    <a:pt x="4" y="10"/>
                    <a:pt x="2" y="9"/>
                    <a:pt x="2" y="7"/>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3" name="Freeform 114">
              <a:extLst>
                <a:ext uri="{FF2B5EF4-FFF2-40B4-BE49-F238E27FC236}">
                  <a16:creationId xmlns:a16="http://schemas.microsoft.com/office/drawing/2014/main" id="{49E78A9E-E2B1-4F88-8312-21291646D377}"/>
                </a:ext>
              </a:extLst>
            </p:cNvPr>
            <p:cNvSpPr>
              <a:spLocks/>
            </p:cNvSpPr>
            <p:nvPr/>
          </p:nvSpPr>
          <p:spPr bwMode="auto">
            <a:xfrm flipH="1">
              <a:off x="6783290" y="1810545"/>
              <a:ext cx="115888" cy="123825"/>
            </a:xfrm>
            <a:custGeom>
              <a:avLst/>
              <a:gdLst>
                <a:gd name="T0" fmla="*/ 56 w 59"/>
                <a:gd name="T1" fmla="*/ 34 h 64"/>
                <a:gd name="T2" fmla="*/ 34 w 59"/>
                <a:gd name="T3" fmla="*/ 64 h 64"/>
                <a:gd name="T4" fmla="*/ 0 w 59"/>
                <a:gd name="T5" fmla="*/ 51 h 64"/>
                <a:gd name="T6" fmla="*/ 10 w 59"/>
                <a:gd name="T7" fmla="*/ 12 h 64"/>
                <a:gd name="T8" fmla="*/ 37 w 59"/>
                <a:gd name="T9" fmla="*/ 4 h 64"/>
                <a:gd name="T10" fmla="*/ 56 w 59"/>
                <a:gd name="T11" fmla="*/ 34 h 64"/>
              </a:gdLst>
              <a:ahLst/>
              <a:cxnLst>
                <a:cxn ang="0">
                  <a:pos x="T0" y="T1"/>
                </a:cxn>
                <a:cxn ang="0">
                  <a:pos x="T2" y="T3"/>
                </a:cxn>
                <a:cxn ang="0">
                  <a:pos x="T4" y="T5"/>
                </a:cxn>
                <a:cxn ang="0">
                  <a:pos x="T6" y="T7"/>
                </a:cxn>
                <a:cxn ang="0">
                  <a:pos x="T8" y="T9"/>
                </a:cxn>
                <a:cxn ang="0">
                  <a:pos x="T10" y="T11"/>
                </a:cxn>
              </a:cxnLst>
              <a:rect l="0" t="0" r="r" b="b"/>
              <a:pathLst>
                <a:path w="59" h="64">
                  <a:moveTo>
                    <a:pt x="56" y="34"/>
                  </a:moveTo>
                  <a:cubicBezTo>
                    <a:pt x="34" y="64"/>
                    <a:pt x="34" y="64"/>
                    <a:pt x="34" y="64"/>
                  </a:cubicBezTo>
                  <a:cubicBezTo>
                    <a:pt x="0" y="51"/>
                    <a:pt x="0" y="51"/>
                    <a:pt x="0" y="51"/>
                  </a:cubicBezTo>
                  <a:cubicBezTo>
                    <a:pt x="10" y="12"/>
                    <a:pt x="10" y="12"/>
                    <a:pt x="10" y="12"/>
                  </a:cubicBezTo>
                  <a:cubicBezTo>
                    <a:pt x="13" y="4"/>
                    <a:pt x="28" y="0"/>
                    <a:pt x="37" y="4"/>
                  </a:cubicBezTo>
                  <a:cubicBezTo>
                    <a:pt x="46" y="7"/>
                    <a:pt x="59" y="26"/>
                    <a:pt x="56" y="34"/>
                  </a:cubicBezTo>
                  <a:close/>
                </a:path>
              </a:pathLst>
            </a:custGeom>
            <a:solidFill>
              <a:srgbClr val="BB9E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4" name="Freeform 115">
              <a:extLst>
                <a:ext uri="{FF2B5EF4-FFF2-40B4-BE49-F238E27FC236}">
                  <a16:creationId xmlns:a16="http://schemas.microsoft.com/office/drawing/2014/main" id="{5C9DAEBC-E932-40F8-B6A0-7D254199A5EF}"/>
                </a:ext>
              </a:extLst>
            </p:cNvPr>
            <p:cNvSpPr>
              <a:spLocks/>
            </p:cNvSpPr>
            <p:nvPr/>
          </p:nvSpPr>
          <p:spPr bwMode="auto">
            <a:xfrm flipH="1">
              <a:off x="6765828" y="1885157"/>
              <a:ext cx="214313" cy="323850"/>
            </a:xfrm>
            <a:custGeom>
              <a:avLst/>
              <a:gdLst>
                <a:gd name="T0" fmla="*/ 24 w 110"/>
                <a:gd name="T1" fmla="*/ 168 h 168"/>
                <a:gd name="T2" fmla="*/ 10 w 110"/>
                <a:gd name="T3" fmla="*/ 163 h 168"/>
                <a:gd name="T4" fmla="*/ 4 w 110"/>
                <a:gd name="T5" fmla="*/ 139 h 168"/>
                <a:gd name="T6" fmla="*/ 43 w 110"/>
                <a:gd name="T7" fmla="*/ 0 h 168"/>
                <a:gd name="T8" fmla="*/ 84 w 110"/>
                <a:gd name="T9" fmla="*/ 15 h 168"/>
                <a:gd name="T10" fmla="*/ 63 w 110"/>
                <a:gd name="T11" fmla="*/ 96 h 168"/>
                <a:gd name="T12" fmla="*/ 102 w 110"/>
                <a:gd name="T13" fmla="*/ 61 h 168"/>
                <a:gd name="T14" fmla="*/ 110 w 110"/>
                <a:gd name="T15" fmla="*/ 129 h 168"/>
                <a:gd name="T16" fmla="*/ 35 w 110"/>
                <a:gd name="T17" fmla="*/ 165 h 168"/>
                <a:gd name="T18" fmla="*/ 24 w 110"/>
                <a:gd name="T19"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68">
                  <a:moveTo>
                    <a:pt x="24" y="168"/>
                  </a:moveTo>
                  <a:cubicBezTo>
                    <a:pt x="19" y="168"/>
                    <a:pt x="14" y="167"/>
                    <a:pt x="10" y="163"/>
                  </a:cubicBezTo>
                  <a:cubicBezTo>
                    <a:pt x="3" y="158"/>
                    <a:pt x="0" y="148"/>
                    <a:pt x="4" y="139"/>
                  </a:cubicBezTo>
                  <a:cubicBezTo>
                    <a:pt x="43" y="0"/>
                    <a:pt x="43" y="0"/>
                    <a:pt x="43" y="0"/>
                  </a:cubicBezTo>
                  <a:cubicBezTo>
                    <a:pt x="84" y="15"/>
                    <a:pt x="84" y="15"/>
                    <a:pt x="84" y="15"/>
                  </a:cubicBezTo>
                  <a:cubicBezTo>
                    <a:pt x="63" y="96"/>
                    <a:pt x="63" y="96"/>
                    <a:pt x="63" y="96"/>
                  </a:cubicBezTo>
                  <a:cubicBezTo>
                    <a:pt x="63" y="96"/>
                    <a:pt x="84" y="69"/>
                    <a:pt x="102" y="61"/>
                  </a:cubicBezTo>
                  <a:cubicBezTo>
                    <a:pt x="110" y="129"/>
                    <a:pt x="110" y="129"/>
                    <a:pt x="110" y="129"/>
                  </a:cubicBezTo>
                  <a:cubicBezTo>
                    <a:pt x="35" y="165"/>
                    <a:pt x="35" y="165"/>
                    <a:pt x="35" y="165"/>
                  </a:cubicBezTo>
                  <a:cubicBezTo>
                    <a:pt x="32" y="167"/>
                    <a:pt x="28" y="168"/>
                    <a:pt x="24" y="168"/>
                  </a:cubicBez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grpSp>
        <p:nvGrpSpPr>
          <p:cNvPr id="525" name="main_guy">
            <a:extLst>
              <a:ext uri="{FF2B5EF4-FFF2-40B4-BE49-F238E27FC236}">
                <a16:creationId xmlns:a16="http://schemas.microsoft.com/office/drawing/2014/main" id="{468CF236-F0A0-479B-9707-2F2ECF3C12D0}"/>
              </a:ext>
            </a:extLst>
          </p:cNvPr>
          <p:cNvGrpSpPr/>
          <p:nvPr/>
        </p:nvGrpSpPr>
        <p:grpSpPr>
          <a:xfrm>
            <a:off x="2945730" y="3946548"/>
            <a:ext cx="1579687" cy="2756742"/>
            <a:chOff x="8261350" y="930276"/>
            <a:chExt cx="857250" cy="1601875"/>
          </a:xfrm>
        </p:grpSpPr>
        <p:sp>
          <p:nvSpPr>
            <p:cNvPr id="526" name="Rectangle 119">
              <a:extLst>
                <a:ext uri="{FF2B5EF4-FFF2-40B4-BE49-F238E27FC236}">
                  <a16:creationId xmlns:a16="http://schemas.microsoft.com/office/drawing/2014/main" id="{A894B3D7-C78B-4DFD-9CE2-DF0E5996569E}"/>
                </a:ext>
              </a:extLst>
            </p:cNvPr>
            <p:cNvSpPr>
              <a:spLocks noChangeArrowheads="1"/>
            </p:cNvSpPr>
            <p:nvPr/>
          </p:nvSpPr>
          <p:spPr bwMode="auto">
            <a:xfrm>
              <a:off x="8656638" y="1535113"/>
              <a:ext cx="171450" cy="73025"/>
            </a:xfrm>
            <a:prstGeom prst="rect">
              <a:avLst/>
            </a:prstGeom>
            <a:solidFill>
              <a:srgbClr val="3230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7" name="Rectangle 120">
              <a:extLst>
                <a:ext uri="{FF2B5EF4-FFF2-40B4-BE49-F238E27FC236}">
                  <a16:creationId xmlns:a16="http://schemas.microsoft.com/office/drawing/2014/main" id="{4A87CB83-EC7A-4B62-939C-F86ABE5A6A87}"/>
                </a:ext>
              </a:extLst>
            </p:cNvPr>
            <p:cNvSpPr>
              <a:spLocks noChangeArrowheads="1"/>
            </p:cNvSpPr>
            <p:nvPr/>
          </p:nvSpPr>
          <p:spPr bwMode="auto">
            <a:xfrm>
              <a:off x="8656638" y="1535113"/>
              <a:ext cx="171450"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8" name="Freeform 121">
              <a:extLst>
                <a:ext uri="{FF2B5EF4-FFF2-40B4-BE49-F238E27FC236}">
                  <a16:creationId xmlns:a16="http://schemas.microsoft.com/office/drawing/2014/main" id="{8A71C40E-E4C2-4B01-B711-D824148F3463}"/>
                </a:ext>
              </a:extLst>
            </p:cNvPr>
            <p:cNvSpPr>
              <a:spLocks/>
            </p:cNvSpPr>
            <p:nvPr/>
          </p:nvSpPr>
          <p:spPr bwMode="auto">
            <a:xfrm>
              <a:off x="8651875" y="1479550"/>
              <a:ext cx="182563" cy="301625"/>
            </a:xfrm>
            <a:custGeom>
              <a:avLst/>
              <a:gdLst>
                <a:gd name="T0" fmla="*/ 115 w 115"/>
                <a:gd name="T1" fmla="*/ 49 h 190"/>
                <a:gd name="T2" fmla="*/ 101 w 115"/>
                <a:gd name="T3" fmla="*/ 42 h 190"/>
                <a:gd name="T4" fmla="*/ 101 w 115"/>
                <a:gd name="T5" fmla="*/ 0 h 190"/>
                <a:gd name="T6" fmla="*/ 13 w 115"/>
                <a:gd name="T7" fmla="*/ 0 h 190"/>
                <a:gd name="T8" fmla="*/ 13 w 115"/>
                <a:gd name="T9" fmla="*/ 42 h 190"/>
                <a:gd name="T10" fmla="*/ 0 w 115"/>
                <a:gd name="T11" fmla="*/ 48 h 190"/>
                <a:gd name="T12" fmla="*/ 3 w 115"/>
                <a:gd name="T13" fmla="*/ 171 h 190"/>
                <a:gd name="T14" fmla="*/ 13 w 115"/>
                <a:gd name="T15" fmla="*/ 171 h 190"/>
                <a:gd name="T16" fmla="*/ 13 w 115"/>
                <a:gd name="T17" fmla="*/ 190 h 190"/>
                <a:gd name="T18" fmla="*/ 101 w 115"/>
                <a:gd name="T19" fmla="*/ 190 h 190"/>
                <a:gd name="T20" fmla="*/ 101 w 115"/>
                <a:gd name="T21" fmla="*/ 171 h 190"/>
                <a:gd name="T22" fmla="*/ 111 w 115"/>
                <a:gd name="T23" fmla="*/ 171 h 190"/>
                <a:gd name="T24" fmla="*/ 115 w 115"/>
                <a:gd name="T25" fmla="*/ 4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90">
                  <a:moveTo>
                    <a:pt x="115" y="49"/>
                  </a:moveTo>
                  <a:lnTo>
                    <a:pt x="101" y="42"/>
                  </a:lnTo>
                  <a:lnTo>
                    <a:pt x="101" y="0"/>
                  </a:lnTo>
                  <a:lnTo>
                    <a:pt x="13" y="0"/>
                  </a:lnTo>
                  <a:lnTo>
                    <a:pt x="13" y="42"/>
                  </a:lnTo>
                  <a:lnTo>
                    <a:pt x="0" y="48"/>
                  </a:lnTo>
                  <a:lnTo>
                    <a:pt x="3" y="171"/>
                  </a:lnTo>
                  <a:lnTo>
                    <a:pt x="13" y="171"/>
                  </a:lnTo>
                  <a:lnTo>
                    <a:pt x="13" y="190"/>
                  </a:lnTo>
                  <a:lnTo>
                    <a:pt x="101" y="190"/>
                  </a:lnTo>
                  <a:lnTo>
                    <a:pt x="101" y="171"/>
                  </a:lnTo>
                  <a:lnTo>
                    <a:pt x="111" y="171"/>
                  </a:lnTo>
                  <a:lnTo>
                    <a:pt x="115" y="49"/>
                  </a:ln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29" name="Freeform 122">
              <a:extLst>
                <a:ext uri="{FF2B5EF4-FFF2-40B4-BE49-F238E27FC236}">
                  <a16:creationId xmlns:a16="http://schemas.microsoft.com/office/drawing/2014/main" id="{83A63661-9E48-4CD1-8F5E-ED171204E622}"/>
                </a:ext>
              </a:extLst>
            </p:cNvPr>
            <p:cNvSpPr>
              <a:spLocks/>
            </p:cNvSpPr>
            <p:nvPr/>
          </p:nvSpPr>
          <p:spPr bwMode="auto">
            <a:xfrm>
              <a:off x="8651875" y="1479550"/>
              <a:ext cx="182563" cy="301625"/>
            </a:xfrm>
            <a:custGeom>
              <a:avLst/>
              <a:gdLst>
                <a:gd name="T0" fmla="*/ 115 w 115"/>
                <a:gd name="T1" fmla="*/ 49 h 190"/>
                <a:gd name="T2" fmla="*/ 101 w 115"/>
                <a:gd name="T3" fmla="*/ 42 h 190"/>
                <a:gd name="T4" fmla="*/ 101 w 115"/>
                <a:gd name="T5" fmla="*/ 0 h 190"/>
                <a:gd name="T6" fmla="*/ 13 w 115"/>
                <a:gd name="T7" fmla="*/ 0 h 190"/>
                <a:gd name="T8" fmla="*/ 13 w 115"/>
                <a:gd name="T9" fmla="*/ 42 h 190"/>
                <a:gd name="T10" fmla="*/ 0 w 115"/>
                <a:gd name="T11" fmla="*/ 48 h 190"/>
                <a:gd name="T12" fmla="*/ 3 w 115"/>
                <a:gd name="T13" fmla="*/ 171 h 190"/>
                <a:gd name="T14" fmla="*/ 13 w 115"/>
                <a:gd name="T15" fmla="*/ 171 h 190"/>
                <a:gd name="T16" fmla="*/ 13 w 115"/>
                <a:gd name="T17" fmla="*/ 190 h 190"/>
                <a:gd name="T18" fmla="*/ 101 w 115"/>
                <a:gd name="T19" fmla="*/ 190 h 190"/>
                <a:gd name="T20" fmla="*/ 101 w 115"/>
                <a:gd name="T21" fmla="*/ 171 h 190"/>
                <a:gd name="T22" fmla="*/ 111 w 115"/>
                <a:gd name="T23" fmla="*/ 171 h 190"/>
                <a:gd name="T24" fmla="*/ 115 w 115"/>
                <a:gd name="T25" fmla="*/ 4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90">
                  <a:moveTo>
                    <a:pt x="115" y="49"/>
                  </a:moveTo>
                  <a:lnTo>
                    <a:pt x="101" y="42"/>
                  </a:lnTo>
                  <a:lnTo>
                    <a:pt x="101" y="0"/>
                  </a:lnTo>
                  <a:lnTo>
                    <a:pt x="13" y="0"/>
                  </a:lnTo>
                  <a:lnTo>
                    <a:pt x="13" y="42"/>
                  </a:lnTo>
                  <a:lnTo>
                    <a:pt x="0" y="48"/>
                  </a:lnTo>
                  <a:lnTo>
                    <a:pt x="3" y="171"/>
                  </a:lnTo>
                  <a:lnTo>
                    <a:pt x="13" y="171"/>
                  </a:lnTo>
                  <a:lnTo>
                    <a:pt x="13" y="190"/>
                  </a:lnTo>
                  <a:lnTo>
                    <a:pt x="101" y="190"/>
                  </a:lnTo>
                  <a:lnTo>
                    <a:pt x="101" y="171"/>
                  </a:lnTo>
                  <a:lnTo>
                    <a:pt x="111" y="171"/>
                  </a:lnTo>
                  <a:lnTo>
                    <a:pt x="115"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0" name="Freeform 123">
              <a:extLst>
                <a:ext uri="{FF2B5EF4-FFF2-40B4-BE49-F238E27FC236}">
                  <a16:creationId xmlns:a16="http://schemas.microsoft.com/office/drawing/2014/main" id="{EADC57FB-CBA8-491F-B146-D8215B0D5E6C}"/>
                </a:ext>
              </a:extLst>
            </p:cNvPr>
            <p:cNvSpPr>
              <a:spLocks/>
            </p:cNvSpPr>
            <p:nvPr/>
          </p:nvSpPr>
          <p:spPr bwMode="auto">
            <a:xfrm>
              <a:off x="8672513" y="1479550"/>
              <a:ext cx="139700" cy="63500"/>
            </a:xfrm>
            <a:custGeom>
              <a:avLst/>
              <a:gdLst>
                <a:gd name="T0" fmla="*/ 72 w 72"/>
                <a:gd name="T1" fmla="*/ 0 h 33"/>
                <a:gd name="T2" fmla="*/ 65 w 72"/>
                <a:gd name="T3" fmla="*/ 0 h 33"/>
                <a:gd name="T4" fmla="*/ 36 w 72"/>
                <a:gd name="T5" fmla="*/ 9 h 33"/>
                <a:gd name="T6" fmla="*/ 7 w 72"/>
                <a:gd name="T7" fmla="*/ 0 h 33"/>
                <a:gd name="T8" fmla="*/ 0 w 72"/>
                <a:gd name="T9" fmla="*/ 0 h 33"/>
                <a:gd name="T10" fmla="*/ 0 w 72"/>
                <a:gd name="T11" fmla="*/ 23 h 33"/>
                <a:gd name="T12" fmla="*/ 72 w 72"/>
                <a:gd name="T13" fmla="*/ 33 h 33"/>
                <a:gd name="T14" fmla="*/ 72 w 72"/>
                <a:gd name="T15" fmla="*/ 29 h 33"/>
                <a:gd name="T16" fmla="*/ 72 w 7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3">
                  <a:moveTo>
                    <a:pt x="72" y="0"/>
                  </a:moveTo>
                  <a:cubicBezTo>
                    <a:pt x="65" y="0"/>
                    <a:pt x="65" y="0"/>
                    <a:pt x="65" y="0"/>
                  </a:cubicBezTo>
                  <a:cubicBezTo>
                    <a:pt x="55" y="6"/>
                    <a:pt x="44" y="9"/>
                    <a:pt x="36" y="9"/>
                  </a:cubicBezTo>
                  <a:cubicBezTo>
                    <a:pt x="28" y="9"/>
                    <a:pt x="17" y="6"/>
                    <a:pt x="7" y="0"/>
                  </a:cubicBezTo>
                  <a:cubicBezTo>
                    <a:pt x="0" y="0"/>
                    <a:pt x="0" y="0"/>
                    <a:pt x="0" y="0"/>
                  </a:cubicBezTo>
                  <a:cubicBezTo>
                    <a:pt x="0" y="23"/>
                    <a:pt x="0" y="23"/>
                    <a:pt x="0" y="23"/>
                  </a:cubicBezTo>
                  <a:cubicBezTo>
                    <a:pt x="72" y="33"/>
                    <a:pt x="72" y="33"/>
                    <a:pt x="72" y="33"/>
                  </a:cubicBezTo>
                  <a:cubicBezTo>
                    <a:pt x="72" y="29"/>
                    <a:pt x="72" y="29"/>
                    <a:pt x="72" y="29"/>
                  </a:cubicBezTo>
                  <a:cubicBezTo>
                    <a:pt x="72" y="0"/>
                    <a:pt x="72" y="0"/>
                    <a:pt x="72" y="0"/>
                  </a:cubicBezTo>
                </a:path>
              </a:pathLst>
            </a:custGeom>
            <a:solidFill>
              <a:srgbClr val="DB9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1" name="Freeform 124">
              <a:extLst>
                <a:ext uri="{FF2B5EF4-FFF2-40B4-BE49-F238E27FC236}">
                  <a16:creationId xmlns:a16="http://schemas.microsoft.com/office/drawing/2014/main" id="{EC1C5863-0466-47B7-B51F-F347B8765F3D}"/>
                </a:ext>
              </a:extLst>
            </p:cNvPr>
            <p:cNvSpPr>
              <a:spLocks/>
            </p:cNvSpPr>
            <p:nvPr/>
          </p:nvSpPr>
          <p:spPr bwMode="auto">
            <a:xfrm>
              <a:off x="8506202" y="2247899"/>
              <a:ext cx="462635" cy="284252"/>
            </a:xfrm>
            <a:custGeom>
              <a:avLst/>
              <a:gdLst>
                <a:gd name="T0" fmla="*/ 153 w 282"/>
                <a:gd name="T1" fmla="*/ 0 h 732"/>
                <a:gd name="T2" fmla="*/ 120 w 282"/>
                <a:gd name="T3" fmla="*/ 0 h 732"/>
                <a:gd name="T4" fmla="*/ 0 w 282"/>
                <a:gd name="T5" fmla="*/ 0 h 732"/>
                <a:gd name="T6" fmla="*/ 10 w 282"/>
                <a:gd name="T7" fmla="*/ 732 h 732"/>
                <a:gd name="T8" fmla="*/ 107 w 282"/>
                <a:gd name="T9" fmla="*/ 732 h 732"/>
                <a:gd name="T10" fmla="*/ 124 w 282"/>
                <a:gd name="T11" fmla="*/ 104 h 732"/>
                <a:gd name="T12" fmla="*/ 150 w 282"/>
                <a:gd name="T13" fmla="*/ 104 h 732"/>
                <a:gd name="T14" fmla="*/ 185 w 282"/>
                <a:gd name="T15" fmla="*/ 732 h 732"/>
                <a:gd name="T16" fmla="*/ 282 w 282"/>
                <a:gd name="T17" fmla="*/ 732 h 732"/>
                <a:gd name="T18" fmla="*/ 273 w 282"/>
                <a:gd name="T19" fmla="*/ 0 h 732"/>
                <a:gd name="T20" fmla="*/ 153 w 282"/>
                <a:gd name="T21" fmla="*/ 0 h 732"/>
                <a:gd name="connsiteX0" fmla="*/ 5426 w 10000"/>
                <a:gd name="connsiteY0" fmla="*/ 0 h 10000"/>
                <a:gd name="connsiteX1" fmla="*/ 4255 w 10000"/>
                <a:gd name="connsiteY1" fmla="*/ 0 h 10000"/>
                <a:gd name="connsiteX2" fmla="*/ 0 w 10000"/>
                <a:gd name="connsiteY2" fmla="*/ 0 h 10000"/>
                <a:gd name="connsiteX3" fmla="*/ 355 w 10000"/>
                <a:gd name="connsiteY3" fmla="*/ 10000 h 10000"/>
                <a:gd name="connsiteX4" fmla="*/ 4016 w 10000"/>
                <a:gd name="connsiteY4" fmla="*/ 4092 h 10000"/>
                <a:gd name="connsiteX5" fmla="*/ 4397 w 10000"/>
                <a:gd name="connsiteY5" fmla="*/ 1421 h 10000"/>
                <a:gd name="connsiteX6" fmla="*/ 5319 w 10000"/>
                <a:gd name="connsiteY6" fmla="*/ 1421 h 10000"/>
                <a:gd name="connsiteX7" fmla="*/ 6560 w 10000"/>
                <a:gd name="connsiteY7" fmla="*/ 10000 h 10000"/>
                <a:gd name="connsiteX8" fmla="*/ 10000 w 10000"/>
                <a:gd name="connsiteY8" fmla="*/ 10000 h 10000"/>
                <a:gd name="connsiteX9" fmla="*/ 9681 w 10000"/>
                <a:gd name="connsiteY9" fmla="*/ 0 h 10000"/>
                <a:gd name="connsiteX10" fmla="*/ 5426 w 10000"/>
                <a:gd name="connsiteY10" fmla="*/ 0 h 10000"/>
                <a:gd name="connsiteX0" fmla="*/ 5440 w 10014"/>
                <a:gd name="connsiteY0" fmla="*/ 0 h 10000"/>
                <a:gd name="connsiteX1" fmla="*/ 4269 w 10014"/>
                <a:gd name="connsiteY1" fmla="*/ 0 h 10000"/>
                <a:gd name="connsiteX2" fmla="*/ 14 w 10014"/>
                <a:gd name="connsiteY2" fmla="*/ 0 h 10000"/>
                <a:gd name="connsiteX3" fmla="*/ 36 w 10014"/>
                <a:gd name="connsiteY3" fmla="*/ 4220 h 10000"/>
                <a:gd name="connsiteX4" fmla="*/ 4030 w 10014"/>
                <a:gd name="connsiteY4" fmla="*/ 4092 h 10000"/>
                <a:gd name="connsiteX5" fmla="*/ 4411 w 10014"/>
                <a:gd name="connsiteY5" fmla="*/ 1421 h 10000"/>
                <a:gd name="connsiteX6" fmla="*/ 5333 w 10014"/>
                <a:gd name="connsiteY6" fmla="*/ 1421 h 10000"/>
                <a:gd name="connsiteX7" fmla="*/ 6574 w 10014"/>
                <a:gd name="connsiteY7" fmla="*/ 10000 h 10000"/>
                <a:gd name="connsiteX8" fmla="*/ 10014 w 10014"/>
                <a:gd name="connsiteY8" fmla="*/ 10000 h 10000"/>
                <a:gd name="connsiteX9" fmla="*/ 9695 w 10014"/>
                <a:gd name="connsiteY9" fmla="*/ 0 h 10000"/>
                <a:gd name="connsiteX10" fmla="*/ 5440 w 10014"/>
                <a:gd name="connsiteY10" fmla="*/ 0 h 10000"/>
                <a:gd name="connsiteX0" fmla="*/ 5440 w 10014"/>
                <a:gd name="connsiteY0" fmla="*/ 0 h 10000"/>
                <a:gd name="connsiteX1" fmla="*/ 4269 w 10014"/>
                <a:gd name="connsiteY1" fmla="*/ 0 h 10000"/>
                <a:gd name="connsiteX2" fmla="*/ 14 w 10014"/>
                <a:gd name="connsiteY2" fmla="*/ 0 h 10000"/>
                <a:gd name="connsiteX3" fmla="*/ 36 w 10014"/>
                <a:gd name="connsiteY3" fmla="*/ 4220 h 10000"/>
                <a:gd name="connsiteX4" fmla="*/ 4030 w 10014"/>
                <a:gd name="connsiteY4" fmla="*/ 4092 h 10000"/>
                <a:gd name="connsiteX5" fmla="*/ 4411 w 10014"/>
                <a:gd name="connsiteY5" fmla="*/ 1421 h 10000"/>
                <a:gd name="connsiteX6" fmla="*/ 5333 w 10014"/>
                <a:gd name="connsiteY6" fmla="*/ 1421 h 10000"/>
                <a:gd name="connsiteX7" fmla="*/ 5685 w 10014"/>
                <a:gd name="connsiteY7" fmla="*/ 4178 h 10000"/>
                <a:gd name="connsiteX8" fmla="*/ 10014 w 10014"/>
                <a:gd name="connsiteY8" fmla="*/ 10000 h 10000"/>
                <a:gd name="connsiteX9" fmla="*/ 9695 w 10014"/>
                <a:gd name="connsiteY9" fmla="*/ 0 h 10000"/>
                <a:gd name="connsiteX10" fmla="*/ 5440 w 10014"/>
                <a:gd name="connsiteY10" fmla="*/ 0 h 10000"/>
                <a:gd name="connsiteX0" fmla="*/ 5440 w 10014"/>
                <a:gd name="connsiteY0" fmla="*/ 0 h 4220"/>
                <a:gd name="connsiteX1" fmla="*/ 4269 w 10014"/>
                <a:gd name="connsiteY1" fmla="*/ 0 h 4220"/>
                <a:gd name="connsiteX2" fmla="*/ 14 w 10014"/>
                <a:gd name="connsiteY2" fmla="*/ 0 h 4220"/>
                <a:gd name="connsiteX3" fmla="*/ 36 w 10014"/>
                <a:gd name="connsiteY3" fmla="*/ 4220 h 4220"/>
                <a:gd name="connsiteX4" fmla="*/ 4030 w 10014"/>
                <a:gd name="connsiteY4" fmla="*/ 4092 h 4220"/>
                <a:gd name="connsiteX5" fmla="*/ 4411 w 10014"/>
                <a:gd name="connsiteY5" fmla="*/ 1421 h 4220"/>
                <a:gd name="connsiteX6" fmla="*/ 5333 w 10014"/>
                <a:gd name="connsiteY6" fmla="*/ 1421 h 4220"/>
                <a:gd name="connsiteX7" fmla="*/ 5685 w 10014"/>
                <a:gd name="connsiteY7" fmla="*/ 4178 h 4220"/>
                <a:gd name="connsiteX8" fmla="*/ 10014 w 10014"/>
                <a:gd name="connsiteY8" fmla="*/ 4135 h 4220"/>
                <a:gd name="connsiteX9" fmla="*/ 9695 w 10014"/>
                <a:gd name="connsiteY9" fmla="*/ 0 h 4220"/>
                <a:gd name="connsiteX10" fmla="*/ 5440 w 10014"/>
                <a:gd name="connsiteY10" fmla="*/ 0 h 4220"/>
                <a:gd name="connsiteX0" fmla="*/ 5518 w 10086"/>
                <a:gd name="connsiteY0" fmla="*/ 0 h 9900"/>
                <a:gd name="connsiteX1" fmla="*/ 4349 w 10086"/>
                <a:gd name="connsiteY1" fmla="*/ 0 h 9900"/>
                <a:gd name="connsiteX2" fmla="*/ 100 w 10086"/>
                <a:gd name="connsiteY2" fmla="*/ 0 h 9900"/>
                <a:gd name="connsiteX3" fmla="*/ 27 w 10086"/>
                <a:gd name="connsiteY3" fmla="*/ 9870 h 9900"/>
                <a:gd name="connsiteX4" fmla="*/ 4110 w 10086"/>
                <a:gd name="connsiteY4" fmla="*/ 9697 h 9900"/>
                <a:gd name="connsiteX5" fmla="*/ 4491 w 10086"/>
                <a:gd name="connsiteY5" fmla="*/ 3367 h 9900"/>
                <a:gd name="connsiteX6" fmla="*/ 5412 w 10086"/>
                <a:gd name="connsiteY6" fmla="*/ 3367 h 9900"/>
                <a:gd name="connsiteX7" fmla="*/ 5763 w 10086"/>
                <a:gd name="connsiteY7" fmla="*/ 9900 h 9900"/>
                <a:gd name="connsiteX8" fmla="*/ 10086 w 10086"/>
                <a:gd name="connsiteY8" fmla="*/ 9799 h 9900"/>
                <a:gd name="connsiteX9" fmla="*/ 9767 w 10086"/>
                <a:gd name="connsiteY9" fmla="*/ 0 h 9900"/>
                <a:gd name="connsiteX10" fmla="*/ 5518 w 10086"/>
                <a:gd name="connsiteY10" fmla="*/ 0 h 9900"/>
                <a:gd name="connsiteX0" fmla="*/ 5503 w 10032"/>
                <a:gd name="connsiteY0" fmla="*/ 0 h 10000"/>
                <a:gd name="connsiteX1" fmla="*/ 4344 w 10032"/>
                <a:gd name="connsiteY1" fmla="*/ 0 h 10000"/>
                <a:gd name="connsiteX2" fmla="*/ 131 w 10032"/>
                <a:gd name="connsiteY2" fmla="*/ 0 h 10000"/>
                <a:gd name="connsiteX3" fmla="*/ 59 w 10032"/>
                <a:gd name="connsiteY3" fmla="*/ 9970 h 10000"/>
                <a:gd name="connsiteX4" fmla="*/ 4107 w 10032"/>
                <a:gd name="connsiteY4" fmla="*/ 9795 h 10000"/>
                <a:gd name="connsiteX5" fmla="*/ 4485 w 10032"/>
                <a:gd name="connsiteY5" fmla="*/ 3401 h 10000"/>
                <a:gd name="connsiteX6" fmla="*/ 5398 w 10032"/>
                <a:gd name="connsiteY6" fmla="*/ 3401 h 10000"/>
                <a:gd name="connsiteX7" fmla="*/ 5746 w 10032"/>
                <a:gd name="connsiteY7" fmla="*/ 10000 h 10000"/>
                <a:gd name="connsiteX8" fmla="*/ 10032 w 10032"/>
                <a:gd name="connsiteY8" fmla="*/ 9898 h 10000"/>
                <a:gd name="connsiteX9" fmla="*/ 9716 w 10032"/>
                <a:gd name="connsiteY9" fmla="*/ 0 h 10000"/>
                <a:gd name="connsiteX10" fmla="*/ 5503 w 10032"/>
                <a:gd name="connsiteY10" fmla="*/ 0 h 10000"/>
                <a:gd name="connsiteX0" fmla="*/ 5503 w 10032"/>
                <a:gd name="connsiteY0" fmla="*/ 0 h 9970"/>
                <a:gd name="connsiteX1" fmla="*/ 4344 w 10032"/>
                <a:gd name="connsiteY1" fmla="*/ 0 h 9970"/>
                <a:gd name="connsiteX2" fmla="*/ 131 w 10032"/>
                <a:gd name="connsiteY2" fmla="*/ 0 h 9970"/>
                <a:gd name="connsiteX3" fmla="*/ 59 w 10032"/>
                <a:gd name="connsiteY3" fmla="*/ 9970 h 9970"/>
                <a:gd name="connsiteX4" fmla="*/ 4107 w 10032"/>
                <a:gd name="connsiteY4" fmla="*/ 9795 h 9970"/>
                <a:gd name="connsiteX5" fmla="*/ 4485 w 10032"/>
                <a:gd name="connsiteY5" fmla="*/ 3401 h 9970"/>
                <a:gd name="connsiteX6" fmla="*/ 5398 w 10032"/>
                <a:gd name="connsiteY6" fmla="*/ 3401 h 9970"/>
                <a:gd name="connsiteX7" fmla="*/ 5746 w 10032"/>
                <a:gd name="connsiteY7" fmla="*/ 9650 h 9970"/>
                <a:gd name="connsiteX8" fmla="*/ 10032 w 10032"/>
                <a:gd name="connsiteY8" fmla="*/ 9898 h 9970"/>
                <a:gd name="connsiteX9" fmla="*/ 9716 w 10032"/>
                <a:gd name="connsiteY9" fmla="*/ 0 h 9970"/>
                <a:gd name="connsiteX10" fmla="*/ 5503 w 10032"/>
                <a:gd name="connsiteY10" fmla="*/ 0 h 9970"/>
                <a:gd name="connsiteX0" fmla="*/ 5485 w 10000"/>
                <a:gd name="connsiteY0" fmla="*/ 0 h 10000"/>
                <a:gd name="connsiteX1" fmla="*/ 4330 w 10000"/>
                <a:gd name="connsiteY1" fmla="*/ 0 h 10000"/>
                <a:gd name="connsiteX2" fmla="*/ 131 w 10000"/>
                <a:gd name="connsiteY2" fmla="*/ 0 h 10000"/>
                <a:gd name="connsiteX3" fmla="*/ 59 w 10000"/>
                <a:gd name="connsiteY3" fmla="*/ 10000 h 10000"/>
                <a:gd name="connsiteX4" fmla="*/ 4094 w 10000"/>
                <a:gd name="connsiteY4" fmla="*/ 9824 h 10000"/>
                <a:gd name="connsiteX5" fmla="*/ 4471 w 10000"/>
                <a:gd name="connsiteY5" fmla="*/ 3411 h 10000"/>
                <a:gd name="connsiteX6" fmla="*/ 5381 w 10000"/>
                <a:gd name="connsiteY6" fmla="*/ 3411 h 10000"/>
                <a:gd name="connsiteX7" fmla="*/ 5728 w 10000"/>
                <a:gd name="connsiteY7" fmla="*/ 9679 h 10000"/>
                <a:gd name="connsiteX8" fmla="*/ 10000 w 10000"/>
                <a:gd name="connsiteY8" fmla="*/ 9621 h 10000"/>
                <a:gd name="connsiteX9" fmla="*/ 9685 w 10000"/>
                <a:gd name="connsiteY9" fmla="*/ 0 h 10000"/>
                <a:gd name="connsiteX10" fmla="*/ 5485 w 10000"/>
                <a:gd name="connsiteY10" fmla="*/ 0 h 10000"/>
                <a:gd name="connsiteX0" fmla="*/ 5485 w 10000"/>
                <a:gd name="connsiteY0" fmla="*/ 0 h 10000"/>
                <a:gd name="connsiteX1" fmla="*/ 4330 w 10000"/>
                <a:gd name="connsiteY1" fmla="*/ 0 h 10000"/>
                <a:gd name="connsiteX2" fmla="*/ 131 w 10000"/>
                <a:gd name="connsiteY2" fmla="*/ 0 h 10000"/>
                <a:gd name="connsiteX3" fmla="*/ 59 w 10000"/>
                <a:gd name="connsiteY3" fmla="*/ 10000 h 10000"/>
                <a:gd name="connsiteX4" fmla="*/ 4094 w 10000"/>
                <a:gd name="connsiteY4" fmla="*/ 9692 h 10000"/>
                <a:gd name="connsiteX5" fmla="*/ 4471 w 10000"/>
                <a:gd name="connsiteY5" fmla="*/ 3411 h 10000"/>
                <a:gd name="connsiteX6" fmla="*/ 5381 w 10000"/>
                <a:gd name="connsiteY6" fmla="*/ 3411 h 10000"/>
                <a:gd name="connsiteX7" fmla="*/ 5728 w 10000"/>
                <a:gd name="connsiteY7" fmla="*/ 9679 h 10000"/>
                <a:gd name="connsiteX8" fmla="*/ 10000 w 10000"/>
                <a:gd name="connsiteY8" fmla="*/ 9621 h 10000"/>
                <a:gd name="connsiteX9" fmla="*/ 9685 w 10000"/>
                <a:gd name="connsiteY9" fmla="*/ 0 h 10000"/>
                <a:gd name="connsiteX10" fmla="*/ 5485 w 10000"/>
                <a:gd name="connsiteY10" fmla="*/ 0 h 10000"/>
                <a:gd name="connsiteX0" fmla="*/ 5560 w 10075"/>
                <a:gd name="connsiteY0" fmla="*/ 0 h 9693"/>
                <a:gd name="connsiteX1" fmla="*/ 4405 w 10075"/>
                <a:gd name="connsiteY1" fmla="*/ 0 h 9693"/>
                <a:gd name="connsiteX2" fmla="*/ 206 w 10075"/>
                <a:gd name="connsiteY2" fmla="*/ 0 h 9693"/>
                <a:gd name="connsiteX3" fmla="*/ 40 w 10075"/>
                <a:gd name="connsiteY3" fmla="*/ 9693 h 9693"/>
                <a:gd name="connsiteX4" fmla="*/ 4169 w 10075"/>
                <a:gd name="connsiteY4" fmla="*/ 9692 h 9693"/>
                <a:gd name="connsiteX5" fmla="*/ 4546 w 10075"/>
                <a:gd name="connsiteY5" fmla="*/ 3411 h 9693"/>
                <a:gd name="connsiteX6" fmla="*/ 5456 w 10075"/>
                <a:gd name="connsiteY6" fmla="*/ 3411 h 9693"/>
                <a:gd name="connsiteX7" fmla="*/ 5803 w 10075"/>
                <a:gd name="connsiteY7" fmla="*/ 9679 h 9693"/>
                <a:gd name="connsiteX8" fmla="*/ 10075 w 10075"/>
                <a:gd name="connsiteY8" fmla="*/ 9621 h 9693"/>
                <a:gd name="connsiteX9" fmla="*/ 9760 w 10075"/>
                <a:gd name="connsiteY9" fmla="*/ 0 h 9693"/>
                <a:gd name="connsiteX10" fmla="*/ 5560 w 10075"/>
                <a:gd name="connsiteY10" fmla="*/ 0 h 9693"/>
                <a:gd name="connsiteX0" fmla="*/ 5732 w 10213"/>
                <a:gd name="connsiteY0" fmla="*/ 0 h 10000"/>
                <a:gd name="connsiteX1" fmla="*/ 4585 w 10213"/>
                <a:gd name="connsiteY1" fmla="*/ 0 h 10000"/>
                <a:gd name="connsiteX2" fmla="*/ 417 w 10213"/>
                <a:gd name="connsiteY2" fmla="*/ 0 h 10000"/>
                <a:gd name="connsiteX3" fmla="*/ 21 w 10213"/>
                <a:gd name="connsiteY3" fmla="*/ 10000 h 10000"/>
                <a:gd name="connsiteX4" fmla="*/ 4351 w 10213"/>
                <a:gd name="connsiteY4" fmla="*/ 9999 h 10000"/>
                <a:gd name="connsiteX5" fmla="*/ 4725 w 10213"/>
                <a:gd name="connsiteY5" fmla="*/ 3519 h 10000"/>
                <a:gd name="connsiteX6" fmla="*/ 5628 w 10213"/>
                <a:gd name="connsiteY6" fmla="*/ 3519 h 10000"/>
                <a:gd name="connsiteX7" fmla="*/ 5973 w 10213"/>
                <a:gd name="connsiteY7" fmla="*/ 9986 h 10000"/>
                <a:gd name="connsiteX8" fmla="*/ 10213 w 10213"/>
                <a:gd name="connsiteY8" fmla="*/ 9926 h 10000"/>
                <a:gd name="connsiteX9" fmla="*/ 9900 w 10213"/>
                <a:gd name="connsiteY9" fmla="*/ 0 h 10000"/>
                <a:gd name="connsiteX10" fmla="*/ 5732 w 10213"/>
                <a:gd name="connsiteY10" fmla="*/ 0 h 10000"/>
                <a:gd name="connsiteX0" fmla="*/ 5732 w 10213"/>
                <a:gd name="connsiteY0" fmla="*/ 0 h 10000"/>
                <a:gd name="connsiteX1" fmla="*/ 4585 w 10213"/>
                <a:gd name="connsiteY1" fmla="*/ 0 h 10000"/>
                <a:gd name="connsiteX2" fmla="*/ 417 w 10213"/>
                <a:gd name="connsiteY2" fmla="*/ 0 h 10000"/>
                <a:gd name="connsiteX3" fmla="*/ 21 w 10213"/>
                <a:gd name="connsiteY3" fmla="*/ 10000 h 10000"/>
                <a:gd name="connsiteX4" fmla="*/ 4351 w 10213"/>
                <a:gd name="connsiteY4" fmla="*/ 9999 h 10000"/>
                <a:gd name="connsiteX5" fmla="*/ 4725 w 10213"/>
                <a:gd name="connsiteY5" fmla="*/ 3519 h 10000"/>
                <a:gd name="connsiteX6" fmla="*/ 5628 w 10213"/>
                <a:gd name="connsiteY6" fmla="*/ 3519 h 10000"/>
                <a:gd name="connsiteX7" fmla="*/ 5973 w 10213"/>
                <a:gd name="connsiteY7" fmla="*/ 9986 h 10000"/>
                <a:gd name="connsiteX8" fmla="*/ 10213 w 10213"/>
                <a:gd name="connsiteY8" fmla="*/ 9926 h 10000"/>
                <a:gd name="connsiteX9" fmla="*/ 9900 w 10213"/>
                <a:gd name="connsiteY9" fmla="*/ 0 h 10000"/>
                <a:gd name="connsiteX10" fmla="*/ 5732 w 10213"/>
                <a:gd name="connsiteY10" fmla="*/ 0 h 10000"/>
                <a:gd name="connsiteX0" fmla="*/ 5750 w 10231"/>
                <a:gd name="connsiteY0" fmla="*/ 0 h 10000"/>
                <a:gd name="connsiteX1" fmla="*/ 4603 w 10231"/>
                <a:gd name="connsiteY1" fmla="*/ 0 h 10000"/>
                <a:gd name="connsiteX2" fmla="*/ 203 w 10231"/>
                <a:gd name="connsiteY2" fmla="*/ 0 h 10000"/>
                <a:gd name="connsiteX3" fmla="*/ 39 w 10231"/>
                <a:gd name="connsiteY3" fmla="*/ 10000 h 10000"/>
                <a:gd name="connsiteX4" fmla="*/ 4369 w 10231"/>
                <a:gd name="connsiteY4" fmla="*/ 9999 h 10000"/>
                <a:gd name="connsiteX5" fmla="*/ 4743 w 10231"/>
                <a:gd name="connsiteY5" fmla="*/ 3519 h 10000"/>
                <a:gd name="connsiteX6" fmla="*/ 5646 w 10231"/>
                <a:gd name="connsiteY6" fmla="*/ 3519 h 10000"/>
                <a:gd name="connsiteX7" fmla="*/ 5991 w 10231"/>
                <a:gd name="connsiteY7" fmla="*/ 9986 h 10000"/>
                <a:gd name="connsiteX8" fmla="*/ 10231 w 10231"/>
                <a:gd name="connsiteY8" fmla="*/ 9926 h 10000"/>
                <a:gd name="connsiteX9" fmla="*/ 9918 w 10231"/>
                <a:gd name="connsiteY9" fmla="*/ 0 h 10000"/>
                <a:gd name="connsiteX10" fmla="*/ 5750 w 10231"/>
                <a:gd name="connsiteY10" fmla="*/ 0 h 10000"/>
                <a:gd name="connsiteX0" fmla="*/ 5711 w 10192"/>
                <a:gd name="connsiteY0" fmla="*/ 0 h 10000"/>
                <a:gd name="connsiteX1" fmla="*/ 4564 w 10192"/>
                <a:gd name="connsiteY1" fmla="*/ 0 h 10000"/>
                <a:gd name="connsiteX2" fmla="*/ 164 w 10192"/>
                <a:gd name="connsiteY2" fmla="*/ 0 h 10000"/>
                <a:gd name="connsiteX3" fmla="*/ 0 w 10192"/>
                <a:gd name="connsiteY3" fmla="*/ 10000 h 10000"/>
                <a:gd name="connsiteX4" fmla="*/ 4330 w 10192"/>
                <a:gd name="connsiteY4" fmla="*/ 9999 h 10000"/>
                <a:gd name="connsiteX5" fmla="*/ 4704 w 10192"/>
                <a:gd name="connsiteY5" fmla="*/ 3519 h 10000"/>
                <a:gd name="connsiteX6" fmla="*/ 5607 w 10192"/>
                <a:gd name="connsiteY6" fmla="*/ 3519 h 10000"/>
                <a:gd name="connsiteX7" fmla="*/ 5952 w 10192"/>
                <a:gd name="connsiteY7" fmla="*/ 9986 h 10000"/>
                <a:gd name="connsiteX8" fmla="*/ 10192 w 10192"/>
                <a:gd name="connsiteY8" fmla="*/ 9926 h 10000"/>
                <a:gd name="connsiteX9" fmla="*/ 9879 w 10192"/>
                <a:gd name="connsiteY9" fmla="*/ 0 h 10000"/>
                <a:gd name="connsiteX10" fmla="*/ 5711 w 10192"/>
                <a:gd name="connsiteY10" fmla="*/ 0 h 10000"/>
                <a:gd name="connsiteX0" fmla="*/ 5711 w 10192"/>
                <a:gd name="connsiteY0" fmla="*/ 0 h 10000"/>
                <a:gd name="connsiteX1" fmla="*/ 4564 w 10192"/>
                <a:gd name="connsiteY1" fmla="*/ 0 h 10000"/>
                <a:gd name="connsiteX2" fmla="*/ 164 w 10192"/>
                <a:gd name="connsiteY2" fmla="*/ 0 h 10000"/>
                <a:gd name="connsiteX3" fmla="*/ 0 w 10192"/>
                <a:gd name="connsiteY3" fmla="*/ 10000 h 10000"/>
                <a:gd name="connsiteX4" fmla="*/ 4330 w 10192"/>
                <a:gd name="connsiteY4" fmla="*/ 9999 h 10000"/>
                <a:gd name="connsiteX5" fmla="*/ 4704 w 10192"/>
                <a:gd name="connsiteY5" fmla="*/ 3519 h 10000"/>
                <a:gd name="connsiteX6" fmla="*/ 5607 w 10192"/>
                <a:gd name="connsiteY6" fmla="*/ 3519 h 10000"/>
                <a:gd name="connsiteX7" fmla="*/ 5952 w 10192"/>
                <a:gd name="connsiteY7" fmla="*/ 9986 h 10000"/>
                <a:gd name="connsiteX8" fmla="*/ 10192 w 10192"/>
                <a:gd name="connsiteY8" fmla="*/ 9926 h 10000"/>
                <a:gd name="connsiteX9" fmla="*/ 9879 w 10192"/>
                <a:gd name="connsiteY9" fmla="*/ 0 h 10000"/>
                <a:gd name="connsiteX10" fmla="*/ 5711 w 10192"/>
                <a:gd name="connsiteY10" fmla="*/ 0 h 10000"/>
                <a:gd name="connsiteX0" fmla="*/ 5711 w 10192"/>
                <a:gd name="connsiteY0" fmla="*/ 0 h 10000"/>
                <a:gd name="connsiteX1" fmla="*/ 4564 w 10192"/>
                <a:gd name="connsiteY1" fmla="*/ 0 h 10000"/>
                <a:gd name="connsiteX2" fmla="*/ 164 w 10192"/>
                <a:gd name="connsiteY2" fmla="*/ 0 h 10000"/>
                <a:gd name="connsiteX3" fmla="*/ 0 w 10192"/>
                <a:gd name="connsiteY3" fmla="*/ 10000 h 10000"/>
                <a:gd name="connsiteX4" fmla="*/ 4330 w 10192"/>
                <a:gd name="connsiteY4" fmla="*/ 9999 h 10000"/>
                <a:gd name="connsiteX5" fmla="*/ 4704 w 10192"/>
                <a:gd name="connsiteY5" fmla="*/ 3519 h 10000"/>
                <a:gd name="connsiteX6" fmla="*/ 5607 w 10192"/>
                <a:gd name="connsiteY6" fmla="*/ 3519 h 10000"/>
                <a:gd name="connsiteX7" fmla="*/ 5952 w 10192"/>
                <a:gd name="connsiteY7" fmla="*/ 9986 h 10000"/>
                <a:gd name="connsiteX8" fmla="*/ 10192 w 10192"/>
                <a:gd name="connsiteY8" fmla="*/ 9926 h 10000"/>
                <a:gd name="connsiteX9" fmla="*/ 9879 w 10192"/>
                <a:gd name="connsiteY9" fmla="*/ 0 h 10000"/>
                <a:gd name="connsiteX10" fmla="*/ 5711 w 10192"/>
                <a:gd name="connsiteY10" fmla="*/ 0 h 10000"/>
                <a:gd name="connsiteX0" fmla="*/ 5804 w 10285"/>
                <a:gd name="connsiteY0" fmla="*/ 0 h 9999"/>
                <a:gd name="connsiteX1" fmla="*/ 4657 w 10285"/>
                <a:gd name="connsiteY1" fmla="*/ 0 h 9999"/>
                <a:gd name="connsiteX2" fmla="*/ 257 w 10285"/>
                <a:gd name="connsiteY2" fmla="*/ 0 h 9999"/>
                <a:gd name="connsiteX3" fmla="*/ 0 w 10285"/>
                <a:gd name="connsiteY3" fmla="*/ 7460 h 9999"/>
                <a:gd name="connsiteX4" fmla="*/ 4423 w 10285"/>
                <a:gd name="connsiteY4" fmla="*/ 9999 h 9999"/>
                <a:gd name="connsiteX5" fmla="*/ 4797 w 10285"/>
                <a:gd name="connsiteY5" fmla="*/ 3519 h 9999"/>
                <a:gd name="connsiteX6" fmla="*/ 5700 w 10285"/>
                <a:gd name="connsiteY6" fmla="*/ 3519 h 9999"/>
                <a:gd name="connsiteX7" fmla="*/ 6045 w 10285"/>
                <a:gd name="connsiteY7" fmla="*/ 9986 h 9999"/>
                <a:gd name="connsiteX8" fmla="*/ 10285 w 10285"/>
                <a:gd name="connsiteY8" fmla="*/ 9926 h 9999"/>
                <a:gd name="connsiteX9" fmla="*/ 9972 w 10285"/>
                <a:gd name="connsiteY9" fmla="*/ 0 h 9999"/>
                <a:gd name="connsiteX10" fmla="*/ 5804 w 10285"/>
                <a:gd name="connsiteY10" fmla="*/ 0 h 9999"/>
                <a:gd name="connsiteX0" fmla="*/ 5643 w 10000"/>
                <a:gd name="connsiteY0" fmla="*/ 0 h 9987"/>
                <a:gd name="connsiteX1" fmla="*/ 4528 w 10000"/>
                <a:gd name="connsiteY1" fmla="*/ 0 h 9987"/>
                <a:gd name="connsiteX2" fmla="*/ 250 w 10000"/>
                <a:gd name="connsiteY2" fmla="*/ 0 h 9987"/>
                <a:gd name="connsiteX3" fmla="*/ 0 w 10000"/>
                <a:gd name="connsiteY3" fmla="*/ 7461 h 9987"/>
                <a:gd name="connsiteX4" fmla="*/ 4300 w 10000"/>
                <a:gd name="connsiteY4" fmla="*/ 7913 h 9987"/>
                <a:gd name="connsiteX5" fmla="*/ 4664 w 10000"/>
                <a:gd name="connsiteY5" fmla="*/ 3519 h 9987"/>
                <a:gd name="connsiteX6" fmla="*/ 5542 w 10000"/>
                <a:gd name="connsiteY6" fmla="*/ 3519 h 9987"/>
                <a:gd name="connsiteX7" fmla="*/ 5877 w 10000"/>
                <a:gd name="connsiteY7" fmla="*/ 9987 h 9987"/>
                <a:gd name="connsiteX8" fmla="*/ 10000 w 10000"/>
                <a:gd name="connsiteY8" fmla="*/ 9927 h 9987"/>
                <a:gd name="connsiteX9" fmla="*/ 9696 w 10000"/>
                <a:gd name="connsiteY9" fmla="*/ 0 h 9987"/>
                <a:gd name="connsiteX10" fmla="*/ 5643 w 10000"/>
                <a:gd name="connsiteY10" fmla="*/ 0 h 9987"/>
                <a:gd name="connsiteX0" fmla="*/ 5643 w 10000"/>
                <a:gd name="connsiteY0" fmla="*/ 0 h 9940"/>
                <a:gd name="connsiteX1" fmla="*/ 4528 w 10000"/>
                <a:gd name="connsiteY1" fmla="*/ 0 h 9940"/>
                <a:gd name="connsiteX2" fmla="*/ 250 w 10000"/>
                <a:gd name="connsiteY2" fmla="*/ 0 h 9940"/>
                <a:gd name="connsiteX3" fmla="*/ 0 w 10000"/>
                <a:gd name="connsiteY3" fmla="*/ 7471 h 9940"/>
                <a:gd name="connsiteX4" fmla="*/ 4300 w 10000"/>
                <a:gd name="connsiteY4" fmla="*/ 7923 h 9940"/>
                <a:gd name="connsiteX5" fmla="*/ 4664 w 10000"/>
                <a:gd name="connsiteY5" fmla="*/ 3524 h 9940"/>
                <a:gd name="connsiteX6" fmla="*/ 5542 w 10000"/>
                <a:gd name="connsiteY6" fmla="*/ 3524 h 9940"/>
                <a:gd name="connsiteX7" fmla="*/ 5696 w 10000"/>
                <a:gd name="connsiteY7" fmla="*/ 8455 h 9940"/>
                <a:gd name="connsiteX8" fmla="*/ 10000 w 10000"/>
                <a:gd name="connsiteY8" fmla="*/ 9940 h 9940"/>
                <a:gd name="connsiteX9" fmla="*/ 9696 w 10000"/>
                <a:gd name="connsiteY9" fmla="*/ 0 h 9940"/>
                <a:gd name="connsiteX10" fmla="*/ 5643 w 10000"/>
                <a:gd name="connsiteY10" fmla="*/ 0 h 9940"/>
                <a:gd name="connsiteX0" fmla="*/ 5643 w 10000"/>
                <a:gd name="connsiteY0" fmla="*/ 0 h 8506"/>
                <a:gd name="connsiteX1" fmla="*/ 4528 w 10000"/>
                <a:gd name="connsiteY1" fmla="*/ 0 h 8506"/>
                <a:gd name="connsiteX2" fmla="*/ 250 w 10000"/>
                <a:gd name="connsiteY2" fmla="*/ 0 h 8506"/>
                <a:gd name="connsiteX3" fmla="*/ 0 w 10000"/>
                <a:gd name="connsiteY3" fmla="*/ 7516 h 8506"/>
                <a:gd name="connsiteX4" fmla="*/ 4300 w 10000"/>
                <a:gd name="connsiteY4" fmla="*/ 7971 h 8506"/>
                <a:gd name="connsiteX5" fmla="*/ 4664 w 10000"/>
                <a:gd name="connsiteY5" fmla="*/ 3545 h 8506"/>
                <a:gd name="connsiteX6" fmla="*/ 5542 w 10000"/>
                <a:gd name="connsiteY6" fmla="*/ 3545 h 8506"/>
                <a:gd name="connsiteX7" fmla="*/ 5696 w 10000"/>
                <a:gd name="connsiteY7" fmla="*/ 8506 h 8506"/>
                <a:gd name="connsiteX8" fmla="*/ 10000 w 10000"/>
                <a:gd name="connsiteY8" fmla="*/ 8172 h 8506"/>
                <a:gd name="connsiteX9" fmla="*/ 9696 w 10000"/>
                <a:gd name="connsiteY9" fmla="*/ 0 h 8506"/>
                <a:gd name="connsiteX10" fmla="*/ 5643 w 10000"/>
                <a:gd name="connsiteY10" fmla="*/ 0 h 8506"/>
                <a:gd name="connsiteX0" fmla="*/ 5643 w 10000"/>
                <a:gd name="connsiteY0" fmla="*/ 0 h 9607"/>
                <a:gd name="connsiteX1" fmla="*/ 4528 w 10000"/>
                <a:gd name="connsiteY1" fmla="*/ 0 h 9607"/>
                <a:gd name="connsiteX2" fmla="*/ 250 w 10000"/>
                <a:gd name="connsiteY2" fmla="*/ 0 h 9607"/>
                <a:gd name="connsiteX3" fmla="*/ 0 w 10000"/>
                <a:gd name="connsiteY3" fmla="*/ 8836 h 9607"/>
                <a:gd name="connsiteX4" fmla="*/ 4300 w 10000"/>
                <a:gd name="connsiteY4" fmla="*/ 9371 h 9607"/>
                <a:gd name="connsiteX5" fmla="*/ 4664 w 10000"/>
                <a:gd name="connsiteY5" fmla="*/ 4168 h 9607"/>
                <a:gd name="connsiteX6" fmla="*/ 5542 w 10000"/>
                <a:gd name="connsiteY6" fmla="*/ 4168 h 9607"/>
                <a:gd name="connsiteX7" fmla="*/ 5696 w 10000"/>
                <a:gd name="connsiteY7" fmla="*/ 9140 h 9607"/>
                <a:gd name="connsiteX8" fmla="*/ 10000 w 10000"/>
                <a:gd name="connsiteY8" fmla="*/ 9607 h 9607"/>
                <a:gd name="connsiteX9" fmla="*/ 9696 w 10000"/>
                <a:gd name="connsiteY9" fmla="*/ 0 h 9607"/>
                <a:gd name="connsiteX10" fmla="*/ 5643 w 10000"/>
                <a:gd name="connsiteY10" fmla="*/ 0 h 9607"/>
                <a:gd name="connsiteX0" fmla="*/ 5643 w 10000"/>
                <a:gd name="connsiteY0" fmla="*/ 0 h 9754"/>
                <a:gd name="connsiteX1" fmla="*/ 4528 w 10000"/>
                <a:gd name="connsiteY1" fmla="*/ 0 h 9754"/>
                <a:gd name="connsiteX2" fmla="*/ 250 w 10000"/>
                <a:gd name="connsiteY2" fmla="*/ 0 h 9754"/>
                <a:gd name="connsiteX3" fmla="*/ 0 w 10000"/>
                <a:gd name="connsiteY3" fmla="*/ 9197 h 9754"/>
                <a:gd name="connsiteX4" fmla="*/ 4300 w 10000"/>
                <a:gd name="connsiteY4" fmla="*/ 9754 h 9754"/>
                <a:gd name="connsiteX5" fmla="*/ 4664 w 10000"/>
                <a:gd name="connsiteY5" fmla="*/ 4339 h 9754"/>
                <a:gd name="connsiteX6" fmla="*/ 5542 w 10000"/>
                <a:gd name="connsiteY6" fmla="*/ 4339 h 9754"/>
                <a:gd name="connsiteX7" fmla="*/ 5696 w 10000"/>
                <a:gd name="connsiteY7" fmla="*/ 9514 h 9754"/>
                <a:gd name="connsiteX8" fmla="*/ 10000 w 10000"/>
                <a:gd name="connsiteY8" fmla="*/ 9441 h 9754"/>
                <a:gd name="connsiteX9" fmla="*/ 9696 w 10000"/>
                <a:gd name="connsiteY9" fmla="*/ 0 h 9754"/>
                <a:gd name="connsiteX10" fmla="*/ 5643 w 10000"/>
                <a:gd name="connsiteY10" fmla="*/ 0 h 9754"/>
                <a:gd name="connsiteX0" fmla="*/ 5643 w 10000"/>
                <a:gd name="connsiteY0" fmla="*/ 0 h 9771"/>
                <a:gd name="connsiteX1" fmla="*/ 4528 w 10000"/>
                <a:gd name="connsiteY1" fmla="*/ 0 h 9771"/>
                <a:gd name="connsiteX2" fmla="*/ 250 w 10000"/>
                <a:gd name="connsiteY2" fmla="*/ 0 h 9771"/>
                <a:gd name="connsiteX3" fmla="*/ 0 w 10000"/>
                <a:gd name="connsiteY3" fmla="*/ 9429 h 9771"/>
                <a:gd name="connsiteX4" fmla="*/ 4481 w 10000"/>
                <a:gd name="connsiteY4" fmla="*/ 9771 h 9771"/>
                <a:gd name="connsiteX5" fmla="*/ 4664 w 10000"/>
                <a:gd name="connsiteY5" fmla="*/ 4448 h 9771"/>
                <a:gd name="connsiteX6" fmla="*/ 5542 w 10000"/>
                <a:gd name="connsiteY6" fmla="*/ 4448 h 9771"/>
                <a:gd name="connsiteX7" fmla="*/ 5696 w 10000"/>
                <a:gd name="connsiteY7" fmla="*/ 9754 h 9771"/>
                <a:gd name="connsiteX8" fmla="*/ 10000 w 10000"/>
                <a:gd name="connsiteY8" fmla="*/ 9679 h 9771"/>
                <a:gd name="connsiteX9" fmla="*/ 9696 w 10000"/>
                <a:gd name="connsiteY9" fmla="*/ 0 h 9771"/>
                <a:gd name="connsiteX10" fmla="*/ 5643 w 10000"/>
                <a:gd name="connsiteY10" fmla="*/ 0 h 9771"/>
                <a:gd name="connsiteX0" fmla="*/ 5643 w 10000"/>
                <a:gd name="connsiteY0" fmla="*/ 0 h 9983"/>
                <a:gd name="connsiteX1" fmla="*/ 4528 w 10000"/>
                <a:gd name="connsiteY1" fmla="*/ 0 h 9983"/>
                <a:gd name="connsiteX2" fmla="*/ 250 w 10000"/>
                <a:gd name="connsiteY2" fmla="*/ 0 h 9983"/>
                <a:gd name="connsiteX3" fmla="*/ 0 w 10000"/>
                <a:gd name="connsiteY3" fmla="*/ 9650 h 9983"/>
                <a:gd name="connsiteX4" fmla="*/ 4481 w 10000"/>
                <a:gd name="connsiteY4" fmla="*/ 9745 h 9983"/>
                <a:gd name="connsiteX5" fmla="*/ 4664 w 10000"/>
                <a:gd name="connsiteY5" fmla="*/ 4552 h 9983"/>
                <a:gd name="connsiteX6" fmla="*/ 5542 w 10000"/>
                <a:gd name="connsiteY6" fmla="*/ 4552 h 9983"/>
                <a:gd name="connsiteX7" fmla="*/ 5696 w 10000"/>
                <a:gd name="connsiteY7" fmla="*/ 9983 h 9983"/>
                <a:gd name="connsiteX8" fmla="*/ 10000 w 10000"/>
                <a:gd name="connsiteY8" fmla="*/ 9906 h 9983"/>
                <a:gd name="connsiteX9" fmla="*/ 9696 w 10000"/>
                <a:gd name="connsiteY9" fmla="*/ 0 h 9983"/>
                <a:gd name="connsiteX10" fmla="*/ 5643 w 10000"/>
                <a:gd name="connsiteY10" fmla="*/ 0 h 9983"/>
                <a:gd name="connsiteX0" fmla="*/ 5643 w 10000"/>
                <a:gd name="connsiteY0" fmla="*/ 0 h 9923"/>
                <a:gd name="connsiteX1" fmla="*/ 4528 w 10000"/>
                <a:gd name="connsiteY1" fmla="*/ 0 h 9923"/>
                <a:gd name="connsiteX2" fmla="*/ 250 w 10000"/>
                <a:gd name="connsiteY2" fmla="*/ 0 h 9923"/>
                <a:gd name="connsiteX3" fmla="*/ 0 w 10000"/>
                <a:gd name="connsiteY3" fmla="*/ 9666 h 9923"/>
                <a:gd name="connsiteX4" fmla="*/ 4481 w 10000"/>
                <a:gd name="connsiteY4" fmla="*/ 9762 h 9923"/>
                <a:gd name="connsiteX5" fmla="*/ 4664 w 10000"/>
                <a:gd name="connsiteY5" fmla="*/ 4560 h 9923"/>
                <a:gd name="connsiteX6" fmla="*/ 5542 w 10000"/>
                <a:gd name="connsiteY6" fmla="*/ 4560 h 9923"/>
                <a:gd name="connsiteX7" fmla="*/ 5696 w 10000"/>
                <a:gd name="connsiteY7" fmla="*/ 9846 h 9923"/>
                <a:gd name="connsiteX8" fmla="*/ 10000 w 10000"/>
                <a:gd name="connsiteY8" fmla="*/ 9923 h 9923"/>
                <a:gd name="connsiteX9" fmla="*/ 9696 w 10000"/>
                <a:gd name="connsiteY9" fmla="*/ 0 h 9923"/>
                <a:gd name="connsiteX10" fmla="*/ 5643 w 10000"/>
                <a:gd name="connsiteY10" fmla="*/ 0 h 9923"/>
                <a:gd name="connsiteX0" fmla="*/ 5643 w 9921"/>
                <a:gd name="connsiteY0" fmla="*/ 0 h 9922"/>
                <a:gd name="connsiteX1" fmla="*/ 4528 w 9921"/>
                <a:gd name="connsiteY1" fmla="*/ 0 h 9922"/>
                <a:gd name="connsiteX2" fmla="*/ 250 w 9921"/>
                <a:gd name="connsiteY2" fmla="*/ 0 h 9922"/>
                <a:gd name="connsiteX3" fmla="*/ 0 w 9921"/>
                <a:gd name="connsiteY3" fmla="*/ 9741 h 9922"/>
                <a:gd name="connsiteX4" fmla="*/ 4481 w 9921"/>
                <a:gd name="connsiteY4" fmla="*/ 9838 h 9922"/>
                <a:gd name="connsiteX5" fmla="*/ 4664 w 9921"/>
                <a:gd name="connsiteY5" fmla="*/ 4595 h 9922"/>
                <a:gd name="connsiteX6" fmla="*/ 5542 w 9921"/>
                <a:gd name="connsiteY6" fmla="*/ 4595 h 9922"/>
                <a:gd name="connsiteX7" fmla="*/ 5696 w 9921"/>
                <a:gd name="connsiteY7" fmla="*/ 9922 h 9922"/>
                <a:gd name="connsiteX8" fmla="*/ 9921 w 9921"/>
                <a:gd name="connsiteY8" fmla="*/ 8762 h 9922"/>
                <a:gd name="connsiteX9" fmla="*/ 9696 w 9921"/>
                <a:gd name="connsiteY9" fmla="*/ 0 h 9922"/>
                <a:gd name="connsiteX10" fmla="*/ 5643 w 9921"/>
                <a:gd name="connsiteY10" fmla="*/ 0 h 9922"/>
                <a:gd name="connsiteX0" fmla="*/ 5688 w 10000"/>
                <a:gd name="connsiteY0" fmla="*/ 0 h 9915"/>
                <a:gd name="connsiteX1" fmla="*/ 4564 w 10000"/>
                <a:gd name="connsiteY1" fmla="*/ 0 h 9915"/>
                <a:gd name="connsiteX2" fmla="*/ 252 w 10000"/>
                <a:gd name="connsiteY2" fmla="*/ 0 h 9915"/>
                <a:gd name="connsiteX3" fmla="*/ 0 w 10000"/>
                <a:gd name="connsiteY3" fmla="*/ 9818 h 9915"/>
                <a:gd name="connsiteX4" fmla="*/ 4517 w 10000"/>
                <a:gd name="connsiteY4" fmla="*/ 9915 h 9915"/>
                <a:gd name="connsiteX5" fmla="*/ 4701 w 10000"/>
                <a:gd name="connsiteY5" fmla="*/ 4631 h 9915"/>
                <a:gd name="connsiteX6" fmla="*/ 5586 w 10000"/>
                <a:gd name="connsiteY6" fmla="*/ 4631 h 9915"/>
                <a:gd name="connsiteX7" fmla="*/ 5622 w 10000"/>
                <a:gd name="connsiteY7" fmla="*/ 8597 h 9915"/>
                <a:gd name="connsiteX8" fmla="*/ 10000 w 10000"/>
                <a:gd name="connsiteY8" fmla="*/ 8831 h 9915"/>
                <a:gd name="connsiteX9" fmla="*/ 9773 w 10000"/>
                <a:gd name="connsiteY9" fmla="*/ 0 h 9915"/>
                <a:gd name="connsiteX10" fmla="*/ 5688 w 10000"/>
                <a:gd name="connsiteY10" fmla="*/ 0 h 9915"/>
                <a:gd name="connsiteX0" fmla="*/ 5688 w 10000"/>
                <a:gd name="connsiteY0" fmla="*/ 0 h 10000"/>
                <a:gd name="connsiteX1" fmla="*/ 4564 w 10000"/>
                <a:gd name="connsiteY1" fmla="*/ 0 h 10000"/>
                <a:gd name="connsiteX2" fmla="*/ 252 w 10000"/>
                <a:gd name="connsiteY2" fmla="*/ 0 h 10000"/>
                <a:gd name="connsiteX3" fmla="*/ 0 w 10000"/>
                <a:gd name="connsiteY3" fmla="*/ 9902 h 10000"/>
                <a:gd name="connsiteX4" fmla="*/ 4517 w 10000"/>
                <a:gd name="connsiteY4" fmla="*/ 10000 h 10000"/>
                <a:gd name="connsiteX5" fmla="*/ 4701 w 10000"/>
                <a:gd name="connsiteY5" fmla="*/ 4671 h 10000"/>
                <a:gd name="connsiteX6" fmla="*/ 5586 w 10000"/>
                <a:gd name="connsiteY6" fmla="*/ 4671 h 10000"/>
                <a:gd name="connsiteX7" fmla="*/ 5622 w 10000"/>
                <a:gd name="connsiteY7" fmla="*/ 8671 h 10000"/>
                <a:gd name="connsiteX8" fmla="*/ 10000 w 10000"/>
                <a:gd name="connsiteY8" fmla="*/ 8016 h 10000"/>
                <a:gd name="connsiteX9" fmla="*/ 9773 w 10000"/>
                <a:gd name="connsiteY9" fmla="*/ 0 h 10000"/>
                <a:gd name="connsiteX10" fmla="*/ 5688 w 10000"/>
                <a:gd name="connsiteY10" fmla="*/ 0 h 10000"/>
                <a:gd name="connsiteX0" fmla="*/ 5688 w 10000"/>
                <a:gd name="connsiteY0" fmla="*/ 0 h 10000"/>
                <a:gd name="connsiteX1" fmla="*/ 4564 w 10000"/>
                <a:gd name="connsiteY1" fmla="*/ 0 h 10000"/>
                <a:gd name="connsiteX2" fmla="*/ 252 w 10000"/>
                <a:gd name="connsiteY2" fmla="*/ 0 h 10000"/>
                <a:gd name="connsiteX3" fmla="*/ 0 w 10000"/>
                <a:gd name="connsiteY3" fmla="*/ 9902 h 10000"/>
                <a:gd name="connsiteX4" fmla="*/ 4517 w 10000"/>
                <a:gd name="connsiteY4" fmla="*/ 10000 h 10000"/>
                <a:gd name="connsiteX5" fmla="*/ 4701 w 10000"/>
                <a:gd name="connsiteY5" fmla="*/ 4671 h 10000"/>
                <a:gd name="connsiteX6" fmla="*/ 5586 w 10000"/>
                <a:gd name="connsiteY6" fmla="*/ 4671 h 10000"/>
                <a:gd name="connsiteX7" fmla="*/ 5701 w 10000"/>
                <a:gd name="connsiteY7" fmla="*/ 8042 h 10000"/>
                <a:gd name="connsiteX8" fmla="*/ 10000 w 10000"/>
                <a:gd name="connsiteY8" fmla="*/ 8016 h 10000"/>
                <a:gd name="connsiteX9" fmla="*/ 9773 w 10000"/>
                <a:gd name="connsiteY9" fmla="*/ 0 h 10000"/>
                <a:gd name="connsiteX10" fmla="*/ 5688 w 10000"/>
                <a:gd name="connsiteY10" fmla="*/ 0 h 10000"/>
                <a:gd name="connsiteX0" fmla="*/ 5688 w 10000"/>
                <a:gd name="connsiteY0" fmla="*/ 0 h 9902"/>
                <a:gd name="connsiteX1" fmla="*/ 4564 w 10000"/>
                <a:gd name="connsiteY1" fmla="*/ 0 h 9902"/>
                <a:gd name="connsiteX2" fmla="*/ 252 w 10000"/>
                <a:gd name="connsiteY2" fmla="*/ 0 h 9902"/>
                <a:gd name="connsiteX3" fmla="*/ 0 w 10000"/>
                <a:gd name="connsiteY3" fmla="*/ 9902 h 9902"/>
                <a:gd name="connsiteX4" fmla="*/ 4557 w 10000"/>
                <a:gd name="connsiteY4" fmla="*/ 8165 h 9902"/>
                <a:gd name="connsiteX5" fmla="*/ 4701 w 10000"/>
                <a:gd name="connsiteY5" fmla="*/ 4671 h 9902"/>
                <a:gd name="connsiteX6" fmla="*/ 5586 w 10000"/>
                <a:gd name="connsiteY6" fmla="*/ 4671 h 9902"/>
                <a:gd name="connsiteX7" fmla="*/ 5701 w 10000"/>
                <a:gd name="connsiteY7" fmla="*/ 8042 h 9902"/>
                <a:gd name="connsiteX8" fmla="*/ 10000 w 10000"/>
                <a:gd name="connsiteY8" fmla="*/ 8016 h 9902"/>
                <a:gd name="connsiteX9" fmla="*/ 9773 w 10000"/>
                <a:gd name="connsiteY9" fmla="*/ 0 h 9902"/>
                <a:gd name="connsiteX10" fmla="*/ 5688 w 10000"/>
                <a:gd name="connsiteY10" fmla="*/ 0 h 9902"/>
                <a:gd name="connsiteX0" fmla="*/ 5688 w 10000"/>
                <a:gd name="connsiteY0" fmla="*/ 0 h 10000"/>
                <a:gd name="connsiteX1" fmla="*/ 4564 w 10000"/>
                <a:gd name="connsiteY1" fmla="*/ 0 h 10000"/>
                <a:gd name="connsiteX2" fmla="*/ 252 w 10000"/>
                <a:gd name="connsiteY2" fmla="*/ 0 h 10000"/>
                <a:gd name="connsiteX3" fmla="*/ 0 w 10000"/>
                <a:gd name="connsiteY3" fmla="*/ 10000 h 10000"/>
                <a:gd name="connsiteX4" fmla="*/ 4557 w 10000"/>
                <a:gd name="connsiteY4" fmla="*/ 8246 h 10000"/>
                <a:gd name="connsiteX5" fmla="*/ 4701 w 10000"/>
                <a:gd name="connsiteY5" fmla="*/ 4717 h 10000"/>
                <a:gd name="connsiteX6" fmla="*/ 5586 w 10000"/>
                <a:gd name="connsiteY6" fmla="*/ 4717 h 10000"/>
                <a:gd name="connsiteX7" fmla="*/ 5701 w 10000"/>
                <a:gd name="connsiteY7" fmla="*/ 8122 h 10000"/>
                <a:gd name="connsiteX8" fmla="*/ 10000 w 10000"/>
                <a:gd name="connsiteY8" fmla="*/ 8095 h 10000"/>
                <a:gd name="connsiteX9" fmla="*/ 9773 w 10000"/>
                <a:gd name="connsiteY9" fmla="*/ 0 h 10000"/>
                <a:gd name="connsiteX10" fmla="*/ 5688 w 10000"/>
                <a:gd name="connsiteY10" fmla="*/ 0 h 10000"/>
                <a:gd name="connsiteX0" fmla="*/ 5609 w 9921"/>
                <a:gd name="connsiteY0" fmla="*/ 0 h 8306"/>
                <a:gd name="connsiteX1" fmla="*/ 4485 w 9921"/>
                <a:gd name="connsiteY1" fmla="*/ 0 h 8306"/>
                <a:gd name="connsiteX2" fmla="*/ 173 w 9921"/>
                <a:gd name="connsiteY2" fmla="*/ 0 h 8306"/>
                <a:gd name="connsiteX3" fmla="*/ 0 w 9921"/>
                <a:gd name="connsiteY3" fmla="*/ 8306 h 8306"/>
                <a:gd name="connsiteX4" fmla="*/ 4478 w 9921"/>
                <a:gd name="connsiteY4" fmla="*/ 8246 h 8306"/>
                <a:gd name="connsiteX5" fmla="*/ 4622 w 9921"/>
                <a:gd name="connsiteY5" fmla="*/ 4717 h 8306"/>
                <a:gd name="connsiteX6" fmla="*/ 5507 w 9921"/>
                <a:gd name="connsiteY6" fmla="*/ 4717 h 8306"/>
                <a:gd name="connsiteX7" fmla="*/ 5622 w 9921"/>
                <a:gd name="connsiteY7" fmla="*/ 8122 h 8306"/>
                <a:gd name="connsiteX8" fmla="*/ 9921 w 9921"/>
                <a:gd name="connsiteY8" fmla="*/ 8095 h 8306"/>
                <a:gd name="connsiteX9" fmla="*/ 9694 w 9921"/>
                <a:gd name="connsiteY9" fmla="*/ 0 h 8306"/>
                <a:gd name="connsiteX10" fmla="*/ 5609 w 9921"/>
                <a:gd name="connsiteY10" fmla="*/ 0 h 8306"/>
                <a:gd name="connsiteX0" fmla="*/ 5654 w 10000"/>
                <a:gd name="connsiteY0" fmla="*/ 0 h 9928"/>
                <a:gd name="connsiteX1" fmla="*/ 4521 w 10000"/>
                <a:gd name="connsiteY1" fmla="*/ 0 h 9928"/>
                <a:gd name="connsiteX2" fmla="*/ 174 w 10000"/>
                <a:gd name="connsiteY2" fmla="*/ 0 h 9928"/>
                <a:gd name="connsiteX3" fmla="*/ 0 w 10000"/>
                <a:gd name="connsiteY3" fmla="*/ 9745 h 9928"/>
                <a:gd name="connsiteX4" fmla="*/ 4514 w 10000"/>
                <a:gd name="connsiteY4" fmla="*/ 9928 h 9928"/>
                <a:gd name="connsiteX5" fmla="*/ 4659 w 10000"/>
                <a:gd name="connsiteY5" fmla="*/ 5679 h 9928"/>
                <a:gd name="connsiteX6" fmla="*/ 5551 w 10000"/>
                <a:gd name="connsiteY6" fmla="*/ 5679 h 9928"/>
                <a:gd name="connsiteX7" fmla="*/ 5667 w 10000"/>
                <a:gd name="connsiteY7" fmla="*/ 9778 h 9928"/>
                <a:gd name="connsiteX8" fmla="*/ 10000 w 10000"/>
                <a:gd name="connsiteY8" fmla="*/ 9746 h 9928"/>
                <a:gd name="connsiteX9" fmla="*/ 9771 w 10000"/>
                <a:gd name="connsiteY9" fmla="*/ 0 h 9928"/>
                <a:gd name="connsiteX10" fmla="*/ 5654 w 10000"/>
                <a:gd name="connsiteY10" fmla="*/ 0 h 9928"/>
                <a:gd name="connsiteX0" fmla="*/ 5654 w 10000"/>
                <a:gd name="connsiteY0" fmla="*/ 0 h 9849"/>
                <a:gd name="connsiteX1" fmla="*/ 4521 w 10000"/>
                <a:gd name="connsiteY1" fmla="*/ 0 h 9849"/>
                <a:gd name="connsiteX2" fmla="*/ 174 w 10000"/>
                <a:gd name="connsiteY2" fmla="*/ 0 h 9849"/>
                <a:gd name="connsiteX3" fmla="*/ 0 w 10000"/>
                <a:gd name="connsiteY3" fmla="*/ 9816 h 9849"/>
                <a:gd name="connsiteX4" fmla="*/ 4474 w 10000"/>
                <a:gd name="connsiteY4" fmla="*/ 9807 h 9849"/>
                <a:gd name="connsiteX5" fmla="*/ 4659 w 10000"/>
                <a:gd name="connsiteY5" fmla="*/ 5720 h 9849"/>
                <a:gd name="connsiteX6" fmla="*/ 5551 w 10000"/>
                <a:gd name="connsiteY6" fmla="*/ 5720 h 9849"/>
                <a:gd name="connsiteX7" fmla="*/ 5667 w 10000"/>
                <a:gd name="connsiteY7" fmla="*/ 9849 h 9849"/>
                <a:gd name="connsiteX8" fmla="*/ 10000 w 10000"/>
                <a:gd name="connsiteY8" fmla="*/ 9817 h 9849"/>
                <a:gd name="connsiteX9" fmla="*/ 9771 w 10000"/>
                <a:gd name="connsiteY9" fmla="*/ 0 h 9849"/>
                <a:gd name="connsiteX10" fmla="*/ 5654 w 10000"/>
                <a:gd name="connsiteY10" fmla="*/ 0 h 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9849">
                  <a:moveTo>
                    <a:pt x="5654" y="0"/>
                  </a:moveTo>
                  <a:lnTo>
                    <a:pt x="4521" y="0"/>
                  </a:lnTo>
                  <a:lnTo>
                    <a:pt x="174" y="0"/>
                  </a:lnTo>
                  <a:cubicBezTo>
                    <a:pt x="58" y="7455"/>
                    <a:pt x="115" y="2284"/>
                    <a:pt x="0" y="9816"/>
                  </a:cubicBezTo>
                  <a:lnTo>
                    <a:pt x="4474" y="9807"/>
                  </a:lnTo>
                  <a:cubicBezTo>
                    <a:pt x="4478" y="7954"/>
                    <a:pt x="4536" y="9309"/>
                    <a:pt x="4659" y="5720"/>
                  </a:cubicBezTo>
                  <a:lnTo>
                    <a:pt x="5551" y="5720"/>
                  </a:lnTo>
                  <a:cubicBezTo>
                    <a:pt x="5664" y="9424"/>
                    <a:pt x="5554" y="6149"/>
                    <a:pt x="5667" y="9849"/>
                  </a:cubicBezTo>
                  <a:lnTo>
                    <a:pt x="10000" y="9817"/>
                  </a:lnTo>
                  <a:cubicBezTo>
                    <a:pt x="9804" y="1844"/>
                    <a:pt x="10104" y="10253"/>
                    <a:pt x="9771" y="0"/>
                  </a:cubicBezTo>
                  <a:lnTo>
                    <a:pt x="5654" y="0"/>
                  </a:lnTo>
                  <a:close/>
                </a:path>
              </a:pathLst>
            </a:custGeom>
            <a:solidFill>
              <a:srgbClr val="2A29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2" name="Freeform 127">
              <a:extLst>
                <a:ext uri="{FF2B5EF4-FFF2-40B4-BE49-F238E27FC236}">
                  <a16:creationId xmlns:a16="http://schemas.microsoft.com/office/drawing/2014/main" id="{0491ABE2-3981-4202-8B97-65BFE28B4E2E}"/>
                </a:ext>
              </a:extLst>
            </p:cNvPr>
            <p:cNvSpPr>
              <a:spLocks/>
            </p:cNvSpPr>
            <p:nvPr/>
          </p:nvSpPr>
          <p:spPr bwMode="auto">
            <a:xfrm>
              <a:off x="8534400" y="1557338"/>
              <a:ext cx="415925" cy="690562"/>
            </a:xfrm>
            <a:custGeom>
              <a:avLst/>
              <a:gdLst>
                <a:gd name="T0" fmla="*/ 155 w 214"/>
                <a:gd name="T1" fmla="*/ 0 h 358"/>
                <a:gd name="T2" fmla="*/ 153 w 214"/>
                <a:gd name="T3" fmla="*/ 10 h 358"/>
                <a:gd name="T4" fmla="*/ 108 w 214"/>
                <a:gd name="T5" fmla="*/ 45 h 358"/>
                <a:gd name="T6" fmla="*/ 60 w 214"/>
                <a:gd name="T7" fmla="*/ 5 h 358"/>
                <a:gd name="T8" fmla="*/ 59 w 214"/>
                <a:gd name="T9" fmla="*/ 0 h 358"/>
                <a:gd name="T10" fmla="*/ 18 w 214"/>
                <a:gd name="T11" fmla="*/ 205 h 358"/>
                <a:gd name="T12" fmla="*/ 18 w 214"/>
                <a:gd name="T13" fmla="*/ 358 h 358"/>
                <a:gd name="T14" fmla="*/ 107 w 214"/>
                <a:gd name="T15" fmla="*/ 358 h 358"/>
                <a:gd name="T16" fmla="*/ 201 w 214"/>
                <a:gd name="T17" fmla="*/ 358 h 358"/>
                <a:gd name="T18" fmla="*/ 199 w 214"/>
                <a:gd name="T19" fmla="*/ 205 h 358"/>
                <a:gd name="T20" fmla="*/ 155 w 214"/>
                <a:gd name="T21"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358">
                  <a:moveTo>
                    <a:pt x="155" y="0"/>
                  </a:moveTo>
                  <a:cubicBezTo>
                    <a:pt x="153" y="10"/>
                    <a:pt x="153" y="10"/>
                    <a:pt x="153" y="10"/>
                  </a:cubicBezTo>
                  <a:cubicBezTo>
                    <a:pt x="148" y="23"/>
                    <a:pt x="136" y="45"/>
                    <a:pt x="108" y="45"/>
                  </a:cubicBezTo>
                  <a:cubicBezTo>
                    <a:pt x="76" y="45"/>
                    <a:pt x="64" y="17"/>
                    <a:pt x="60" y="5"/>
                  </a:cubicBezTo>
                  <a:cubicBezTo>
                    <a:pt x="59" y="0"/>
                    <a:pt x="59" y="0"/>
                    <a:pt x="59" y="0"/>
                  </a:cubicBezTo>
                  <a:cubicBezTo>
                    <a:pt x="0" y="22"/>
                    <a:pt x="18" y="205"/>
                    <a:pt x="18" y="205"/>
                  </a:cubicBezTo>
                  <a:cubicBezTo>
                    <a:pt x="18" y="358"/>
                    <a:pt x="18" y="358"/>
                    <a:pt x="18" y="358"/>
                  </a:cubicBezTo>
                  <a:cubicBezTo>
                    <a:pt x="107" y="358"/>
                    <a:pt x="107" y="358"/>
                    <a:pt x="107" y="358"/>
                  </a:cubicBezTo>
                  <a:cubicBezTo>
                    <a:pt x="201" y="358"/>
                    <a:pt x="201" y="358"/>
                    <a:pt x="201" y="358"/>
                  </a:cubicBezTo>
                  <a:cubicBezTo>
                    <a:pt x="199" y="205"/>
                    <a:pt x="199" y="205"/>
                    <a:pt x="199" y="205"/>
                  </a:cubicBezTo>
                  <a:cubicBezTo>
                    <a:pt x="199" y="205"/>
                    <a:pt x="214" y="22"/>
                    <a:pt x="15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3" name="Freeform 128">
              <a:extLst>
                <a:ext uri="{FF2B5EF4-FFF2-40B4-BE49-F238E27FC236}">
                  <a16:creationId xmlns:a16="http://schemas.microsoft.com/office/drawing/2014/main" id="{CC2D5894-0675-4608-BA45-4A77E698FAA5}"/>
                </a:ext>
              </a:extLst>
            </p:cNvPr>
            <p:cNvSpPr>
              <a:spLocks/>
            </p:cNvSpPr>
            <p:nvPr/>
          </p:nvSpPr>
          <p:spPr bwMode="auto">
            <a:xfrm>
              <a:off x="8710613" y="1608138"/>
              <a:ext cx="65088" cy="52387"/>
            </a:xfrm>
            <a:custGeom>
              <a:avLst/>
              <a:gdLst>
                <a:gd name="T0" fmla="*/ 41 w 41"/>
                <a:gd name="T1" fmla="*/ 17 h 33"/>
                <a:gd name="T2" fmla="*/ 33 w 41"/>
                <a:gd name="T3" fmla="*/ 33 h 33"/>
                <a:gd name="T4" fmla="*/ 7 w 41"/>
                <a:gd name="T5" fmla="*/ 33 h 33"/>
                <a:gd name="T6" fmla="*/ 0 w 41"/>
                <a:gd name="T7" fmla="*/ 17 h 33"/>
                <a:gd name="T8" fmla="*/ 20 w 41"/>
                <a:gd name="T9" fmla="*/ 0 h 33"/>
                <a:gd name="T10" fmla="*/ 41 w 41"/>
                <a:gd name="T11" fmla="*/ 17 h 33"/>
              </a:gdLst>
              <a:ahLst/>
              <a:cxnLst>
                <a:cxn ang="0">
                  <a:pos x="T0" y="T1"/>
                </a:cxn>
                <a:cxn ang="0">
                  <a:pos x="T2" y="T3"/>
                </a:cxn>
                <a:cxn ang="0">
                  <a:pos x="T4" y="T5"/>
                </a:cxn>
                <a:cxn ang="0">
                  <a:pos x="T6" y="T7"/>
                </a:cxn>
                <a:cxn ang="0">
                  <a:pos x="T8" y="T9"/>
                </a:cxn>
                <a:cxn ang="0">
                  <a:pos x="T10" y="T11"/>
                </a:cxn>
              </a:cxnLst>
              <a:rect l="0" t="0" r="r" b="b"/>
              <a:pathLst>
                <a:path w="41" h="33">
                  <a:moveTo>
                    <a:pt x="41" y="17"/>
                  </a:moveTo>
                  <a:lnTo>
                    <a:pt x="33" y="33"/>
                  </a:lnTo>
                  <a:lnTo>
                    <a:pt x="7" y="33"/>
                  </a:lnTo>
                  <a:lnTo>
                    <a:pt x="0" y="17"/>
                  </a:lnTo>
                  <a:lnTo>
                    <a:pt x="20" y="0"/>
                  </a:lnTo>
                  <a:lnTo>
                    <a:pt x="41" y="17"/>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4" name="Freeform 129">
              <a:extLst>
                <a:ext uri="{FF2B5EF4-FFF2-40B4-BE49-F238E27FC236}">
                  <a16:creationId xmlns:a16="http://schemas.microsoft.com/office/drawing/2014/main" id="{04855990-3CDD-487D-AB97-738E998287FA}"/>
                </a:ext>
              </a:extLst>
            </p:cNvPr>
            <p:cNvSpPr>
              <a:spLocks/>
            </p:cNvSpPr>
            <p:nvPr/>
          </p:nvSpPr>
          <p:spPr bwMode="auto">
            <a:xfrm>
              <a:off x="8626475" y="1543050"/>
              <a:ext cx="115888" cy="109537"/>
            </a:xfrm>
            <a:custGeom>
              <a:avLst/>
              <a:gdLst>
                <a:gd name="T0" fmla="*/ 73 w 73"/>
                <a:gd name="T1" fmla="*/ 41 h 69"/>
                <a:gd name="T2" fmla="*/ 46 w 73"/>
                <a:gd name="T3" fmla="*/ 69 h 69"/>
                <a:gd name="T4" fmla="*/ 0 w 73"/>
                <a:gd name="T5" fmla="*/ 14 h 69"/>
                <a:gd name="T6" fmla="*/ 29 w 73"/>
                <a:gd name="T7" fmla="*/ 0 h 69"/>
                <a:gd name="T8" fmla="*/ 39 w 73"/>
                <a:gd name="T9" fmla="*/ 9 h 69"/>
                <a:gd name="T10" fmla="*/ 73 w 73"/>
                <a:gd name="T11" fmla="*/ 41 h 69"/>
              </a:gdLst>
              <a:ahLst/>
              <a:cxnLst>
                <a:cxn ang="0">
                  <a:pos x="T0" y="T1"/>
                </a:cxn>
                <a:cxn ang="0">
                  <a:pos x="T2" y="T3"/>
                </a:cxn>
                <a:cxn ang="0">
                  <a:pos x="T4" y="T5"/>
                </a:cxn>
                <a:cxn ang="0">
                  <a:pos x="T6" y="T7"/>
                </a:cxn>
                <a:cxn ang="0">
                  <a:pos x="T8" y="T9"/>
                </a:cxn>
                <a:cxn ang="0">
                  <a:pos x="T10" y="T11"/>
                </a:cxn>
              </a:cxnLst>
              <a:rect l="0" t="0" r="r" b="b"/>
              <a:pathLst>
                <a:path w="73" h="69">
                  <a:moveTo>
                    <a:pt x="73" y="41"/>
                  </a:moveTo>
                  <a:lnTo>
                    <a:pt x="46" y="69"/>
                  </a:lnTo>
                  <a:lnTo>
                    <a:pt x="0" y="14"/>
                  </a:lnTo>
                  <a:lnTo>
                    <a:pt x="29" y="0"/>
                  </a:lnTo>
                  <a:lnTo>
                    <a:pt x="39" y="9"/>
                  </a:lnTo>
                  <a:lnTo>
                    <a:pt x="73" y="41"/>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5" name="Freeform 130">
              <a:extLst>
                <a:ext uri="{FF2B5EF4-FFF2-40B4-BE49-F238E27FC236}">
                  <a16:creationId xmlns:a16="http://schemas.microsoft.com/office/drawing/2014/main" id="{F4BC1C3F-CA03-410A-96A7-9EEC5E341662}"/>
                </a:ext>
              </a:extLst>
            </p:cNvPr>
            <p:cNvSpPr>
              <a:spLocks/>
            </p:cNvSpPr>
            <p:nvPr/>
          </p:nvSpPr>
          <p:spPr bwMode="auto">
            <a:xfrm>
              <a:off x="8742363" y="1543050"/>
              <a:ext cx="117475" cy="109537"/>
            </a:xfrm>
            <a:custGeom>
              <a:avLst/>
              <a:gdLst>
                <a:gd name="T0" fmla="*/ 44 w 74"/>
                <a:gd name="T1" fmla="*/ 0 h 69"/>
                <a:gd name="T2" fmla="*/ 0 w 74"/>
                <a:gd name="T3" fmla="*/ 41 h 69"/>
                <a:gd name="T4" fmla="*/ 27 w 74"/>
                <a:gd name="T5" fmla="*/ 69 h 69"/>
                <a:gd name="T6" fmla="*/ 74 w 74"/>
                <a:gd name="T7" fmla="*/ 14 h 69"/>
                <a:gd name="T8" fmla="*/ 44 w 74"/>
                <a:gd name="T9" fmla="*/ 0 h 69"/>
              </a:gdLst>
              <a:ahLst/>
              <a:cxnLst>
                <a:cxn ang="0">
                  <a:pos x="T0" y="T1"/>
                </a:cxn>
                <a:cxn ang="0">
                  <a:pos x="T2" y="T3"/>
                </a:cxn>
                <a:cxn ang="0">
                  <a:pos x="T4" y="T5"/>
                </a:cxn>
                <a:cxn ang="0">
                  <a:pos x="T6" y="T7"/>
                </a:cxn>
                <a:cxn ang="0">
                  <a:pos x="T8" y="T9"/>
                </a:cxn>
              </a:cxnLst>
              <a:rect l="0" t="0" r="r" b="b"/>
              <a:pathLst>
                <a:path w="74" h="69">
                  <a:moveTo>
                    <a:pt x="44" y="0"/>
                  </a:moveTo>
                  <a:lnTo>
                    <a:pt x="0" y="41"/>
                  </a:lnTo>
                  <a:lnTo>
                    <a:pt x="27" y="69"/>
                  </a:lnTo>
                  <a:lnTo>
                    <a:pt x="74" y="14"/>
                  </a:lnTo>
                  <a:lnTo>
                    <a:pt x="44"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6" name="Freeform 131">
              <a:extLst>
                <a:ext uri="{FF2B5EF4-FFF2-40B4-BE49-F238E27FC236}">
                  <a16:creationId xmlns:a16="http://schemas.microsoft.com/office/drawing/2014/main" id="{95E9E7B0-7B74-4A0E-BFE7-76DC12F0B5D5}"/>
                </a:ext>
              </a:extLst>
            </p:cNvPr>
            <p:cNvSpPr>
              <a:spLocks/>
            </p:cNvSpPr>
            <p:nvPr/>
          </p:nvSpPr>
          <p:spPr bwMode="auto">
            <a:xfrm>
              <a:off x="8705850" y="1665288"/>
              <a:ext cx="74613" cy="573087"/>
            </a:xfrm>
            <a:custGeom>
              <a:avLst/>
              <a:gdLst>
                <a:gd name="T0" fmla="*/ 36 w 47"/>
                <a:gd name="T1" fmla="*/ 0 h 361"/>
                <a:gd name="T2" fmla="*/ 47 w 47"/>
                <a:gd name="T3" fmla="*/ 335 h 361"/>
                <a:gd name="T4" fmla="*/ 23 w 47"/>
                <a:gd name="T5" fmla="*/ 361 h 361"/>
                <a:gd name="T6" fmla="*/ 0 w 47"/>
                <a:gd name="T7" fmla="*/ 335 h 361"/>
                <a:gd name="T8" fmla="*/ 10 w 47"/>
                <a:gd name="T9" fmla="*/ 0 h 361"/>
                <a:gd name="T10" fmla="*/ 36 w 47"/>
                <a:gd name="T11" fmla="*/ 0 h 361"/>
              </a:gdLst>
              <a:ahLst/>
              <a:cxnLst>
                <a:cxn ang="0">
                  <a:pos x="T0" y="T1"/>
                </a:cxn>
                <a:cxn ang="0">
                  <a:pos x="T2" y="T3"/>
                </a:cxn>
                <a:cxn ang="0">
                  <a:pos x="T4" y="T5"/>
                </a:cxn>
                <a:cxn ang="0">
                  <a:pos x="T6" y="T7"/>
                </a:cxn>
                <a:cxn ang="0">
                  <a:pos x="T8" y="T9"/>
                </a:cxn>
                <a:cxn ang="0">
                  <a:pos x="T10" y="T11"/>
                </a:cxn>
              </a:cxnLst>
              <a:rect l="0" t="0" r="r" b="b"/>
              <a:pathLst>
                <a:path w="47" h="361">
                  <a:moveTo>
                    <a:pt x="36" y="0"/>
                  </a:moveTo>
                  <a:lnTo>
                    <a:pt x="47" y="335"/>
                  </a:lnTo>
                  <a:lnTo>
                    <a:pt x="23" y="361"/>
                  </a:lnTo>
                  <a:lnTo>
                    <a:pt x="0" y="335"/>
                  </a:lnTo>
                  <a:lnTo>
                    <a:pt x="10" y="0"/>
                  </a:lnTo>
                  <a:lnTo>
                    <a:pt x="36" y="0"/>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7" name="Freeform 132">
              <a:extLst>
                <a:ext uri="{FF2B5EF4-FFF2-40B4-BE49-F238E27FC236}">
                  <a16:creationId xmlns:a16="http://schemas.microsoft.com/office/drawing/2014/main" id="{0601AD9A-E27D-473D-92D1-82243D30B861}"/>
                </a:ext>
              </a:extLst>
            </p:cNvPr>
            <p:cNvSpPr>
              <a:spLocks/>
            </p:cNvSpPr>
            <p:nvPr/>
          </p:nvSpPr>
          <p:spPr bwMode="auto">
            <a:xfrm>
              <a:off x="8434388" y="1552575"/>
              <a:ext cx="617538" cy="833437"/>
            </a:xfrm>
            <a:custGeom>
              <a:avLst/>
              <a:gdLst>
                <a:gd name="T0" fmla="*/ 309 w 318"/>
                <a:gd name="T1" fmla="*/ 56 h 433"/>
                <a:gd name="T2" fmla="*/ 207 w 318"/>
                <a:gd name="T3" fmla="*/ 0 h 433"/>
                <a:gd name="T4" fmla="*/ 159 w 318"/>
                <a:gd name="T5" fmla="*/ 196 h 433"/>
                <a:gd name="T6" fmla="*/ 111 w 318"/>
                <a:gd name="T7" fmla="*/ 0 h 433"/>
                <a:gd name="T8" fmla="*/ 9 w 318"/>
                <a:gd name="T9" fmla="*/ 56 h 433"/>
                <a:gd name="T10" fmla="*/ 31 w 318"/>
                <a:gd name="T11" fmla="*/ 134 h 433"/>
                <a:gd name="T12" fmla="*/ 30 w 318"/>
                <a:gd name="T13" fmla="*/ 433 h 433"/>
                <a:gd name="T14" fmla="*/ 150 w 318"/>
                <a:gd name="T15" fmla="*/ 433 h 433"/>
                <a:gd name="T16" fmla="*/ 159 w 318"/>
                <a:gd name="T17" fmla="*/ 391 h 433"/>
                <a:gd name="T18" fmla="*/ 168 w 318"/>
                <a:gd name="T19" fmla="*/ 433 h 433"/>
                <a:gd name="T20" fmla="*/ 288 w 318"/>
                <a:gd name="T21" fmla="*/ 433 h 433"/>
                <a:gd name="T22" fmla="*/ 287 w 318"/>
                <a:gd name="T23" fmla="*/ 134 h 433"/>
                <a:gd name="T24" fmla="*/ 309 w 318"/>
                <a:gd name="T25" fmla="*/ 5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433">
                  <a:moveTo>
                    <a:pt x="309" y="56"/>
                  </a:moveTo>
                  <a:cubicBezTo>
                    <a:pt x="303" y="22"/>
                    <a:pt x="266" y="22"/>
                    <a:pt x="207" y="0"/>
                  </a:cubicBezTo>
                  <a:cubicBezTo>
                    <a:pt x="159" y="196"/>
                    <a:pt x="159" y="196"/>
                    <a:pt x="159" y="196"/>
                  </a:cubicBezTo>
                  <a:cubicBezTo>
                    <a:pt x="111" y="0"/>
                    <a:pt x="111" y="0"/>
                    <a:pt x="111" y="0"/>
                  </a:cubicBezTo>
                  <a:cubicBezTo>
                    <a:pt x="52" y="22"/>
                    <a:pt x="15" y="22"/>
                    <a:pt x="9" y="56"/>
                  </a:cubicBezTo>
                  <a:cubicBezTo>
                    <a:pt x="0" y="110"/>
                    <a:pt x="31" y="134"/>
                    <a:pt x="31" y="134"/>
                  </a:cubicBezTo>
                  <a:cubicBezTo>
                    <a:pt x="31" y="134"/>
                    <a:pt x="34" y="375"/>
                    <a:pt x="30" y="433"/>
                  </a:cubicBezTo>
                  <a:cubicBezTo>
                    <a:pt x="150" y="433"/>
                    <a:pt x="150" y="433"/>
                    <a:pt x="150" y="433"/>
                  </a:cubicBezTo>
                  <a:cubicBezTo>
                    <a:pt x="159" y="391"/>
                    <a:pt x="159" y="391"/>
                    <a:pt x="159" y="391"/>
                  </a:cubicBezTo>
                  <a:cubicBezTo>
                    <a:pt x="168" y="433"/>
                    <a:pt x="168" y="433"/>
                    <a:pt x="168" y="433"/>
                  </a:cubicBezTo>
                  <a:cubicBezTo>
                    <a:pt x="288" y="433"/>
                    <a:pt x="288" y="433"/>
                    <a:pt x="288" y="433"/>
                  </a:cubicBezTo>
                  <a:cubicBezTo>
                    <a:pt x="284" y="375"/>
                    <a:pt x="287" y="134"/>
                    <a:pt x="287" y="134"/>
                  </a:cubicBezTo>
                  <a:cubicBezTo>
                    <a:pt x="287" y="134"/>
                    <a:pt x="318" y="110"/>
                    <a:pt x="309" y="56"/>
                  </a:cubicBezTo>
                </a:path>
              </a:pathLst>
            </a:custGeom>
            <a:solidFill>
              <a:srgbClr val="3230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8" name="Freeform 133">
              <a:extLst>
                <a:ext uri="{FF2B5EF4-FFF2-40B4-BE49-F238E27FC236}">
                  <a16:creationId xmlns:a16="http://schemas.microsoft.com/office/drawing/2014/main" id="{E99E65D4-2095-4EC7-8B57-5800E099F88B}"/>
                </a:ext>
              </a:extLst>
            </p:cNvPr>
            <p:cNvSpPr>
              <a:spLocks/>
            </p:cNvSpPr>
            <p:nvPr/>
          </p:nvSpPr>
          <p:spPr bwMode="auto">
            <a:xfrm>
              <a:off x="8599488" y="1535113"/>
              <a:ext cx="142875" cy="395287"/>
            </a:xfrm>
            <a:custGeom>
              <a:avLst/>
              <a:gdLst>
                <a:gd name="T0" fmla="*/ 0 w 90"/>
                <a:gd name="T1" fmla="*/ 19 h 249"/>
                <a:gd name="T2" fmla="*/ 1 w 90"/>
                <a:gd name="T3" fmla="*/ 61 h 249"/>
                <a:gd name="T4" fmla="*/ 22 w 90"/>
                <a:gd name="T5" fmla="*/ 79 h 249"/>
                <a:gd name="T6" fmla="*/ 6 w 90"/>
                <a:gd name="T7" fmla="*/ 101 h 249"/>
                <a:gd name="T8" fmla="*/ 90 w 90"/>
                <a:gd name="T9" fmla="*/ 249 h 249"/>
                <a:gd name="T10" fmla="*/ 36 w 90"/>
                <a:gd name="T11" fmla="*/ 0 h 249"/>
                <a:gd name="T12" fmla="*/ 0 w 90"/>
                <a:gd name="T13" fmla="*/ 19 h 249"/>
              </a:gdLst>
              <a:ahLst/>
              <a:cxnLst>
                <a:cxn ang="0">
                  <a:pos x="T0" y="T1"/>
                </a:cxn>
                <a:cxn ang="0">
                  <a:pos x="T2" y="T3"/>
                </a:cxn>
                <a:cxn ang="0">
                  <a:pos x="T4" y="T5"/>
                </a:cxn>
                <a:cxn ang="0">
                  <a:pos x="T6" y="T7"/>
                </a:cxn>
                <a:cxn ang="0">
                  <a:pos x="T8" y="T9"/>
                </a:cxn>
                <a:cxn ang="0">
                  <a:pos x="T10" y="T11"/>
                </a:cxn>
                <a:cxn ang="0">
                  <a:pos x="T12" y="T13"/>
                </a:cxn>
              </a:cxnLst>
              <a:rect l="0" t="0" r="r" b="b"/>
              <a:pathLst>
                <a:path w="90" h="249">
                  <a:moveTo>
                    <a:pt x="0" y="19"/>
                  </a:moveTo>
                  <a:lnTo>
                    <a:pt x="1" y="61"/>
                  </a:lnTo>
                  <a:lnTo>
                    <a:pt x="22" y="79"/>
                  </a:lnTo>
                  <a:lnTo>
                    <a:pt x="6" y="101"/>
                  </a:lnTo>
                  <a:lnTo>
                    <a:pt x="90" y="249"/>
                  </a:lnTo>
                  <a:lnTo>
                    <a:pt x="36" y="0"/>
                  </a:lnTo>
                  <a:lnTo>
                    <a:pt x="0" y="19"/>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39" name="Freeform 134">
              <a:extLst>
                <a:ext uri="{FF2B5EF4-FFF2-40B4-BE49-F238E27FC236}">
                  <a16:creationId xmlns:a16="http://schemas.microsoft.com/office/drawing/2014/main" id="{65E8695D-A1F7-456C-B1F0-FC5A7E0715C5}"/>
                </a:ext>
              </a:extLst>
            </p:cNvPr>
            <p:cNvSpPr>
              <a:spLocks/>
            </p:cNvSpPr>
            <p:nvPr/>
          </p:nvSpPr>
          <p:spPr bwMode="auto">
            <a:xfrm>
              <a:off x="8599488" y="1535113"/>
              <a:ext cx="142875" cy="395287"/>
            </a:xfrm>
            <a:custGeom>
              <a:avLst/>
              <a:gdLst>
                <a:gd name="T0" fmla="*/ 0 w 90"/>
                <a:gd name="T1" fmla="*/ 19 h 249"/>
                <a:gd name="T2" fmla="*/ 1 w 90"/>
                <a:gd name="T3" fmla="*/ 61 h 249"/>
                <a:gd name="T4" fmla="*/ 22 w 90"/>
                <a:gd name="T5" fmla="*/ 79 h 249"/>
                <a:gd name="T6" fmla="*/ 6 w 90"/>
                <a:gd name="T7" fmla="*/ 101 h 249"/>
                <a:gd name="T8" fmla="*/ 90 w 90"/>
                <a:gd name="T9" fmla="*/ 249 h 249"/>
                <a:gd name="T10" fmla="*/ 36 w 90"/>
                <a:gd name="T11" fmla="*/ 0 h 249"/>
                <a:gd name="T12" fmla="*/ 0 w 90"/>
                <a:gd name="T13" fmla="*/ 19 h 249"/>
              </a:gdLst>
              <a:ahLst/>
              <a:cxnLst>
                <a:cxn ang="0">
                  <a:pos x="T0" y="T1"/>
                </a:cxn>
                <a:cxn ang="0">
                  <a:pos x="T2" y="T3"/>
                </a:cxn>
                <a:cxn ang="0">
                  <a:pos x="T4" y="T5"/>
                </a:cxn>
                <a:cxn ang="0">
                  <a:pos x="T6" y="T7"/>
                </a:cxn>
                <a:cxn ang="0">
                  <a:pos x="T8" y="T9"/>
                </a:cxn>
                <a:cxn ang="0">
                  <a:pos x="T10" y="T11"/>
                </a:cxn>
                <a:cxn ang="0">
                  <a:pos x="T12" y="T13"/>
                </a:cxn>
              </a:cxnLst>
              <a:rect l="0" t="0" r="r" b="b"/>
              <a:pathLst>
                <a:path w="90" h="249">
                  <a:moveTo>
                    <a:pt x="0" y="19"/>
                  </a:moveTo>
                  <a:lnTo>
                    <a:pt x="1" y="61"/>
                  </a:lnTo>
                  <a:lnTo>
                    <a:pt x="22" y="79"/>
                  </a:lnTo>
                  <a:lnTo>
                    <a:pt x="6" y="101"/>
                  </a:lnTo>
                  <a:lnTo>
                    <a:pt x="90" y="249"/>
                  </a:lnTo>
                  <a:lnTo>
                    <a:pt x="36" y="0"/>
                  </a:lnTo>
                  <a:lnTo>
                    <a:pt x="0"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0" name="Freeform 135">
              <a:extLst>
                <a:ext uri="{FF2B5EF4-FFF2-40B4-BE49-F238E27FC236}">
                  <a16:creationId xmlns:a16="http://schemas.microsoft.com/office/drawing/2014/main" id="{45A622B3-63DE-481A-A011-214A2080B470}"/>
                </a:ext>
              </a:extLst>
            </p:cNvPr>
            <p:cNvSpPr>
              <a:spLocks/>
            </p:cNvSpPr>
            <p:nvPr/>
          </p:nvSpPr>
          <p:spPr bwMode="auto">
            <a:xfrm>
              <a:off x="8742363" y="1535113"/>
              <a:ext cx="144463" cy="395287"/>
            </a:xfrm>
            <a:custGeom>
              <a:avLst/>
              <a:gdLst>
                <a:gd name="T0" fmla="*/ 91 w 91"/>
                <a:gd name="T1" fmla="*/ 19 h 249"/>
                <a:gd name="T2" fmla="*/ 90 w 91"/>
                <a:gd name="T3" fmla="*/ 61 h 249"/>
                <a:gd name="T4" fmla="*/ 69 w 91"/>
                <a:gd name="T5" fmla="*/ 79 h 249"/>
                <a:gd name="T6" fmla="*/ 85 w 91"/>
                <a:gd name="T7" fmla="*/ 101 h 249"/>
                <a:gd name="T8" fmla="*/ 0 w 91"/>
                <a:gd name="T9" fmla="*/ 249 h 249"/>
                <a:gd name="T10" fmla="*/ 54 w 91"/>
                <a:gd name="T11" fmla="*/ 0 h 249"/>
                <a:gd name="T12" fmla="*/ 91 w 91"/>
                <a:gd name="T13" fmla="*/ 19 h 249"/>
              </a:gdLst>
              <a:ahLst/>
              <a:cxnLst>
                <a:cxn ang="0">
                  <a:pos x="T0" y="T1"/>
                </a:cxn>
                <a:cxn ang="0">
                  <a:pos x="T2" y="T3"/>
                </a:cxn>
                <a:cxn ang="0">
                  <a:pos x="T4" y="T5"/>
                </a:cxn>
                <a:cxn ang="0">
                  <a:pos x="T6" y="T7"/>
                </a:cxn>
                <a:cxn ang="0">
                  <a:pos x="T8" y="T9"/>
                </a:cxn>
                <a:cxn ang="0">
                  <a:pos x="T10" y="T11"/>
                </a:cxn>
                <a:cxn ang="0">
                  <a:pos x="T12" y="T13"/>
                </a:cxn>
              </a:cxnLst>
              <a:rect l="0" t="0" r="r" b="b"/>
              <a:pathLst>
                <a:path w="91" h="249">
                  <a:moveTo>
                    <a:pt x="91" y="19"/>
                  </a:moveTo>
                  <a:lnTo>
                    <a:pt x="90" y="61"/>
                  </a:lnTo>
                  <a:lnTo>
                    <a:pt x="69" y="79"/>
                  </a:lnTo>
                  <a:lnTo>
                    <a:pt x="85" y="101"/>
                  </a:lnTo>
                  <a:lnTo>
                    <a:pt x="0" y="249"/>
                  </a:lnTo>
                  <a:lnTo>
                    <a:pt x="54" y="0"/>
                  </a:lnTo>
                  <a:lnTo>
                    <a:pt x="91" y="19"/>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1" name="Freeform 136">
              <a:extLst>
                <a:ext uri="{FF2B5EF4-FFF2-40B4-BE49-F238E27FC236}">
                  <a16:creationId xmlns:a16="http://schemas.microsoft.com/office/drawing/2014/main" id="{1098EEA7-F187-42E8-84F5-7AACA9CE98B2}"/>
                </a:ext>
              </a:extLst>
            </p:cNvPr>
            <p:cNvSpPr>
              <a:spLocks/>
            </p:cNvSpPr>
            <p:nvPr/>
          </p:nvSpPr>
          <p:spPr bwMode="auto">
            <a:xfrm>
              <a:off x="8543925" y="1800225"/>
              <a:ext cx="141288" cy="246062"/>
            </a:xfrm>
            <a:custGeom>
              <a:avLst/>
              <a:gdLst>
                <a:gd name="T0" fmla="*/ 0 w 72"/>
                <a:gd name="T1" fmla="*/ 107 h 127"/>
                <a:gd name="T2" fmla="*/ 0 w 72"/>
                <a:gd name="T3" fmla="*/ 20 h 127"/>
                <a:gd name="T4" fmla="*/ 20 w 72"/>
                <a:gd name="T5" fmla="*/ 0 h 127"/>
                <a:gd name="T6" fmla="*/ 52 w 72"/>
                <a:gd name="T7" fmla="*/ 0 h 127"/>
                <a:gd name="T8" fmla="*/ 72 w 72"/>
                <a:gd name="T9" fmla="*/ 20 h 127"/>
                <a:gd name="T10" fmla="*/ 72 w 72"/>
                <a:gd name="T11" fmla="*/ 107 h 127"/>
                <a:gd name="T12" fmla="*/ 52 w 72"/>
                <a:gd name="T13" fmla="*/ 127 h 127"/>
                <a:gd name="T14" fmla="*/ 20 w 72"/>
                <a:gd name="T15" fmla="*/ 127 h 127"/>
                <a:gd name="T16" fmla="*/ 0 w 72"/>
                <a:gd name="T17" fmla="*/ 10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27">
                  <a:moveTo>
                    <a:pt x="0" y="107"/>
                  </a:moveTo>
                  <a:cubicBezTo>
                    <a:pt x="0" y="20"/>
                    <a:pt x="0" y="20"/>
                    <a:pt x="0" y="20"/>
                  </a:cubicBezTo>
                  <a:cubicBezTo>
                    <a:pt x="0" y="9"/>
                    <a:pt x="9" y="0"/>
                    <a:pt x="20" y="0"/>
                  </a:cubicBezTo>
                  <a:cubicBezTo>
                    <a:pt x="52" y="0"/>
                    <a:pt x="52" y="0"/>
                    <a:pt x="52" y="0"/>
                  </a:cubicBezTo>
                  <a:cubicBezTo>
                    <a:pt x="63" y="0"/>
                    <a:pt x="72" y="9"/>
                    <a:pt x="72" y="20"/>
                  </a:cubicBezTo>
                  <a:cubicBezTo>
                    <a:pt x="72" y="107"/>
                    <a:pt x="72" y="107"/>
                    <a:pt x="72" y="107"/>
                  </a:cubicBezTo>
                  <a:cubicBezTo>
                    <a:pt x="72" y="118"/>
                    <a:pt x="63" y="127"/>
                    <a:pt x="52" y="127"/>
                  </a:cubicBezTo>
                  <a:cubicBezTo>
                    <a:pt x="20" y="127"/>
                    <a:pt x="20" y="127"/>
                    <a:pt x="20" y="127"/>
                  </a:cubicBezTo>
                  <a:cubicBezTo>
                    <a:pt x="9" y="127"/>
                    <a:pt x="0" y="118"/>
                    <a:pt x="0" y="107"/>
                  </a:cubicBezTo>
                </a:path>
              </a:pathLst>
            </a:custGeom>
            <a:solidFill>
              <a:srgbClr val="686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2" name="Freeform 137">
              <a:extLst>
                <a:ext uri="{FF2B5EF4-FFF2-40B4-BE49-F238E27FC236}">
                  <a16:creationId xmlns:a16="http://schemas.microsoft.com/office/drawing/2014/main" id="{7E28EB7A-79F9-4983-BEEB-0165272D4B10}"/>
                </a:ext>
              </a:extLst>
            </p:cNvPr>
            <p:cNvSpPr>
              <a:spLocks/>
            </p:cNvSpPr>
            <p:nvPr/>
          </p:nvSpPr>
          <p:spPr bwMode="auto">
            <a:xfrm>
              <a:off x="8548688" y="1800225"/>
              <a:ext cx="136525" cy="241300"/>
            </a:xfrm>
            <a:custGeom>
              <a:avLst/>
              <a:gdLst>
                <a:gd name="T0" fmla="*/ 55 w 70"/>
                <a:gd name="T1" fmla="*/ 0 h 125"/>
                <a:gd name="T2" fmla="*/ 13 w 70"/>
                <a:gd name="T3" fmla="*/ 0 h 125"/>
                <a:gd name="T4" fmla="*/ 0 w 70"/>
                <a:gd name="T5" fmla="*/ 8 h 125"/>
                <a:gd name="T6" fmla="*/ 3 w 70"/>
                <a:gd name="T7" fmla="*/ 7 h 125"/>
                <a:gd name="T8" fmla="*/ 18 w 70"/>
                <a:gd name="T9" fmla="*/ 0 h 125"/>
                <a:gd name="T10" fmla="*/ 50 w 70"/>
                <a:gd name="T11" fmla="*/ 0 h 125"/>
                <a:gd name="T12" fmla="*/ 70 w 70"/>
                <a:gd name="T13" fmla="*/ 20 h 125"/>
                <a:gd name="T14" fmla="*/ 70 w 70"/>
                <a:gd name="T15" fmla="*/ 107 h 125"/>
                <a:gd name="T16" fmla="*/ 63 w 70"/>
                <a:gd name="T17" fmla="*/ 122 h 125"/>
                <a:gd name="T18" fmla="*/ 62 w 70"/>
                <a:gd name="T19" fmla="*/ 125 h 125"/>
                <a:gd name="T20" fmla="*/ 70 w 70"/>
                <a:gd name="T21" fmla="*/ 112 h 125"/>
                <a:gd name="T22" fmla="*/ 70 w 70"/>
                <a:gd name="T23" fmla="*/ 15 h 125"/>
                <a:gd name="T24" fmla="*/ 70 w 70"/>
                <a:gd name="T25" fmla="*/ 14 h 125"/>
                <a:gd name="T26" fmla="*/ 64 w 70"/>
                <a:gd name="T27" fmla="*/ 3 h 125"/>
                <a:gd name="T28" fmla="*/ 55 w 70"/>
                <a:gd name="T2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125">
                  <a:moveTo>
                    <a:pt x="55" y="0"/>
                  </a:moveTo>
                  <a:cubicBezTo>
                    <a:pt x="13" y="0"/>
                    <a:pt x="13" y="0"/>
                    <a:pt x="13" y="0"/>
                  </a:cubicBezTo>
                  <a:cubicBezTo>
                    <a:pt x="7" y="0"/>
                    <a:pt x="2" y="4"/>
                    <a:pt x="0" y="8"/>
                  </a:cubicBezTo>
                  <a:cubicBezTo>
                    <a:pt x="1" y="8"/>
                    <a:pt x="2" y="7"/>
                    <a:pt x="3" y="7"/>
                  </a:cubicBezTo>
                  <a:cubicBezTo>
                    <a:pt x="7" y="3"/>
                    <a:pt x="12" y="0"/>
                    <a:pt x="18" y="0"/>
                  </a:cubicBezTo>
                  <a:cubicBezTo>
                    <a:pt x="50" y="0"/>
                    <a:pt x="50" y="0"/>
                    <a:pt x="50" y="0"/>
                  </a:cubicBezTo>
                  <a:cubicBezTo>
                    <a:pt x="61" y="0"/>
                    <a:pt x="70" y="9"/>
                    <a:pt x="70" y="20"/>
                  </a:cubicBezTo>
                  <a:cubicBezTo>
                    <a:pt x="70" y="107"/>
                    <a:pt x="70" y="107"/>
                    <a:pt x="70" y="107"/>
                  </a:cubicBezTo>
                  <a:cubicBezTo>
                    <a:pt x="70" y="113"/>
                    <a:pt x="67" y="118"/>
                    <a:pt x="63" y="122"/>
                  </a:cubicBezTo>
                  <a:cubicBezTo>
                    <a:pt x="63" y="123"/>
                    <a:pt x="63" y="124"/>
                    <a:pt x="62" y="125"/>
                  </a:cubicBezTo>
                  <a:cubicBezTo>
                    <a:pt x="67" y="123"/>
                    <a:pt x="70" y="118"/>
                    <a:pt x="70" y="112"/>
                  </a:cubicBezTo>
                  <a:cubicBezTo>
                    <a:pt x="70" y="15"/>
                    <a:pt x="70" y="15"/>
                    <a:pt x="70" y="15"/>
                  </a:cubicBezTo>
                  <a:cubicBezTo>
                    <a:pt x="70" y="15"/>
                    <a:pt x="70" y="15"/>
                    <a:pt x="70" y="14"/>
                  </a:cubicBezTo>
                  <a:cubicBezTo>
                    <a:pt x="64" y="3"/>
                    <a:pt x="64" y="3"/>
                    <a:pt x="64" y="3"/>
                  </a:cubicBezTo>
                  <a:cubicBezTo>
                    <a:pt x="61" y="1"/>
                    <a:pt x="58" y="0"/>
                    <a:pt x="55" y="0"/>
                  </a:cubicBezTo>
                </a:path>
              </a:pathLst>
            </a:custGeom>
            <a:solidFill>
              <a:srgbClr val="272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3" name="Freeform 138">
              <a:extLst>
                <a:ext uri="{FF2B5EF4-FFF2-40B4-BE49-F238E27FC236}">
                  <a16:creationId xmlns:a16="http://schemas.microsoft.com/office/drawing/2014/main" id="{5F751014-E9B8-489E-8387-4DF114E7A409}"/>
                </a:ext>
              </a:extLst>
            </p:cNvPr>
            <p:cNvSpPr>
              <a:spLocks/>
            </p:cNvSpPr>
            <p:nvPr/>
          </p:nvSpPr>
          <p:spPr bwMode="auto">
            <a:xfrm>
              <a:off x="8672513" y="1806575"/>
              <a:ext cx="12700" cy="20637"/>
            </a:xfrm>
            <a:custGeom>
              <a:avLst/>
              <a:gdLst>
                <a:gd name="T0" fmla="*/ 0 w 6"/>
                <a:gd name="T1" fmla="*/ 0 h 11"/>
                <a:gd name="T2" fmla="*/ 6 w 6"/>
                <a:gd name="T3" fmla="*/ 11 h 11"/>
                <a:gd name="T4" fmla="*/ 0 w 6"/>
                <a:gd name="T5" fmla="*/ 0 h 11"/>
              </a:gdLst>
              <a:ahLst/>
              <a:cxnLst>
                <a:cxn ang="0">
                  <a:pos x="T0" y="T1"/>
                </a:cxn>
                <a:cxn ang="0">
                  <a:pos x="T2" y="T3"/>
                </a:cxn>
                <a:cxn ang="0">
                  <a:pos x="T4" y="T5"/>
                </a:cxn>
              </a:cxnLst>
              <a:rect l="0" t="0" r="r" b="b"/>
              <a:pathLst>
                <a:path w="6" h="11">
                  <a:moveTo>
                    <a:pt x="0" y="0"/>
                  </a:moveTo>
                  <a:cubicBezTo>
                    <a:pt x="6" y="11"/>
                    <a:pt x="6" y="11"/>
                    <a:pt x="6" y="11"/>
                  </a:cubicBezTo>
                  <a:cubicBezTo>
                    <a:pt x="6" y="7"/>
                    <a:pt x="3" y="3"/>
                    <a:pt x="0" y="0"/>
                  </a:cubicBezTo>
                </a:path>
              </a:pathLst>
            </a:custGeom>
            <a:solidFill>
              <a:srgbClr val="3E3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4" name="Freeform 139">
              <a:extLst>
                <a:ext uri="{FF2B5EF4-FFF2-40B4-BE49-F238E27FC236}">
                  <a16:creationId xmlns:a16="http://schemas.microsoft.com/office/drawing/2014/main" id="{9CB17FC7-39A7-403E-BE8F-C5ED4904D1E5}"/>
                </a:ext>
              </a:extLst>
            </p:cNvPr>
            <p:cNvSpPr>
              <a:spLocks/>
            </p:cNvSpPr>
            <p:nvPr/>
          </p:nvSpPr>
          <p:spPr bwMode="auto">
            <a:xfrm>
              <a:off x="8555038" y="1800225"/>
              <a:ext cx="130175" cy="234950"/>
            </a:xfrm>
            <a:custGeom>
              <a:avLst/>
              <a:gdLst>
                <a:gd name="T0" fmla="*/ 47 w 67"/>
                <a:gd name="T1" fmla="*/ 0 h 122"/>
                <a:gd name="T2" fmla="*/ 15 w 67"/>
                <a:gd name="T3" fmla="*/ 0 h 122"/>
                <a:gd name="T4" fmla="*/ 0 w 67"/>
                <a:gd name="T5" fmla="*/ 7 h 122"/>
                <a:gd name="T6" fmla="*/ 4 w 67"/>
                <a:gd name="T7" fmla="*/ 6 h 122"/>
                <a:gd name="T8" fmla="*/ 46 w 67"/>
                <a:gd name="T9" fmla="*/ 6 h 122"/>
                <a:gd name="T10" fmla="*/ 61 w 67"/>
                <a:gd name="T11" fmla="*/ 21 h 122"/>
                <a:gd name="T12" fmla="*/ 61 w 67"/>
                <a:gd name="T13" fmla="*/ 118 h 122"/>
                <a:gd name="T14" fmla="*/ 60 w 67"/>
                <a:gd name="T15" fmla="*/ 122 h 122"/>
                <a:gd name="T16" fmla="*/ 67 w 67"/>
                <a:gd name="T17" fmla="*/ 107 h 122"/>
                <a:gd name="T18" fmla="*/ 67 w 67"/>
                <a:gd name="T19" fmla="*/ 20 h 122"/>
                <a:gd name="T20" fmla="*/ 47 w 67"/>
                <a:gd name="T2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2">
                  <a:moveTo>
                    <a:pt x="47" y="0"/>
                  </a:moveTo>
                  <a:cubicBezTo>
                    <a:pt x="15" y="0"/>
                    <a:pt x="15" y="0"/>
                    <a:pt x="15" y="0"/>
                  </a:cubicBezTo>
                  <a:cubicBezTo>
                    <a:pt x="9" y="0"/>
                    <a:pt x="4" y="3"/>
                    <a:pt x="0" y="7"/>
                  </a:cubicBezTo>
                  <a:cubicBezTo>
                    <a:pt x="1" y="6"/>
                    <a:pt x="3" y="6"/>
                    <a:pt x="4" y="6"/>
                  </a:cubicBezTo>
                  <a:cubicBezTo>
                    <a:pt x="46" y="6"/>
                    <a:pt x="46" y="6"/>
                    <a:pt x="46" y="6"/>
                  </a:cubicBezTo>
                  <a:cubicBezTo>
                    <a:pt x="54" y="6"/>
                    <a:pt x="61" y="13"/>
                    <a:pt x="61" y="21"/>
                  </a:cubicBezTo>
                  <a:cubicBezTo>
                    <a:pt x="61" y="118"/>
                    <a:pt x="61" y="118"/>
                    <a:pt x="61" y="118"/>
                  </a:cubicBezTo>
                  <a:cubicBezTo>
                    <a:pt x="61" y="119"/>
                    <a:pt x="61" y="121"/>
                    <a:pt x="60" y="122"/>
                  </a:cubicBezTo>
                  <a:cubicBezTo>
                    <a:pt x="64" y="118"/>
                    <a:pt x="67" y="113"/>
                    <a:pt x="67" y="107"/>
                  </a:cubicBezTo>
                  <a:cubicBezTo>
                    <a:pt x="67" y="20"/>
                    <a:pt x="67" y="20"/>
                    <a:pt x="67" y="20"/>
                  </a:cubicBezTo>
                  <a:cubicBezTo>
                    <a:pt x="67" y="9"/>
                    <a:pt x="58" y="0"/>
                    <a:pt x="47" y="0"/>
                  </a:cubicBezTo>
                </a:path>
              </a:pathLst>
            </a:custGeom>
            <a:solidFill>
              <a:srgbClr val="5250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5" name="Freeform 140">
              <a:extLst>
                <a:ext uri="{FF2B5EF4-FFF2-40B4-BE49-F238E27FC236}">
                  <a16:creationId xmlns:a16="http://schemas.microsoft.com/office/drawing/2014/main" id="{604431AA-1A49-4393-ACB6-781E84075949}"/>
                </a:ext>
              </a:extLst>
            </p:cNvPr>
            <p:cNvSpPr>
              <a:spLocks/>
            </p:cNvSpPr>
            <p:nvPr/>
          </p:nvSpPr>
          <p:spPr bwMode="auto">
            <a:xfrm>
              <a:off x="8602663" y="1822450"/>
              <a:ext cx="23813" cy="20637"/>
            </a:xfrm>
            <a:custGeom>
              <a:avLst/>
              <a:gdLst>
                <a:gd name="T0" fmla="*/ 0 w 12"/>
                <a:gd name="T1" fmla="*/ 5 h 11"/>
                <a:gd name="T2" fmla="*/ 0 w 12"/>
                <a:gd name="T3" fmla="*/ 5 h 11"/>
                <a:gd name="T4" fmla="*/ 6 w 12"/>
                <a:gd name="T5" fmla="*/ 0 h 11"/>
                <a:gd name="T6" fmla="*/ 12 w 12"/>
                <a:gd name="T7" fmla="*/ 5 h 11"/>
                <a:gd name="T8" fmla="*/ 6 w 12"/>
                <a:gd name="T9" fmla="*/ 11 h 11"/>
                <a:gd name="T10" fmla="*/ 0 w 12"/>
                <a:gd name="T11" fmla="*/ 5 h 11"/>
              </a:gdLst>
              <a:ahLst/>
              <a:cxnLst>
                <a:cxn ang="0">
                  <a:pos x="T0" y="T1"/>
                </a:cxn>
                <a:cxn ang="0">
                  <a:pos x="T2" y="T3"/>
                </a:cxn>
                <a:cxn ang="0">
                  <a:pos x="T4" y="T5"/>
                </a:cxn>
                <a:cxn ang="0">
                  <a:pos x="T6" y="T7"/>
                </a:cxn>
                <a:cxn ang="0">
                  <a:pos x="T8" y="T9"/>
                </a:cxn>
                <a:cxn ang="0">
                  <a:pos x="T10" y="T11"/>
                </a:cxn>
              </a:cxnLst>
              <a:rect l="0" t="0" r="r" b="b"/>
              <a:pathLst>
                <a:path w="12" h="11">
                  <a:moveTo>
                    <a:pt x="0" y="5"/>
                  </a:moveTo>
                  <a:cubicBezTo>
                    <a:pt x="0" y="5"/>
                    <a:pt x="0" y="5"/>
                    <a:pt x="0" y="5"/>
                  </a:cubicBezTo>
                  <a:cubicBezTo>
                    <a:pt x="0" y="2"/>
                    <a:pt x="3" y="0"/>
                    <a:pt x="6" y="0"/>
                  </a:cubicBezTo>
                  <a:cubicBezTo>
                    <a:pt x="9" y="0"/>
                    <a:pt x="12" y="2"/>
                    <a:pt x="12" y="5"/>
                  </a:cubicBezTo>
                  <a:cubicBezTo>
                    <a:pt x="12" y="8"/>
                    <a:pt x="9" y="11"/>
                    <a:pt x="6" y="11"/>
                  </a:cubicBezTo>
                  <a:cubicBezTo>
                    <a:pt x="3" y="11"/>
                    <a:pt x="0" y="8"/>
                    <a:pt x="0" y="5"/>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6" name="Freeform 141">
              <a:extLst>
                <a:ext uri="{FF2B5EF4-FFF2-40B4-BE49-F238E27FC236}">
                  <a16:creationId xmlns:a16="http://schemas.microsoft.com/office/drawing/2014/main" id="{1C7FA32C-E944-4EA8-BAA3-B9AAA1F210BA}"/>
                </a:ext>
              </a:extLst>
            </p:cNvPr>
            <p:cNvSpPr>
              <a:spLocks/>
            </p:cNvSpPr>
            <p:nvPr/>
          </p:nvSpPr>
          <p:spPr bwMode="auto">
            <a:xfrm>
              <a:off x="9001125" y="2352675"/>
              <a:ext cx="95250" cy="174625"/>
            </a:xfrm>
            <a:custGeom>
              <a:avLst/>
              <a:gdLst>
                <a:gd name="T0" fmla="*/ 2 w 49"/>
                <a:gd name="T1" fmla="*/ 63 h 91"/>
                <a:gd name="T2" fmla="*/ 13 w 49"/>
                <a:gd name="T3" fmla="*/ 0 h 91"/>
                <a:gd name="T4" fmla="*/ 49 w 49"/>
                <a:gd name="T5" fmla="*/ 6 h 91"/>
                <a:gd name="T6" fmla="*/ 38 w 49"/>
                <a:gd name="T7" fmla="*/ 70 h 91"/>
                <a:gd name="T8" fmla="*/ 16 w 49"/>
                <a:gd name="T9" fmla="*/ 89 h 91"/>
                <a:gd name="T10" fmla="*/ 2 w 49"/>
                <a:gd name="T11" fmla="*/ 63 h 91"/>
              </a:gdLst>
              <a:ahLst/>
              <a:cxnLst>
                <a:cxn ang="0">
                  <a:pos x="T0" y="T1"/>
                </a:cxn>
                <a:cxn ang="0">
                  <a:pos x="T2" y="T3"/>
                </a:cxn>
                <a:cxn ang="0">
                  <a:pos x="T4" y="T5"/>
                </a:cxn>
                <a:cxn ang="0">
                  <a:pos x="T6" y="T7"/>
                </a:cxn>
                <a:cxn ang="0">
                  <a:pos x="T8" y="T9"/>
                </a:cxn>
                <a:cxn ang="0">
                  <a:pos x="T10" y="T11"/>
                </a:cxn>
              </a:cxnLst>
              <a:rect l="0" t="0" r="r" b="b"/>
              <a:pathLst>
                <a:path w="49" h="91">
                  <a:moveTo>
                    <a:pt x="2" y="63"/>
                  </a:moveTo>
                  <a:cubicBezTo>
                    <a:pt x="13" y="0"/>
                    <a:pt x="13" y="0"/>
                    <a:pt x="13" y="0"/>
                  </a:cubicBezTo>
                  <a:cubicBezTo>
                    <a:pt x="49" y="6"/>
                    <a:pt x="49" y="6"/>
                    <a:pt x="49" y="6"/>
                  </a:cubicBezTo>
                  <a:cubicBezTo>
                    <a:pt x="38" y="70"/>
                    <a:pt x="38" y="70"/>
                    <a:pt x="38" y="70"/>
                  </a:cubicBezTo>
                  <a:cubicBezTo>
                    <a:pt x="36" y="82"/>
                    <a:pt x="26" y="91"/>
                    <a:pt x="16" y="89"/>
                  </a:cubicBezTo>
                  <a:cubicBezTo>
                    <a:pt x="6" y="87"/>
                    <a:pt x="0" y="76"/>
                    <a:pt x="2" y="63"/>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7" name="Freeform 142">
              <a:extLst>
                <a:ext uri="{FF2B5EF4-FFF2-40B4-BE49-F238E27FC236}">
                  <a16:creationId xmlns:a16="http://schemas.microsoft.com/office/drawing/2014/main" id="{1C4BEF9A-95DE-45B9-8147-1F9DF354A0D2}"/>
                </a:ext>
              </a:extLst>
            </p:cNvPr>
            <p:cNvSpPr>
              <a:spLocks/>
            </p:cNvSpPr>
            <p:nvPr/>
          </p:nvSpPr>
          <p:spPr bwMode="auto">
            <a:xfrm>
              <a:off x="8988425" y="2371725"/>
              <a:ext cx="71438" cy="90487"/>
            </a:xfrm>
            <a:custGeom>
              <a:avLst/>
              <a:gdLst>
                <a:gd name="T0" fmla="*/ 1 w 37"/>
                <a:gd name="T1" fmla="*/ 39 h 47"/>
                <a:gd name="T2" fmla="*/ 25 w 37"/>
                <a:gd name="T3" fmla="*/ 2 h 47"/>
                <a:gd name="T4" fmla="*/ 35 w 37"/>
                <a:gd name="T5" fmla="*/ 4 h 47"/>
                <a:gd name="T6" fmla="*/ 33 w 37"/>
                <a:gd name="T7" fmla="*/ 15 h 47"/>
                <a:gd name="T8" fmla="*/ 16 w 37"/>
                <a:gd name="T9" fmla="*/ 40 h 47"/>
                <a:gd name="T10" fmla="*/ 8 w 37"/>
                <a:gd name="T11" fmla="*/ 47 h 47"/>
                <a:gd name="T12" fmla="*/ 1 w 37"/>
                <a:gd name="T13" fmla="*/ 39 h 47"/>
              </a:gdLst>
              <a:ahLst/>
              <a:cxnLst>
                <a:cxn ang="0">
                  <a:pos x="T0" y="T1"/>
                </a:cxn>
                <a:cxn ang="0">
                  <a:pos x="T2" y="T3"/>
                </a:cxn>
                <a:cxn ang="0">
                  <a:pos x="T4" y="T5"/>
                </a:cxn>
                <a:cxn ang="0">
                  <a:pos x="T6" y="T7"/>
                </a:cxn>
                <a:cxn ang="0">
                  <a:pos x="T8" y="T9"/>
                </a:cxn>
                <a:cxn ang="0">
                  <a:pos x="T10" y="T11"/>
                </a:cxn>
                <a:cxn ang="0">
                  <a:pos x="T12" y="T13"/>
                </a:cxn>
              </a:cxnLst>
              <a:rect l="0" t="0" r="r" b="b"/>
              <a:pathLst>
                <a:path w="37" h="47">
                  <a:moveTo>
                    <a:pt x="1" y="39"/>
                  </a:moveTo>
                  <a:cubicBezTo>
                    <a:pt x="3" y="16"/>
                    <a:pt x="24" y="2"/>
                    <a:pt x="25" y="2"/>
                  </a:cubicBezTo>
                  <a:cubicBezTo>
                    <a:pt x="28" y="0"/>
                    <a:pt x="33" y="1"/>
                    <a:pt x="35" y="4"/>
                  </a:cubicBezTo>
                  <a:cubicBezTo>
                    <a:pt x="37" y="8"/>
                    <a:pt x="36" y="12"/>
                    <a:pt x="33" y="15"/>
                  </a:cubicBezTo>
                  <a:cubicBezTo>
                    <a:pt x="32" y="15"/>
                    <a:pt x="17" y="25"/>
                    <a:pt x="16" y="40"/>
                  </a:cubicBezTo>
                  <a:cubicBezTo>
                    <a:pt x="15" y="44"/>
                    <a:pt x="12" y="47"/>
                    <a:pt x="8" y="47"/>
                  </a:cubicBezTo>
                  <a:cubicBezTo>
                    <a:pt x="3" y="47"/>
                    <a:pt x="0" y="43"/>
                    <a:pt x="1"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8" name="Freeform 143">
              <a:extLst>
                <a:ext uri="{FF2B5EF4-FFF2-40B4-BE49-F238E27FC236}">
                  <a16:creationId xmlns:a16="http://schemas.microsoft.com/office/drawing/2014/main" id="{7EEE7E6C-2F09-4354-BD3E-850E7E9EB277}"/>
                </a:ext>
              </a:extLst>
            </p:cNvPr>
            <p:cNvSpPr>
              <a:spLocks/>
            </p:cNvSpPr>
            <p:nvPr/>
          </p:nvSpPr>
          <p:spPr bwMode="auto">
            <a:xfrm>
              <a:off x="8883650" y="1574800"/>
              <a:ext cx="234950" cy="814387"/>
            </a:xfrm>
            <a:custGeom>
              <a:avLst/>
              <a:gdLst>
                <a:gd name="T0" fmla="*/ 10 w 121"/>
                <a:gd name="T1" fmla="*/ 0 h 422"/>
                <a:gd name="T2" fmla="*/ 93 w 121"/>
                <a:gd name="T3" fmla="*/ 47 h 422"/>
                <a:gd name="T4" fmla="*/ 119 w 121"/>
                <a:gd name="T5" fmla="*/ 228 h 422"/>
                <a:gd name="T6" fmla="*/ 113 w 121"/>
                <a:gd name="T7" fmla="*/ 422 h 422"/>
                <a:gd name="T8" fmla="*/ 66 w 121"/>
                <a:gd name="T9" fmla="*/ 422 h 422"/>
                <a:gd name="T10" fmla="*/ 63 w 121"/>
                <a:gd name="T11" fmla="*/ 277 h 422"/>
                <a:gd name="T12" fmla="*/ 50 w 121"/>
                <a:gd name="T13" fmla="*/ 196 h 422"/>
                <a:gd name="T14" fmla="*/ 0 w 121"/>
                <a:gd name="T15" fmla="*/ 35 h 422"/>
                <a:gd name="T16" fmla="*/ 10 w 121"/>
                <a:gd name="T17"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422">
                  <a:moveTo>
                    <a:pt x="10" y="0"/>
                  </a:moveTo>
                  <a:cubicBezTo>
                    <a:pt x="56" y="14"/>
                    <a:pt x="88" y="18"/>
                    <a:pt x="93" y="47"/>
                  </a:cubicBezTo>
                  <a:cubicBezTo>
                    <a:pt x="103" y="101"/>
                    <a:pt x="113" y="162"/>
                    <a:pt x="119" y="228"/>
                  </a:cubicBezTo>
                  <a:cubicBezTo>
                    <a:pt x="121" y="315"/>
                    <a:pt x="113" y="422"/>
                    <a:pt x="113" y="422"/>
                  </a:cubicBezTo>
                  <a:cubicBezTo>
                    <a:pt x="66" y="422"/>
                    <a:pt x="66" y="422"/>
                    <a:pt x="66" y="422"/>
                  </a:cubicBezTo>
                  <a:cubicBezTo>
                    <a:pt x="66" y="421"/>
                    <a:pt x="65" y="353"/>
                    <a:pt x="63" y="277"/>
                  </a:cubicBezTo>
                  <a:cubicBezTo>
                    <a:pt x="55" y="221"/>
                    <a:pt x="51" y="197"/>
                    <a:pt x="50" y="196"/>
                  </a:cubicBezTo>
                  <a:cubicBezTo>
                    <a:pt x="0" y="35"/>
                    <a:pt x="0" y="35"/>
                    <a:pt x="0" y="35"/>
                  </a:cubicBezTo>
                  <a:cubicBezTo>
                    <a:pt x="0" y="34"/>
                    <a:pt x="6" y="9"/>
                    <a:pt x="10" y="0"/>
                  </a:cubicBezTo>
                  <a:close/>
                </a:path>
              </a:pathLst>
            </a:custGeom>
            <a:solidFill>
              <a:srgbClr val="3230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49" name="Freeform 144">
              <a:extLst>
                <a:ext uri="{FF2B5EF4-FFF2-40B4-BE49-F238E27FC236}">
                  <a16:creationId xmlns:a16="http://schemas.microsoft.com/office/drawing/2014/main" id="{6BB5538F-062E-4422-9607-B7D17984CCAD}"/>
                </a:ext>
              </a:extLst>
            </p:cNvPr>
            <p:cNvSpPr>
              <a:spLocks/>
            </p:cNvSpPr>
            <p:nvPr/>
          </p:nvSpPr>
          <p:spPr bwMode="auto">
            <a:xfrm>
              <a:off x="8482013" y="1900238"/>
              <a:ext cx="134938" cy="95250"/>
            </a:xfrm>
            <a:custGeom>
              <a:avLst/>
              <a:gdLst>
                <a:gd name="T0" fmla="*/ 47 w 69"/>
                <a:gd name="T1" fmla="*/ 1 h 49"/>
                <a:gd name="T2" fmla="*/ 22 w 69"/>
                <a:gd name="T3" fmla="*/ 3 h 49"/>
                <a:gd name="T4" fmla="*/ 14 w 69"/>
                <a:gd name="T5" fmla="*/ 4 h 49"/>
                <a:gd name="T6" fmla="*/ 7 w 69"/>
                <a:gd name="T7" fmla="*/ 4 h 49"/>
                <a:gd name="T8" fmla="*/ 1 w 69"/>
                <a:gd name="T9" fmla="*/ 4 h 49"/>
                <a:gd name="T10" fmla="*/ 0 w 69"/>
                <a:gd name="T11" fmla="*/ 49 h 49"/>
                <a:gd name="T12" fmla="*/ 8 w 69"/>
                <a:gd name="T13" fmla="*/ 49 h 49"/>
                <a:gd name="T14" fmla="*/ 16 w 69"/>
                <a:gd name="T15" fmla="*/ 49 h 49"/>
                <a:gd name="T16" fmla="*/ 25 w 69"/>
                <a:gd name="T17" fmla="*/ 48 h 49"/>
                <a:gd name="T18" fmla="*/ 53 w 69"/>
                <a:gd name="T19" fmla="*/ 46 h 49"/>
                <a:gd name="T20" fmla="*/ 67 w 69"/>
                <a:gd name="T21" fmla="*/ 21 h 49"/>
                <a:gd name="T22" fmla="*/ 47 w 6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49">
                  <a:moveTo>
                    <a:pt x="47" y="1"/>
                  </a:moveTo>
                  <a:cubicBezTo>
                    <a:pt x="47" y="1"/>
                    <a:pt x="33" y="3"/>
                    <a:pt x="22" y="3"/>
                  </a:cubicBezTo>
                  <a:cubicBezTo>
                    <a:pt x="19" y="4"/>
                    <a:pt x="17" y="4"/>
                    <a:pt x="14" y="4"/>
                  </a:cubicBezTo>
                  <a:cubicBezTo>
                    <a:pt x="12" y="4"/>
                    <a:pt x="9" y="4"/>
                    <a:pt x="7" y="4"/>
                  </a:cubicBezTo>
                  <a:cubicBezTo>
                    <a:pt x="3" y="4"/>
                    <a:pt x="1" y="4"/>
                    <a:pt x="1" y="4"/>
                  </a:cubicBezTo>
                  <a:cubicBezTo>
                    <a:pt x="0" y="49"/>
                    <a:pt x="0" y="49"/>
                    <a:pt x="0" y="49"/>
                  </a:cubicBezTo>
                  <a:cubicBezTo>
                    <a:pt x="0" y="49"/>
                    <a:pt x="3" y="49"/>
                    <a:pt x="8" y="49"/>
                  </a:cubicBezTo>
                  <a:cubicBezTo>
                    <a:pt x="10" y="49"/>
                    <a:pt x="13" y="49"/>
                    <a:pt x="16" y="49"/>
                  </a:cubicBezTo>
                  <a:cubicBezTo>
                    <a:pt x="19" y="49"/>
                    <a:pt x="22" y="48"/>
                    <a:pt x="25" y="48"/>
                  </a:cubicBezTo>
                  <a:cubicBezTo>
                    <a:pt x="38" y="47"/>
                    <a:pt x="53" y="46"/>
                    <a:pt x="53" y="46"/>
                  </a:cubicBezTo>
                  <a:cubicBezTo>
                    <a:pt x="63" y="44"/>
                    <a:pt x="69" y="33"/>
                    <a:pt x="67" y="21"/>
                  </a:cubicBezTo>
                  <a:cubicBezTo>
                    <a:pt x="65" y="8"/>
                    <a:pt x="56" y="0"/>
                    <a:pt x="47" y="1"/>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0" name="Freeform 145">
              <a:extLst>
                <a:ext uri="{FF2B5EF4-FFF2-40B4-BE49-F238E27FC236}">
                  <a16:creationId xmlns:a16="http://schemas.microsoft.com/office/drawing/2014/main" id="{19DA0CA7-39A6-4458-89B9-E910972808A0}"/>
                </a:ext>
              </a:extLst>
            </p:cNvPr>
            <p:cNvSpPr>
              <a:spLocks/>
            </p:cNvSpPr>
            <p:nvPr/>
          </p:nvSpPr>
          <p:spPr bwMode="auto">
            <a:xfrm>
              <a:off x="8494713" y="1879600"/>
              <a:ext cx="63500" cy="68262"/>
            </a:xfrm>
            <a:custGeom>
              <a:avLst/>
              <a:gdLst>
                <a:gd name="T0" fmla="*/ 26 w 33"/>
                <a:gd name="T1" fmla="*/ 0 h 35"/>
                <a:gd name="T2" fmla="*/ 9 w 33"/>
                <a:gd name="T3" fmla="*/ 12 h 35"/>
                <a:gd name="T4" fmla="*/ 1 w 33"/>
                <a:gd name="T5" fmla="*/ 22 h 35"/>
                <a:gd name="T6" fmla="*/ 3 w 33"/>
                <a:gd name="T7" fmla="*/ 33 h 35"/>
                <a:gd name="T8" fmla="*/ 10 w 33"/>
                <a:gd name="T9" fmla="*/ 31 h 35"/>
                <a:gd name="T10" fmla="*/ 12 w 33"/>
                <a:gd name="T11" fmla="*/ 29 h 35"/>
                <a:gd name="T12" fmla="*/ 15 w 33"/>
                <a:gd name="T13" fmla="*/ 24 h 35"/>
                <a:gd name="T14" fmla="*/ 28 w 33"/>
                <a:gd name="T15" fmla="*/ 15 h 35"/>
                <a:gd name="T16" fmla="*/ 32 w 33"/>
                <a:gd name="T17" fmla="*/ 7 h 35"/>
                <a:gd name="T18" fmla="*/ 26 w 33"/>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5">
                  <a:moveTo>
                    <a:pt x="26" y="0"/>
                  </a:moveTo>
                  <a:cubicBezTo>
                    <a:pt x="19" y="1"/>
                    <a:pt x="13" y="6"/>
                    <a:pt x="9" y="12"/>
                  </a:cubicBezTo>
                  <a:cubicBezTo>
                    <a:pt x="4" y="17"/>
                    <a:pt x="2" y="22"/>
                    <a:pt x="1" y="22"/>
                  </a:cubicBezTo>
                  <a:cubicBezTo>
                    <a:pt x="0" y="26"/>
                    <a:pt x="0" y="30"/>
                    <a:pt x="3" y="33"/>
                  </a:cubicBezTo>
                  <a:cubicBezTo>
                    <a:pt x="5" y="35"/>
                    <a:pt x="9" y="35"/>
                    <a:pt x="10" y="31"/>
                  </a:cubicBezTo>
                  <a:cubicBezTo>
                    <a:pt x="10" y="31"/>
                    <a:pt x="11" y="30"/>
                    <a:pt x="12" y="29"/>
                  </a:cubicBezTo>
                  <a:cubicBezTo>
                    <a:pt x="13" y="27"/>
                    <a:pt x="14" y="26"/>
                    <a:pt x="15" y="24"/>
                  </a:cubicBezTo>
                  <a:cubicBezTo>
                    <a:pt x="19" y="20"/>
                    <a:pt x="23" y="16"/>
                    <a:pt x="28" y="15"/>
                  </a:cubicBezTo>
                  <a:cubicBezTo>
                    <a:pt x="31" y="15"/>
                    <a:pt x="33" y="11"/>
                    <a:pt x="32" y="7"/>
                  </a:cubicBezTo>
                  <a:cubicBezTo>
                    <a:pt x="32" y="3"/>
                    <a:pt x="29" y="0"/>
                    <a:pt x="26" y="0"/>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1" name="Freeform 146">
              <a:extLst>
                <a:ext uri="{FF2B5EF4-FFF2-40B4-BE49-F238E27FC236}">
                  <a16:creationId xmlns:a16="http://schemas.microsoft.com/office/drawing/2014/main" id="{9BD61793-1182-4260-8A30-6A886CEADBAC}"/>
                </a:ext>
              </a:extLst>
            </p:cNvPr>
            <p:cNvSpPr>
              <a:spLocks/>
            </p:cNvSpPr>
            <p:nvPr/>
          </p:nvSpPr>
          <p:spPr bwMode="auto">
            <a:xfrm>
              <a:off x="8261350" y="1624013"/>
              <a:ext cx="312738" cy="396875"/>
            </a:xfrm>
            <a:custGeom>
              <a:avLst/>
              <a:gdLst>
                <a:gd name="T0" fmla="*/ 120 w 161"/>
                <a:gd name="T1" fmla="*/ 203 h 206"/>
                <a:gd name="T2" fmla="*/ 34 w 161"/>
                <a:gd name="T3" fmla="*/ 193 h 206"/>
                <a:gd name="T4" fmla="*/ 24 w 161"/>
                <a:gd name="T5" fmla="*/ 106 h 206"/>
                <a:gd name="T6" fmla="*/ 107 w 161"/>
                <a:gd name="T7" fmla="*/ 0 h 206"/>
                <a:gd name="T8" fmla="*/ 161 w 161"/>
                <a:gd name="T9" fmla="*/ 60 h 206"/>
                <a:gd name="T10" fmla="*/ 82 w 161"/>
                <a:gd name="T11" fmla="*/ 130 h 206"/>
                <a:gd name="T12" fmla="*/ 77 w 161"/>
                <a:gd name="T13" fmla="*/ 142 h 206"/>
                <a:gd name="T14" fmla="*/ 124 w 161"/>
                <a:gd name="T15" fmla="*/ 142 h 206"/>
                <a:gd name="T16" fmla="*/ 128 w 161"/>
                <a:gd name="T17" fmla="*/ 202 h 206"/>
                <a:gd name="T18" fmla="*/ 120 w 161"/>
                <a:gd name="T19" fmla="*/ 20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206">
                  <a:moveTo>
                    <a:pt x="120" y="203"/>
                  </a:moveTo>
                  <a:cubicBezTo>
                    <a:pt x="102" y="203"/>
                    <a:pt x="50" y="206"/>
                    <a:pt x="34" y="193"/>
                  </a:cubicBezTo>
                  <a:cubicBezTo>
                    <a:pt x="23" y="184"/>
                    <a:pt x="0" y="155"/>
                    <a:pt x="24" y="106"/>
                  </a:cubicBezTo>
                  <a:cubicBezTo>
                    <a:pt x="44" y="66"/>
                    <a:pt x="77" y="29"/>
                    <a:pt x="107" y="0"/>
                  </a:cubicBezTo>
                  <a:cubicBezTo>
                    <a:pt x="161" y="60"/>
                    <a:pt x="161" y="60"/>
                    <a:pt x="161" y="60"/>
                  </a:cubicBezTo>
                  <a:cubicBezTo>
                    <a:pt x="133" y="87"/>
                    <a:pt x="108" y="100"/>
                    <a:pt x="82" y="130"/>
                  </a:cubicBezTo>
                  <a:cubicBezTo>
                    <a:pt x="74" y="139"/>
                    <a:pt x="77" y="142"/>
                    <a:pt x="77" y="142"/>
                  </a:cubicBezTo>
                  <a:cubicBezTo>
                    <a:pt x="81" y="146"/>
                    <a:pt x="107" y="144"/>
                    <a:pt x="124" y="142"/>
                  </a:cubicBezTo>
                  <a:cubicBezTo>
                    <a:pt x="128" y="202"/>
                    <a:pt x="128" y="202"/>
                    <a:pt x="128" y="202"/>
                  </a:cubicBezTo>
                  <a:cubicBezTo>
                    <a:pt x="123" y="203"/>
                    <a:pt x="126" y="203"/>
                    <a:pt x="120" y="203"/>
                  </a:cubicBezTo>
                  <a:close/>
                </a:path>
              </a:pathLst>
            </a:custGeom>
            <a:solidFill>
              <a:srgbClr val="3230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2" name="Freeform 147">
              <a:extLst>
                <a:ext uri="{FF2B5EF4-FFF2-40B4-BE49-F238E27FC236}">
                  <a16:creationId xmlns:a16="http://schemas.microsoft.com/office/drawing/2014/main" id="{5FEF9653-BCB5-4FDE-BF78-5182F013F5C2}"/>
                </a:ext>
              </a:extLst>
            </p:cNvPr>
            <p:cNvSpPr>
              <a:spLocks/>
            </p:cNvSpPr>
            <p:nvPr/>
          </p:nvSpPr>
          <p:spPr bwMode="auto">
            <a:xfrm>
              <a:off x="8567738" y="1057275"/>
              <a:ext cx="350838" cy="439737"/>
            </a:xfrm>
            <a:custGeom>
              <a:avLst/>
              <a:gdLst>
                <a:gd name="T0" fmla="*/ 169 w 180"/>
                <a:gd name="T1" fmla="*/ 107 h 228"/>
                <a:gd name="T2" fmla="*/ 171 w 180"/>
                <a:gd name="T3" fmla="*/ 75 h 228"/>
                <a:gd name="T4" fmla="*/ 90 w 180"/>
                <a:gd name="T5" fmla="*/ 0 h 228"/>
                <a:gd name="T6" fmla="*/ 9 w 180"/>
                <a:gd name="T7" fmla="*/ 75 h 228"/>
                <a:gd name="T8" fmla="*/ 11 w 180"/>
                <a:gd name="T9" fmla="*/ 107 h 228"/>
                <a:gd name="T10" fmla="*/ 5 w 180"/>
                <a:gd name="T11" fmla="*/ 110 h 228"/>
                <a:gd name="T12" fmla="*/ 0 w 180"/>
                <a:gd name="T13" fmla="*/ 121 h 228"/>
                <a:gd name="T14" fmla="*/ 0 w 180"/>
                <a:gd name="T15" fmla="*/ 137 h 228"/>
                <a:gd name="T16" fmla="*/ 15 w 180"/>
                <a:gd name="T17" fmla="*/ 152 h 228"/>
                <a:gd name="T18" fmla="*/ 90 w 180"/>
                <a:gd name="T19" fmla="*/ 228 h 228"/>
                <a:gd name="T20" fmla="*/ 165 w 180"/>
                <a:gd name="T21" fmla="*/ 152 h 228"/>
                <a:gd name="T22" fmla="*/ 180 w 180"/>
                <a:gd name="T23" fmla="*/ 137 h 228"/>
                <a:gd name="T24" fmla="*/ 180 w 180"/>
                <a:gd name="T25" fmla="*/ 121 h 228"/>
                <a:gd name="T26" fmla="*/ 169 w 180"/>
                <a:gd name="T27" fmla="*/ 10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 h="228">
                  <a:moveTo>
                    <a:pt x="169" y="107"/>
                  </a:moveTo>
                  <a:cubicBezTo>
                    <a:pt x="171" y="75"/>
                    <a:pt x="171" y="75"/>
                    <a:pt x="171" y="75"/>
                  </a:cubicBezTo>
                  <a:cubicBezTo>
                    <a:pt x="171" y="33"/>
                    <a:pt x="131" y="0"/>
                    <a:pt x="90" y="0"/>
                  </a:cubicBezTo>
                  <a:cubicBezTo>
                    <a:pt x="49" y="0"/>
                    <a:pt x="9" y="33"/>
                    <a:pt x="9" y="75"/>
                  </a:cubicBezTo>
                  <a:cubicBezTo>
                    <a:pt x="11" y="107"/>
                    <a:pt x="11" y="107"/>
                    <a:pt x="11" y="107"/>
                  </a:cubicBezTo>
                  <a:cubicBezTo>
                    <a:pt x="9" y="107"/>
                    <a:pt x="7" y="108"/>
                    <a:pt x="5" y="110"/>
                  </a:cubicBezTo>
                  <a:cubicBezTo>
                    <a:pt x="2" y="112"/>
                    <a:pt x="0" y="116"/>
                    <a:pt x="0" y="121"/>
                  </a:cubicBezTo>
                  <a:cubicBezTo>
                    <a:pt x="0" y="137"/>
                    <a:pt x="0" y="137"/>
                    <a:pt x="0" y="137"/>
                  </a:cubicBezTo>
                  <a:cubicBezTo>
                    <a:pt x="0" y="145"/>
                    <a:pt x="7" y="152"/>
                    <a:pt x="15" y="152"/>
                  </a:cubicBezTo>
                  <a:cubicBezTo>
                    <a:pt x="15" y="191"/>
                    <a:pt x="62" y="228"/>
                    <a:pt x="90" y="228"/>
                  </a:cubicBezTo>
                  <a:cubicBezTo>
                    <a:pt x="118" y="228"/>
                    <a:pt x="165" y="191"/>
                    <a:pt x="165" y="152"/>
                  </a:cubicBezTo>
                  <a:cubicBezTo>
                    <a:pt x="173" y="152"/>
                    <a:pt x="180" y="145"/>
                    <a:pt x="180" y="137"/>
                  </a:cubicBezTo>
                  <a:cubicBezTo>
                    <a:pt x="180" y="121"/>
                    <a:pt x="180" y="121"/>
                    <a:pt x="180" y="121"/>
                  </a:cubicBezTo>
                  <a:cubicBezTo>
                    <a:pt x="180" y="114"/>
                    <a:pt x="175" y="108"/>
                    <a:pt x="169" y="107"/>
                  </a:cubicBezTo>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3" name="Freeform 148">
              <a:extLst>
                <a:ext uri="{FF2B5EF4-FFF2-40B4-BE49-F238E27FC236}">
                  <a16:creationId xmlns:a16="http://schemas.microsoft.com/office/drawing/2014/main" id="{80E6F2DB-313E-4326-BE34-678C2256379A}"/>
                </a:ext>
              </a:extLst>
            </p:cNvPr>
            <p:cNvSpPr>
              <a:spLocks/>
            </p:cNvSpPr>
            <p:nvPr/>
          </p:nvSpPr>
          <p:spPr bwMode="auto">
            <a:xfrm>
              <a:off x="8888413" y="13541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8D6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4" name="Freeform 149">
              <a:extLst>
                <a:ext uri="{FF2B5EF4-FFF2-40B4-BE49-F238E27FC236}">
                  <a16:creationId xmlns:a16="http://schemas.microsoft.com/office/drawing/2014/main" id="{B214DB69-9195-4D98-AE77-03D7444FC613}"/>
                </a:ext>
              </a:extLst>
            </p:cNvPr>
            <p:cNvSpPr>
              <a:spLocks noEditPoints="1"/>
            </p:cNvSpPr>
            <p:nvPr/>
          </p:nvSpPr>
          <p:spPr bwMode="auto">
            <a:xfrm>
              <a:off x="8707438" y="1057275"/>
              <a:ext cx="211138" cy="439737"/>
            </a:xfrm>
            <a:custGeom>
              <a:avLst/>
              <a:gdLst>
                <a:gd name="T0" fmla="*/ 53 w 108"/>
                <a:gd name="T1" fmla="*/ 136 h 228"/>
                <a:gd name="T2" fmla="*/ 41 w 108"/>
                <a:gd name="T3" fmla="*/ 124 h 228"/>
                <a:gd name="T4" fmla="*/ 52 w 108"/>
                <a:gd name="T5" fmla="*/ 112 h 228"/>
                <a:gd name="T6" fmla="*/ 53 w 108"/>
                <a:gd name="T7" fmla="*/ 112 h 228"/>
                <a:gd name="T8" fmla="*/ 65 w 108"/>
                <a:gd name="T9" fmla="*/ 124 h 228"/>
                <a:gd name="T10" fmla="*/ 53 w 108"/>
                <a:gd name="T11" fmla="*/ 136 h 228"/>
                <a:gd name="T12" fmla="*/ 53 w 108"/>
                <a:gd name="T13" fmla="*/ 136 h 228"/>
                <a:gd name="T14" fmla="*/ 18 w 108"/>
                <a:gd name="T15" fmla="*/ 0 h 228"/>
                <a:gd name="T16" fmla="*/ 18 w 108"/>
                <a:gd name="T17" fmla="*/ 0 h 228"/>
                <a:gd name="T18" fmla="*/ 18 w 108"/>
                <a:gd name="T19" fmla="*/ 106 h 228"/>
                <a:gd name="T20" fmla="*/ 0 w 108"/>
                <a:gd name="T21" fmla="*/ 163 h 228"/>
                <a:gd name="T22" fmla="*/ 18 w 108"/>
                <a:gd name="T23" fmla="*/ 163 h 228"/>
                <a:gd name="T24" fmla="*/ 18 w 108"/>
                <a:gd name="T25" fmla="*/ 228 h 228"/>
                <a:gd name="T26" fmla="*/ 93 w 108"/>
                <a:gd name="T27" fmla="*/ 154 h 228"/>
                <a:gd name="T28" fmla="*/ 93 w 108"/>
                <a:gd name="T29" fmla="*/ 154 h 228"/>
                <a:gd name="T30" fmla="*/ 93 w 108"/>
                <a:gd name="T31" fmla="*/ 152 h 228"/>
                <a:gd name="T32" fmla="*/ 108 w 108"/>
                <a:gd name="T33" fmla="*/ 137 h 228"/>
                <a:gd name="T34" fmla="*/ 108 w 108"/>
                <a:gd name="T35" fmla="*/ 121 h 228"/>
                <a:gd name="T36" fmla="*/ 97 w 108"/>
                <a:gd name="T37" fmla="*/ 107 h 228"/>
                <a:gd name="T38" fmla="*/ 97 w 108"/>
                <a:gd name="T39" fmla="*/ 107 h 228"/>
                <a:gd name="T40" fmla="*/ 97 w 108"/>
                <a:gd name="T41" fmla="*/ 107 h 228"/>
                <a:gd name="T42" fmla="*/ 99 w 108"/>
                <a:gd name="T43" fmla="*/ 75 h 228"/>
                <a:gd name="T44" fmla="*/ 18 w 108"/>
                <a:gd name="T4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28">
                  <a:moveTo>
                    <a:pt x="53" y="136"/>
                  </a:moveTo>
                  <a:cubicBezTo>
                    <a:pt x="46" y="136"/>
                    <a:pt x="41" y="131"/>
                    <a:pt x="41" y="124"/>
                  </a:cubicBezTo>
                  <a:cubicBezTo>
                    <a:pt x="41" y="118"/>
                    <a:pt x="46" y="112"/>
                    <a:pt x="52" y="112"/>
                  </a:cubicBezTo>
                  <a:cubicBezTo>
                    <a:pt x="52" y="112"/>
                    <a:pt x="53" y="112"/>
                    <a:pt x="53" y="112"/>
                  </a:cubicBezTo>
                  <a:cubicBezTo>
                    <a:pt x="59" y="112"/>
                    <a:pt x="64" y="117"/>
                    <a:pt x="65" y="124"/>
                  </a:cubicBezTo>
                  <a:cubicBezTo>
                    <a:pt x="65" y="130"/>
                    <a:pt x="60" y="136"/>
                    <a:pt x="53" y="136"/>
                  </a:cubicBezTo>
                  <a:cubicBezTo>
                    <a:pt x="53" y="136"/>
                    <a:pt x="53" y="136"/>
                    <a:pt x="53" y="136"/>
                  </a:cubicBezTo>
                  <a:moveTo>
                    <a:pt x="18" y="0"/>
                  </a:moveTo>
                  <a:cubicBezTo>
                    <a:pt x="18" y="0"/>
                    <a:pt x="18" y="0"/>
                    <a:pt x="18" y="0"/>
                  </a:cubicBezTo>
                  <a:cubicBezTo>
                    <a:pt x="18" y="106"/>
                    <a:pt x="18" y="106"/>
                    <a:pt x="18" y="106"/>
                  </a:cubicBezTo>
                  <a:cubicBezTo>
                    <a:pt x="7" y="130"/>
                    <a:pt x="0" y="163"/>
                    <a:pt x="0" y="163"/>
                  </a:cubicBezTo>
                  <a:cubicBezTo>
                    <a:pt x="18" y="163"/>
                    <a:pt x="18" y="163"/>
                    <a:pt x="18" y="163"/>
                  </a:cubicBezTo>
                  <a:cubicBezTo>
                    <a:pt x="18" y="228"/>
                    <a:pt x="18" y="228"/>
                    <a:pt x="18" y="228"/>
                  </a:cubicBezTo>
                  <a:cubicBezTo>
                    <a:pt x="45" y="228"/>
                    <a:pt x="91" y="192"/>
                    <a:pt x="93" y="154"/>
                  </a:cubicBezTo>
                  <a:cubicBezTo>
                    <a:pt x="93" y="154"/>
                    <a:pt x="93" y="154"/>
                    <a:pt x="93" y="154"/>
                  </a:cubicBezTo>
                  <a:cubicBezTo>
                    <a:pt x="93" y="153"/>
                    <a:pt x="93" y="152"/>
                    <a:pt x="93" y="152"/>
                  </a:cubicBezTo>
                  <a:cubicBezTo>
                    <a:pt x="101" y="152"/>
                    <a:pt x="108" y="145"/>
                    <a:pt x="108" y="137"/>
                  </a:cubicBezTo>
                  <a:cubicBezTo>
                    <a:pt x="108" y="121"/>
                    <a:pt x="108" y="121"/>
                    <a:pt x="108" y="121"/>
                  </a:cubicBezTo>
                  <a:cubicBezTo>
                    <a:pt x="108" y="114"/>
                    <a:pt x="103" y="108"/>
                    <a:pt x="97" y="107"/>
                  </a:cubicBezTo>
                  <a:cubicBezTo>
                    <a:pt x="97" y="107"/>
                    <a:pt x="97" y="107"/>
                    <a:pt x="97" y="107"/>
                  </a:cubicBezTo>
                  <a:cubicBezTo>
                    <a:pt x="97" y="107"/>
                    <a:pt x="97" y="107"/>
                    <a:pt x="97" y="107"/>
                  </a:cubicBezTo>
                  <a:cubicBezTo>
                    <a:pt x="99" y="75"/>
                    <a:pt x="99" y="75"/>
                    <a:pt x="99" y="75"/>
                  </a:cubicBezTo>
                  <a:cubicBezTo>
                    <a:pt x="99" y="33"/>
                    <a:pt x="59" y="0"/>
                    <a:pt x="18" y="0"/>
                  </a:cubicBezTo>
                </a:path>
              </a:pathLst>
            </a:custGeom>
            <a:solidFill>
              <a:srgbClr val="EFAB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5" name="Freeform 151">
              <a:extLst>
                <a:ext uri="{FF2B5EF4-FFF2-40B4-BE49-F238E27FC236}">
                  <a16:creationId xmlns:a16="http://schemas.microsoft.com/office/drawing/2014/main" id="{C7E2770C-B3FD-403A-9CD6-31CD2A7B154B}"/>
                </a:ext>
              </a:extLst>
            </p:cNvPr>
            <p:cNvSpPr>
              <a:spLocks/>
            </p:cNvSpPr>
            <p:nvPr/>
          </p:nvSpPr>
          <p:spPr bwMode="auto">
            <a:xfrm>
              <a:off x="8653463" y="1266825"/>
              <a:ext cx="46038" cy="46037"/>
            </a:xfrm>
            <a:custGeom>
              <a:avLst/>
              <a:gdLst>
                <a:gd name="T0" fmla="*/ 24 w 24"/>
                <a:gd name="T1" fmla="*/ 12 h 24"/>
                <a:gd name="T2" fmla="*/ 12 w 24"/>
                <a:gd name="T3" fmla="*/ 24 h 24"/>
                <a:gd name="T4" fmla="*/ 0 w 24"/>
                <a:gd name="T5" fmla="*/ 12 h 24"/>
                <a:gd name="T6" fmla="*/ 11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2" y="24"/>
                  </a:cubicBezTo>
                  <a:cubicBezTo>
                    <a:pt x="6" y="24"/>
                    <a:pt x="0" y="19"/>
                    <a:pt x="0" y="12"/>
                  </a:cubicBezTo>
                  <a:cubicBezTo>
                    <a:pt x="0" y="6"/>
                    <a:pt x="5" y="0"/>
                    <a:pt x="11" y="0"/>
                  </a:cubicBezTo>
                  <a:cubicBezTo>
                    <a:pt x="18" y="0"/>
                    <a:pt x="23" y="5"/>
                    <a:pt x="24" y="12"/>
                  </a:cubicBezTo>
                  <a:close/>
                </a:path>
              </a:pathLst>
            </a:custGeom>
            <a:solidFill>
              <a:srgbClr val="3C2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6" name="Oval 152">
              <a:extLst>
                <a:ext uri="{FF2B5EF4-FFF2-40B4-BE49-F238E27FC236}">
                  <a16:creationId xmlns:a16="http://schemas.microsoft.com/office/drawing/2014/main" id="{88987D6C-A6C9-4999-8AF7-3C4DBB8D7EFD}"/>
                </a:ext>
              </a:extLst>
            </p:cNvPr>
            <p:cNvSpPr>
              <a:spLocks noChangeArrowheads="1"/>
            </p:cNvSpPr>
            <p:nvPr/>
          </p:nvSpPr>
          <p:spPr bwMode="auto">
            <a:xfrm>
              <a:off x="8678863" y="1293813"/>
              <a:ext cx="11113" cy="11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7" name="Freeform 153">
              <a:extLst>
                <a:ext uri="{FF2B5EF4-FFF2-40B4-BE49-F238E27FC236}">
                  <a16:creationId xmlns:a16="http://schemas.microsoft.com/office/drawing/2014/main" id="{F064688C-1031-49C5-A4BD-2B9BE6BA23BC}"/>
                </a:ext>
              </a:extLst>
            </p:cNvPr>
            <p:cNvSpPr>
              <a:spLocks/>
            </p:cNvSpPr>
            <p:nvPr/>
          </p:nvSpPr>
          <p:spPr bwMode="auto">
            <a:xfrm>
              <a:off x="8788400" y="1273175"/>
              <a:ext cx="46038" cy="46037"/>
            </a:xfrm>
            <a:custGeom>
              <a:avLst/>
              <a:gdLst>
                <a:gd name="T0" fmla="*/ 12 w 24"/>
                <a:gd name="T1" fmla="*/ 0 h 24"/>
                <a:gd name="T2" fmla="*/ 11 w 24"/>
                <a:gd name="T3" fmla="*/ 0 h 24"/>
                <a:gd name="T4" fmla="*/ 0 w 24"/>
                <a:gd name="T5" fmla="*/ 12 h 24"/>
                <a:gd name="T6" fmla="*/ 12 w 24"/>
                <a:gd name="T7" fmla="*/ 24 h 24"/>
                <a:gd name="T8" fmla="*/ 12 w 24"/>
                <a:gd name="T9" fmla="*/ 24 h 24"/>
                <a:gd name="T10" fmla="*/ 24 w 24"/>
                <a:gd name="T11" fmla="*/ 12 h 24"/>
                <a:gd name="T12" fmla="*/ 12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2" y="0"/>
                  </a:moveTo>
                  <a:cubicBezTo>
                    <a:pt x="12" y="0"/>
                    <a:pt x="11" y="0"/>
                    <a:pt x="11" y="0"/>
                  </a:cubicBezTo>
                  <a:cubicBezTo>
                    <a:pt x="5" y="0"/>
                    <a:pt x="0" y="6"/>
                    <a:pt x="0" y="12"/>
                  </a:cubicBezTo>
                  <a:cubicBezTo>
                    <a:pt x="0" y="19"/>
                    <a:pt x="5" y="24"/>
                    <a:pt x="12" y="24"/>
                  </a:cubicBezTo>
                  <a:cubicBezTo>
                    <a:pt x="12" y="24"/>
                    <a:pt x="12" y="24"/>
                    <a:pt x="12" y="24"/>
                  </a:cubicBezTo>
                  <a:cubicBezTo>
                    <a:pt x="19" y="24"/>
                    <a:pt x="24" y="18"/>
                    <a:pt x="24" y="12"/>
                  </a:cubicBezTo>
                  <a:cubicBezTo>
                    <a:pt x="23" y="5"/>
                    <a:pt x="18" y="0"/>
                    <a:pt x="12" y="0"/>
                  </a:cubicBezTo>
                </a:path>
              </a:pathLst>
            </a:custGeom>
            <a:solidFill>
              <a:srgbClr val="E889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8" name="Freeform 154">
              <a:extLst>
                <a:ext uri="{FF2B5EF4-FFF2-40B4-BE49-F238E27FC236}">
                  <a16:creationId xmlns:a16="http://schemas.microsoft.com/office/drawing/2014/main" id="{CE57C7DC-7E82-46D2-9A31-E901C9F3E7D6}"/>
                </a:ext>
              </a:extLst>
            </p:cNvPr>
            <p:cNvSpPr>
              <a:spLocks/>
            </p:cNvSpPr>
            <p:nvPr/>
          </p:nvSpPr>
          <p:spPr bwMode="auto">
            <a:xfrm>
              <a:off x="8788400" y="1266825"/>
              <a:ext cx="46038" cy="46037"/>
            </a:xfrm>
            <a:custGeom>
              <a:avLst/>
              <a:gdLst>
                <a:gd name="T0" fmla="*/ 24 w 24"/>
                <a:gd name="T1" fmla="*/ 12 h 24"/>
                <a:gd name="T2" fmla="*/ 12 w 24"/>
                <a:gd name="T3" fmla="*/ 24 h 24"/>
                <a:gd name="T4" fmla="*/ 0 w 24"/>
                <a:gd name="T5" fmla="*/ 12 h 24"/>
                <a:gd name="T6" fmla="*/ 11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18"/>
                    <a:pt x="19" y="24"/>
                    <a:pt x="12" y="24"/>
                  </a:cubicBezTo>
                  <a:cubicBezTo>
                    <a:pt x="6" y="24"/>
                    <a:pt x="0" y="19"/>
                    <a:pt x="0" y="12"/>
                  </a:cubicBezTo>
                  <a:cubicBezTo>
                    <a:pt x="0" y="6"/>
                    <a:pt x="5" y="0"/>
                    <a:pt x="11" y="0"/>
                  </a:cubicBezTo>
                  <a:cubicBezTo>
                    <a:pt x="18" y="0"/>
                    <a:pt x="23" y="5"/>
                    <a:pt x="24" y="12"/>
                  </a:cubicBezTo>
                  <a:close/>
                </a:path>
              </a:pathLst>
            </a:custGeom>
            <a:solidFill>
              <a:srgbClr val="3C2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59" name="Oval 155">
              <a:extLst>
                <a:ext uri="{FF2B5EF4-FFF2-40B4-BE49-F238E27FC236}">
                  <a16:creationId xmlns:a16="http://schemas.microsoft.com/office/drawing/2014/main" id="{BE4D4A8B-E65F-460C-9C67-FD80F5556914}"/>
                </a:ext>
              </a:extLst>
            </p:cNvPr>
            <p:cNvSpPr>
              <a:spLocks noChangeArrowheads="1"/>
            </p:cNvSpPr>
            <p:nvPr/>
          </p:nvSpPr>
          <p:spPr bwMode="auto">
            <a:xfrm>
              <a:off x="8812213" y="1293813"/>
              <a:ext cx="12700" cy="11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60" name="Freeform 156">
              <a:extLst>
                <a:ext uri="{FF2B5EF4-FFF2-40B4-BE49-F238E27FC236}">
                  <a16:creationId xmlns:a16="http://schemas.microsoft.com/office/drawing/2014/main" id="{FBD01EF4-D2FC-4F6C-BA6A-C1D532D891C5}"/>
                </a:ext>
              </a:extLst>
            </p:cNvPr>
            <p:cNvSpPr>
              <a:spLocks noEditPoints="1"/>
            </p:cNvSpPr>
            <p:nvPr/>
          </p:nvSpPr>
          <p:spPr bwMode="auto">
            <a:xfrm>
              <a:off x="8524874" y="930276"/>
              <a:ext cx="454025" cy="587375"/>
            </a:xfrm>
            <a:custGeom>
              <a:avLst/>
              <a:gdLst>
                <a:gd name="T0" fmla="*/ 82 w 233"/>
                <a:gd name="T1" fmla="*/ 46 h 305"/>
                <a:gd name="T2" fmla="*/ 24 w 233"/>
                <a:gd name="T3" fmla="*/ 200 h 305"/>
                <a:gd name="T4" fmla="*/ 32 w 233"/>
                <a:gd name="T5" fmla="*/ 212 h 305"/>
                <a:gd name="T6" fmla="*/ 112 w 233"/>
                <a:gd name="T7" fmla="*/ 305 h 305"/>
                <a:gd name="T8" fmla="*/ 192 w 233"/>
                <a:gd name="T9" fmla="*/ 212 h 305"/>
                <a:gd name="T10" fmla="*/ 200 w 233"/>
                <a:gd name="T11" fmla="*/ 200 h 305"/>
                <a:gd name="T12" fmla="*/ 82 w 233"/>
                <a:gd name="T13" fmla="*/ 46 h 305"/>
                <a:gd name="T14" fmla="*/ 183 w 233"/>
                <a:gd name="T15" fmla="*/ 210 h 305"/>
                <a:gd name="T16" fmla="*/ 168 w 233"/>
                <a:gd name="T17" fmla="*/ 241 h 305"/>
                <a:gd name="T18" fmla="*/ 155 w 233"/>
                <a:gd name="T19" fmla="*/ 242 h 305"/>
                <a:gd name="T20" fmla="*/ 112 w 233"/>
                <a:gd name="T21" fmla="*/ 236 h 305"/>
                <a:gd name="T22" fmla="*/ 69 w 233"/>
                <a:gd name="T23" fmla="*/ 242 h 305"/>
                <a:gd name="T24" fmla="*/ 56 w 233"/>
                <a:gd name="T25" fmla="*/ 241 h 305"/>
                <a:gd name="T26" fmla="*/ 42 w 233"/>
                <a:gd name="T27" fmla="*/ 210 h 305"/>
                <a:gd name="T28" fmla="*/ 39 w 233"/>
                <a:gd name="T29" fmla="*/ 135 h 305"/>
                <a:gd name="T30" fmla="*/ 78 w 233"/>
                <a:gd name="T31" fmla="*/ 114 h 305"/>
                <a:gd name="T32" fmla="*/ 112 w 233"/>
                <a:gd name="T33" fmla="*/ 118 h 305"/>
                <a:gd name="T34" fmla="*/ 146 w 233"/>
                <a:gd name="T35" fmla="*/ 114 h 305"/>
                <a:gd name="T36" fmla="*/ 186 w 233"/>
                <a:gd name="T37" fmla="*/ 135 h 305"/>
                <a:gd name="T38" fmla="*/ 183 w 233"/>
                <a:gd name="T39" fmla="*/ 21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5">
                  <a:moveTo>
                    <a:pt x="82" y="46"/>
                  </a:moveTo>
                  <a:cubicBezTo>
                    <a:pt x="0" y="19"/>
                    <a:pt x="16" y="174"/>
                    <a:pt x="24" y="200"/>
                  </a:cubicBezTo>
                  <a:cubicBezTo>
                    <a:pt x="26" y="205"/>
                    <a:pt x="32" y="212"/>
                    <a:pt x="32" y="212"/>
                  </a:cubicBezTo>
                  <a:cubicBezTo>
                    <a:pt x="34" y="217"/>
                    <a:pt x="25" y="305"/>
                    <a:pt x="112" y="305"/>
                  </a:cubicBezTo>
                  <a:cubicBezTo>
                    <a:pt x="199" y="305"/>
                    <a:pt x="190" y="217"/>
                    <a:pt x="192" y="212"/>
                  </a:cubicBezTo>
                  <a:cubicBezTo>
                    <a:pt x="192" y="212"/>
                    <a:pt x="199" y="205"/>
                    <a:pt x="200" y="200"/>
                  </a:cubicBezTo>
                  <a:cubicBezTo>
                    <a:pt x="208" y="174"/>
                    <a:pt x="233" y="0"/>
                    <a:pt x="82" y="46"/>
                  </a:cubicBezTo>
                  <a:close/>
                  <a:moveTo>
                    <a:pt x="183" y="210"/>
                  </a:moveTo>
                  <a:cubicBezTo>
                    <a:pt x="183" y="220"/>
                    <a:pt x="176" y="234"/>
                    <a:pt x="168" y="241"/>
                  </a:cubicBezTo>
                  <a:cubicBezTo>
                    <a:pt x="164" y="243"/>
                    <a:pt x="159" y="244"/>
                    <a:pt x="155" y="242"/>
                  </a:cubicBezTo>
                  <a:cubicBezTo>
                    <a:pt x="148" y="239"/>
                    <a:pt x="132" y="236"/>
                    <a:pt x="112" y="236"/>
                  </a:cubicBezTo>
                  <a:cubicBezTo>
                    <a:pt x="92" y="236"/>
                    <a:pt x="76" y="239"/>
                    <a:pt x="69" y="242"/>
                  </a:cubicBezTo>
                  <a:cubicBezTo>
                    <a:pt x="65" y="244"/>
                    <a:pt x="60" y="243"/>
                    <a:pt x="56" y="241"/>
                  </a:cubicBezTo>
                  <a:cubicBezTo>
                    <a:pt x="48" y="234"/>
                    <a:pt x="42" y="220"/>
                    <a:pt x="42" y="210"/>
                  </a:cubicBezTo>
                  <a:cubicBezTo>
                    <a:pt x="42" y="210"/>
                    <a:pt x="30" y="167"/>
                    <a:pt x="39" y="135"/>
                  </a:cubicBezTo>
                  <a:cubicBezTo>
                    <a:pt x="43" y="119"/>
                    <a:pt x="62" y="110"/>
                    <a:pt x="78" y="114"/>
                  </a:cubicBezTo>
                  <a:cubicBezTo>
                    <a:pt x="90" y="117"/>
                    <a:pt x="102" y="118"/>
                    <a:pt x="112" y="118"/>
                  </a:cubicBezTo>
                  <a:cubicBezTo>
                    <a:pt x="123" y="118"/>
                    <a:pt x="135" y="117"/>
                    <a:pt x="146" y="114"/>
                  </a:cubicBezTo>
                  <a:cubicBezTo>
                    <a:pt x="162" y="110"/>
                    <a:pt x="181" y="119"/>
                    <a:pt x="186" y="135"/>
                  </a:cubicBezTo>
                  <a:cubicBezTo>
                    <a:pt x="194" y="167"/>
                    <a:pt x="183" y="210"/>
                    <a:pt x="183" y="210"/>
                  </a:cubicBezTo>
                  <a:close/>
                </a:path>
              </a:pathLst>
            </a:custGeom>
            <a:solidFill>
              <a:srgbClr val="4F3C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61" name="Freeform 157">
              <a:extLst>
                <a:ext uri="{FF2B5EF4-FFF2-40B4-BE49-F238E27FC236}">
                  <a16:creationId xmlns:a16="http://schemas.microsoft.com/office/drawing/2014/main" id="{68153AB5-312B-4D50-A156-9D4A2EE0C891}"/>
                </a:ext>
              </a:extLst>
            </p:cNvPr>
            <p:cNvSpPr>
              <a:spLocks/>
            </p:cNvSpPr>
            <p:nvPr/>
          </p:nvSpPr>
          <p:spPr bwMode="auto">
            <a:xfrm>
              <a:off x="8702675" y="1411288"/>
              <a:ext cx="80963" cy="17462"/>
            </a:xfrm>
            <a:custGeom>
              <a:avLst/>
              <a:gdLst>
                <a:gd name="T0" fmla="*/ 1 w 42"/>
                <a:gd name="T1" fmla="*/ 0 h 9"/>
                <a:gd name="T2" fmla="*/ 41 w 42"/>
                <a:gd name="T3" fmla="*/ 0 h 9"/>
                <a:gd name="T4" fmla="*/ 42 w 42"/>
                <a:gd name="T5" fmla="*/ 3 h 9"/>
                <a:gd name="T6" fmla="*/ 21 w 42"/>
                <a:gd name="T7" fmla="*/ 9 h 9"/>
                <a:gd name="T8" fmla="*/ 0 w 42"/>
                <a:gd name="T9" fmla="*/ 3 h 9"/>
                <a:gd name="T10" fmla="*/ 1 w 42"/>
                <a:gd name="T11" fmla="*/ 0 h 9"/>
              </a:gdLst>
              <a:ahLst/>
              <a:cxnLst>
                <a:cxn ang="0">
                  <a:pos x="T0" y="T1"/>
                </a:cxn>
                <a:cxn ang="0">
                  <a:pos x="T2" y="T3"/>
                </a:cxn>
                <a:cxn ang="0">
                  <a:pos x="T4" y="T5"/>
                </a:cxn>
                <a:cxn ang="0">
                  <a:pos x="T6" y="T7"/>
                </a:cxn>
                <a:cxn ang="0">
                  <a:pos x="T8" y="T9"/>
                </a:cxn>
                <a:cxn ang="0">
                  <a:pos x="T10" y="T11"/>
                </a:cxn>
              </a:cxnLst>
              <a:rect l="0" t="0" r="r" b="b"/>
              <a:pathLst>
                <a:path w="42" h="9">
                  <a:moveTo>
                    <a:pt x="1" y="0"/>
                  </a:moveTo>
                  <a:cubicBezTo>
                    <a:pt x="41" y="0"/>
                    <a:pt x="41" y="0"/>
                    <a:pt x="41" y="0"/>
                  </a:cubicBezTo>
                  <a:cubicBezTo>
                    <a:pt x="42" y="0"/>
                    <a:pt x="42" y="2"/>
                    <a:pt x="42" y="3"/>
                  </a:cubicBezTo>
                  <a:cubicBezTo>
                    <a:pt x="39" y="5"/>
                    <a:pt x="33" y="9"/>
                    <a:pt x="21" y="9"/>
                  </a:cubicBezTo>
                  <a:cubicBezTo>
                    <a:pt x="9" y="9"/>
                    <a:pt x="3" y="5"/>
                    <a:pt x="0" y="3"/>
                  </a:cubicBezTo>
                  <a:cubicBezTo>
                    <a:pt x="0" y="2"/>
                    <a:pt x="0" y="0"/>
                    <a:pt x="1" y="0"/>
                  </a:cubicBezTo>
                  <a:close/>
                </a:path>
              </a:pathLst>
            </a:custGeom>
            <a:solidFill>
              <a:srgbClr val="F6C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62" name="Freeform 158">
              <a:extLst>
                <a:ext uri="{FF2B5EF4-FFF2-40B4-BE49-F238E27FC236}">
                  <a16:creationId xmlns:a16="http://schemas.microsoft.com/office/drawing/2014/main" id="{9AB8FBFF-83CB-4A02-A489-51DB844972C4}"/>
                </a:ext>
              </a:extLst>
            </p:cNvPr>
            <p:cNvSpPr>
              <a:spLocks noEditPoints="1"/>
            </p:cNvSpPr>
            <p:nvPr/>
          </p:nvSpPr>
          <p:spPr bwMode="auto">
            <a:xfrm>
              <a:off x="8574088" y="1241425"/>
              <a:ext cx="327025" cy="100012"/>
            </a:xfrm>
            <a:custGeom>
              <a:avLst/>
              <a:gdLst>
                <a:gd name="T0" fmla="*/ 168 w 168"/>
                <a:gd name="T1" fmla="*/ 4 h 52"/>
                <a:gd name="T2" fmla="*/ 152 w 168"/>
                <a:gd name="T3" fmla="*/ 4 h 52"/>
                <a:gd name="T4" fmla="*/ 130 w 168"/>
                <a:gd name="T5" fmla="*/ 0 h 52"/>
                <a:gd name="T6" fmla="*/ 96 w 168"/>
                <a:gd name="T7" fmla="*/ 9 h 52"/>
                <a:gd name="T8" fmla="*/ 84 w 168"/>
                <a:gd name="T9" fmla="*/ 6 h 52"/>
                <a:gd name="T10" fmla="*/ 73 w 168"/>
                <a:gd name="T11" fmla="*/ 9 h 52"/>
                <a:gd name="T12" fmla="*/ 39 w 168"/>
                <a:gd name="T13" fmla="*/ 0 h 52"/>
                <a:gd name="T14" fmla="*/ 17 w 168"/>
                <a:gd name="T15" fmla="*/ 4 h 52"/>
                <a:gd name="T16" fmla="*/ 0 w 168"/>
                <a:gd name="T17" fmla="*/ 4 h 52"/>
                <a:gd name="T18" fmla="*/ 0 w 168"/>
                <a:gd name="T19" fmla="*/ 16 h 52"/>
                <a:gd name="T20" fmla="*/ 6 w 168"/>
                <a:gd name="T21" fmla="*/ 18 h 52"/>
                <a:gd name="T22" fmla="*/ 5 w 168"/>
                <a:gd name="T23" fmla="*/ 24 h 52"/>
                <a:gd name="T24" fmla="*/ 39 w 168"/>
                <a:gd name="T25" fmla="*/ 52 h 52"/>
                <a:gd name="T26" fmla="*/ 77 w 168"/>
                <a:gd name="T27" fmla="*/ 25 h 52"/>
                <a:gd name="T28" fmla="*/ 77 w 168"/>
                <a:gd name="T29" fmla="*/ 18 h 52"/>
                <a:gd name="T30" fmla="*/ 84 w 168"/>
                <a:gd name="T31" fmla="*/ 16 h 52"/>
                <a:gd name="T32" fmla="*/ 92 w 168"/>
                <a:gd name="T33" fmla="*/ 18 h 52"/>
                <a:gd name="T34" fmla="*/ 92 w 168"/>
                <a:gd name="T35" fmla="*/ 25 h 52"/>
                <a:gd name="T36" fmla="*/ 130 w 168"/>
                <a:gd name="T37" fmla="*/ 52 h 52"/>
                <a:gd name="T38" fmla="*/ 164 w 168"/>
                <a:gd name="T39" fmla="*/ 24 h 52"/>
                <a:gd name="T40" fmla="*/ 163 w 168"/>
                <a:gd name="T41" fmla="*/ 18 h 52"/>
                <a:gd name="T42" fmla="*/ 168 w 168"/>
                <a:gd name="T43" fmla="*/ 16 h 52"/>
                <a:gd name="T44" fmla="*/ 168 w 168"/>
                <a:gd name="T45" fmla="*/ 4 h 52"/>
                <a:gd name="T46" fmla="*/ 71 w 168"/>
                <a:gd name="T47" fmla="*/ 24 h 52"/>
                <a:gd name="T48" fmla="*/ 39 w 168"/>
                <a:gd name="T49" fmla="*/ 46 h 52"/>
                <a:gd name="T50" fmla="*/ 11 w 168"/>
                <a:gd name="T51" fmla="*/ 24 h 52"/>
                <a:gd name="T52" fmla="*/ 39 w 168"/>
                <a:gd name="T53" fmla="*/ 6 h 52"/>
                <a:gd name="T54" fmla="*/ 69 w 168"/>
                <a:gd name="T55" fmla="*/ 14 h 52"/>
                <a:gd name="T56" fmla="*/ 71 w 168"/>
                <a:gd name="T57" fmla="*/ 24 h 52"/>
                <a:gd name="T58" fmla="*/ 130 w 168"/>
                <a:gd name="T59" fmla="*/ 46 h 52"/>
                <a:gd name="T60" fmla="*/ 98 w 168"/>
                <a:gd name="T61" fmla="*/ 24 h 52"/>
                <a:gd name="T62" fmla="*/ 100 w 168"/>
                <a:gd name="T63" fmla="*/ 14 h 52"/>
                <a:gd name="T64" fmla="*/ 130 w 168"/>
                <a:gd name="T65" fmla="*/ 6 h 52"/>
                <a:gd name="T66" fmla="*/ 158 w 168"/>
                <a:gd name="T67" fmla="*/ 24 h 52"/>
                <a:gd name="T68" fmla="*/ 130 w 168"/>
                <a:gd name="T6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 h="52">
                  <a:moveTo>
                    <a:pt x="168" y="4"/>
                  </a:moveTo>
                  <a:cubicBezTo>
                    <a:pt x="152" y="4"/>
                    <a:pt x="152" y="4"/>
                    <a:pt x="152" y="4"/>
                  </a:cubicBezTo>
                  <a:cubicBezTo>
                    <a:pt x="147" y="1"/>
                    <a:pt x="140" y="0"/>
                    <a:pt x="130" y="0"/>
                  </a:cubicBezTo>
                  <a:cubicBezTo>
                    <a:pt x="113" y="0"/>
                    <a:pt x="102" y="3"/>
                    <a:pt x="96" y="9"/>
                  </a:cubicBezTo>
                  <a:cubicBezTo>
                    <a:pt x="93" y="8"/>
                    <a:pt x="89" y="6"/>
                    <a:pt x="84" y="6"/>
                  </a:cubicBezTo>
                  <a:cubicBezTo>
                    <a:pt x="80" y="6"/>
                    <a:pt x="76" y="7"/>
                    <a:pt x="73" y="9"/>
                  </a:cubicBezTo>
                  <a:cubicBezTo>
                    <a:pt x="67" y="3"/>
                    <a:pt x="56" y="0"/>
                    <a:pt x="39" y="0"/>
                  </a:cubicBezTo>
                  <a:cubicBezTo>
                    <a:pt x="29" y="0"/>
                    <a:pt x="22" y="1"/>
                    <a:pt x="17" y="4"/>
                  </a:cubicBezTo>
                  <a:cubicBezTo>
                    <a:pt x="0" y="4"/>
                    <a:pt x="0" y="4"/>
                    <a:pt x="0" y="4"/>
                  </a:cubicBezTo>
                  <a:cubicBezTo>
                    <a:pt x="0" y="16"/>
                    <a:pt x="0" y="16"/>
                    <a:pt x="0" y="16"/>
                  </a:cubicBezTo>
                  <a:cubicBezTo>
                    <a:pt x="6" y="18"/>
                    <a:pt x="6" y="18"/>
                    <a:pt x="6" y="18"/>
                  </a:cubicBezTo>
                  <a:cubicBezTo>
                    <a:pt x="5" y="20"/>
                    <a:pt x="5" y="22"/>
                    <a:pt x="5" y="24"/>
                  </a:cubicBezTo>
                  <a:cubicBezTo>
                    <a:pt x="5" y="42"/>
                    <a:pt x="11" y="52"/>
                    <a:pt x="39" y="52"/>
                  </a:cubicBezTo>
                  <a:cubicBezTo>
                    <a:pt x="63" y="52"/>
                    <a:pt x="73" y="45"/>
                    <a:pt x="77" y="25"/>
                  </a:cubicBezTo>
                  <a:cubicBezTo>
                    <a:pt x="78" y="22"/>
                    <a:pt x="78" y="20"/>
                    <a:pt x="77" y="18"/>
                  </a:cubicBezTo>
                  <a:cubicBezTo>
                    <a:pt x="79" y="17"/>
                    <a:pt x="81" y="16"/>
                    <a:pt x="84" y="16"/>
                  </a:cubicBezTo>
                  <a:cubicBezTo>
                    <a:pt x="88" y="16"/>
                    <a:pt x="90" y="17"/>
                    <a:pt x="92" y="18"/>
                  </a:cubicBezTo>
                  <a:cubicBezTo>
                    <a:pt x="91" y="20"/>
                    <a:pt x="91" y="22"/>
                    <a:pt x="92" y="25"/>
                  </a:cubicBezTo>
                  <a:cubicBezTo>
                    <a:pt x="96" y="45"/>
                    <a:pt x="106" y="52"/>
                    <a:pt x="130" y="52"/>
                  </a:cubicBezTo>
                  <a:cubicBezTo>
                    <a:pt x="158" y="52"/>
                    <a:pt x="164" y="42"/>
                    <a:pt x="164" y="24"/>
                  </a:cubicBezTo>
                  <a:cubicBezTo>
                    <a:pt x="164" y="22"/>
                    <a:pt x="164" y="20"/>
                    <a:pt x="163" y="18"/>
                  </a:cubicBezTo>
                  <a:cubicBezTo>
                    <a:pt x="168" y="16"/>
                    <a:pt x="168" y="16"/>
                    <a:pt x="168" y="16"/>
                  </a:cubicBezTo>
                  <a:lnTo>
                    <a:pt x="168" y="4"/>
                  </a:lnTo>
                  <a:close/>
                  <a:moveTo>
                    <a:pt x="71" y="24"/>
                  </a:moveTo>
                  <a:cubicBezTo>
                    <a:pt x="68" y="41"/>
                    <a:pt x="61" y="46"/>
                    <a:pt x="39" y="46"/>
                  </a:cubicBezTo>
                  <a:cubicBezTo>
                    <a:pt x="13" y="46"/>
                    <a:pt x="11" y="37"/>
                    <a:pt x="11" y="24"/>
                  </a:cubicBezTo>
                  <a:cubicBezTo>
                    <a:pt x="11" y="20"/>
                    <a:pt x="11" y="6"/>
                    <a:pt x="39" y="6"/>
                  </a:cubicBezTo>
                  <a:cubicBezTo>
                    <a:pt x="59" y="6"/>
                    <a:pt x="66" y="10"/>
                    <a:pt x="69" y="14"/>
                  </a:cubicBezTo>
                  <a:cubicBezTo>
                    <a:pt x="71" y="16"/>
                    <a:pt x="72" y="20"/>
                    <a:pt x="71" y="24"/>
                  </a:cubicBezTo>
                  <a:close/>
                  <a:moveTo>
                    <a:pt x="130" y="46"/>
                  </a:moveTo>
                  <a:cubicBezTo>
                    <a:pt x="108" y="46"/>
                    <a:pt x="101" y="41"/>
                    <a:pt x="98" y="24"/>
                  </a:cubicBezTo>
                  <a:cubicBezTo>
                    <a:pt x="97" y="20"/>
                    <a:pt x="98" y="16"/>
                    <a:pt x="100" y="14"/>
                  </a:cubicBezTo>
                  <a:cubicBezTo>
                    <a:pt x="103" y="10"/>
                    <a:pt x="110" y="6"/>
                    <a:pt x="130" y="6"/>
                  </a:cubicBezTo>
                  <a:cubicBezTo>
                    <a:pt x="158" y="6"/>
                    <a:pt x="158" y="20"/>
                    <a:pt x="158" y="24"/>
                  </a:cubicBezTo>
                  <a:cubicBezTo>
                    <a:pt x="158" y="37"/>
                    <a:pt x="156" y="46"/>
                    <a:pt x="130" y="46"/>
                  </a:cubicBezTo>
                  <a:close/>
                </a:path>
              </a:pathLst>
            </a:custGeom>
            <a:solidFill>
              <a:srgbClr val="4341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grpSp>
        <p:nvGrpSpPr>
          <p:cNvPr id="570" name="green_guy">
            <a:extLst>
              <a:ext uri="{FF2B5EF4-FFF2-40B4-BE49-F238E27FC236}">
                <a16:creationId xmlns:a16="http://schemas.microsoft.com/office/drawing/2014/main" id="{EEF95148-D497-449F-A55C-9DAC33C8ACAF}"/>
              </a:ext>
            </a:extLst>
          </p:cNvPr>
          <p:cNvGrpSpPr>
            <a:grpSpLocks noChangeAspect="1"/>
          </p:cNvGrpSpPr>
          <p:nvPr/>
        </p:nvGrpSpPr>
        <p:grpSpPr bwMode="auto">
          <a:xfrm>
            <a:off x="6435688" y="4212216"/>
            <a:ext cx="1378891" cy="2523817"/>
            <a:chOff x="537" y="608"/>
            <a:chExt cx="1108" cy="2028"/>
          </a:xfrm>
        </p:grpSpPr>
        <p:sp>
          <p:nvSpPr>
            <p:cNvPr id="571" name="Freeform 7">
              <a:extLst>
                <a:ext uri="{FF2B5EF4-FFF2-40B4-BE49-F238E27FC236}">
                  <a16:creationId xmlns:a16="http://schemas.microsoft.com/office/drawing/2014/main" id="{AA9C264C-18F4-42FB-82FA-5C8A2F89CB9B}"/>
                </a:ext>
              </a:extLst>
            </p:cNvPr>
            <p:cNvSpPr>
              <a:spLocks/>
            </p:cNvSpPr>
            <p:nvPr/>
          </p:nvSpPr>
          <p:spPr bwMode="auto">
            <a:xfrm>
              <a:off x="956" y="1305"/>
              <a:ext cx="268" cy="449"/>
            </a:xfrm>
            <a:custGeom>
              <a:avLst/>
              <a:gdLst>
                <a:gd name="T0" fmla="*/ 268 w 268"/>
                <a:gd name="T1" fmla="*/ 118 h 449"/>
                <a:gd name="T2" fmla="*/ 238 w 268"/>
                <a:gd name="T3" fmla="*/ 105 h 449"/>
                <a:gd name="T4" fmla="*/ 238 w 268"/>
                <a:gd name="T5" fmla="*/ 0 h 449"/>
                <a:gd name="T6" fmla="*/ 32 w 268"/>
                <a:gd name="T7" fmla="*/ 0 h 449"/>
                <a:gd name="T8" fmla="*/ 32 w 268"/>
                <a:gd name="T9" fmla="*/ 105 h 449"/>
                <a:gd name="T10" fmla="*/ 0 w 268"/>
                <a:gd name="T11" fmla="*/ 115 h 449"/>
                <a:gd name="T12" fmla="*/ 8 w 268"/>
                <a:gd name="T13" fmla="*/ 407 h 449"/>
                <a:gd name="T14" fmla="*/ 32 w 268"/>
                <a:gd name="T15" fmla="*/ 407 h 449"/>
                <a:gd name="T16" fmla="*/ 32 w 268"/>
                <a:gd name="T17" fmla="*/ 449 h 449"/>
                <a:gd name="T18" fmla="*/ 238 w 268"/>
                <a:gd name="T19" fmla="*/ 449 h 449"/>
                <a:gd name="T20" fmla="*/ 238 w 268"/>
                <a:gd name="T21" fmla="*/ 407 h 449"/>
                <a:gd name="T22" fmla="*/ 262 w 268"/>
                <a:gd name="T23" fmla="*/ 407 h 449"/>
                <a:gd name="T24" fmla="*/ 268 w 268"/>
                <a:gd name="T25" fmla="*/ 1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8" h="449">
                  <a:moveTo>
                    <a:pt x="268" y="118"/>
                  </a:moveTo>
                  <a:lnTo>
                    <a:pt x="238" y="105"/>
                  </a:lnTo>
                  <a:lnTo>
                    <a:pt x="238" y="0"/>
                  </a:lnTo>
                  <a:lnTo>
                    <a:pt x="32" y="0"/>
                  </a:lnTo>
                  <a:lnTo>
                    <a:pt x="32" y="105"/>
                  </a:lnTo>
                  <a:lnTo>
                    <a:pt x="0" y="115"/>
                  </a:lnTo>
                  <a:lnTo>
                    <a:pt x="8" y="407"/>
                  </a:lnTo>
                  <a:lnTo>
                    <a:pt x="32" y="407"/>
                  </a:lnTo>
                  <a:lnTo>
                    <a:pt x="32" y="449"/>
                  </a:lnTo>
                  <a:lnTo>
                    <a:pt x="238" y="449"/>
                  </a:lnTo>
                  <a:lnTo>
                    <a:pt x="238" y="407"/>
                  </a:lnTo>
                  <a:lnTo>
                    <a:pt x="262" y="407"/>
                  </a:lnTo>
                  <a:lnTo>
                    <a:pt x="268" y="118"/>
                  </a:lnTo>
                  <a:close/>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2" name="Freeform 8">
              <a:extLst>
                <a:ext uri="{FF2B5EF4-FFF2-40B4-BE49-F238E27FC236}">
                  <a16:creationId xmlns:a16="http://schemas.microsoft.com/office/drawing/2014/main" id="{832D54C0-681F-449C-A6D0-213E4438892D}"/>
                </a:ext>
              </a:extLst>
            </p:cNvPr>
            <p:cNvSpPr>
              <a:spLocks/>
            </p:cNvSpPr>
            <p:nvPr/>
          </p:nvSpPr>
          <p:spPr bwMode="auto">
            <a:xfrm>
              <a:off x="988" y="1324"/>
              <a:ext cx="206" cy="75"/>
            </a:xfrm>
            <a:custGeom>
              <a:avLst/>
              <a:gdLst>
                <a:gd name="T0" fmla="*/ 77 w 77"/>
                <a:gd name="T1" fmla="*/ 0 h 28"/>
                <a:gd name="T2" fmla="*/ 38 w 77"/>
                <a:gd name="T3" fmla="*/ 15 h 28"/>
                <a:gd name="T4" fmla="*/ 0 w 77"/>
                <a:gd name="T5" fmla="*/ 0 h 28"/>
                <a:gd name="T6" fmla="*/ 0 w 77"/>
                <a:gd name="T7" fmla="*/ 15 h 28"/>
                <a:gd name="T8" fmla="*/ 77 w 77"/>
                <a:gd name="T9" fmla="*/ 28 h 28"/>
                <a:gd name="T10" fmla="*/ 77 w 77"/>
                <a:gd name="T11" fmla="*/ 0 h 28"/>
              </a:gdLst>
              <a:ahLst/>
              <a:cxnLst>
                <a:cxn ang="0">
                  <a:pos x="T0" y="T1"/>
                </a:cxn>
                <a:cxn ang="0">
                  <a:pos x="T2" y="T3"/>
                </a:cxn>
                <a:cxn ang="0">
                  <a:pos x="T4" y="T5"/>
                </a:cxn>
                <a:cxn ang="0">
                  <a:pos x="T6" y="T7"/>
                </a:cxn>
                <a:cxn ang="0">
                  <a:pos x="T8" y="T9"/>
                </a:cxn>
                <a:cxn ang="0">
                  <a:pos x="T10" y="T11"/>
                </a:cxn>
              </a:cxnLst>
              <a:rect l="0" t="0" r="r" b="b"/>
              <a:pathLst>
                <a:path w="77" h="28">
                  <a:moveTo>
                    <a:pt x="77" y="0"/>
                  </a:moveTo>
                  <a:cubicBezTo>
                    <a:pt x="64" y="9"/>
                    <a:pt x="50" y="15"/>
                    <a:pt x="38" y="15"/>
                  </a:cubicBezTo>
                  <a:cubicBezTo>
                    <a:pt x="27" y="15"/>
                    <a:pt x="14" y="9"/>
                    <a:pt x="0" y="0"/>
                  </a:cubicBezTo>
                  <a:cubicBezTo>
                    <a:pt x="0" y="15"/>
                    <a:pt x="0" y="15"/>
                    <a:pt x="0" y="15"/>
                  </a:cubicBezTo>
                  <a:cubicBezTo>
                    <a:pt x="77" y="28"/>
                    <a:pt x="77" y="28"/>
                    <a:pt x="77" y="28"/>
                  </a:cubicBezTo>
                  <a:cubicBezTo>
                    <a:pt x="77" y="0"/>
                    <a:pt x="77" y="0"/>
                    <a:pt x="77" y="0"/>
                  </a:cubicBezTo>
                </a:path>
              </a:pathLst>
            </a:custGeom>
            <a:solidFill>
              <a:srgbClr val="D77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3" name="Rectangle 11">
              <a:extLst>
                <a:ext uri="{FF2B5EF4-FFF2-40B4-BE49-F238E27FC236}">
                  <a16:creationId xmlns:a16="http://schemas.microsoft.com/office/drawing/2014/main" id="{E9F1241D-A33E-44CD-BC35-6A8CB2D7476B}"/>
                </a:ext>
              </a:extLst>
            </p:cNvPr>
            <p:cNvSpPr>
              <a:spLocks noChangeArrowheads="1"/>
            </p:cNvSpPr>
            <p:nvPr/>
          </p:nvSpPr>
          <p:spPr bwMode="auto">
            <a:xfrm>
              <a:off x="773" y="2447"/>
              <a:ext cx="641" cy="99"/>
            </a:xfrm>
            <a:prstGeom prst="rect">
              <a:avLst/>
            </a:prstGeom>
            <a:solidFill>
              <a:srgbClr val="221F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4" name="Freeform 12">
              <a:extLst>
                <a:ext uri="{FF2B5EF4-FFF2-40B4-BE49-F238E27FC236}">
                  <a16:creationId xmlns:a16="http://schemas.microsoft.com/office/drawing/2014/main" id="{20FC5596-176C-45C4-9DFF-DE7D656A3055}"/>
                </a:ext>
              </a:extLst>
            </p:cNvPr>
            <p:cNvSpPr>
              <a:spLocks noEditPoints="1"/>
            </p:cNvSpPr>
            <p:nvPr/>
          </p:nvSpPr>
          <p:spPr bwMode="auto">
            <a:xfrm>
              <a:off x="1025" y="2431"/>
              <a:ext cx="134" cy="99"/>
            </a:xfrm>
            <a:custGeom>
              <a:avLst/>
              <a:gdLst>
                <a:gd name="T0" fmla="*/ 36 w 50"/>
                <a:gd name="T1" fmla="*/ 37 h 37"/>
                <a:gd name="T2" fmla="*/ 15 w 50"/>
                <a:gd name="T3" fmla="*/ 37 h 37"/>
                <a:gd name="T4" fmla="*/ 0 w 50"/>
                <a:gd name="T5" fmla="*/ 23 h 37"/>
                <a:gd name="T6" fmla="*/ 0 w 50"/>
                <a:gd name="T7" fmla="*/ 13 h 37"/>
                <a:gd name="T8" fmla="*/ 15 w 50"/>
                <a:gd name="T9" fmla="*/ 0 h 37"/>
                <a:gd name="T10" fmla="*/ 36 w 50"/>
                <a:gd name="T11" fmla="*/ 0 h 37"/>
                <a:gd name="T12" fmla="*/ 50 w 50"/>
                <a:gd name="T13" fmla="*/ 13 h 37"/>
                <a:gd name="T14" fmla="*/ 50 w 50"/>
                <a:gd name="T15" fmla="*/ 23 h 37"/>
                <a:gd name="T16" fmla="*/ 36 w 50"/>
                <a:gd name="T17" fmla="*/ 37 h 37"/>
                <a:gd name="T18" fmla="*/ 15 w 50"/>
                <a:gd name="T19" fmla="*/ 6 h 37"/>
                <a:gd name="T20" fmla="*/ 8 w 50"/>
                <a:gd name="T21" fmla="*/ 13 h 37"/>
                <a:gd name="T22" fmla="*/ 8 w 50"/>
                <a:gd name="T23" fmla="*/ 23 h 37"/>
                <a:gd name="T24" fmla="*/ 15 w 50"/>
                <a:gd name="T25" fmla="*/ 30 h 37"/>
                <a:gd name="T26" fmla="*/ 36 w 50"/>
                <a:gd name="T27" fmla="*/ 30 h 37"/>
                <a:gd name="T28" fmla="*/ 42 w 50"/>
                <a:gd name="T29" fmla="*/ 23 h 37"/>
                <a:gd name="T30" fmla="*/ 42 w 50"/>
                <a:gd name="T31" fmla="*/ 13 h 37"/>
                <a:gd name="T32" fmla="*/ 36 w 50"/>
                <a:gd name="T33" fmla="*/ 6 h 37"/>
                <a:gd name="T34" fmla="*/ 15 w 50"/>
                <a:gd name="T35"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37">
                  <a:moveTo>
                    <a:pt x="36" y="37"/>
                  </a:moveTo>
                  <a:cubicBezTo>
                    <a:pt x="15" y="37"/>
                    <a:pt x="15" y="37"/>
                    <a:pt x="15" y="37"/>
                  </a:cubicBezTo>
                  <a:cubicBezTo>
                    <a:pt x="7" y="37"/>
                    <a:pt x="0" y="30"/>
                    <a:pt x="0" y="23"/>
                  </a:cubicBezTo>
                  <a:cubicBezTo>
                    <a:pt x="0" y="13"/>
                    <a:pt x="0" y="13"/>
                    <a:pt x="0" y="13"/>
                  </a:cubicBezTo>
                  <a:cubicBezTo>
                    <a:pt x="0" y="6"/>
                    <a:pt x="7" y="0"/>
                    <a:pt x="15" y="0"/>
                  </a:cubicBezTo>
                  <a:cubicBezTo>
                    <a:pt x="36" y="0"/>
                    <a:pt x="36" y="0"/>
                    <a:pt x="36" y="0"/>
                  </a:cubicBezTo>
                  <a:cubicBezTo>
                    <a:pt x="43" y="0"/>
                    <a:pt x="50" y="6"/>
                    <a:pt x="50" y="13"/>
                  </a:cubicBezTo>
                  <a:cubicBezTo>
                    <a:pt x="50" y="23"/>
                    <a:pt x="50" y="23"/>
                    <a:pt x="50" y="23"/>
                  </a:cubicBezTo>
                  <a:cubicBezTo>
                    <a:pt x="50" y="30"/>
                    <a:pt x="43" y="37"/>
                    <a:pt x="36" y="37"/>
                  </a:cubicBezTo>
                  <a:close/>
                  <a:moveTo>
                    <a:pt x="15" y="6"/>
                  </a:moveTo>
                  <a:cubicBezTo>
                    <a:pt x="11" y="6"/>
                    <a:pt x="8" y="9"/>
                    <a:pt x="8" y="13"/>
                  </a:cubicBezTo>
                  <a:cubicBezTo>
                    <a:pt x="8" y="23"/>
                    <a:pt x="8" y="23"/>
                    <a:pt x="8" y="23"/>
                  </a:cubicBezTo>
                  <a:cubicBezTo>
                    <a:pt x="8" y="27"/>
                    <a:pt x="11" y="30"/>
                    <a:pt x="15" y="30"/>
                  </a:cubicBezTo>
                  <a:cubicBezTo>
                    <a:pt x="36" y="30"/>
                    <a:pt x="36" y="30"/>
                    <a:pt x="36" y="30"/>
                  </a:cubicBezTo>
                  <a:cubicBezTo>
                    <a:pt x="39" y="30"/>
                    <a:pt x="42" y="27"/>
                    <a:pt x="42" y="23"/>
                  </a:cubicBezTo>
                  <a:cubicBezTo>
                    <a:pt x="42" y="13"/>
                    <a:pt x="42" y="13"/>
                    <a:pt x="42" y="13"/>
                  </a:cubicBezTo>
                  <a:cubicBezTo>
                    <a:pt x="42" y="9"/>
                    <a:pt x="39" y="6"/>
                    <a:pt x="36" y="6"/>
                  </a:cubicBezTo>
                  <a:lnTo>
                    <a:pt x="15" y="6"/>
                  </a:lnTo>
                  <a:close/>
                </a:path>
              </a:pathLst>
            </a:custGeom>
            <a:solidFill>
              <a:srgbClr val="4441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5" name="Freeform 13">
              <a:extLst>
                <a:ext uri="{FF2B5EF4-FFF2-40B4-BE49-F238E27FC236}">
                  <a16:creationId xmlns:a16="http://schemas.microsoft.com/office/drawing/2014/main" id="{7089D813-9A75-4124-8489-AC4678C80012}"/>
                </a:ext>
              </a:extLst>
            </p:cNvPr>
            <p:cNvSpPr>
              <a:spLocks/>
            </p:cNvSpPr>
            <p:nvPr/>
          </p:nvSpPr>
          <p:spPr bwMode="auto">
            <a:xfrm>
              <a:off x="599" y="1420"/>
              <a:ext cx="979" cy="1029"/>
            </a:xfrm>
            <a:custGeom>
              <a:avLst/>
              <a:gdLst>
                <a:gd name="T0" fmla="*/ 348 w 365"/>
                <a:gd name="T1" fmla="*/ 59 h 385"/>
                <a:gd name="T2" fmla="*/ 236 w 365"/>
                <a:gd name="T3" fmla="*/ 2 h 385"/>
                <a:gd name="T4" fmla="*/ 230 w 365"/>
                <a:gd name="T5" fmla="*/ 0 h 385"/>
                <a:gd name="T6" fmla="*/ 183 w 365"/>
                <a:gd name="T7" fmla="*/ 51 h 385"/>
                <a:gd name="T8" fmla="*/ 136 w 365"/>
                <a:gd name="T9" fmla="*/ 0 h 385"/>
                <a:gd name="T10" fmla="*/ 129 w 365"/>
                <a:gd name="T11" fmla="*/ 2 h 385"/>
                <a:gd name="T12" fmla="*/ 19 w 365"/>
                <a:gd name="T13" fmla="*/ 59 h 385"/>
                <a:gd name="T14" fmla="*/ 52 w 365"/>
                <a:gd name="T15" fmla="*/ 139 h 385"/>
                <a:gd name="T16" fmla="*/ 64 w 365"/>
                <a:gd name="T17" fmla="*/ 385 h 385"/>
                <a:gd name="T18" fmla="*/ 183 w 365"/>
                <a:gd name="T19" fmla="*/ 385 h 385"/>
                <a:gd name="T20" fmla="*/ 302 w 365"/>
                <a:gd name="T21" fmla="*/ 385 h 385"/>
                <a:gd name="T22" fmla="*/ 315 w 365"/>
                <a:gd name="T23" fmla="*/ 139 h 385"/>
                <a:gd name="T24" fmla="*/ 348 w 365"/>
                <a:gd name="T25" fmla="*/ 59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5" h="385">
                  <a:moveTo>
                    <a:pt x="348" y="59"/>
                  </a:moveTo>
                  <a:cubicBezTo>
                    <a:pt x="333" y="28"/>
                    <a:pt x="293" y="21"/>
                    <a:pt x="236" y="2"/>
                  </a:cubicBezTo>
                  <a:cubicBezTo>
                    <a:pt x="234" y="1"/>
                    <a:pt x="232" y="0"/>
                    <a:pt x="230" y="0"/>
                  </a:cubicBezTo>
                  <a:cubicBezTo>
                    <a:pt x="227" y="21"/>
                    <a:pt x="216" y="48"/>
                    <a:pt x="183" y="51"/>
                  </a:cubicBezTo>
                  <a:cubicBezTo>
                    <a:pt x="150" y="48"/>
                    <a:pt x="140" y="21"/>
                    <a:pt x="136" y="0"/>
                  </a:cubicBezTo>
                  <a:cubicBezTo>
                    <a:pt x="133" y="0"/>
                    <a:pt x="131" y="1"/>
                    <a:pt x="129" y="2"/>
                  </a:cubicBezTo>
                  <a:cubicBezTo>
                    <a:pt x="72" y="21"/>
                    <a:pt x="33" y="28"/>
                    <a:pt x="19" y="59"/>
                  </a:cubicBezTo>
                  <a:cubicBezTo>
                    <a:pt x="0" y="98"/>
                    <a:pt x="52" y="139"/>
                    <a:pt x="52" y="139"/>
                  </a:cubicBezTo>
                  <a:cubicBezTo>
                    <a:pt x="52" y="139"/>
                    <a:pt x="56" y="385"/>
                    <a:pt x="64" y="385"/>
                  </a:cubicBezTo>
                  <a:cubicBezTo>
                    <a:pt x="183" y="385"/>
                    <a:pt x="183" y="385"/>
                    <a:pt x="183" y="385"/>
                  </a:cubicBezTo>
                  <a:cubicBezTo>
                    <a:pt x="302" y="385"/>
                    <a:pt x="302" y="385"/>
                    <a:pt x="302" y="385"/>
                  </a:cubicBezTo>
                  <a:cubicBezTo>
                    <a:pt x="309" y="385"/>
                    <a:pt x="315" y="139"/>
                    <a:pt x="315" y="139"/>
                  </a:cubicBezTo>
                  <a:cubicBezTo>
                    <a:pt x="315" y="139"/>
                    <a:pt x="365" y="98"/>
                    <a:pt x="348" y="59"/>
                  </a:cubicBezTo>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6" name="Freeform 14">
              <a:extLst>
                <a:ext uri="{FF2B5EF4-FFF2-40B4-BE49-F238E27FC236}">
                  <a16:creationId xmlns:a16="http://schemas.microsoft.com/office/drawing/2014/main" id="{BFFE9A4A-0CE3-450D-B2FA-A9A52CD9CA35}"/>
                </a:ext>
              </a:extLst>
            </p:cNvPr>
            <p:cNvSpPr>
              <a:spLocks noEditPoints="1"/>
            </p:cNvSpPr>
            <p:nvPr/>
          </p:nvSpPr>
          <p:spPr bwMode="auto">
            <a:xfrm>
              <a:off x="905" y="1402"/>
              <a:ext cx="372" cy="163"/>
            </a:xfrm>
            <a:custGeom>
              <a:avLst/>
              <a:gdLst>
                <a:gd name="T0" fmla="*/ 185 w 372"/>
                <a:gd name="T1" fmla="*/ 96 h 163"/>
                <a:gd name="T2" fmla="*/ 120 w 372"/>
                <a:gd name="T3" fmla="*/ 163 h 163"/>
                <a:gd name="T4" fmla="*/ 0 w 372"/>
                <a:gd name="T5" fmla="*/ 37 h 163"/>
                <a:gd name="T6" fmla="*/ 83 w 372"/>
                <a:gd name="T7" fmla="*/ 0 h 163"/>
                <a:gd name="T8" fmla="*/ 107 w 372"/>
                <a:gd name="T9" fmla="*/ 21 h 163"/>
                <a:gd name="T10" fmla="*/ 185 w 372"/>
                <a:gd name="T11" fmla="*/ 96 h 163"/>
                <a:gd name="T12" fmla="*/ 185 w 372"/>
                <a:gd name="T13" fmla="*/ 96 h 163"/>
                <a:gd name="T14" fmla="*/ 249 w 372"/>
                <a:gd name="T15" fmla="*/ 163 h 163"/>
                <a:gd name="T16" fmla="*/ 372 w 372"/>
                <a:gd name="T17" fmla="*/ 37 h 163"/>
                <a:gd name="T18" fmla="*/ 292 w 372"/>
                <a:gd name="T19" fmla="*/ 0 h 163"/>
                <a:gd name="T20" fmla="*/ 265 w 372"/>
                <a:gd name="T21" fmla="*/ 21 h 163"/>
                <a:gd name="T22" fmla="*/ 185 w 372"/>
                <a:gd name="T23" fmla="*/ 9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2" h="163">
                  <a:moveTo>
                    <a:pt x="185" y="96"/>
                  </a:moveTo>
                  <a:lnTo>
                    <a:pt x="120" y="163"/>
                  </a:lnTo>
                  <a:lnTo>
                    <a:pt x="0" y="37"/>
                  </a:lnTo>
                  <a:lnTo>
                    <a:pt x="83" y="0"/>
                  </a:lnTo>
                  <a:lnTo>
                    <a:pt x="107" y="21"/>
                  </a:lnTo>
                  <a:lnTo>
                    <a:pt x="185" y="96"/>
                  </a:lnTo>
                  <a:close/>
                  <a:moveTo>
                    <a:pt x="185" y="96"/>
                  </a:moveTo>
                  <a:lnTo>
                    <a:pt x="249" y="163"/>
                  </a:lnTo>
                  <a:lnTo>
                    <a:pt x="372" y="37"/>
                  </a:lnTo>
                  <a:lnTo>
                    <a:pt x="292" y="0"/>
                  </a:lnTo>
                  <a:lnTo>
                    <a:pt x="265" y="21"/>
                  </a:lnTo>
                  <a:lnTo>
                    <a:pt x="185"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7" name="Freeform 15">
              <a:extLst>
                <a:ext uri="{FF2B5EF4-FFF2-40B4-BE49-F238E27FC236}">
                  <a16:creationId xmlns:a16="http://schemas.microsoft.com/office/drawing/2014/main" id="{426B88D5-B6F1-4F31-8EB4-9690FA7415C4}"/>
                </a:ext>
              </a:extLst>
            </p:cNvPr>
            <p:cNvSpPr>
              <a:spLocks noEditPoints="1"/>
            </p:cNvSpPr>
            <p:nvPr/>
          </p:nvSpPr>
          <p:spPr bwMode="auto">
            <a:xfrm>
              <a:off x="1036" y="1498"/>
              <a:ext cx="107" cy="935"/>
            </a:xfrm>
            <a:custGeom>
              <a:avLst/>
              <a:gdLst>
                <a:gd name="T0" fmla="*/ 107 w 107"/>
                <a:gd name="T1" fmla="*/ 40 h 935"/>
                <a:gd name="T2" fmla="*/ 86 w 107"/>
                <a:gd name="T3" fmla="*/ 77 h 935"/>
                <a:gd name="T4" fmla="*/ 27 w 107"/>
                <a:gd name="T5" fmla="*/ 77 h 935"/>
                <a:gd name="T6" fmla="*/ 5 w 107"/>
                <a:gd name="T7" fmla="*/ 40 h 935"/>
                <a:gd name="T8" fmla="*/ 54 w 107"/>
                <a:gd name="T9" fmla="*/ 0 h 935"/>
                <a:gd name="T10" fmla="*/ 107 w 107"/>
                <a:gd name="T11" fmla="*/ 40 h 935"/>
                <a:gd name="T12" fmla="*/ 86 w 107"/>
                <a:gd name="T13" fmla="*/ 85 h 935"/>
                <a:gd name="T14" fmla="*/ 86 w 107"/>
                <a:gd name="T15" fmla="*/ 85 h 935"/>
                <a:gd name="T16" fmla="*/ 27 w 107"/>
                <a:gd name="T17" fmla="*/ 85 h 935"/>
                <a:gd name="T18" fmla="*/ 0 w 107"/>
                <a:gd name="T19" fmla="*/ 874 h 935"/>
                <a:gd name="T20" fmla="*/ 54 w 107"/>
                <a:gd name="T21" fmla="*/ 935 h 935"/>
                <a:gd name="T22" fmla="*/ 107 w 107"/>
                <a:gd name="T23" fmla="*/ 874 h 935"/>
                <a:gd name="T24" fmla="*/ 86 w 107"/>
                <a:gd name="T25" fmla="*/ 8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935">
                  <a:moveTo>
                    <a:pt x="107" y="40"/>
                  </a:moveTo>
                  <a:lnTo>
                    <a:pt x="86" y="77"/>
                  </a:lnTo>
                  <a:lnTo>
                    <a:pt x="27" y="77"/>
                  </a:lnTo>
                  <a:lnTo>
                    <a:pt x="5" y="40"/>
                  </a:lnTo>
                  <a:lnTo>
                    <a:pt x="54" y="0"/>
                  </a:lnTo>
                  <a:lnTo>
                    <a:pt x="107" y="40"/>
                  </a:lnTo>
                  <a:close/>
                  <a:moveTo>
                    <a:pt x="86" y="85"/>
                  </a:moveTo>
                  <a:lnTo>
                    <a:pt x="86" y="85"/>
                  </a:lnTo>
                  <a:lnTo>
                    <a:pt x="27" y="85"/>
                  </a:lnTo>
                  <a:lnTo>
                    <a:pt x="0" y="874"/>
                  </a:lnTo>
                  <a:lnTo>
                    <a:pt x="54" y="935"/>
                  </a:lnTo>
                  <a:lnTo>
                    <a:pt x="107" y="874"/>
                  </a:lnTo>
                  <a:lnTo>
                    <a:pt x="86" y="85"/>
                  </a:lnTo>
                  <a:close/>
                </a:path>
              </a:pathLst>
            </a:cu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8" name="Freeform 16">
              <a:extLst>
                <a:ext uri="{FF2B5EF4-FFF2-40B4-BE49-F238E27FC236}">
                  <a16:creationId xmlns:a16="http://schemas.microsoft.com/office/drawing/2014/main" id="{88CC4B9E-6A76-4A3B-B11B-9F52E0880C50}"/>
                </a:ext>
              </a:extLst>
            </p:cNvPr>
            <p:cNvSpPr>
              <a:spLocks noEditPoints="1"/>
            </p:cNvSpPr>
            <p:nvPr/>
          </p:nvSpPr>
          <p:spPr bwMode="auto">
            <a:xfrm>
              <a:off x="811" y="1674"/>
              <a:ext cx="576" cy="455"/>
            </a:xfrm>
            <a:custGeom>
              <a:avLst/>
              <a:gdLst>
                <a:gd name="T0" fmla="*/ 211 w 215"/>
                <a:gd name="T1" fmla="*/ 87 h 170"/>
                <a:gd name="T2" fmla="*/ 205 w 215"/>
                <a:gd name="T3" fmla="*/ 151 h 170"/>
                <a:gd name="T4" fmla="*/ 196 w 215"/>
                <a:gd name="T5" fmla="*/ 169 h 170"/>
                <a:gd name="T6" fmla="*/ 196 w 215"/>
                <a:gd name="T7" fmla="*/ 170 h 170"/>
                <a:gd name="T8" fmla="*/ 205 w 215"/>
                <a:gd name="T9" fmla="*/ 151 h 170"/>
                <a:gd name="T10" fmla="*/ 211 w 215"/>
                <a:gd name="T11" fmla="*/ 87 h 170"/>
                <a:gd name="T12" fmla="*/ 93 w 215"/>
                <a:gd name="T13" fmla="*/ 0 h 170"/>
                <a:gd name="T14" fmla="*/ 19 w 215"/>
                <a:gd name="T15" fmla="*/ 0 h 170"/>
                <a:gd name="T16" fmla="*/ 0 w 215"/>
                <a:gd name="T17" fmla="*/ 10 h 170"/>
                <a:gd name="T18" fmla="*/ 20 w 215"/>
                <a:gd name="T19" fmla="*/ 0 h 170"/>
                <a:gd name="T20" fmla="*/ 93 w 215"/>
                <a:gd name="T21" fmla="*/ 0 h 170"/>
                <a:gd name="T22" fmla="*/ 194 w 215"/>
                <a:gd name="T23" fmla="*/ 0 h 170"/>
                <a:gd name="T24" fmla="*/ 117 w 215"/>
                <a:gd name="T25" fmla="*/ 0 h 170"/>
                <a:gd name="T26" fmla="*/ 192 w 215"/>
                <a:gd name="T27" fmla="*/ 0 h 170"/>
                <a:gd name="T28" fmla="*/ 215 w 215"/>
                <a:gd name="T29" fmla="*/ 23 h 170"/>
                <a:gd name="T30" fmla="*/ 194 w 215"/>
                <a:gd name="T3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170">
                  <a:moveTo>
                    <a:pt x="211" y="87"/>
                  </a:moveTo>
                  <a:cubicBezTo>
                    <a:pt x="205" y="151"/>
                    <a:pt x="205" y="151"/>
                    <a:pt x="205" y="151"/>
                  </a:cubicBezTo>
                  <a:cubicBezTo>
                    <a:pt x="205" y="158"/>
                    <a:pt x="202" y="165"/>
                    <a:pt x="196" y="169"/>
                  </a:cubicBezTo>
                  <a:cubicBezTo>
                    <a:pt x="196" y="169"/>
                    <a:pt x="196" y="169"/>
                    <a:pt x="196" y="170"/>
                  </a:cubicBezTo>
                  <a:cubicBezTo>
                    <a:pt x="202" y="166"/>
                    <a:pt x="205" y="158"/>
                    <a:pt x="205" y="151"/>
                  </a:cubicBezTo>
                  <a:cubicBezTo>
                    <a:pt x="211" y="87"/>
                    <a:pt x="211" y="87"/>
                    <a:pt x="211" y="87"/>
                  </a:cubicBezTo>
                  <a:moveTo>
                    <a:pt x="93" y="0"/>
                  </a:moveTo>
                  <a:cubicBezTo>
                    <a:pt x="19" y="0"/>
                    <a:pt x="19" y="0"/>
                    <a:pt x="19" y="0"/>
                  </a:cubicBezTo>
                  <a:cubicBezTo>
                    <a:pt x="11" y="0"/>
                    <a:pt x="5" y="5"/>
                    <a:pt x="0" y="10"/>
                  </a:cubicBezTo>
                  <a:cubicBezTo>
                    <a:pt x="5" y="5"/>
                    <a:pt x="11" y="0"/>
                    <a:pt x="20" y="0"/>
                  </a:cubicBezTo>
                  <a:cubicBezTo>
                    <a:pt x="93" y="0"/>
                    <a:pt x="93" y="0"/>
                    <a:pt x="93" y="0"/>
                  </a:cubicBezTo>
                  <a:moveTo>
                    <a:pt x="194" y="0"/>
                  </a:moveTo>
                  <a:cubicBezTo>
                    <a:pt x="117" y="0"/>
                    <a:pt x="117" y="0"/>
                    <a:pt x="117" y="0"/>
                  </a:cubicBezTo>
                  <a:cubicBezTo>
                    <a:pt x="192" y="0"/>
                    <a:pt x="192" y="0"/>
                    <a:pt x="192" y="0"/>
                  </a:cubicBezTo>
                  <a:cubicBezTo>
                    <a:pt x="205" y="0"/>
                    <a:pt x="215" y="10"/>
                    <a:pt x="215" y="23"/>
                  </a:cubicBezTo>
                  <a:cubicBezTo>
                    <a:pt x="215" y="10"/>
                    <a:pt x="205" y="0"/>
                    <a:pt x="194" y="0"/>
                  </a:cubicBezTo>
                </a:path>
              </a:pathLst>
            </a:custGeom>
            <a:solidFill>
              <a:srgbClr val="B4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79" name="Freeform 17">
              <a:extLst>
                <a:ext uri="{FF2B5EF4-FFF2-40B4-BE49-F238E27FC236}">
                  <a16:creationId xmlns:a16="http://schemas.microsoft.com/office/drawing/2014/main" id="{4CFE2ED8-95FD-4BA7-9E8C-9A68395855EB}"/>
                </a:ext>
              </a:extLst>
            </p:cNvPr>
            <p:cNvSpPr>
              <a:spLocks/>
            </p:cNvSpPr>
            <p:nvPr/>
          </p:nvSpPr>
          <p:spPr bwMode="auto">
            <a:xfrm>
              <a:off x="599" y="2436"/>
              <a:ext cx="169" cy="200"/>
            </a:xfrm>
            <a:custGeom>
              <a:avLst/>
              <a:gdLst>
                <a:gd name="T0" fmla="*/ 1 w 63"/>
                <a:gd name="T1" fmla="*/ 58 h 75"/>
                <a:gd name="T2" fmla="*/ 1 w 63"/>
                <a:gd name="T3" fmla="*/ 28 h 75"/>
                <a:gd name="T4" fmla="*/ 1 w 63"/>
                <a:gd name="T5" fmla="*/ 18 h 75"/>
                <a:gd name="T6" fmla="*/ 1 w 63"/>
                <a:gd name="T7" fmla="*/ 8 h 75"/>
                <a:gd name="T8" fmla="*/ 2 w 63"/>
                <a:gd name="T9" fmla="*/ 0 h 75"/>
                <a:gd name="T10" fmla="*/ 49 w 63"/>
                <a:gd name="T11" fmla="*/ 4 h 75"/>
                <a:gd name="T12" fmla="*/ 53 w 63"/>
                <a:gd name="T13" fmla="*/ 15 h 75"/>
                <a:gd name="T14" fmla="*/ 63 w 63"/>
                <a:gd name="T15" fmla="*/ 39 h 75"/>
                <a:gd name="T16" fmla="*/ 55 w 63"/>
                <a:gd name="T17" fmla="*/ 45 h 75"/>
                <a:gd name="T18" fmla="*/ 48 w 63"/>
                <a:gd name="T19" fmla="*/ 42 h 75"/>
                <a:gd name="T20" fmla="*/ 49 w 63"/>
                <a:gd name="T21" fmla="*/ 54 h 75"/>
                <a:gd name="T22" fmla="*/ 27 w 63"/>
                <a:gd name="T23" fmla="*/ 73 h 75"/>
                <a:gd name="T24" fmla="*/ 1 w 63"/>
                <a:gd name="T25" fmla="*/ 5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5">
                  <a:moveTo>
                    <a:pt x="1" y="58"/>
                  </a:moveTo>
                  <a:cubicBezTo>
                    <a:pt x="1" y="58"/>
                    <a:pt x="1" y="41"/>
                    <a:pt x="1" y="28"/>
                  </a:cubicBezTo>
                  <a:cubicBezTo>
                    <a:pt x="0" y="24"/>
                    <a:pt x="0" y="21"/>
                    <a:pt x="1" y="18"/>
                  </a:cubicBezTo>
                  <a:cubicBezTo>
                    <a:pt x="1" y="14"/>
                    <a:pt x="1" y="12"/>
                    <a:pt x="1" y="8"/>
                  </a:cubicBezTo>
                  <a:cubicBezTo>
                    <a:pt x="2" y="3"/>
                    <a:pt x="2" y="0"/>
                    <a:pt x="2" y="0"/>
                  </a:cubicBezTo>
                  <a:cubicBezTo>
                    <a:pt x="2" y="0"/>
                    <a:pt x="2" y="0"/>
                    <a:pt x="49" y="4"/>
                  </a:cubicBezTo>
                  <a:cubicBezTo>
                    <a:pt x="49" y="4"/>
                    <a:pt x="50" y="11"/>
                    <a:pt x="53" y="15"/>
                  </a:cubicBezTo>
                  <a:cubicBezTo>
                    <a:pt x="56" y="22"/>
                    <a:pt x="62" y="30"/>
                    <a:pt x="63" y="39"/>
                  </a:cubicBezTo>
                  <a:cubicBezTo>
                    <a:pt x="63" y="41"/>
                    <a:pt x="59" y="44"/>
                    <a:pt x="55" y="45"/>
                  </a:cubicBezTo>
                  <a:cubicBezTo>
                    <a:pt x="52" y="44"/>
                    <a:pt x="50" y="43"/>
                    <a:pt x="48" y="42"/>
                  </a:cubicBezTo>
                  <a:cubicBezTo>
                    <a:pt x="49" y="49"/>
                    <a:pt x="49" y="54"/>
                    <a:pt x="49" y="54"/>
                  </a:cubicBezTo>
                  <a:cubicBezTo>
                    <a:pt x="50" y="63"/>
                    <a:pt x="40" y="72"/>
                    <a:pt x="27" y="73"/>
                  </a:cubicBezTo>
                  <a:cubicBezTo>
                    <a:pt x="14" y="75"/>
                    <a:pt x="3" y="67"/>
                    <a:pt x="1" y="58"/>
                  </a:cubicBezTo>
                  <a:close/>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0" name="Freeform 18">
              <a:extLst>
                <a:ext uri="{FF2B5EF4-FFF2-40B4-BE49-F238E27FC236}">
                  <a16:creationId xmlns:a16="http://schemas.microsoft.com/office/drawing/2014/main" id="{8A8ABBD3-EB43-4BC6-8E1C-B65225ADC565}"/>
                </a:ext>
              </a:extLst>
            </p:cNvPr>
            <p:cNvSpPr>
              <a:spLocks/>
            </p:cNvSpPr>
            <p:nvPr/>
          </p:nvSpPr>
          <p:spPr bwMode="auto">
            <a:xfrm>
              <a:off x="537" y="1527"/>
              <a:ext cx="252" cy="957"/>
            </a:xfrm>
            <a:custGeom>
              <a:avLst/>
              <a:gdLst>
                <a:gd name="T0" fmla="*/ 5 w 94"/>
                <a:gd name="T1" fmla="*/ 152 h 358"/>
                <a:gd name="T2" fmla="*/ 57 w 94"/>
                <a:gd name="T3" fmla="*/ 0 h 358"/>
                <a:gd name="T4" fmla="*/ 94 w 94"/>
                <a:gd name="T5" fmla="*/ 82 h 358"/>
                <a:gd name="T6" fmla="*/ 63 w 94"/>
                <a:gd name="T7" fmla="*/ 164 h 358"/>
                <a:gd name="T8" fmla="*/ 78 w 94"/>
                <a:gd name="T9" fmla="*/ 336 h 358"/>
                <a:gd name="T10" fmla="*/ 54 w 94"/>
                <a:gd name="T11" fmla="*/ 351 h 358"/>
                <a:gd name="T12" fmla="*/ 19 w 94"/>
                <a:gd name="T13" fmla="*/ 352 h 358"/>
                <a:gd name="T14" fmla="*/ 5 w 94"/>
                <a:gd name="T15" fmla="*/ 152 h 3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358">
                  <a:moveTo>
                    <a:pt x="5" y="152"/>
                  </a:moveTo>
                  <a:cubicBezTo>
                    <a:pt x="10" y="90"/>
                    <a:pt x="23" y="30"/>
                    <a:pt x="57" y="0"/>
                  </a:cubicBezTo>
                  <a:cubicBezTo>
                    <a:pt x="94" y="82"/>
                    <a:pt x="94" y="82"/>
                    <a:pt x="94" y="82"/>
                  </a:cubicBezTo>
                  <a:cubicBezTo>
                    <a:pt x="63" y="109"/>
                    <a:pt x="67" y="134"/>
                    <a:pt x="63" y="164"/>
                  </a:cubicBezTo>
                  <a:cubicBezTo>
                    <a:pt x="59" y="194"/>
                    <a:pt x="58" y="295"/>
                    <a:pt x="78" y="336"/>
                  </a:cubicBezTo>
                  <a:cubicBezTo>
                    <a:pt x="82" y="346"/>
                    <a:pt x="69" y="344"/>
                    <a:pt x="54" y="351"/>
                  </a:cubicBezTo>
                  <a:cubicBezTo>
                    <a:pt x="42" y="356"/>
                    <a:pt x="23" y="358"/>
                    <a:pt x="19" y="352"/>
                  </a:cubicBezTo>
                  <a:cubicBezTo>
                    <a:pt x="15" y="345"/>
                    <a:pt x="0" y="210"/>
                    <a:pt x="5" y="152"/>
                  </a:cubicBez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1" name="Freeform 19">
              <a:extLst>
                <a:ext uri="{FF2B5EF4-FFF2-40B4-BE49-F238E27FC236}">
                  <a16:creationId xmlns:a16="http://schemas.microsoft.com/office/drawing/2014/main" id="{C0F2CB13-0789-44D5-8CD5-2AC9C4FF6C39}"/>
                </a:ext>
              </a:extLst>
            </p:cNvPr>
            <p:cNvSpPr>
              <a:spLocks/>
            </p:cNvSpPr>
            <p:nvPr/>
          </p:nvSpPr>
          <p:spPr bwMode="auto">
            <a:xfrm>
              <a:off x="1417" y="2431"/>
              <a:ext cx="166" cy="200"/>
            </a:xfrm>
            <a:custGeom>
              <a:avLst/>
              <a:gdLst>
                <a:gd name="T0" fmla="*/ 36 w 62"/>
                <a:gd name="T1" fmla="*/ 74 h 75"/>
                <a:gd name="T2" fmla="*/ 13 w 62"/>
                <a:gd name="T3" fmla="*/ 55 h 75"/>
                <a:gd name="T4" fmla="*/ 14 w 62"/>
                <a:gd name="T5" fmla="*/ 43 h 75"/>
                <a:gd name="T6" fmla="*/ 7 w 62"/>
                <a:gd name="T7" fmla="*/ 46 h 75"/>
                <a:gd name="T8" fmla="*/ 0 w 62"/>
                <a:gd name="T9" fmla="*/ 40 h 75"/>
                <a:gd name="T10" fmla="*/ 10 w 62"/>
                <a:gd name="T11" fmla="*/ 16 h 75"/>
                <a:gd name="T12" fmla="*/ 13 w 62"/>
                <a:gd name="T13" fmla="*/ 5 h 75"/>
                <a:gd name="T14" fmla="*/ 60 w 62"/>
                <a:gd name="T15" fmla="*/ 0 h 75"/>
                <a:gd name="T16" fmla="*/ 61 w 62"/>
                <a:gd name="T17" fmla="*/ 9 h 75"/>
                <a:gd name="T18" fmla="*/ 62 w 62"/>
                <a:gd name="T19" fmla="*/ 19 h 75"/>
                <a:gd name="T20" fmla="*/ 61 w 62"/>
                <a:gd name="T21" fmla="*/ 28 h 75"/>
                <a:gd name="T22" fmla="*/ 61 w 62"/>
                <a:gd name="T23" fmla="*/ 58 h 75"/>
                <a:gd name="T24" fmla="*/ 36 w 62"/>
                <a:gd name="T25"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75">
                  <a:moveTo>
                    <a:pt x="36" y="74"/>
                  </a:moveTo>
                  <a:cubicBezTo>
                    <a:pt x="23" y="73"/>
                    <a:pt x="13" y="64"/>
                    <a:pt x="13" y="55"/>
                  </a:cubicBezTo>
                  <a:cubicBezTo>
                    <a:pt x="13" y="55"/>
                    <a:pt x="14" y="50"/>
                    <a:pt x="14" y="43"/>
                  </a:cubicBezTo>
                  <a:cubicBezTo>
                    <a:pt x="12" y="44"/>
                    <a:pt x="10" y="45"/>
                    <a:pt x="7" y="46"/>
                  </a:cubicBezTo>
                  <a:cubicBezTo>
                    <a:pt x="3" y="45"/>
                    <a:pt x="0" y="42"/>
                    <a:pt x="0" y="40"/>
                  </a:cubicBezTo>
                  <a:cubicBezTo>
                    <a:pt x="0" y="31"/>
                    <a:pt x="6" y="23"/>
                    <a:pt x="10" y="16"/>
                  </a:cubicBezTo>
                  <a:cubicBezTo>
                    <a:pt x="12" y="12"/>
                    <a:pt x="13" y="5"/>
                    <a:pt x="13" y="5"/>
                  </a:cubicBezTo>
                  <a:cubicBezTo>
                    <a:pt x="60" y="0"/>
                    <a:pt x="60" y="0"/>
                    <a:pt x="60" y="0"/>
                  </a:cubicBezTo>
                  <a:cubicBezTo>
                    <a:pt x="60" y="0"/>
                    <a:pt x="60" y="4"/>
                    <a:pt x="61" y="9"/>
                  </a:cubicBezTo>
                  <a:cubicBezTo>
                    <a:pt x="61" y="12"/>
                    <a:pt x="61" y="14"/>
                    <a:pt x="62" y="19"/>
                  </a:cubicBezTo>
                  <a:cubicBezTo>
                    <a:pt x="62" y="22"/>
                    <a:pt x="62" y="25"/>
                    <a:pt x="61" y="28"/>
                  </a:cubicBezTo>
                  <a:cubicBezTo>
                    <a:pt x="61" y="41"/>
                    <a:pt x="61" y="58"/>
                    <a:pt x="61" y="58"/>
                  </a:cubicBezTo>
                  <a:cubicBezTo>
                    <a:pt x="60" y="68"/>
                    <a:pt x="49" y="75"/>
                    <a:pt x="36" y="74"/>
                  </a:cubicBezTo>
                  <a:close/>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2" name="Freeform 20">
              <a:extLst>
                <a:ext uri="{FF2B5EF4-FFF2-40B4-BE49-F238E27FC236}">
                  <a16:creationId xmlns:a16="http://schemas.microsoft.com/office/drawing/2014/main" id="{105603CC-2D31-4762-A00D-D8CF39C8055E}"/>
                </a:ext>
              </a:extLst>
            </p:cNvPr>
            <p:cNvSpPr>
              <a:spLocks/>
            </p:cNvSpPr>
            <p:nvPr/>
          </p:nvSpPr>
          <p:spPr bwMode="auto">
            <a:xfrm>
              <a:off x="1387" y="1525"/>
              <a:ext cx="258" cy="956"/>
            </a:xfrm>
            <a:custGeom>
              <a:avLst/>
              <a:gdLst>
                <a:gd name="T0" fmla="*/ 77 w 96"/>
                <a:gd name="T1" fmla="*/ 351 h 358"/>
                <a:gd name="T2" fmla="*/ 42 w 96"/>
                <a:gd name="T3" fmla="*/ 351 h 358"/>
                <a:gd name="T4" fmla="*/ 18 w 96"/>
                <a:gd name="T5" fmla="*/ 336 h 358"/>
                <a:gd name="T6" fmla="*/ 31 w 96"/>
                <a:gd name="T7" fmla="*/ 164 h 358"/>
                <a:gd name="T8" fmla="*/ 0 w 96"/>
                <a:gd name="T9" fmla="*/ 82 h 358"/>
                <a:gd name="T10" fmla="*/ 37 w 96"/>
                <a:gd name="T11" fmla="*/ 0 h 358"/>
                <a:gd name="T12" fmla="*/ 90 w 96"/>
                <a:gd name="T13" fmla="*/ 151 h 358"/>
                <a:gd name="T14" fmla="*/ 77 w 96"/>
                <a:gd name="T15" fmla="*/ 351 h 3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358">
                  <a:moveTo>
                    <a:pt x="77" y="351"/>
                  </a:moveTo>
                  <a:cubicBezTo>
                    <a:pt x="73" y="358"/>
                    <a:pt x="54" y="356"/>
                    <a:pt x="42" y="351"/>
                  </a:cubicBezTo>
                  <a:cubicBezTo>
                    <a:pt x="27" y="344"/>
                    <a:pt x="14" y="346"/>
                    <a:pt x="18" y="336"/>
                  </a:cubicBezTo>
                  <a:cubicBezTo>
                    <a:pt x="37" y="295"/>
                    <a:pt x="36" y="194"/>
                    <a:pt x="31" y="164"/>
                  </a:cubicBezTo>
                  <a:cubicBezTo>
                    <a:pt x="27" y="134"/>
                    <a:pt x="31" y="109"/>
                    <a:pt x="0" y="82"/>
                  </a:cubicBezTo>
                  <a:cubicBezTo>
                    <a:pt x="0" y="82"/>
                    <a:pt x="0" y="82"/>
                    <a:pt x="37" y="0"/>
                  </a:cubicBezTo>
                  <a:cubicBezTo>
                    <a:pt x="71" y="30"/>
                    <a:pt x="84" y="90"/>
                    <a:pt x="90" y="151"/>
                  </a:cubicBezTo>
                  <a:cubicBezTo>
                    <a:pt x="96" y="210"/>
                    <a:pt x="81" y="345"/>
                    <a:pt x="77" y="351"/>
                  </a:cubicBezTo>
                  <a:close/>
                </a:path>
              </a:pathLst>
            </a:custGeom>
            <a:solidFill>
              <a:srgbClr val="581D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3" name="Freeform 21">
              <a:extLst>
                <a:ext uri="{FF2B5EF4-FFF2-40B4-BE49-F238E27FC236}">
                  <a16:creationId xmlns:a16="http://schemas.microsoft.com/office/drawing/2014/main" id="{D77470F4-ABE0-4B0A-A2AE-CD15A7EDC39C}"/>
                </a:ext>
              </a:extLst>
            </p:cNvPr>
            <p:cNvSpPr>
              <a:spLocks/>
            </p:cNvSpPr>
            <p:nvPr/>
          </p:nvSpPr>
          <p:spPr bwMode="auto">
            <a:xfrm>
              <a:off x="821" y="715"/>
              <a:ext cx="518" cy="649"/>
            </a:xfrm>
            <a:custGeom>
              <a:avLst/>
              <a:gdLst>
                <a:gd name="T0" fmla="*/ 182 w 193"/>
                <a:gd name="T1" fmla="*/ 113 h 243"/>
                <a:gd name="T2" fmla="*/ 184 w 193"/>
                <a:gd name="T3" fmla="*/ 80 h 243"/>
                <a:gd name="T4" fmla="*/ 97 w 193"/>
                <a:gd name="T5" fmla="*/ 0 h 243"/>
                <a:gd name="T6" fmla="*/ 10 w 193"/>
                <a:gd name="T7" fmla="*/ 80 h 243"/>
                <a:gd name="T8" fmla="*/ 13 w 193"/>
                <a:gd name="T9" fmla="*/ 113 h 243"/>
                <a:gd name="T10" fmla="*/ 5 w 193"/>
                <a:gd name="T11" fmla="*/ 116 h 243"/>
                <a:gd name="T12" fmla="*/ 0 w 193"/>
                <a:gd name="T13" fmla="*/ 129 h 243"/>
                <a:gd name="T14" fmla="*/ 0 w 193"/>
                <a:gd name="T15" fmla="*/ 145 h 243"/>
                <a:gd name="T16" fmla="*/ 16 w 193"/>
                <a:gd name="T17" fmla="*/ 161 h 243"/>
                <a:gd name="T18" fmla="*/ 97 w 193"/>
                <a:gd name="T19" fmla="*/ 243 h 243"/>
                <a:gd name="T20" fmla="*/ 177 w 193"/>
                <a:gd name="T21" fmla="*/ 161 h 243"/>
                <a:gd name="T22" fmla="*/ 193 w 193"/>
                <a:gd name="T23" fmla="*/ 145 h 243"/>
                <a:gd name="T24" fmla="*/ 193 w 193"/>
                <a:gd name="T25" fmla="*/ 129 h 243"/>
                <a:gd name="T26" fmla="*/ 182 w 193"/>
                <a:gd name="T27" fmla="*/ 11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3" h="243">
                  <a:moveTo>
                    <a:pt x="182" y="113"/>
                  </a:moveTo>
                  <a:cubicBezTo>
                    <a:pt x="184" y="80"/>
                    <a:pt x="184" y="80"/>
                    <a:pt x="184" y="80"/>
                  </a:cubicBezTo>
                  <a:cubicBezTo>
                    <a:pt x="184" y="35"/>
                    <a:pt x="142" y="0"/>
                    <a:pt x="97" y="0"/>
                  </a:cubicBezTo>
                  <a:cubicBezTo>
                    <a:pt x="53" y="0"/>
                    <a:pt x="10" y="35"/>
                    <a:pt x="10" y="80"/>
                  </a:cubicBezTo>
                  <a:cubicBezTo>
                    <a:pt x="13" y="113"/>
                    <a:pt x="13" y="113"/>
                    <a:pt x="13" y="113"/>
                  </a:cubicBezTo>
                  <a:cubicBezTo>
                    <a:pt x="10" y="114"/>
                    <a:pt x="7" y="115"/>
                    <a:pt x="5" y="116"/>
                  </a:cubicBezTo>
                  <a:cubicBezTo>
                    <a:pt x="2" y="119"/>
                    <a:pt x="0" y="124"/>
                    <a:pt x="0" y="129"/>
                  </a:cubicBezTo>
                  <a:cubicBezTo>
                    <a:pt x="0" y="145"/>
                    <a:pt x="0" y="145"/>
                    <a:pt x="0" y="145"/>
                  </a:cubicBezTo>
                  <a:cubicBezTo>
                    <a:pt x="0" y="155"/>
                    <a:pt x="7" y="161"/>
                    <a:pt x="16" y="161"/>
                  </a:cubicBezTo>
                  <a:cubicBezTo>
                    <a:pt x="16" y="204"/>
                    <a:pt x="67" y="243"/>
                    <a:pt x="97" y="243"/>
                  </a:cubicBezTo>
                  <a:cubicBezTo>
                    <a:pt x="127" y="243"/>
                    <a:pt x="177" y="204"/>
                    <a:pt x="177" y="161"/>
                  </a:cubicBezTo>
                  <a:cubicBezTo>
                    <a:pt x="186" y="161"/>
                    <a:pt x="193" y="155"/>
                    <a:pt x="193" y="145"/>
                  </a:cubicBezTo>
                  <a:cubicBezTo>
                    <a:pt x="193" y="129"/>
                    <a:pt x="193" y="129"/>
                    <a:pt x="193" y="129"/>
                  </a:cubicBezTo>
                  <a:cubicBezTo>
                    <a:pt x="193" y="122"/>
                    <a:pt x="188" y="115"/>
                    <a:pt x="182" y="113"/>
                  </a:cubicBezTo>
                </a:path>
              </a:pathLst>
            </a:custGeom>
            <a:solidFill>
              <a:srgbClr val="F1A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4" name="Freeform 22">
              <a:extLst>
                <a:ext uri="{FF2B5EF4-FFF2-40B4-BE49-F238E27FC236}">
                  <a16:creationId xmlns:a16="http://schemas.microsoft.com/office/drawing/2014/main" id="{74BC75DF-6AD4-4ABB-8705-0DB5659FB699}"/>
                </a:ext>
              </a:extLst>
            </p:cNvPr>
            <p:cNvSpPr>
              <a:spLocks noEditPoints="1"/>
            </p:cNvSpPr>
            <p:nvPr/>
          </p:nvSpPr>
          <p:spPr bwMode="auto">
            <a:xfrm>
              <a:off x="1299" y="1148"/>
              <a:ext cx="8" cy="43"/>
            </a:xfrm>
            <a:custGeom>
              <a:avLst/>
              <a:gdLst>
                <a:gd name="T0" fmla="*/ 0 w 3"/>
                <a:gd name="T1" fmla="*/ 16 h 16"/>
                <a:gd name="T2" fmla="*/ 0 w 3"/>
                <a:gd name="T3" fmla="*/ 16 h 16"/>
                <a:gd name="T4" fmla="*/ 0 w 3"/>
                <a:gd name="T5" fmla="*/ 15 h 16"/>
                <a:gd name="T6" fmla="*/ 0 w 3"/>
                <a:gd name="T7" fmla="*/ 15 h 16"/>
                <a:gd name="T8" fmla="*/ 0 w 3"/>
                <a:gd name="T9" fmla="*/ 15 h 16"/>
                <a:gd name="T10" fmla="*/ 0 w 3"/>
                <a:gd name="T11" fmla="*/ 15 h 16"/>
                <a:gd name="T12" fmla="*/ 0 w 3"/>
                <a:gd name="T13" fmla="*/ 15 h 16"/>
                <a:gd name="T14" fmla="*/ 0 w 3"/>
                <a:gd name="T15" fmla="*/ 15 h 16"/>
                <a:gd name="T16" fmla="*/ 0 w 3"/>
                <a:gd name="T17" fmla="*/ 15 h 16"/>
                <a:gd name="T18" fmla="*/ 0 w 3"/>
                <a:gd name="T19" fmla="*/ 15 h 16"/>
                <a:gd name="T20" fmla="*/ 0 w 3"/>
                <a:gd name="T21" fmla="*/ 15 h 16"/>
                <a:gd name="T22" fmla="*/ 0 w 3"/>
                <a:gd name="T23" fmla="*/ 15 h 16"/>
                <a:gd name="T24" fmla="*/ 0 w 3"/>
                <a:gd name="T25" fmla="*/ 15 h 16"/>
                <a:gd name="T26" fmla="*/ 0 w 3"/>
                <a:gd name="T27" fmla="*/ 15 h 16"/>
                <a:gd name="T28" fmla="*/ 0 w 3"/>
                <a:gd name="T29" fmla="*/ 14 h 16"/>
                <a:gd name="T30" fmla="*/ 0 w 3"/>
                <a:gd name="T31" fmla="*/ 15 h 16"/>
                <a:gd name="T32" fmla="*/ 0 w 3"/>
                <a:gd name="T33" fmla="*/ 14 h 16"/>
                <a:gd name="T34" fmla="*/ 3 w 3"/>
                <a:gd name="T35" fmla="*/ 2 h 16"/>
                <a:gd name="T36" fmla="*/ 0 w 3"/>
                <a:gd name="T37" fmla="*/ 14 h 16"/>
                <a:gd name="T38" fmla="*/ 3 w 3"/>
                <a:gd name="T39" fmla="*/ 2 h 16"/>
                <a:gd name="T40" fmla="*/ 3 w 3"/>
                <a:gd name="T41" fmla="*/ 2 h 16"/>
                <a:gd name="T42" fmla="*/ 3 w 3"/>
                <a:gd name="T43" fmla="*/ 2 h 16"/>
                <a:gd name="T44" fmla="*/ 3 w 3"/>
                <a:gd name="T45" fmla="*/ 1 h 16"/>
                <a:gd name="T46" fmla="*/ 3 w 3"/>
                <a:gd name="T47" fmla="*/ 1 h 16"/>
                <a:gd name="T48" fmla="*/ 3 w 3"/>
                <a:gd name="T49" fmla="*/ 1 h 16"/>
                <a:gd name="T50" fmla="*/ 3 w 3"/>
                <a:gd name="T51" fmla="*/ 1 h 16"/>
                <a:gd name="T52" fmla="*/ 3 w 3"/>
                <a:gd name="T53" fmla="*/ 0 h 16"/>
                <a:gd name="T54" fmla="*/ 3 w 3"/>
                <a:gd name="T55" fmla="*/ 1 h 16"/>
                <a:gd name="T56" fmla="*/ 3 w 3"/>
                <a:gd name="T5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 h="16">
                  <a:moveTo>
                    <a:pt x="0" y="16"/>
                  </a:moveTo>
                  <a:cubicBezTo>
                    <a:pt x="0" y="16"/>
                    <a:pt x="0" y="16"/>
                    <a:pt x="0" y="16"/>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5"/>
                  </a:moveTo>
                  <a:cubicBezTo>
                    <a:pt x="0" y="15"/>
                    <a:pt x="0" y="15"/>
                    <a:pt x="0" y="15"/>
                  </a:cubicBezTo>
                  <a:moveTo>
                    <a:pt x="0" y="14"/>
                  </a:moveTo>
                  <a:cubicBezTo>
                    <a:pt x="0" y="15"/>
                    <a:pt x="0" y="15"/>
                    <a:pt x="0" y="15"/>
                  </a:cubicBezTo>
                  <a:cubicBezTo>
                    <a:pt x="0" y="15"/>
                    <a:pt x="0" y="15"/>
                    <a:pt x="0" y="14"/>
                  </a:cubicBezTo>
                  <a:moveTo>
                    <a:pt x="3" y="2"/>
                  </a:moveTo>
                  <a:cubicBezTo>
                    <a:pt x="3" y="6"/>
                    <a:pt x="2" y="11"/>
                    <a:pt x="0" y="14"/>
                  </a:cubicBezTo>
                  <a:cubicBezTo>
                    <a:pt x="2" y="11"/>
                    <a:pt x="3" y="6"/>
                    <a:pt x="3" y="2"/>
                  </a:cubicBezTo>
                  <a:moveTo>
                    <a:pt x="3" y="2"/>
                  </a:moveTo>
                  <a:cubicBezTo>
                    <a:pt x="3" y="2"/>
                    <a:pt x="3" y="2"/>
                    <a:pt x="3" y="2"/>
                  </a:cubicBezTo>
                  <a:moveTo>
                    <a:pt x="3" y="1"/>
                  </a:moveTo>
                  <a:cubicBezTo>
                    <a:pt x="3" y="1"/>
                    <a:pt x="3" y="1"/>
                    <a:pt x="3" y="1"/>
                  </a:cubicBezTo>
                  <a:moveTo>
                    <a:pt x="3" y="1"/>
                  </a:moveTo>
                  <a:cubicBezTo>
                    <a:pt x="3" y="1"/>
                    <a:pt x="3" y="1"/>
                    <a:pt x="3" y="1"/>
                  </a:cubicBezTo>
                  <a:moveTo>
                    <a:pt x="3" y="0"/>
                  </a:moveTo>
                  <a:cubicBezTo>
                    <a:pt x="3" y="1"/>
                    <a:pt x="3" y="1"/>
                    <a:pt x="3" y="1"/>
                  </a:cubicBezTo>
                  <a:cubicBezTo>
                    <a:pt x="3" y="0"/>
                    <a:pt x="3" y="0"/>
                    <a:pt x="3" y="0"/>
                  </a:cubicBezTo>
                </a:path>
              </a:pathLst>
            </a:custGeom>
            <a:solidFill>
              <a:srgbClr val="F8D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5" name="Freeform 23">
              <a:extLst>
                <a:ext uri="{FF2B5EF4-FFF2-40B4-BE49-F238E27FC236}">
                  <a16:creationId xmlns:a16="http://schemas.microsoft.com/office/drawing/2014/main" id="{47CB5EB7-BACB-4ED5-AA4D-F345C1128F39}"/>
                </a:ext>
              </a:extLst>
            </p:cNvPr>
            <p:cNvSpPr>
              <a:spLocks/>
            </p:cNvSpPr>
            <p:nvPr/>
          </p:nvSpPr>
          <p:spPr bwMode="auto">
            <a:xfrm>
              <a:off x="1039" y="715"/>
              <a:ext cx="311" cy="649"/>
            </a:xfrm>
            <a:custGeom>
              <a:avLst/>
              <a:gdLst>
                <a:gd name="T0" fmla="*/ 19 w 116"/>
                <a:gd name="T1" fmla="*/ 0 h 243"/>
                <a:gd name="T2" fmla="*/ 19 w 116"/>
                <a:gd name="T3" fmla="*/ 0 h 243"/>
                <a:gd name="T4" fmla="*/ 19 w 116"/>
                <a:gd name="T5" fmla="*/ 119 h 243"/>
                <a:gd name="T6" fmla="*/ 0 w 116"/>
                <a:gd name="T7" fmla="*/ 180 h 243"/>
                <a:gd name="T8" fmla="*/ 19 w 116"/>
                <a:gd name="T9" fmla="*/ 180 h 243"/>
                <a:gd name="T10" fmla="*/ 19 w 116"/>
                <a:gd name="T11" fmla="*/ 243 h 243"/>
                <a:gd name="T12" fmla="*/ 98 w 116"/>
                <a:gd name="T13" fmla="*/ 178 h 243"/>
                <a:gd name="T14" fmla="*/ 98 w 116"/>
                <a:gd name="T15" fmla="*/ 177 h 243"/>
                <a:gd name="T16" fmla="*/ 98 w 116"/>
                <a:gd name="T17" fmla="*/ 176 h 243"/>
                <a:gd name="T18" fmla="*/ 100 w 116"/>
                <a:gd name="T19" fmla="*/ 164 h 243"/>
                <a:gd name="T20" fmla="*/ 100 w 116"/>
                <a:gd name="T21" fmla="*/ 163 h 243"/>
                <a:gd name="T22" fmla="*/ 100 w 116"/>
                <a:gd name="T23" fmla="*/ 162 h 243"/>
                <a:gd name="T24" fmla="*/ 100 w 116"/>
                <a:gd name="T25" fmla="*/ 161 h 243"/>
                <a:gd name="T26" fmla="*/ 116 w 116"/>
                <a:gd name="T27" fmla="*/ 145 h 243"/>
                <a:gd name="T28" fmla="*/ 116 w 116"/>
                <a:gd name="T29" fmla="*/ 129 h 243"/>
                <a:gd name="T30" fmla="*/ 104 w 116"/>
                <a:gd name="T31" fmla="*/ 113 h 243"/>
                <a:gd name="T32" fmla="*/ 106 w 116"/>
                <a:gd name="T33" fmla="*/ 80 h 243"/>
                <a:gd name="T34" fmla="*/ 19 w 116"/>
                <a:gd name="T3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243">
                  <a:moveTo>
                    <a:pt x="19" y="0"/>
                  </a:moveTo>
                  <a:cubicBezTo>
                    <a:pt x="19" y="0"/>
                    <a:pt x="19" y="0"/>
                    <a:pt x="19" y="0"/>
                  </a:cubicBezTo>
                  <a:cubicBezTo>
                    <a:pt x="19" y="119"/>
                    <a:pt x="19" y="119"/>
                    <a:pt x="19" y="119"/>
                  </a:cubicBezTo>
                  <a:cubicBezTo>
                    <a:pt x="7" y="144"/>
                    <a:pt x="0" y="180"/>
                    <a:pt x="0" y="180"/>
                  </a:cubicBezTo>
                  <a:cubicBezTo>
                    <a:pt x="19" y="180"/>
                    <a:pt x="19" y="180"/>
                    <a:pt x="19" y="180"/>
                  </a:cubicBezTo>
                  <a:cubicBezTo>
                    <a:pt x="19" y="243"/>
                    <a:pt x="19" y="243"/>
                    <a:pt x="19" y="243"/>
                  </a:cubicBezTo>
                  <a:cubicBezTo>
                    <a:pt x="46" y="243"/>
                    <a:pt x="87" y="213"/>
                    <a:pt x="98" y="178"/>
                  </a:cubicBezTo>
                  <a:cubicBezTo>
                    <a:pt x="98" y="178"/>
                    <a:pt x="98" y="178"/>
                    <a:pt x="98" y="177"/>
                  </a:cubicBezTo>
                  <a:cubicBezTo>
                    <a:pt x="98" y="177"/>
                    <a:pt x="98" y="177"/>
                    <a:pt x="98" y="176"/>
                  </a:cubicBezTo>
                  <a:cubicBezTo>
                    <a:pt x="99" y="173"/>
                    <a:pt x="100" y="169"/>
                    <a:pt x="100" y="164"/>
                  </a:cubicBezTo>
                  <a:cubicBezTo>
                    <a:pt x="100" y="164"/>
                    <a:pt x="100" y="164"/>
                    <a:pt x="100" y="163"/>
                  </a:cubicBezTo>
                  <a:cubicBezTo>
                    <a:pt x="100" y="162"/>
                    <a:pt x="100" y="162"/>
                    <a:pt x="100" y="162"/>
                  </a:cubicBezTo>
                  <a:cubicBezTo>
                    <a:pt x="100" y="162"/>
                    <a:pt x="100" y="162"/>
                    <a:pt x="100" y="161"/>
                  </a:cubicBezTo>
                  <a:cubicBezTo>
                    <a:pt x="108" y="161"/>
                    <a:pt x="116" y="155"/>
                    <a:pt x="116" y="145"/>
                  </a:cubicBezTo>
                  <a:cubicBezTo>
                    <a:pt x="116" y="129"/>
                    <a:pt x="116" y="129"/>
                    <a:pt x="116" y="129"/>
                  </a:cubicBezTo>
                  <a:cubicBezTo>
                    <a:pt x="116" y="122"/>
                    <a:pt x="111" y="115"/>
                    <a:pt x="104" y="113"/>
                  </a:cubicBezTo>
                  <a:cubicBezTo>
                    <a:pt x="106" y="80"/>
                    <a:pt x="106" y="80"/>
                    <a:pt x="106" y="80"/>
                  </a:cubicBezTo>
                  <a:cubicBezTo>
                    <a:pt x="106" y="35"/>
                    <a:pt x="64" y="0"/>
                    <a:pt x="19" y="0"/>
                  </a:cubicBezTo>
                </a:path>
              </a:pathLst>
            </a:custGeom>
            <a:solidFill>
              <a:srgbClr val="ED93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6" name="Freeform 24">
              <a:extLst>
                <a:ext uri="{FF2B5EF4-FFF2-40B4-BE49-F238E27FC236}">
                  <a16:creationId xmlns:a16="http://schemas.microsoft.com/office/drawing/2014/main" id="{BC8E4D48-6575-4A20-9160-C7F8496E1849}"/>
                </a:ext>
              </a:extLst>
            </p:cNvPr>
            <p:cNvSpPr>
              <a:spLocks noEditPoints="1"/>
            </p:cNvSpPr>
            <p:nvPr/>
          </p:nvSpPr>
          <p:spPr bwMode="auto">
            <a:xfrm>
              <a:off x="958" y="1025"/>
              <a:ext cx="266" cy="67"/>
            </a:xfrm>
            <a:custGeom>
              <a:avLst/>
              <a:gdLst>
                <a:gd name="T0" fmla="*/ 13 w 99"/>
                <a:gd name="T1" fmla="*/ 0 h 25"/>
                <a:gd name="T2" fmla="*/ 24 w 99"/>
                <a:gd name="T3" fmla="*/ 13 h 25"/>
                <a:gd name="T4" fmla="*/ 13 w 99"/>
                <a:gd name="T5" fmla="*/ 25 h 25"/>
                <a:gd name="T6" fmla="*/ 0 w 99"/>
                <a:gd name="T7" fmla="*/ 14 h 25"/>
                <a:gd name="T8" fmla="*/ 12 w 99"/>
                <a:gd name="T9" fmla="*/ 0 h 25"/>
                <a:gd name="T10" fmla="*/ 13 w 99"/>
                <a:gd name="T11" fmla="*/ 0 h 25"/>
                <a:gd name="T12" fmla="*/ 87 w 99"/>
                <a:gd name="T13" fmla="*/ 0 h 25"/>
                <a:gd name="T14" fmla="*/ 86 w 99"/>
                <a:gd name="T15" fmla="*/ 0 h 25"/>
                <a:gd name="T16" fmla="*/ 74 w 99"/>
                <a:gd name="T17" fmla="*/ 14 h 25"/>
                <a:gd name="T18" fmla="*/ 87 w 99"/>
                <a:gd name="T19" fmla="*/ 25 h 25"/>
                <a:gd name="T20" fmla="*/ 98 w 99"/>
                <a:gd name="T21" fmla="*/ 13 h 25"/>
                <a:gd name="T22" fmla="*/ 87 w 99"/>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25">
                  <a:moveTo>
                    <a:pt x="13" y="0"/>
                  </a:moveTo>
                  <a:cubicBezTo>
                    <a:pt x="19" y="0"/>
                    <a:pt x="24" y="5"/>
                    <a:pt x="24" y="13"/>
                  </a:cubicBezTo>
                  <a:cubicBezTo>
                    <a:pt x="25" y="19"/>
                    <a:pt x="20" y="25"/>
                    <a:pt x="13" y="25"/>
                  </a:cubicBezTo>
                  <a:cubicBezTo>
                    <a:pt x="5" y="25"/>
                    <a:pt x="0" y="20"/>
                    <a:pt x="0" y="14"/>
                  </a:cubicBezTo>
                  <a:cubicBezTo>
                    <a:pt x="0" y="6"/>
                    <a:pt x="5" y="1"/>
                    <a:pt x="12" y="0"/>
                  </a:cubicBezTo>
                  <a:cubicBezTo>
                    <a:pt x="13" y="0"/>
                    <a:pt x="13" y="0"/>
                    <a:pt x="13" y="0"/>
                  </a:cubicBezTo>
                  <a:moveTo>
                    <a:pt x="87" y="0"/>
                  </a:moveTo>
                  <a:cubicBezTo>
                    <a:pt x="86" y="0"/>
                    <a:pt x="86" y="0"/>
                    <a:pt x="86" y="0"/>
                  </a:cubicBezTo>
                  <a:cubicBezTo>
                    <a:pt x="79" y="1"/>
                    <a:pt x="74" y="6"/>
                    <a:pt x="74" y="14"/>
                  </a:cubicBezTo>
                  <a:cubicBezTo>
                    <a:pt x="74" y="20"/>
                    <a:pt x="79" y="25"/>
                    <a:pt x="87" y="25"/>
                  </a:cubicBezTo>
                  <a:cubicBezTo>
                    <a:pt x="94" y="25"/>
                    <a:pt x="99" y="19"/>
                    <a:pt x="98" y="13"/>
                  </a:cubicBezTo>
                  <a:cubicBezTo>
                    <a:pt x="98" y="5"/>
                    <a:pt x="93" y="0"/>
                    <a:pt x="87" y="0"/>
                  </a:cubicBezTo>
                </a:path>
              </a:pathLst>
            </a:custGeom>
            <a:solidFill>
              <a:srgbClr val="EA8C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7" name="Freeform 25">
              <a:extLst>
                <a:ext uri="{FF2B5EF4-FFF2-40B4-BE49-F238E27FC236}">
                  <a16:creationId xmlns:a16="http://schemas.microsoft.com/office/drawing/2014/main" id="{CBA89C67-83FE-45CE-9A28-B91C730E2B0F}"/>
                </a:ext>
              </a:extLst>
            </p:cNvPr>
            <p:cNvSpPr>
              <a:spLocks noEditPoints="1"/>
            </p:cNvSpPr>
            <p:nvPr/>
          </p:nvSpPr>
          <p:spPr bwMode="auto">
            <a:xfrm>
              <a:off x="958" y="1017"/>
              <a:ext cx="266" cy="69"/>
            </a:xfrm>
            <a:custGeom>
              <a:avLst/>
              <a:gdLst>
                <a:gd name="T0" fmla="*/ 24 w 99"/>
                <a:gd name="T1" fmla="*/ 13 h 26"/>
                <a:gd name="T2" fmla="*/ 13 w 99"/>
                <a:gd name="T3" fmla="*/ 26 h 26"/>
                <a:gd name="T4" fmla="*/ 0 w 99"/>
                <a:gd name="T5" fmla="*/ 14 h 26"/>
                <a:gd name="T6" fmla="*/ 12 w 99"/>
                <a:gd name="T7" fmla="*/ 0 h 26"/>
                <a:gd name="T8" fmla="*/ 24 w 99"/>
                <a:gd name="T9" fmla="*/ 13 h 26"/>
                <a:gd name="T10" fmla="*/ 98 w 99"/>
                <a:gd name="T11" fmla="*/ 13 h 26"/>
                <a:gd name="T12" fmla="*/ 86 w 99"/>
                <a:gd name="T13" fmla="*/ 0 h 26"/>
                <a:gd name="T14" fmla="*/ 74 w 99"/>
                <a:gd name="T15" fmla="*/ 14 h 26"/>
                <a:gd name="T16" fmla="*/ 87 w 99"/>
                <a:gd name="T17" fmla="*/ 26 h 26"/>
                <a:gd name="T18" fmla="*/ 98 w 99"/>
                <a:gd name="T19"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26">
                  <a:moveTo>
                    <a:pt x="24" y="13"/>
                  </a:moveTo>
                  <a:cubicBezTo>
                    <a:pt x="25" y="19"/>
                    <a:pt x="20" y="26"/>
                    <a:pt x="13" y="26"/>
                  </a:cubicBezTo>
                  <a:cubicBezTo>
                    <a:pt x="6" y="26"/>
                    <a:pt x="0" y="20"/>
                    <a:pt x="0" y="14"/>
                  </a:cubicBezTo>
                  <a:cubicBezTo>
                    <a:pt x="0" y="7"/>
                    <a:pt x="5" y="1"/>
                    <a:pt x="12" y="0"/>
                  </a:cubicBezTo>
                  <a:cubicBezTo>
                    <a:pt x="19" y="0"/>
                    <a:pt x="24" y="5"/>
                    <a:pt x="24" y="13"/>
                  </a:cubicBezTo>
                  <a:close/>
                  <a:moveTo>
                    <a:pt x="98" y="13"/>
                  </a:moveTo>
                  <a:cubicBezTo>
                    <a:pt x="98" y="5"/>
                    <a:pt x="93" y="0"/>
                    <a:pt x="86" y="0"/>
                  </a:cubicBezTo>
                  <a:cubicBezTo>
                    <a:pt x="79" y="1"/>
                    <a:pt x="74" y="7"/>
                    <a:pt x="74" y="14"/>
                  </a:cubicBezTo>
                  <a:cubicBezTo>
                    <a:pt x="74" y="20"/>
                    <a:pt x="80" y="26"/>
                    <a:pt x="87" y="26"/>
                  </a:cubicBezTo>
                  <a:cubicBezTo>
                    <a:pt x="94" y="26"/>
                    <a:pt x="99" y="19"/>
                    <a:pt x="98" y="13"/>
                  </a:cubicBezTo>
                  <a:close/>
                </a:path>
              </a:pathLst>
            </a:custGeom>
            <a:solidFill>
              <a:srgbClr val="3B24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8" name="Freeform 26">
              <a:extLst>
                <a:ext uri="{FF2B5EF4-FFF2-40B4-BE49-F238E27FC236}">
                  <a16:creationId xmlns:a16="http://schemas.microsoft.com/office/drawing/2014/main" id="{64BCFE51-3C8D-4BF4-B155-53F995B11F61}"/>
                </a:ext>
              </a:extLst>
            </p:cNvPr>
            <p:cNvSpPr>
              <a:spLocks noEditPoints="1"/>
            </p:cNvSpPr>
            <p:nvPr/>
          </p:nvSpPr>
          <p:spPr bwMode="auto">
            <a:xfrm>
              <a:off x="996" y="1049"/>
              <a:ext cx="214" cy="19"/>
            </a:xfrm>
            <a:custGeom>
              <a:avLst/>
              <a:gdLst>
                <a:gd name="T0" fmla="*/ 6 w 80"/>
                <a:gd name="T1" fmla="*/ 3 h 7"/>
                <a:gd name="T2" fmla="*/ 3 w 80"/>
                <a:gd name="T3" fmla="*/ 6 h 7"/>
                <a:gd name="T4" fmla="*/ 0 w 80"/>
                <a:gd name="T5" fmla="*/ 4 h 7"/>
                <a:gd name="T6" fmla="*/ 3 w 80"/>
                <a:gd name="T7" fmla="*/ 1 h 7"/>
                <a:gd name="T8" fmla="*/ 6 w 80"/>
                <a:gd name="T9" fmla="*/ 3 h 7"/>
                <a:gd name="T10" fmla="*/ 80 w 80"/>
                <a:gd name="T11" fmla="*/ 3 h 7"/>
                <a:gd name="T12" fmla="*/ 77 w 80"/>
                <a:gd name="T13" fmla="*/ 1 h 7"/>
                <a:gd name="T14" fmla="*/ 74 w 80"/>
                <a:gd name="T15" fmla="*/ 4 h 7"/>
                <a:gd name="T16" fmla="*/ 77 w 80"/>
                <a:gd name="T17" fmla="*/ 6 h 7"/>
                <a:gd name="T18" fmla="*/ 80 w 80"/>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7">
                  <a:moveTo>
                    <a:pt x="6" y="3"/>
                  </a:moveTo>
                  <a:cubicBezTo>
                    <a:pt x="6" y="5"/>
                    <a:pt x="4" y="6"/>
                    <a:pt x="3" y="6"/>
                  </a:cubicBezTo>
                  <a:cubicBezTo>
                    <a:pt x="1" y="7"/>
                    <a:pt x="0" y="5"/>
                    <a:pt x="0" y="4"/>
                  </a:cubicBezTo>
                  <a:cubicBezTo>
                    <a:pt x="0" y="2"/>
                    <a:pt x="1" y="1"/>
                    <a:pt x="3" y="1"/>
                  </a:cubicBezTo>
                  <a:cubicBezTo>
                    <a:pt x="4" y="0"/>
                    <a:pt x="6" y="2"/>
                    <a:pt x="6" y="3"/>
                  </a:cubicBezTo>
                  <a:close/>
                  <a:moveTo>
                    <a:pt x="80" y="3"/>
                  </a:moveTo>
                  <a:cubicBezTo>
                    <a:pt x="80" y="2"/>
                    <a:pt x="78" y="0"/>
                    <a:pt x="77" y="1"/>
                  </a:cubicBezTo>
                  <a:cubicBezTo>
                    <a:pt x="75" y="1"/>
                    <a:pt x="74" y="2"/>
                    <a:pt x="74" y="4"/>
                  </a:cubicBezTo>
                  <a:cubicBezTo>
                    <a:pt x="74" y="5"/>
                    <a:pt x="75" y="7"/>
                    <a:pt x="77" y="6"/>
                  </a:cubicBezTo>
                  <a:cubicBezTo>
                    <a:pt x="78" y="6"/>
                    <a:pt x="80" y="5"/>
                    <a:pt x="8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sp>
          <p:nvSpPr>
            <p:cNvPr id="589" name="Freeform 27">
              <a:extLst>
                <a:ext uri="{FF2B5EF4-FFF2-40B4-BE49-F238E27FC236}">
                  <a16:creationId xmlns:a16="http://schemas.microsoft.com/office/drawing/2014/main" id="{10120168-E2F1-4DC3-A9EC-802CD8ACB57F}"/>
                </a:ext>
              </a:extLst>
            </p:cNvPr>
            <p:cNvSpPr>
              <a:spLocks/>
            </p:cNvSpPr>
            <p:nvPr/>
          </p:nvSpPr>
          <p:spPr bwMode="auto">
            <a:xfrm>
              <a:off x="827" y="608"/>
              <a:ext cx="531" cy="468"/>
            </a:xfrm>
            <a:custGeom>
              <a:avLst/>
              <a:gdLst>
                <a:gd name="T0" fmla="*/ 189 w 198"/>
                <a:gd name="T1" fmla="*/ 148 h 175"/>
                <a:gd name="T2" fmla="*/ 178 w 198"/>
                <a:gd name="T3" fmla="*/ 175 h 175"/>
                <a:gd name="T4" fmla="*/ 178 w 198"/>
                <a:gd name="T5" fmla="*/ 144 h 175"/>
                <a:gd name="T6" fmla="*/ 160 w 198"/>
                <a:gd name="T7" fmla="*/ 90 h 175"/>
                <a:gd name="T8" fmla="*/ 98 w 198"/>
                <a:gd name="T9" fmla="*/ 97 h 175"/>
                <a:gd name="T10" fmla="*/ 36 w 198"/>
                <a:gd name="T11" fmla="*/ 90 h 175"/>
                <a:gd name="T12" fmla="*/ 18 w 198"/>
                <a:gd name="T13" fmla="*/ 144 h 175"/>
                <a:gd name="T14" fmla="*/ 18 w 198"/>
                <a:gd name="T15" fmla="*/ 175 h 175"/>
                <a:gd name="T16" fmla="*/ 8 w 198"/>
                <a:gd name="T17" fmla="*/ 148 h 175"/>
                <a:gd name="T18" fmla="*/ 11 w 198"/>
                <a:gd name="T19" fmla="*/ 51 h 175"/>
                <a:gd name="T20" fmla="*/ 98 w 198"/>
                <a:gd name="T21" fmla="*/ 0 h 175"/>
                <a:gd name="T22" fmla="*/ 102 w 198"/>
                <a:gd name="T23" fmla="*/ 0 h 175"/>
                <a:gd name="T24" fmla="*/ 146 w 198"/>
                <a:gd name="T25" fmla="*/ 10 h 175"/>
                <a:gd name="T26" fmla="*/ 183 w 198"/>
                <a:gd name="T27" fmla="*/ 12 h 175"/>
                <a:gd name="T28" fmla="*/ 184 w 198"/>
                <a:gd name="T29" fmla="*/ 12 h 175"/>
                <a:gd name="T30" fmla="*/ 179 w 198"/>
                <a:gd name="T31" fmla="*/ 24 h 175"/>
                <a:gd name="T32" fmla="*/ 194 w 198"/>
                <a:gd name="T33" fmla="*/ 23 h 175"/>
                <a:gd name="T34" fmla="*/ 194 w 198"/>
                <a:gd name="T35" fmla="*/ 22 h 175"/>
                <a:gd name="T36" fmla="*/ 194 w 198"/>
                <a:gd name="T37" fmla="*/ 23 h 175"/>
                <a:gd name="T38" fmla="*/ 186 w 198"/>
                <a:gd name="T39" fmla="*/ 51 h 175"/>
                <a:gd name="T40" fmla="*/ 189 w 198"/>
                <a:gd name="T41"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8" h="175">
                  <a:moveTo>
                    <a:pt x="189" y="148"/>
                  </a:moveTo>
                  <a:cubicBezTo>
                    <a:pt x="186" y="159"/>
                    <a:pt x="183" y="165"/>
                    <a:pt x="178" y="175"/>
                  </a:cubicBezTo>
                  <a:cubicBezTo>
                    <a:pt x="178" y="144"/>
                    <a:pt x="178" y="144"/>
                    <a:pt x="178" y="144"/>
                  </a:cubicBezTo>
                  <a:cubicBezTo>
                    <a:pt x="160" y="90"/>
                    <a:pt x="160" y="90"/>
                    <a:pt x="160" y="90"/>
                  </a:cubicBezTo>
                  <a:cubicBezTo>
                    <a:pt x="160" y="90"/>
                    <a:pt x="132" y="96"/>
                    <a:pt x="98" y="97"/>
                  </a:cubicBezTo>
                  <a:cubicBezTo>
                    <a:pt x="65" y="96"/>
                    <a:pt x="36" y="90"/>
                    <a:pt x="36" y="90"/>
                  </a:cubicBezTo>
                  <a:cubicBezTo>
                    <a:pt x="18" y="144"/>
                    <a:pt x="18" y="144"/>
                    <a:pt x="18" y="144"/>
                  </a:cubicBezTo>
                  <a:cubicBezTo>
                    <a:pt x="18" y="175"/>
                    <a:pt x="18" y="175"/>
                    <a:pt x="18" y="175"/>
                  </a:cubicBezTo>
                  <a:cubicBezTo>
                    <a:pt x="16" y="170"/>
                    <a:pt x="9" y="154"/>
                    <a:pt x="8" y="148"/>
                  </a:cubicBezTo>
                  <a:cubicBezTo>
                    <a:pt x="0" y="113"/>
                    <a:pt x="0" y="79"/>
                    <a:pt x="11" y="51"/>
                  </a:cubicBezTo>
                  <a:cubicBezTo>
                    <a:pt x="11" y="51"/>
                    <a:pt x="31" y="0"/>
                    <a:pt x="98" y="0"/>
                  </a:cubicBezTo>
                  <a:cubicBezTo>
                    <a:pt x="100" y="0"/>
                    <a:pt x="101" y="0"/>
                    <a:pt x="102" y="0"/>
                  </a:cubicBezTo>
                  <a:cubicBezTo>
                    <a:pt x="121" y="0"/>
                    <a:pt x="133" y="3"/>
                    <a:pt x="146" y="10"/>
                  </a:cubicBezTo>
                  <a:cubicBezTo>
                    <a:pt x="146" y="10"/>
                    <a:pt x="166" y="19"/>
                    <a:pt x="183" y="12"/>
                  </a:cubicBezTo>
                  <a:cubicBezTo>
                    <a:pt x="184" y="11"/>
                    <a:pt x="184" y="12"/>
                    <a:pt x="184" y="12"/>
                  </a:cubicBezTo>
                  <a:cubicBezTo>
                    <a:pt x="184" y="14"/>
                    <a:pt x="183" y="19"/>
                    <a:pt x="179" y="24"/>
                  </a:cubicBezTo>
                  <a:cubicBezTo>
                    <a:pt x="184" y="24"/>
                    <a:pt x="189" y="24"/>
                    <a:pt x="194" y="23"/>
                  </a:cubicBezTo>
                  <a:cubicBezTo>
                    <a:pt x="194" y="22"/>
                    <a:pt x="194" y="22"/>
                    <a:pt x="194" y="22"/>
                  </a:cubicBezTo>
                  <a:cubicBezTo>
                    <a:pt x="194" y="23"/>
                    <a:pt x="194" y="23"/>
                    <a:pt x="194" y="23"/>
                  </a:cubicBezTo>
                  <a:cubicBezTo>
                    <a:pt x="194" y="33"/>
                    <a:pt x="191" y="44"/>
                    <a:pt x="186" y="51"/>
                  </a:cubicBezTo>
                  <a:cubicBezTo>
                    <a:pt x="197" y="79"/>
                    <a:pt x="198" y="113"/>
                    <a:pt x="189" y="148"/>
                  </a:cubicBezTo>
                  <a:close/>
                </a:path>
              </a:pathLst>
            </a:custGeom>
            <a:solidFill>
              <a:srgbClr val="4141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8867" tIns="39434" rIns="78867" bIns="39434" numCol="1" anchor="t" anchorCtr="0" compatLnSpc="1">
              <a:prstTxWarp prst="textNoShape">
                <a:avLst/>
              </a:prstTxWarp>
            </a:bodyPr>
            <a:lstStyle/>
            <a:p>
              <a:endParaRPr lang="en-US" sz="1553"/>
            </a:p>
          </p:txBody>
        </p:sp>
      </p:grpSp>
      <p:pic>
        <p:nvPicPr>
          <p:cNvPr id="250" name="lightbulb">
            <a:extLst>
              <a:ext uri="{FF2B5EF4-FFF2-40B4-BE49-F238E27FC236}">
                <a16:creationId xmlns:a16="http://schemas.microsoft.com/office/drawing/2014/main" id="{17B67B66-85FF-49CB-A8F5-2E315248F5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0491" y="3345844"/>
            <a:ext cx="385433" cy="516871"/>
          </a:xfrm>
          <a:prstGeom prst="rect">
            <a:avLst/>
          </a:prstGeom>
        </p:spPr>
      </p:pic>
      <p:pic>
        <p:nvPicPr>
          <p:cNvPr id="254" name="lightbulb">
            <a:extLst>
              <a:ext uri="{FF2B5EF4-FFF2-40B4-BE49-F238E27FC236}">
                <a16:creationId xmlns:a16="http://schemas.microsoft.com/office/drawing/2014/main" id="{953A923C-7140-408A-81FD-915577D4C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686" y="3372219"/>
            <a:ext cx="385433" cy="516871"/>
          </a:xfrm>
          <a:prstGeom prst="rect">
            <a:avLst/>
          </a:prstGeom>
        </p:spPr>
      </p:pic>
      <p:pic>
        <p:nvPicPr>
          <p:cNvPr id="255" name="lightbulb">
            <a:extLst>
              <a:ext uri="{FF2B5EF4-FFF2-40B4-BE49-F238E27FC236}">
                <a16:creationId xmlns:a16="http://schemas.microsoft.com/office/drawing/2014/main" id="{82CF24B1-E857-459A-B9C5-A05B27647E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0541" y="3407338"/>
            <a:ext cx="385433" cy="516871"/>
          </a:xfrm>
          <a:prstGeom prst="rect">
            <a:avLst/>
          </a:prstGeom>
        </p:spPr>
      </p:pic>
      <p:pic>
        <p:nvPicPr>
          <p:cNvPr id="256" name="lightbulb">
            <a:extLst>
              <a:ext uri="{FF2B5EF4-FFF2-40B4-BE49-F238E27FC236}">
                <a16:creationId xmlns:a16="http://schemas.microsoft.com/office/drawing/2014/main" id="{FB6AD8FA-E911-4CD4-AAE0-62DB1CE35B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8202" y="3468957"/>
            <a:ext cx="385433" cy="516871"/>
          </a:xfrm>
          <a:prstGeom prst="rect">
            <a:avLst/>
          </a:prstGeom>
        </p:spPr>
      </p:pic>
      <p:sp>
        <p:nvSpPr>
          <p:cNvPr id="6" name="Freeform: Shape 5">
            <a:extLst>
              <a:ext uri="{FF2B5EF4-FFF2-40B4-BE49-F238E27FC236}">
                <a16:creationId xmlns:a16="http://schemas.microsoft.com/office/drawing/2014/main" id="{C17F51A5-3E94-463A-B1AF-5D1CB48D3EC6}"/>
              </a:ext>
            </a:extLst>
          </p:cNvPr>
          <p:cNvSpPr/>
          <p:nvPr/>
        </p:nvSpPr>
        <p:spPr>
          <a:xfrm>
            <a:off x="2319209" y="3351552"/>
            <a:ext cx="1185919" cy="231954"/>
          </a:xfrm>
          <a:custGeom>
            <a:avLst/>
            <a:gdLst>
              <a:gd name="connsiteX0" fmla="*/ 1061923 w 1061923"/>
              <a:gd name="connsiteY0" fmla="*/ 0 h 271306"/>
              <a:gd name="connsiteX1" fmla="*/ 6846 w 1061923"/>
              <a:gd name="connsiteY1" fmla="*/ 120581 h 271306"/>
              <a:gd name="connsiteX2" fmla="*/ 629844 w 1061923"/>
              <a:gd name="connsiteY2" fmla="*/ 271306 h 271306"/>
              <a:gd name="connsiteX0" fmla="*/ 1358982 w 1358982"/>
              <a:gd name="connsiteY0" fmla="*/ 0 h 219351"/>
              <a:gd name="connsiteX1" fmla="*/ 303905 w 1358982"/>
              <a:gd name="connsiteY1" fmla="*/ 120581 h 219351"/>
              <a:gd name="connsiteX2" fmla="*/ 69653 w 1358982"/>
              <a:gd name="connsiteY2" fmla="*/ 219351 h 219351"/>
              <a:gd name="connsiteX0" fmla="*/ 1322816 w 1322816"/>
              <a:gd name="connsiteY0" fmla="*/ 57642 h 276993"/>
              <a:gd name="connsiteX1" fmla="*/ 657398 w 1322816"/>
              <a:gd name="connsiteY1" fmla="*/ 6773 h 276993"/>
              <a:gd name="connsiteX2" fmla="*/ 33487 w 1322816"/>
              <a:gd name="connsiteY2" fmla="*/ 276993 h 276993"/>
              <a:gd name="connsiteX0" fmla="*/ 1411791 w 1411791"/>
              <a:gd name="connsiteY0" fmla="*/ 34632 h 279960"/>
              <a:gd name="connsiteX1" fmla="*/ 658050 w 1411791"/>
              <a:gd name="connsiteY1" fmla="*/ 9740 h 279960"/>
              <a:gd name="connsiteX2" fmla="*/ 34139 w 1411791"/>
              <a:gd name="connsiteY2" fmla="*/ 279960 h 279960"/>
              <a:gd name="connsiteX0" fmla="*/ 1411791 w 1411791"/>
              <a:gd name="connsiteY0" fmla="*/ 53142 h 298470"/>
              <a:gd name="connsiteX1" fmla="*/ 658050 w 1411791"/>
              <a:gd name="connsiteY1" fmla="*/ 28250 h 298470"/>
              <a:gd name="connsiteX2" fmla="*/ 34139 w 1411791"/>
              <a:gd name="connsiteY2" fmla="*/ 298470 h 298470"/>
              <a:gd name="connsiteX0" fmla="*/ 1386884 w 1386884"/>
              <a:gd name="connsiteY0" fmla="*/ 53142 h 298470"/>
              <a:gd name="connsiteX1" fmla="*/ 633143 w 1386884"/>
              <a:gd name="connsiteY1" fmla="*/ 28250 h 298470"/>
              <a:gd name="connsiteX2" fmla="*/ 35209 w 1386884"/>
              <a:gd name="connsiteY2" fmla="*/ 298470 h 298470"/>
              <a:gd name="connsiteX0" fmla="*/ 1351675 w 1351675"/>
              <a:gd name="connsiteY0" fmla="*/ 53142 h 298470"/>
              <a:gd name="connsiteX1" fmla="*/ 597934 w 1351675"/>
              <a:gd name="connsiteY1" fmla="*/ 28250 h 298470"/>
              <a:gd name="connsiteX2" fmla="*/ 0 w 1351675"/>
              <a:gd name="connsiteY2" fmla="*/ 298470 h 298470"/>
              <a:gd name="connsiteX0" fmla="*/ 1351675 w 1351675"/>
              <a:gd name="connsiteY0" fmla="*/ 63104 h 308432"/>
              <a:gd name="connsiteX1" fmla="*/ 634302 w 1351675"/>
              <a:gd name="connsiteY1" fmla="*/ 22625 h 308432"/>
              <a:gd name="connsiteX2" fmla="*/ 0 w 1351675"/>
              <a:gd name="connsiteY2" fmla="*/ 308432 h 308432"/>
              <a:gd name="connsiteX0" fmla="*/ 1351675 w 1351675"/>
              <a:gd name="connsiteY0" fmla="*/ 69981 h 315309"/>
              <a:gd name="connsiteX1" fmla="*/ 634302 w 1351675"/>
              <a:gd name="connsiteY1" fmla="*/ 29502 h 315309"/>
              <a:gd name="connsiteX2" fmla="*/ 0 w 1351675"/>
              <a:gd name="connsiteY2" fmla="*/ 315309 h 315309"/>
              <a:gd name="connsiteX0" fmla="*/ 1351675 w 1351675"/>
              <a:gd name="connsiteY0" fmla="*/ 65270 h 310598"/>
              <a:gd name="connsiteX1" fmla="*/ 634302 w 1351675"/>
              <a:gd name="connsiteY1" fmla="*/ 24791 h 310598"/>
              <a:gd name="connsiteX2" fmla="*/ 0 w 1351675"/>
              <a:gd name="connsiteY2" fmla="*/ 310598 h 31059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30504 h 275832"/>
              <a:gd name="connsiteX1" fmla="*/ 0 w 1351675"/>
              <a:gd name="connsiteY1" fmla="*/ 275832 h 275832"/>
              <a:gd name="connsiteX0" fmla="*/ 1351675 w 1351675"/>
              <a:gd name="connsiteY0" fmla="*/ 48909 h 294237"/>
              <a:gd name="connsiteX1" fmla="*/ 0 w 1351675"/>
              <a:gd name="connsiteY1" fmla="*/ 294237 h 294237"/>
              <a:gd name="connsiteX0" fmla="*/ 1351675 w 1351675"/>
              <a:gd name="connsiteY0" fmla="*/ 44305 h 289633"/>
              <a:gd name="connsiteX1" fmla="*/ 0 w 1351675"/>
              <a:gd name="connsiteY1" fmla="*/ 289633 h 289633"/>
              <a:gd name="connsiteX0" fmla="*/ 1351675 w 1351675"/>
              <a:gd name="connsiteY0" fmla="*/ 45360 h 290688"/>
              <a:gd name="connsiteX1" fmla="*/ 0 w 1351675"/>
              <a:gd name="connsiteY1" fmla="*/ 290688 h 290688"/>
              <a:gd name="connsiteX0" fmla="*/ 1356136 w 1356136"/>
              <a:gd name="connsiteY0" fmla="*/ 51091 h 274116"/>
              <a:gd name="connsiteX1" fmla="*/ 0 w 1356136"/>
              <a:gd name="connsiteY1" fmla="*/ 274116 h 274116"/>
              <a:gd name="connsiteX0" fmla="*/ 1356136 w 1356136"/>
              <a:gd name="connsiteY0" fmla="*/ 51091 h 274116"/>
              <a:gd name="connsiteX1" fmla="*/ 0 w 1356136"/>
              <a:gd name="connsiteY1" fmla="*/ 274116 h 274116"/>
              <a:gd name="connsiteX0" fmla="*/ 1356136 w 1356136"/>
              <a:gd name="connsiteY0" fmla="*/ 60993 h 284018"/>
              <a:gd name="connsiteX1" fmla="*/ 0 w 1356136"/>
              <a:gd name="connsiteY1" fmla="*/ 284018 h 284018"/>
            </a:gdLst>
            <a:ahLst/>
            <a:cxnLst>
              <a:cxn ang="0">
                <a:pos x="connsiteX0" y="connsiteY0"/>
              </a:cxn>
              <a:cxn ang="0">
                <a:pos x="connsiteX1" y="connsiteY1"/>
              </a:cxn>
            </a:cxnLst>
            <a:rect l="l" t="t" r="r" b="b"/>
            <a:pathLst>
              <a:path w="1356136" h="284018">
                <a:moveTo>
                  <a:pt x="1356136" y="60993"/>
                </a:moveTo>
                <a:cubicBezTo>
                  <a:pt x="895871" y="-50983"/>
                  <a:pt x="394928" y="-26359"/>
                  <a:pt x="0" y="284018"/>
                </a:cubicBezTo>
              </a:path>
            </a:pathLst>
          </a:custGeom>
          <a:noFill/>
          <a:ln w="19050">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Freeform: Shape 260">
            <a:extLst>
              <a:ext uri="{FF2B5EF4-FFF2-40B4-BE49-F238E27FC236}">
                <a16:creationId xmlns:a16="http://schemas.microsoft.com/office/drawing/2014/main" id="{8CA43EBB-ABC8-4FFC-BCC1-16D966418853}"/>
              </a:ext>
            </a:extLst>
          </p:cNvPr>
          <p:cNvSpPr/>
          <p:nvPr/>
        </p:nvSpPr>
        <p:spPr>
          <a:xfrm flipH="1">
            <a:off x="4113191" y="3339645"/>
            <a:ext cx="1189254" cy="257537"/>
          </a:xfrm>
          <a:custGeom>
            <a:avLst/>
            <a:gdLst>
              <a:gd name="connsiteX0" fmla="*/ 1061923 w 1061923"/>
              <a:gd name="connsiteY0" fmla="*/ 0 h 271306"/>
              <a:gd name="connsiteX1" fmla="*/ 6846 w 1061923"/>
              <a:gd name="connsiteY1" fmla="*/ 120581 h 271306"/>
              <a:gd name="connsiteX2" fmla="*/ 629844 w 1061923"/>
              <a:gd name="connsiteY2" fmla="*/ 271306 h 271306"/>
              <a:gd name="connsiteX0" fmla="*/ 1358982 w 1358982"/>
              <a:gd name="connsiteY0" fmla="*/ 0 h 219351"/>
              <a:gd name="connsiteX1" fmla="*/ 303905 w 1358982"/>
              <a:gd name="connsiteY1" fmla="*/ 120581 h 219351"/>
              <a:gd name="connsiteX2" fmla="*/ 69653 w 1358982"/>
              <a:gd name="connsiteY2" fmla="*/ 219351 h 219351"/>
              <a:gd name="connsiteX0" fmla="*/ 1322816 w 1322816"/>
              <a:gd name="connsiteY0" fmla="*/ 57642 h 276993"/>
              <a:gd name="connsiteX1" fmla="*/ 657398 w 1322816"/>
              <a:gd name="connsiteY1" fmla="*/ 6773 h 276993"/>
              <a:gd name="connsiteX2" fmla="*/ 33487 w 1322816"/>
              <a:gd name="connsiteY2" fmla="*/ 276993 h 276993"/>
              <a:gd name="connsiteX0" fmla="*/ 1411791 w 1411791"/>
              <a:gd name="connsiteY0" fmla="*/ 34632 h 279960"/>
              <a:gd name="connsiteX1" fmla="*/ 658050 w 1411791"/>
              <a:gd name="connsiteY1" fmla="*/ 9740 h 279960"/>
              <a:gd name="connsiteX2" fmla="*/ 34139 w 1411791"/>
              <a:gd name="connsiteY2" fmla="*/ 279960 h 279960"/>
              <a:gd name="connsiteX0" fmla="*/ 1411791 w 1411791"/>
              <a:gd name="connsiteY0" fmla="*/ 53142 h 298470"/>
              <a:gd name="connsiteX1" fmla="*/ 658050 w 1411791"/>
              <a:gd name="connsiteY1" fmla="*/ 28250 h 298470"/>
              <a:gd name="connsiteX2" fmla="*/ 34139 w 1411791"/>
              <a:gd name="connsiteY2" fmla="*/ 298470 h 298470"/>
              <a:gd name="connsiteX0" fmla="*/ 1386884 w 1386884"/>
              <a:gd name="connsiteY0" fmla="*/ 53142 h 298470"/>
              <a:gd name="connsiteX1" fmla="*/ 633143 w 1386884"/>
              <a:gd name="connsiteY1" fmla="*/ 28250 h 298470"/>
              <a:gd name="connsiteX2" fmla="*/ 35209 w 1386884"/>
              <a:gd name="connsiteY2" fmla="*/ 298470 h 298470"/>
              <a:gd name="connsiteX0" fmla="*/ 1351675 w 1351675"/>
              <a:gd name="connsiteY0" fmla="*/ 53142 h 298470"/>
              <a:gd name="connsiteX1" fmla="*/ 597934 w 1351675"/>
              <a:gd name="connsiteY1" fmla="*/ 28250 h 298470"/>
              <a:gd name="connsiteX2" fmla="*/ 0 w 1351675"/>
              <a:gd name="connsiteY2" fmla="*/ 298470 h 298470"/>
              <a:gd name="connsiteX0" fmla="*/ 1351675 w 1351675"/>
              <a:gd name="connsiteY0" fmla="*/ 63104 h 308432"/>
              <a:gd name="connsiteX1" fmla="*/ 634302 w 1351675"/>
              <a:gd name="connsiteY1" fmla="*/ 22625 h 308432"/>
              <a:gd name="connsiteX2" fmla="*/ 0 w 1351675"/>
              <a:gd name="connsiteY2" fmla="*/ 308432 h 308432"/>
              <a:gd name="connsiteX0" fmla="*/ 1351675 w 1351675"/>
              <a:gd name="connsiteY0" fmla="*/ 69981 h 315309"/>
              <a:gd name="connsiteX1" fmla="*/ 634302 w 1351675"/>
              <a:gd name="connsiteY1" fmla="*/ 29502 h 315309"/>
              <a:gd name="connsiteX2" fmla="*/ 0 w 1351675"/>
              <a:gd name="connsiteY2" fmla="*/ 315309 h 315309"/>
              <a:gd name="connsiteX0" fmla="*/ 1351675 w 1351675"/>
              <a:gd name="connsiteY0" fmla="*/ 65270 h 310598"/>
              <a:gd name="connsiteX1" fmla="*/ 634302 w 1351675"/>
              <a:gd name="connsiteY1" fmla="*/ 24791 h 310598"/>
              <a:gd name="connsiteX2" fmla="*/ 0 w 1351675"/>
              <a:gd name="connsiteY2" fmla="*/ 310598 h 31059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30504 h 275832"/>
              <a:gd name="connsiteX1" fmla="*/ 0 w 1351675"/>
              <a:gd name="connsiteY1" fmla="*/ 275832 h 275832"/>
              <a:gd name="connsiteX0" fmla="*/ 1351675 w 1351675"/>
              <a:gd name="connsiteY0" fmla="*/ 48909 h 294237"/>
              <a:gd name="connsiteX1" fmla="*/ 0 w 1351675"/>
              <a:gd name="connsiteY1" fmla="*/ 294237 h 294237"/>
              <a:gd name="connsiteX0" fmla="*/ 1351675 w 1351675"/>
              <a:gd name="connsiteY0" fmla="*/ 44305 h 289633"/>
              <a:gd name="connsiteX1" fmla="*/ 0 w 1351675"/>
              <a:gd name="connsiteY1" fmla="*/ 289633 h 289633"/>
              <a:gd name="connsiteX0" fmla="*/ 1351675 w 1351675"/>
              <a:gd name="connsiteY0" fmla="*/ 45360 h 290688"/>
              <a:gd name="connsiteX1" fmla="*/ 0 w 1351675"/>
              <a:gd name="connsiteY1" fmla="*/ 290688 h 290688"/>
              <a:gd name="connsiteX0" fmla="*/ 1351675 w 1351675"/>
              <a:gd name="connsiteY0" fmla="*/ 51298 h 296626"/>
              <a:gd name="connsiteX1" fmla="*/ 0 w 1351675"/>
              <a:gd name="connsiteY1" fmla="*/ 296626 h 296626"/>
              <a:gd name="connsiteX0" fmla="*/ 1351675 w 1351675"/>
              <a:gd name="connsiteY0" fmla="*/ 65156 h 310484"/>
              <a:gd name="connsiteX1" fmla="*/ 0 w 1351675"/>
              <a:gd name="connsiteY1" fmla="*/ 310484 h 310484"/>
              <a:gd name="connsiteX0" fmla="*/ 1351675 w 1351675"/>
              <a:gd name="connsiteY0" fmla="*/ 70016 h 315344"/>
              <a:gd name="connsiteX1" fmla="*/ 0 w 1351675"/>
              <a:gd name="connsiteY1" fmla="*/ 315344 h 315344"/>
            </a:gdLst>
            <a:ahLst/>
            <a:cxnLst>
              <a:cxn ang="0">
                <a:pos x="connsiteX0" y="connsiteY0"/>
              </a:cxn>
              <a:cxn ang="0">
                <a:pos x="connsiteX1" y="connsiteY1"/>
              </a:cxn>
            </a:cxnLst>
            <a:rect l="l" t="t" r="r" b="b"/>
            <a:pathLst>
              <a:path w="1351675" h="315344">
                <a:moveTo>
                  <a:pt x="1351675" y="70016"/>
                </a:moveTo>
                <a:cubicBezTo>
                  <a:pt x="904928" y="-64263"/>
                  <a:pt x="434693" y="-17335"/>
                  <a:pt x="0" y="315344"/>
                </a:cubicBezTo>
              </a:path>
            </a:pathLst>
          </a:custGeom>
          <a:noFill/>
          <a:ln w="19050">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Freeform: Shape 261">
            <a:extLst>
              <a:ext uri="{FF2B5EF4-FFF2-40B4-BE49-F238E27FC236}">
                <a16:creationId xmlns:a16="http://schemas.microsoft.com/office/drawing/2014/main" id="{2865E1A3-89B6-453E-9E9D-0DEDF6C9AFFB}"/>
              </a:ext>
            </a:extLst>
          </p:cNvPr>
          <p:cNvSpPr/>
          <p:nvPr/>
        </p:nvSpPr>
        <p:spPr>
          <a:xfrm flipH="1">
            <a:off x="5911276" y="3554197"/>
            <a:ext cx="990048" cy="202186"/>
          </a:xfrm>
          <a:custGeom>
            <a:avLst/>
            <a:gdLst>
              <a:gd name="connsiteX0" fmla="*/ 1061923 w 1061923"/>
              <a:gd name="connsiteY0" fmla="*/ 0 h 271306"/>
              <a:gd name="connsiteX1" fmla="*/ 6846 w 1061923"/>
              <a:gd name="connsiteY1" fmla="*/ 120581 h 271306"/>
              <a:gd name="connsiteX2" fmla="*/ 629844 w 1061923"/>
              <a:gd name="connsiteY2" fmla="*/ 271306 h 271306"/>
              <a:gd name="connsiteX0" fmla="*/ 1358982 w 1358982"/>
              <a:gd name="connsiteY0" fmla="*/ 0 h 219351"/>
              <a:gd name="connsiteX1" fmla="*/ 303905 w 1358982"/>
              <a:gd name="connsiteY1" fmla="*/ 120581 h 219351"/>
              <a:gd name="connsiteX2" fmla="*/ 69653 w 1358982"/>
              <a:gd name="connsiteY2" fmla="*/ 219351 h 219351"/>
              <a:gd name="connsiteX0" fmla="*/ 1322816 w 1322816"/>
              <a:gd name="connsiteY0" fmla="*/ 57642 h 276993"/>
              <a:gd name="connsiteX1" fmla="*/ 657398 w 1322816"/>
              <a:gd name="connsiteY1" fmla="*/ 6773 h 276993"/>
              <a:gd name="connsiteX2" fmla="*/ 33487 w 1322816"/>
              <a:gd name="connsiteY2" fmla="*/ 276993 h 276993"/>
              <a:gd name="connsiteX0" fmla="*/ 1411791 w 1411791"/>
              <a:gd name="connsiteY0" fmla="*/ 34632 h 279960"/>
              <a:gd name="connsiteX1" fmla="*/ 658050 w 1411791"/>
              <a:gd name="connsiteY1" fmla="*/ 9740 h 279960"/>
              <a:gd name="connsiteX2" fmla="*/ 34139 w 1411791"/>
              <a:gd name="connsiteY2" fmla="*/ 279960 h 279960"/>
              <a:gd name="connsiteX0" fmla="*/ 1411791 w 1411791"/>
              <a:gd name="connsiteY0" fmla="*/ 53142 h 298470"/>
              <a:gd name="connsiteX1" fmla="*/ 658050 w 1411791"/>
              <a:gd name="connsiteY1" fmla="*/ 28250 h 298470"/>
              <a:gd name="connsiteX2" fmla="*/ 34139 w 1411791"/>
              <a:gd name="connsiteY2" fmla="*/ 298470 h 298470"/>
              <a:gd name="connsiteX0" fmla="*/ 1386884 w 1386884"/>
              <a:gd name="connsiteY0" fmla="*/ 53142 h 298470"/>
              <a:gd name="connsiteX1" fmla="*/ 633143 w 1386884"/>
              <a:gd name="connsiteY1" fmla="*/ 28250 h 298470"/>
              <a:gd name="connsiteX2" fmla="*/ 35209 w 1386884"/>
              <a:gd name="connsiteY2" fmla="*/ 298470 h 298470"/>
              <a:gd name="connsiteX0" fmla="*/ 1351675 w 1351675"/>
              <a:gd name="connsiteY0" fmla="*/ 53142 h 298470"/>
              <a:gd name="connsiteX1" fmla="*/ 597934 w 1351675"/>
              <a:gd name="connsiteY1" fmla="*/ 28250 h 298470"/>
              <a:gd name="connsiteX2" fmla="*/ 0 w 1351675"/>
              <a:gd name="connsiteY2" fmla="*/ 298470 h 298470"/>
              <a:gd name="connsiteX0" fmla="*/ 1351675 w 1351675"/>
              <a:gd name="connsiteY0" fmla="*/ 63104 h 308432"/>
              <a:gd name="connsiteX1" fmla="*/ 634302 w 1351675"/>
              <a:gd name="connsiteY1" fmla="*/ 22625 h 308432"/>
              <a:gd name="connsiteX2" fmla="*/ 0 w 1351675"/>
              <a:gd name="connsiteY2" fmla="*/ 308432 h 308432"/>
              <a:gd name="connsiteX0" fmla="*/ 1351675 w 1351675"/>
              <a:gd name="connsiteY0" fmla="*/ 69981 h 315309"/>
              <a:gd name="connsiteX1" fmla="*/ 634302 w 1351675"/>
              <a:gd name="connsiteY1" fmla="*/ 29502 h 315309"/>
              <a:gd name="connsiteX2" fmla="*/ 0 w 1351675"/>
              <a:gd name="connsiteY2" fmla="*/ 315309 h 315309"/>
              <a:gd name="connsiteX0" fmla="*/ 1351675 w 1351675"/>
              <a:gd name="connsiteY0" fmla="*/ 65270 h 310598"/>
              <a:gd name="connsiteX1" fmla="*/ 634302 w 1351675"/>
              <a:gd name="connsiteY1" fmla="*/ 24791 h 310598"/>
              <a:gd name="connsiteX2" fmla="*/ 0 w 1351675"/>
              <a:gd name="connsiteY2" fmla="*/ 310598 h 31059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0 h 245328"/>
              <a:gd name="connsiteX1" fmla="*/ 0 w 1351675"/>
              <a:gd name="connsiteY1" fmla="*/ 245328 h 245328"/>
              <a:gd name="connsiteX0" fmla="*/ 1351675 w 1351675"/>
              <a:gd name="connsiteY0" fmla="*/ 30504 h 275832"/>
              <a:gd name="connsiteX1" fmla="*/ 0 w 1351675"/>
              <a:gd name="connsiteY1" fmla="*/ 275832 h 275832"/>
              <a:gd name="connsiteX0" fmla="*/ 1351675 w 1351675"/>
              <a:gd name="connsiteY0" fmla="*/ 48909 h 294237"/>
              <a:gd name="connsiteX1" fmla="*/ 0 w 1351675"/>
              <a:gd name="connsiteY1" fmla="*/ 294237 h 294237"/>
              <a:gd name="connsiteX0" fmla="*/ 1351675 w 1351675"/>
              <a:gd name="connsiteY0" fmla="*/ 44305 h 289633"/>
              <a:gd name="connsiteX1" fmla="*/ 0 w 1351675"/>
              <a:gd name="connsiteY1" fmla="*/ 289633 h 289633"/>
              <a:gd name="connsiteX0" fmla="*/ 1351675 w 1351675"/>
              <a:gd name="connsiteY0" fmla="*/ 45360 h 290688"/>
              <a:gd name="connsiteX1" fmla="*/ 0 w 1351675"/>
              <a:gd name="connsiteY1" fmla="*/ 290688 h 290688"/>
              <a:gd name="connsiteX0" fmla="*/ 1380214 w 1380214"/>
              <a:gd name="connsiteY0" fmla="*/ 68246 h 238919"/>
              <a:gd name="connsiteX1" fmla="*/ 0 w 1380214"/>
              <a:gd name="connsiteY1" fmla="*/ 238919 h 238919"/>
              <a:gd name="connsiteX0" fmla="*/ 1380214 w 1380214"/>
              <a:gd name="connsiteY0" fmla="*/ 105306 h 275979"/>
              <a:gd name="connsiteX1" fmla="*/ 0 w 1380214"/>
              <a:gd name="connsiteY1" fmla="*/ 275979 h 275979"/>
              <a:gd name="connsiteX0" fmla="*/ 1448706 w 1448706"/>
              <a:gd name="connsiteY0" fmla="*/ 87987 h 316087"/>
              <a:gd name="connsiteX1" fmla="*/ 0 w 1448706"/>
              <a:gd name="connsiteY1" fmla="*/ 316086 h 316087"/>
              <a:gd name="connsiteX0" fmla="*/ 1448706 w 1448706"/>
              <a:gd name="connsiteY0" fmla="*/ 90631 h 318730"/>
              <a:gd name="connsiteX1" fmla="*/ 0 w 1448706"/>
              <a:gd name="connsiteY1" fmla="*/ 318730 h 318730"/>
            </a:gdLst>
            <a:ahLst/>
            <a:cxnLst>
              <a:cxn ang="0">
                <a:pos x="connsiteX0" y="connsiteY0"/>
              </a:cxn>
              <a:cxn ang="0">
                <a:pos x="connsiteX1" y="connsiteY1"/>
              </a:cxn>
            </a:cxnLst>
            <a:rect l="l" t="t" r="r" b="b"/>
            <a:pathLst>
              <a:path w="1448706" h="318730">
                <a:moveTo>
                  <a:pt x="1448706" y="90631"/>
                </a:moveTo>
                <a:cubicBezTo>
                  <a:pt x="995587" y="-85182"/>
                  <a:pt x="338380" y="-3133"/>
                  <a:pt x="0" y="318730"/>
                </a:cubicBezTo>
              </a:path>
            </a:pathLst>
          </a:custGeom>
          <a:noFill/>
          <a:ln w="19050">
            <a:solidFill>
              <a:srgbClr val="00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p:cNvSpPr/>
          <p:nvPr/>
        </p:nvSpPr>
        <p:spPr>
          <a:xfrm>
            <a:off x="0" y="0"/>
            <a:ext cx="9144000" cy="7655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Title 5"/>
          <p:cNvSpPr>
            <a:spLocks noGrp="1"/>
          </p:cNvSpPr>
          <p:nvPr>
            <p:ph type="title"/>
          </p:nvPr>
        </p:nvSpPr>
        <p:spPr>
          <a:xfrm>
            <a:off x="365591" y="274561"/>
            <a:ext cx="7886700" cy="290849"/>
          </a:xfrm>
        </p:spPr>
        <p:txBody>
          <a:bodyPr>
            <a:noAutofit/>
          </a:bodyPr>
          <a:lstStyle/>
          <a:p>
            <a:r>
              <a:rPr lang="fr-FR" b="0" dirty="0">
                <a:solidFill>
                  <a:srgbClr val="8E7339"/>
                </a:solidFill>
                <a:latin typeface="Verdana" panose="020B0604030504040204" pitchFamily="34" charset="0"/>
                <a:ea typeface="Verdana" panose="020B0604030504040204" pitchFamily="34" charset="0"/>
                <a:cs typeface="Verdana" panose="020B0604030504040204" pitchFamily="34" charset="0"/>
              </a:rPr>
              <a:t>Long Cours (Gestion par Horizon)</a:t>
            </a:r>
          </a:p>
        </p:txBody>
      </p:sp>
      <p:sp>
        <p:nvSpPr>
          <p:cNvPr id="3" name="Rectangle à coins arrondis 2"/>
          <p:cNvSpPr/>
          <p:nvPr/>
        </p:nvSpPr>
        <p:spPr>
          <a:xfrm>
            <a:off x="8636271" y="3719598"/>
            <a:ext cx="643082" cy="2748683"/>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1"/>
                </a:solidFill>
                <a:latin typeface="Verdana" panose="020B0604030504040204" pitchFamily="34" charset="0"/>
                <a:ea typeface="Verdana" panose="020B0604030504040204" pitchFamily="34" charset="0"/>
                <a:cs typeface="Verdana" panose="020B0604030504040204" pitchFamily="34" charset="0"/>
              </a:rPr>
              <a:t>Exemple</a:t>
            </a:r>
          </a:p>
        </p:txBody>
      </p:sp>
      <p:pic>
        <p:nvPicPr>
          <p:cNvPr id="154" name="Image 153">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617" y="6300148"/>
            <a:ext cx="650296" cy="650296"/>
          </a:xfrm>
          <a:prstGeom prst="rect">
            <a:avLst/>
          </a:prstGeom>
        </p:spPr>
      </p:pic>
      <p:sp>
        <p:nvSpPr>
          <p:cNvPr id="157" name="ZoneTexte 156"/>
          <p:cNvSpPr txBox="1"/>
          <p:nvPr/>
        </p:nvSpPr>
        <p:spPr>
          <a:xfrm>
            <a:off x="74209" y="839972"/>
            <a:ext cx="8249374" cy="430887"/>
          </a:xfrm>
          <a:prstGeom prst="rect">
            <a:avLst/>
          </a:prstGeom>
          <a:noFill/>
        </p:spPr>
        <p:txBody>
          <a:bodyPr wrap="none" rtlCol="0">
            <a:spAutoFit/>
          </a:bodyPr>
          <a:lstStyle/>
          <a:p>
            <a:r>
              <a:rPr lang="fr-FR" sz="1100" i="1" dirty="0"/>
              <a:t>Exemple basé sur 4 ans avec un investissement de 50 000 €uros sur l’option et application d’un arbitrage mensuel.</a:t>
            </a:r>
          </a:p>
          <a:p>
            <a:r>
              <a:rPr lang="fr-FR" sz="1100" i="1" dirty="0"/>
              <a:t>L’allocation source est un support dynamique et l’allocation cible un support sécuritaire. Sur 4 ans, 48 arbitrages seront effectués.</a:t>
            </a:r>
          </a:p>
        </p:txBody>
      </p:sp>
      <p:sp>
        <p:nvSpPr>
          <p:cNvPr id="246" name="Speech Bubble: Oval 245">
            <a:extLst>
              <a:ext uri="{FF2B5EF4-FFF2-40B4-BE49-F238E27FC236}">
                <a16:creationId xmlns:a16="http://schemas.microsoft.com/office/drawing/2014/main" id="{8336A719-68C1-4528-8198-13317E4CE3D9}"/>
              </a:ext>
            </a:extLst>
          </p:cNvPr>
          <p:cNvSpPr/>
          <p:nvPr/>
        </p:nvSpPr>
        <p:spPr>
          <a:xfrm>
            <a:off x="733789" y="1876672"/>
            <a:ext cx="2339794" cy="1108003"/>
          </a:xfrm>
          <a:prstGeom prst="wedgeEllipseCallout">
            <a:avLst>
              <a:gd name="adj1" fmla="val 14861"/>
              <a:gd name="adj2" fmla="val 85918"/>
            </a:avLst>
          </a:prstGeom>
          <a:solidFill>
            <a:schemeClr val="bg1"/>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rPr>
              <a:t>Faisons 50 000/48 qui est égal à </a:t>
            </a:r>
          </a:p>
          <a:p>
            <a:pPr algn="ctr"/>
            <a:r>
              <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rPr>
              <a:t>1 041 € </a:t>
            </a:r>
          </a:p>
        </p:txBody>
      </p:sp>
      <p:sp>
        <p:nvSpPr>
          <p:cNvPr id="243" name="Speech Bubble: Oval 242">
            <a:extLst>
              <a:ext uri="{FF2B5EF4-FFF2-40B4-BE49-F238E27FC236}">
                <a16:creationId xmlns:a16="http://schemas.microsoft.com/office/drawing/2014/main" id="{6C12A4F2-4A09-4926-A0D9-69947EBB761A}"/>
              </a:ext>
            </a:extLst>
          </p:cNvPr>
          <p:cNvSpPr/>
          <p:nvPr/>
        </p:nvSpPr>
        <p:spPr>
          <a:xfrm>
            <a:off x="2739446" y="1642384"/>
            <a:ext cx="2027361" cy="1111149"/>
          </a:xfrm>
          <a:prstGeom prst="wedgeEllipseCallout">
            <a:avLst>
              <a:gd name="adj1" fmla="val -29"/>
              <a:gd name="adj2" fmla="val 97403"/>
            </a:avLst>
          </a:prstGeom>
          <a:solidFill>
            <a:schemeClr val="bg1"/>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r>
              <a:rPr lang="fr-FR" sz="1000" dirty="0">
                <a:solidFill>
                  <a:schemeClr val="tx1"/>
                </a:solidFill>
                <a:latin typeface="Verdana" panose="020B0604030504040204" pitchFamily="34" charset="0"/>
                <a:ea typeface="Verdana" panose="020B0604030504040204" pitchFamily="34" charset="0"/>
                <a:cs typeface="Verdana" panose="020B0604030504040204" pitchFamily="34" charset="0"/>
              </a:rPr>
              <a:t>Le calcul est simple : 1/48 de l’épargne arbitrée</a:t>
            </a:r>
            <a:endParaRPr lang="fr-FR" sz="1000" dirty="0">
              <a:latin typeface="Verdana" panose="020B0604030504040204" pitchFamily="34" charset="0"/>
              <a:ea typeface="Verdana" panose="020B0604030504040204" pitchFamily="34" charset="0"/>
              <a:cs typeface="Verdana" panose="020B0604030504040204" pitchFamily="34" charset="0"/>
            </a:endParaRPr>
          </a:p>
        </p:txBody>
      </p:sp>
      <p:sp>
        <p:nvSpPr>
          <p:cNvPr id="244" name="Speech Bubble: Oval 243">
            <a:extLst>
              <a:ext uri="{FF2B5EF4-FFF2-40B4-BE49-F238E27FC236}">
                <a16:creationId xmlns:a16="http://schemas.microsoft.com/office/drawing/2014/main" id="{8CFBA4A3-DFC0-435D-83AF-73F014C9F26A}"/>
              </a:ext>
            </a:extLst>
          </p:cNvPr>
          <p:cNvSpPr/>
          <p:nvPr/>
        </p:nvSpPr>
        <p:spPr>
          <a:xfrm>
            <a:off x="4393636" y="2123528"/>
            <a:ext cx="2119210" cy="1108003"/>
          </a:xfrm>
          <a:prstGeom prst="wedgeEllipseCallout">
            <a:avLst>
              <a:gd name="adj1" fmla="val 18864"/>
              <a:gd name="adj2" fmla="val 57483"/>
            </a:avLst>
          </a:prstGeom>
          <a:solidFill>
            <a:schemeClr val="bg1"/>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solidFill>
                <a:srgbClr val="32303A"/>
              </a:solidFill>
              <a:latin typeface="Verdana" panose="020B0604030504040204" pitchFamily="34" charset="0"/>
              <a:ea typeface="Verdana" panose="020B0604030504040204" pitchFamily="34" charset="0"/>
              <a:cs typeface="Verdana" panose="020B0604030504040204" pitchFamily="34" charset="0"/>
            </a:endParaRPr>
          </a:p>
          <a:p>
            <a:pPr algn="ctr"/>
            <a:r>
              <a:rPr lang="fr-FR" sz="1000" dirty="0">
                <a:solidFill>
                  <a:srgbClr val="3B3945"/>
                </a:solidFill>
                <a:latin typeface="Verdana" panose="020B0604030504040204" pitchFamily="34" charset="0"/>
                <a:ea typeface="Verdana" panose="020B0604030504040204" pitchFamily="34" charset="0"/>
                <a:cs typeface="Verdana" panose="020B0604030504040204" pitchFamily="34" charset="0"/>
              </a:rPr>
              <a:t>Si j’ai bien compris, 1 041 € sera arbitré du support dynamique vers le support sécuritaire</a:t>
            </a:r>
          </a:p>
          <a:p>
            <a:pPr algn="ctr"/>
            <a:endParaRPr lang="fr-FR" sz="900" dirty="0">
              <a:latin typeface="Verdana" panose="020B0604030504040204" pitchFamily="34" charset="0"/>
              <a:ea typeface="Verdana" panose="020B0604030504040204" pitchFamily="34" charset="0"/>
              <a:cs typeface="Verdana" panose="020B0604030504040204" pitchFamily="34" charset="0"/>
            </a:endParaRPr>
          </a:p>
        </p:txBody>
      </p:sp>
      <p:sp>
        <p:nvSpPr>
          <p:cNvPr id="245" name="Speech Bubble: Oval 244">
            <a:extLst>
              <a:ext uri="{FF2B5EF4-FFF2-40B4-BE49-F238E27FC236}">
                <a16:creationId xmlns:a16="http://schemas.microsoft.com/office/drawing/2014/main" id="{96F702F8-5748-439F-A85E-2E5B6C3749F0}"/>
              </a:ext>
            </a:extLst>
          </p:cNvPr>
          <p:cNvSpPr/>
          <p:nvPr/>
        </p:nvSpPr>
        <p:spPr>
          <a:xfrm>
            <a:off x="6249671" y="2099138"/>
            <a:ext cx="2524829" cy="906803"/>
          </a:xfrm>
          <a:prstGeom prst="wedgeEllipseCallout">
            <a:avLst>
              <a:gd name="adj1" fmla="val -10322"/>
              <a:gd name="adj2" fmla="val 93728"/>
            </a:avLst>
          </a:prstGeom>
          <a:solidFill>
            <a:schemeClr val="bg1"/>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tx1"/>
                </a:solidFill>
                <a:latin typeface="Verdana" panose="020B0604030504040204" pitchFamily="34" charset="0"/>
                <a:ea typeface="Verdana" panose="020B0604030504040204" pitchFamily="34" charset="0"/>
                <a:cs typeface="Verdana" panose="020B0604030504040204" pitchFamily="34" charset="0"/>
              </a:rPr>
              <a:t>Oui c’est ça !</a:t>
            </a:r>
          </a:p>
          <a:p>
            <a:pPr algn="ctr"/>
            <a:r>
              <a:rPr lang="fr-FR" sz="1100" b="1" dirty="0">
                <a:solidFill>
                  <a:schemeClr val="tx1"/>
                </a:solidFill>
                <a:latin typeface="Verdana" panose="020B0604030504040204" pitchFamily="34" charset="0"/>
                <a:ea typeface="Verdana" panose="020B0604030504040204" pitchFamily="34" charset="0"/>
                <a:cs typeface="Verdana" panose="020B0604030504040204" pitchFamily="34" charset="0"/>
              </a:rPr>
              <a:t>Le 1</a:t>
            </a:r>
            <a:r>
              <a:rPr lang="fr-FR" sz="1100" b="1" baseline="30000" dirty="0">
                <a:solidFill>
                  <a:schemeClr val="tx1"/>
                </a:solidFill>
                <a:latin typeface="Verdana" panose="020B0604030504040204" pitchFamily="34" charset="0"/>
                <a:ea typeface="Verdana" panose="020B0604030504040204" pitchFamily="34" charset="0"/>
                <a:cs typeface="Verdana" panose="020B0604030504040204" pitchFamily="34" charset="0"/>
              </a:rPr>
              <a:t>er</a:t>
            </a:r>
            <a:r>
              <a:rPr lang="fr-FR" sz="1100" b="1" dirty="0">
                <a:solidFill>
                  <a:schemeClr val="tx1"/>
                </a:solidFill>
                <a:latin typeface="Verdana" panose="020B0604030504040204" pitchFamily="34" charset="0"/>
                <a:ea typeface="Verdana" panose="020B0604030504040204" pitchFamily="34" charset="0"/>
                <a:cs typeface="Verdana" panose="020B0604030504040204" pitchFamily="34" charset="0"/>
              </a:rPr>
              <a:t> mois 2,1% de l’épargne est arbitré </a:t>
            </a:r>
          </a:p>
        </p:txBody>
      </p:sp>
      <p:grpSp>
        <p:nvGrpSpPr>
          <p:cNvPr id="10" name="Groupe 9"/>
          <p:cNvGrpSpPr/>
          <p:nvPr/>
        </p:nvGrpSpPr>
        <p:grpSpPr>
          <a:xfrm>
            <a:off x="-228600" y="6885295"/>
            <a:ext cx="9601200" cy="6107373"/>
            <a:chOff x="-228600" y="6857999"/>
            <a:chExt cx="9601200" cy="6107373"/>
          </a:xfrm>
        </p:grpSpPr>
        <p:grpSp>
          <p:nvGrpSpPr>
            <p:cNvPr id="8" name="Groupe 7"/>
            <p:cNvGrpSpPr/>
            <p:nvPr/>
          </p:nvGrpSpPr>
          <p:grpSpPr>
            <a:xfrm>
              <a:off x="-228600" y="6857999"/>
              <a:ext cx="9601200" cy="6107373"/>
              <a:chOff x="-228600" y="6858000"/>
              <a:chExt cx="9601200" cy="5486400"/>
            </a:xfrm>
          </p:grpSpPr>
          <p:grpSp>
            <p:nvGrpSpPr>
              <p:cNvPr id="5" name="Groupe 4"/>
              <p:cNvGrpSpPr/>
              <p:nvPr/>
            </p:nvGrpSpPr>
            <p:grpSpPr>
              <a:xfrm>
                <a:off x="-228600" y="6858000"/>
                <a:ext cx="9601200" cy="5486400"/>
                <a:chOff x="-228600" y="6858000"/>
                <a:chExt cx="9601200" cy="5486400"/>
              </a:xfrm>
            </p:grpSpPr>
            <p:sp>
              <p:nvSpPr>
                <p:cNvPr id="4" name="Rectangle 3"/>
                <p:cNvSpPr/>
                <p:nvPr/>
              </p:nvSpPr>
              <p:spPr>
                <a:xfrm>
                  <a:off x="-228600" y="6858000"/>
                  <a:ext cx="9601200" cy="5486400"/>
                </a:xfrm>
                <a:prstGeom prst="rect">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lumMod val="50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8423" y="7879198"/>
                  <a:ext cx="6587153" cy="398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Ellipse 6"/>
              <p:cNvSpPr/>
              <p:nvPr/>
            </p:nvSpPr>
            <p:spPr>
              <a:xfrm>
                <a:off x="6534254" y="11320260"/>
                <a:ext cx="2513082" cy="950577"/>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Retour</a:t>
                </a:r>
              </a:p>
            </p:txBody>
          </p:sp>
        </p:grpSp>
        <p:sp>
          <p:nvSpPr>
            <p:cNvPr id="9" name="Rectangle à coins arrondis 8"/>
            <p:cNvSpPr/>
            <p:nvPr/>
          </p:nvSpPr>
          <p:spPr>
            <a:xfrm>
              <a:off x="4555748" y="11936618"/>
              <a:ext cx="224392" cy="260778"/>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73226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1000"/>
                                        <p:tgtEl>
                                          <p:spTgt spid="243"/>
                                        </p:tgtEl>
                                      </p:cBhvr>
                                    </p:animEffect>
                                    <p:anim calcmode="lin" valueType="num">
                                      <p:cBhvr>
                                        <p:cTn id="8" dur="1000" fill="hold"/>
                                        <p:tgtEl>
                                          <p:spTgt spid="243"/>
                                        </p:tgtEl>
                                        <p:attrNameLst>
                                          <p:attrName>ppt_x</p:attrName>
                                        </p:attrNameLst>
                                      </p:cBhvr>
                                      <p:tavLst>
                                        <p:tav tm="0">
                                          <p:val>
                                            <p:strVal val="#ppt_x"/>
                                          </p:val>
                                        </p:tav>
                                        <p:tav tm="100000">
                                          <p:val>
                                            <p:strVal val="#ppt_x"/>
                                          </p:val>
                                        </p:tav>
                                      </p:tavLst>
                                    </p:anim>
                                    <p:anim calcmode="lin" valueType="num">
                                      <p:cBhvr>
                                        <p:cTn id="9" dur="1000" fill="hold"/>
                                        <p:tgtEl>
                                          <p:spTgt spid="243"/>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1500"/>
                                  </p:stCondLst>
                                  <p:childTnLst>
                                    <p:set>
                                      <p:cBhvr>
                                        <p:cTn id="12" dur="1" fill="hold">
                                          <p:stCondLst>
                                            <p:cond delay="0"/>
                                          </p:stCondLst>
                                        </p:cTn>
                                        <p:tgtEl>
                                          <p:spTgt spid="246"/>
                                        </p:tgtEl>
                                        <p:attrNameLst>
                                          <p:attrName>style.visibility</p:attrName>
                                        </p:attrNameLst>
                                      </p:cBhvr>
                                      <p:to>
                                        <p:strVal val="visible"/>
                                      </p:to>
                                    </p:set>
                                    <p:animEffect transition="in" filter="fade">
                                      <p:cBhvr>
                                        <p:cTn id="13" dur="1000"/>
                                        <p:tgtEl>
                                          <p:spTgt spid="246"/>
                                        </p:tgtEl>
                                      </p:cBhvr>
                                    </p:animEffect>
                                    <p:anim calcmode="lin" valueType="num">
                                      <p:cBhvr>
                                        <p:cTn id="14" dur="1000" fill="hold"/>
                                        <p:tgtEl>
                                          <p:spTgt spid="246"/>
                                        </p:tgtEl>
                                        <p:attrNameLst>
                                          <p:attrName>ppt_x</p:attrName>
                                        </p:attrNameLst>
                                      </p:cBhvr>
                                      <p:tavLst>
                                        <p:tav tm="0">
                                          <p:val>
                                            <p:strVal val="#ppt_x"/>
                                          </p:val>
                                        </p:tav>
                                        <p:tav tm="100000">
                                          <p:val>
                                            <p:strVal val="#ppt_x"/>
                                          </p:val>
                                        </p:tav>
                                      </p:tavLst>
                                    </p:anim>
                                    <p:anim calcmode="lin" valueType="num">
                                      <p:cBhvr>
                                        <p:cTn id="15" dur="1000" fill="hold"/>
                                        <p:tgtEl>
                                          <p:spTgt spid="246"/>
                                        </p:tgtEl>
                                        <p:attrNameLst>
                                          <p:attrName>ppt_y</p:attrName>
                                        </p:attrNameLst>
                                      </p:cBhvr>
                                      <p:tavLst>
                                        <p:tav tm="0">
                                          <p:val>
                                            <p:strVal val="#ppt_y+.1"/>
                                          </p:val>
                                        </p:tav>
                                        <p:tav tm="100000">
                                          <p:val>
                                            <p:strVal val="#ppt_y"/>
                                          </p:val>
                                        </p:tav>
                                      </p:tavLst>
                                    </p:anim>
                                  </p:childTnLst>
                                </p:cTn>
                              </p:par>
                            </p:childTnLst>
                          </p:cTn>
                        </p:par>
                        <p:par>
                          <p:cTn id="16" fill="hold">
                            <p:stCondLst>
                              <p:cond delay="4500"/>
                            </p:stCondLst>
                            <p:childTnLst>
                              <p:par>
                                <p:cTn id="17" presetID="42" presetClass="entr" presetSubtype="0" fill="hold" grpId="0" nodeType="afterEffect">
                                  <p:stCondLst>
                                    <p:cond delay="1500"/>
                                  </p:stCondLst>
                                  <p:childTnLst>
                                    <p:set>
                                      <p:cBhvr>
                                        <p:cTn id="18" dur="1" fill="hold">
                                          <p:stCondLst>
                                            <p:cond delay="0"/>
                                          </p:stCondLst>
                                        </p:cTn>
                                        <p:tgtEl>
                                          <p:spTgt spid="244"/>
                                        </p:tgtEl>
                                        <p:attrNameLst>
                                          <p:attrName>style.visibility</p:attrName>
                                        </p:attrNameLst>
                                      </p:cBhvr>
                                      <p:to>
                                        <p:strVal val="visible"/>
                                      </p:to>
                                    </p:set>
                                    <p:animEffect transition="in" filter="fade">
                                      <p:cBhvr>
                                        <p:cTn id="19" dur="1000"/>
                                        <p:tgtEl>
                                          <p:spTgt spid="244"/>
                                        </p:tgtEl>
                                      </p:cBhvr>
                                    </p:animEffect>
                                    <p:anim calcmode="lin" valueType="num">
                                      <p:cBhvr>
                                        <p:cTn id="20" dur="1000" fill="hold"/>
                                        <p:tgtEl>
                                          <p:spTgt spid="244"/>
                                        </p:tgtEl>
                                        <p:attrNameLst>
                                          <p:attrName>ppt_x</p:attrName>
                                        </p:attrNameLst>
                                      </p:cBhvr>
                                      <p:tavLst>
                                        <p:tav tm="0">
                                          <p:val>
                                            <p:strVal val="#ppt_x"/>
                                          </p:val>
                                        </p:tav>
                                        <p:tav tm="100000">
                                          <p:val>
                                            <p:strVal val="#ppt_x"/>
                                          </p:val>
                                        </p:tav>
                                      </p:tavLst>
                                    </p:anim>
                                    <p:anim calcmode="lin" valueType="num">
                                      <p:cBhvr>
                                        <p:cTn id="21" dur="1000" fill="hold"/>
                                        <p:tgtEl>
                                          <p:spTgt spid="244"/>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42" presetClass="entr" presetSubtype="0" fill="hold" grpId="0" nodeType="afterEffect">
                                  <p:stCondLst>
                                    <p:cond delay="1500"/>
                                  </p:stCondLst>
                                  <p:childTnLst>
                                    <p:set>
                                      <p:cBhvr>
                                        <p:cTn id="24" dur="1" fill="hold">
                                          <p:stCondLst>
                                            <p:cond delay="0"/>
                                          </p:stCondLst>
                                        </p:cTn>
                                        <p:tgtEl>
                                          <p:spTgt spid="245"/>
                                        </p:tgtEl>
                                        <p:attrNameLst>
                                          <p:attrName>style.visibility</p:attrName>
                                        </p:attrNameLst>
                                      </p:cBhvr>
                                      <p:to>
                                        <p:strVal val="visible"/>
                                      </p:to>
                                    </p:set>
                                    <p:animEffect transition="in" filter="fade">
                                      <p:cBhvr>
                                        <p:cTn id="25" dur="1000"/>
                                        <p:tgtEl>
                                          <p:spTgt spid="245"/>
                                        </p:tgtEl>
                                      </p:cBhvr>
                                    </p:animEffect>
                                    <p:anim calcmode="lin" valueType="num">
                                      <p:cBhvr>
                                        <p:cTn id="26" dur="1000" fill="hold"/>
                                        <p:tgtEl>
                                          <p:spTgt spid="245"/>
                                        </p:tgtEl>
                                        <p:attrNameLst>
                                          <p:attrName>ppt_x</p:attrName>
                                        </p:attrNameLst>
                                      </p:cBhvr>
                                      <p:tavLst>
                                        <p:tav tm="0">
                                          <p:val>
                                            <p:strVal val="#ppt_x"/>
                                          </p:val>
                                        </p:tav>
                                        <p:tav tm="100000">
                                          <p:val>
                                            <p:strVal val="#ppt_x"/>
                                          </p:val>
                                        </p:tav>
                                      </p:tavLst>
                                    </p:anim>
                                    <p:anim calcmode="lin" valueType="num">
                                      <p:cBhvr>
                                        <p:cTn id="27" dur="1000" fill="hold"/>
                                        <p:tgtEl>
                                          <p:spTgt spid="2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3"/>
                    </p:tgtEl>
                  </p:cond>
                </p:stCondLst>
                <p:endSync evt="end" delay="0">
                  <p:rtn val="all"/>
                </p:endSync>
                <p:childTnLst>
                  <p:par>
                    <p:cTn id="29" fill="hold">
                      <p:stCondLst>
                        <p:cond delay="0"/>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0 -2.03515E-6 L -0.00295 -0.89917 " pathEditMode="relative" rAng="0" ptsTypes="AA">
                                      <p:cBhvr>
                                        <p:cTn id="32" dur="2000" fill="hold"/>
                                        <p:tgtEl>
                                          <p:spTgt spid="10"/>
                                        </p:tgtEl>
                                        <p:attrNameLst>
                                          <p:attrName>ppt_x</p:attrName>
                                          <p:attrName>ppt_y</p:attrName>
                                        </p:attrNameLst>
                                      </p:cBhvr>
                                      <p:rCtr x="-156" y="-44958"/>
                                    </p:animMotion>
                                  </p:child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42" presetClass="path" presetSubtype="0" accel="50000" decel="50000" fill="hold" nodeType="clickEffect">
                                  <p:stCondLst>
                                    <p:cond delay="0"/>
                                  </p:stCondLst>
                                  <p:childTnLst>
                                    <p:animMotion origin="layout" path="M -0.00295 -0.89917 L -0.00139 -0.00879 " pathEditMode="relative" rAng="0" ptsTypes="AA">
                                      <p:cBhvr>
                                        <p:cTn id="37" dur="2000" fill="hold"/>
                                        <p:tgtEl>
                                          <p:spTgt spid="10"/>
                                        </p:tgtEl>
                                        <p:attrNameLst>
                                          <p:attrName>ppt_x</p:attrName>
                                          <p:attrName>ppt_y</p:attrName>
                                        </p:attrNameLst>
                                      </p:cBhvr>
                                      <p:rCtr x="69" y="44519"/>
                                    </p:animMotion>
                                  </p:childTnLst>
                                </p:cTn>
                              </p:par>
                            </p:childTnLst>
                          </p:cTn>
                        </p:par>
                      </p:childTnLst>
                    </p:cTn>
                  </p:par>
                </p:childTnLst>
              </p:cTn>
              <p:nextCondLst>
                <p:cond evt="onClick" delay="0">
                  <p:tgtEl>
                    <p:spTgt spid="10"/>
                  </p:tgtEl>
                </p:cond>
              </p:nextCondLst>
            </p:seq>
          </p:childTnLst>
        </p:cTn>
      </p:par>
    </p:tnLst>
    <p:bldLst>
      <p:bldP spid="246" grpId="0" animBg="1"/>
      <p:bldP spid="243" grpId="0" animBg="1"/>
      <p:bldP spid="244" grpId="0" animBg="1"/>
      <p:bldP spid="2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403131" y="3166736"/>
            <a:ext cx="1741131" cy="2956584"/>
            <a:chOff x="1870841" y="1848850"/>
            <a:chExt cx="3058511" cy="4520419"/>
          </a:xfrm>
        </p:grpSpPr>
        <p:grpSp>
          <p:nvGrpSpPr>
            <p:cNvPr id="171" name="Group 170"/>
            <p:cNvGrpSpPr/>
            <p:nvPr/>
          </p:nvGrpSpPr>
          <p:grpSpPr>
            <a:xfrm>
              <a:off x="1990547" y="1848850"/>
              <a:ext cx="2816107" cy="2269147"/>
              <a:chOff x="2332038" y="1664133"/>
              <a:chExt cx="4233863" cy="3411538"/>
            </a:xfrm>
          </p:grpSpPr>
          <p:sp>
            <p:nvSpPr>
              <p:cNvPr id="172" name="Freeform 6"/>
              <p:cNvSpPr>
                <a:spLocks/>
              </p:cNvSpPr>
              <p:nvPr/>
            </p:nvSpPr>
            <p:spPr bwMode="auto">
              <a:xfrm>
                <a:off x="3733801" y="4581958"/>
                <a:ext cx="1438275" cy="455613"/>
              </a:xfrm>
              <a:custGeom>
                <a:avLst/>
                <a:gdLst>
                  <a:gd name="T0" fmla="*/ 3037 w 3628"/>
                  <a:gd name="T1" fmla="*/ 0 h 1149"/>
                  <a:gd name="T2" fmla="*/ 1837 w 3628"/>
                  <a:gd name="T3" fmla="*/ 0 h 1149"/>
                  <a:gd name="T4" fmla="*/ 1792 w 3628"/>
                  <a:gd name="T5" fmla="*/ 0 h 1149"/>
                  <a:gd name="T6" fmla="*/ 591 w 3628"/>
                  <a:gd name="T7" fmla="*/ 0 h 1149"/>
                  <a:gd name="T8" fmla="*/ 592 w 3628"/>
                  <a:gd name="T9" fmla="*/ 108 h 1149"/>
                  <a:gd name="T10" fmla="*/ 594 w 3628"/>
                  <a:gd name="T11" fmla="*/ 214 h 1149"/>
                  <a:gd name="T12" fmla="*/ 598 w 3628"/>
                  <a:gd name="T13" fmla="*/ 317 h 1149"/>
                  <a:gd name="T14" fmla="*/ 600 w 3628"/>
                  <a:gd name="T15" fmla="*/ 419 h 1149"/>
                  <a:gd name="T16" fmla="*/ 600 w 3628"/>
                  <a:gd name="T17" fmla="*/ 468 h 1149"/>
                  <a:gd name="T18" fmla="*/ 599 w 3628"/>
                  <a:gd name="T19" fmla="*/ 516 h 1149"/>
                  <a:gd name="T20" fmla="*/ 597 w 3628"/>
                  <a:gd name="T21" fmla="*/ 564 h 1149"/>
                  <a:gd name="T22" fmla="*/ 594 w 3628"/>
                  <a:gd name="T23" fmla="*/ 610 h 1149"/>
                  <a:gd name="T24" fmla="*/ 590 w 3628"/>
                  <a:gd name="T25" fmla="*/ 654 h 1149"/>
                  <a:gd name="T26" fmla="*/ 584 w 3628"/>
                  <a:gd name="T27" fmla="*/ 698 h 1149"/>
                  <a:gd name="T28" fmla="*/ 576 w 3628"/>
                  <a:gd name="T29" fmla="*/ 740 h 1149"/>
                  <a:gd name="T30" fmla="*/ 567 w 3628"/>
                  <a:gd name="T31" fmla="*/ 780 h 1149"/>
                  <a:gd name="T32" fmla="*/ 554 w 3628"/>
                  <a:gd name="T33" fmla="*/ 820 h 1149"/>
                  <a:gd name="T34" fmla="*/ 540 w 3628"/>
                  <a:gd name="T35" fmla="*/ 857 h 1149"/>
                  <a:gd name="T36" fmla="*/ 524 w 3628"/>
                  <a:gd name="T37" fmla="*/ 892 h 1149"/>
                  <a:gd name="T38" fmla="*/ 504 w 3628"/>
                  <a:gd name="T39" fmla="*/ 925 h 1149"/>
                  <a:gd name="T40" fmla="*/ 482 w 3628"/>
                  <a:gd name="T41" fmla="*/ 958 h 1149"/>
                  <a:gd name="T42" fmla="*/ 458 w 3628"/>
                  <a:gd name="T43" fmla="*/ 986 h 1149"/>
                  <a:gd name="T44" fmla="*/ 429 w 3628"/>
                  <a:gd name="T45" fmla="*/ 1014 h 1149"/>
                  <a:gd name="T46" fmla="*/ 398 w 3628"/>
                  <a:gd name="T47" fmla="*/ 1039 h 1149"/>
                  <a:gd name="T48" fmla="*/ 363 w 3628"/>
                  <a:gd name="T49" fmla="*/ 1062 h 1149"/>
                  <a:gd name="T50" fmla="*/ 323 w 3628"/>
                  <a:gd name="T51" fmla="*/ 1081 h 1149"/>
                  <a:gd name="T52" fmla="*/ 281 w 3628"/>
                  <a:gd name="T53" fmla="*/ 1100 h 1149"/>
                  <a:gd name="T54" fmla="*/ 233 w 3628"/>
                  <a:gd name="T55" fmla="*/ 1115 h 1149"/>
                  <a:gd name="T56" fmla="*/ 182 w 3628"/>
                  <a:gd name="T57" fmla="*/ 1128 h 1149"/>
                  <a:gd name="T58" fmla="*/ 127 w 3628"/>
                  <a:gd name="T59" fmla="*/ 1137 h 1149"/>
                  <a:gd name="T60" fmla="*/ 66 w 3628"/>
                  <a:gd name="T61" fmla="*/ 1144 h 1149"/>
                  <a:gd name="T62" fmla="*/ 0 w 3628"/>
                  <a:gd name="T63" fmla="*/ 1149 h 1149"/>
                  <a:gd name="T64" fmla="*/ 1792 w 3628"/>
                  <a:gd name="T65" fmla="*/ 1149 h 1149"/>
                  <a:gd name="T66" fmla="*/ 1837 w 3628"/>
                  <a:gd name="T67" fmla="*/ 1149 h 1149"/>
                  <a:gd name="T68" fmla="*/ 3628 w 3628"/>
                  <a:gd name="T69" fmla="*/ 1149 h 1149"/>
                  <a:gd name="T70" fmla="*/ 3563 w 3628"/>
                  <a:gd name="T71" fmla="*/ 1144 h 1149"/>
                  <a:gd name="T72" fmla="*/ 3503 w 3628"/>
                  <a:gd name="T73" fmla="*/ 1137 h 1149"/>
                  <a:gd name="T74" fmla="*/ 3446 w 3628"/>
                  <a:gd name="T75" fmla="*/ 1128 h 1149"/>
                  <a:gd name="T76" fmla="*/ 3395 w 3628"/>
                  <a:gd name="T77" fmla="*/ 1115 h 1149"/>
                  <a:gd name="T78" fmla="*/ 3349 w 3628"/>
                  <a:gd name="T79" fmla="*/ 1100 h 1149"/>
                  <a:gd name="T80" fmla="*/ 3306 w 3628"/>
                  <a:gd name="T81" fmla="*/ 1081 h 1149"/>
                  <a:gd name="T82" fmla="*/ 3266 w 3628"/>
                  <a:gd name="T83" fmla="*/ 1062 h 1149"/>
                  <a:gd name="T84" fmla="*/ 3231 w 3628"/>
                  <a:gd name="T85" fmla="*/ 1039 h 1149"/>
                  <a:gd name="T86" fmla="*/ 3199 w 3628"/>
                  <a:gd name="T87" fmla="*/ 1014 h 1149"/>
                  <a:gd name="T88" fmla="*/ 3172 w 3628"/>
                  <a:gd name="T89" fmla="*/ 986 h 1149"/>
                  <a:gd name="T90" fmla="*/ 3146 w 3628"/>
                  <a:gd name="T91" fmla="*/ 958 h 1149"/>
                  <a:gd name="T92" fmla="*/ 3124 w 3628"/>
                  <a:gd name="T93" fmla="*/ 925 h 1149"/>
                  <a:gd name="T94" fmla="*/ 3104 w 3628"/>
                  <a:gd name="T95" fmla="*/ 892 h 1149"/>
                  <a:gd name="T96" fmla="*/ 3088 w 3628"/>
                  <a:gd name="T97" fmla="*/ 857 h 1149"/>
                  <a:gd name="T98" fmla="*/ 3074 w 3628"/>
                  <a:gd name="T99" fmla="*/ 820 h 1149"/>
                  <a:gd name="T100" fmla="*/ 3063 w 3628"/>
                  <a:gd name="T101" fmla="*/ 780 h 1149"/>
                  <a:gd name="T102" fmla="*/ 3053 w 3628"/>
                  <a:gd name="T103" fmla="*/ 740 h 1149"/>
                  <a:gd name="T104" fmla="*/ 3045 w 3628"/>
                  <a:gd name="T105" fmla="*/ 698 h 1149"/>
                  <a:gd name="T106" fmla="*/ 3040 w 3628"/>
                  <a:gd name="T107" fmla="*/ 654 h 1149"/>
                  <a:gd name="T108" fmla="*/ 3035 w 3628"/>
                  <a:gd name="T109" fmla="*/ 610 h 1149"/>
                  <a:gd name="T110" fmla="*/ 3031 w 3628"/>
                  <a:gd name="T111" fmla="*/ 564 h 1149"/>
                  <a:gd name="T112" fmla="*/ 3030 w 3628"/>
                  <a:gd name="T113" fmla="*/ 516 h 1149"/>
                  <a:gd name="T114" fmla="*/ 3029 w 3628"/>
                  <a:gd name="T115" fmla="*/ 468 h 1149"/>
                  <a:gd name="T116" fmla="*/ 3029 w 3628"/>
                  <a:gd name="T117" fmla="*/ 419 h 1149"/>
                  <a:gd name="T118" fmla="*/ 3030 w 3628"/>
                  <a:gd name="T119" fmla="*/ 317 h 1149"/>
                  <a:gd name="T120" fmla="*/ 3034 w 3628"/>
                  <a:gd name="T121" fmla="*/ 214 h 1149"/>
                  <a:gd name="T122" fmla="*/ 3036 w 3628"/>
                  <a:gd name="T123" fmla="*/ 108 h 1149"/>
                  <a:gd name="T124" fmla="*/ 3037 w 3628"/>
                  <a:gd name="T125"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28" h="1149">
                    <a:moveTo>
                      <a:pt x="3037" y="0"/>
                    </a:moveTo>
                    <a:lnTo>
                      <a:pt x="1837" y="0"/>
                    </a:lnTo>
                    <a:lnTo>
                      <a:pt x="1792" y="0"/>
                    </a:lnTo>
                    <a:lnTo>
                      <a:pt x="591" y="0"/>
                    </a:lnTo>
                    <a:lnTo>
                      <a:pt x="592" y="108"/>
                    </a:lnTo>
                    <a:lnTo>
                      <a:pt x="594" y="214"/>
                    </a:lnTo>
                    <a:lnTo>
                      <a:pt x="598" y="317"/>
                    </a:lnTo>
                    <a:lnTo>
                      <a:pt x="600" y="419"/>
                    </a:lnTo>
                    <a:lnTo>
                      <a:pt x="600" y="468"/>
                    </a:lnTo>
                    <a:lnTo>
                      <a:pt x="599" y="516"/>
                    </a:lnTo>
                    <a:lnTo>
                      <a:pt x="597" y="564"/>
                    </a:lnTo>
                    <a:lnTo>
                      <a:pt x="594" y="610"/>
                    </a:lnTo>
                    <a:lnTo>
                      <a:pt x="590" y="654"/>
                    </a:lnTo>
                    <a:lnTo>
                      <a:pt x="584" y="698"/>
                    </a:lnTo>
                    <a:lnTo>
                      <a:pt x="576" y="740"/>
                    </a:lnTo>
                    <a:lnTo>
                      <a:pt x="567" y="780"/>
                    </a:lnTo>
                    <a:lnTo>
                      <a:pt x="554" y="820"/>
                    </a:lnTo>
                    <a:lnTo>
                      <a:pt x="540" y="857"/>
                    </a:lnTo>
                    <a:lnTo>
                      <a:pt x="524" y="892"/>
                    </a:lnTo>
                    <a:lnTo>
                      <a:pt x="504" y="925"/>
                    </a:lnTo>
                    <a:lnTo>
                      <a:pt x="482" y="958"/>
                    </a:lnTo>
                    <a:lnTo>
                      <a:pt x="458" y="986"/>
                    </a:lnTo>
                    <a:lnTo>
                      <a:pt x="429" y="1014"/>
                    </a:lnTo>
                    <a:lnTo>
                      <a:pt x="398" y="1039"/>
                    </a:lnTo>
                    <a:lnTo>
                      <a:pt x="363" y="1062"/>
                    </a:lnTo>
                    <a:lnTo>
                      <a:pt x="323" y="1081"/>
                    </a:lnTo>
                    <a:lnTo>
                      <a:pt x="281" y="1100"/>
                    </a:lnTo>
                    <a:lnTo>
                      <a:pt x="233" y="1115"/>
                    </a:lnTo>
                    <a:lnTo>
                      <a:pt x="182" y="1128"/>
                    </a:lnTo>
                    <a:lnTo>
                      <a:pt x="127" y="1137"/>
                    </a:lnTo>
                    <a:lnTo>
                      <a:pt x="66" y="1144"/>
                    </a:lnTo>
                    <a:lnTo>
                      <a:pt x="0" y="1149"/>
                    </a:lnTo>
                    <a:lnTo>
                      <a:pt x="1792" y="1149"/>
                    </a:lnTo>
                    <a:lnTo>
                      <a:pt x="1837" y="1149"/>
                    </a:lnTo>
                    <a:lnTo>
                      <a:pt x="3628" y="1149"/>
                    </a:lnTo>
                    <a:lnTo>
                      <a:pt x="3563" y="1144"/>
                    </a:lnTo>
                    <a:lnTo>
                      <a:pt x="3503" y="1137"/>
                    </a:lnTo>
                    <a:lnTo>
                      <a:pt x="3446" y="1128"/>
                    </a:lnTo>
                    <a:lnTo>
                      <a:pt x="3395" y="1115"/>
                    </a:lnTo>
                    <a:lnTo>
                      <a:pt x="3349" y="1100"/>
                    </a:lnTo>
                    <a:lnTo>
                      <a:pt x="3306" y="1081"/>
                    </a:lnTo>
                    <a:lnTo>
                      <a:pt x="3266" y="1062"/>
                    </a:lnTo>
                    <a:lnTo>
                      <a:pt x="3231" y="1039"/>
                    </a:lnTo>
                    <a:lnTo>
                      <a:pt x="3199" y="1014"/>
                    </a:lnTo>
                    <a:lnTo>
                      <a:pt x="3172" y="986"/>
                    </a:lnTo>
                    <a:lnTo>
                      <a:pt x="3146" y="958"/>
                    </a:lnTo>
                    <a:lnTo>
                      <a:pt x="3124" y="925"/>
                    </a:lnTo>
                    <a:lnTo>
                      <a:pt x="3104" y="892"/>
                    </a:lnTo>
                    <a:lnTo>
                      <a:pt x="3088" y="857"/>
                    </a:lnTo>
                    <a:lnTo>
                      <a:pt x="3074" y="820"/>
                    </a:lnTo>
                    <a:lnTo>
                      <a:pt x="3063" y="780"/>
                    </a:lnTo>
                    <a:lnTo>
                      <a:pt x="3053" y="740"/>
                    </a:lnTo>
                    <a:lnTo>
                      <a:pt x="3045" y="698"/>
                    </a:lnTo>
                    <a:lnTo>
                      <a:pt x="3040" y="654"/>
                    </a:lnTo>
                    <a:lnTo>
                      <a:pt x="3035" y="610"/>
                    </a:lnTo>
                    <a:lnTo>
                      <a:pt x="3031" y="564"/>
                    </a:lnTo>
                    <a:lnTo>
                      <a:pt x="3030" y="516"/>
                    </a:lnTo>
                    <a:lnTo>
                      <a:pt x="3029" y="468"/>
                    </a:lnTo>
                    <a:lnTo>
                      <a:pt x="3029" y="419"/>
                    </a:lnTo>
                    <a:lnTo>
                      <a:pt x="3030" y="317"/>
                    </a:lnTo>
                    <a:lnTo>
                      <a:pt x="3034" y="214"/>
                    </a:lnTo>
                    <a:lnTo>
                      <a:pt x="3036" y="108"/>
                    </a:lnTo>
                    <a:lnTo>
                      <a:pt x="3037" y="0"/>
                    </a:lnTo>
                    <a:close/>
                  </a:path>
                </a:pathLst>
              </a:custGeom>
              <a:gradFill flip="none" rotWithShape="1">
                <a:gsLst>
                  <a:gs pos="0">
                    <a:schemeClr val="bg1">
                      <a:lumMod val="75000"/>
                    </a:schemeClr>
                  </a:gs>
                  <a:gs pos="77000">
                    <a:schemeClr val="bg1">
                      <a:lumMod val="85000"/>
                    </a:schemeClr>
                  </a:gs>
                  <a:gs pos="37000">
                    <a:schemeClr val="bg1">
                      <a:lumMod val="85000"/>
                    </a:schemeClr>
                  </a:gs>
                  <a:gs pos="100000">
                    <a:schemeClr val="bg1">
                      <a:lumMod val="75000"/>
                    </a:schemeClr>
                  </a:gs>
                </a:gsLst>
                <a:lin ang="5400000" scaled="1"/>
                <a:tileRect/>
              </a:gradFill>
              <a:ln>
                <a:noFill/>
              </a:ln>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173" name="Freeform 7"/>
              <p:cNvSpPr>
                <a:spLocks/>
              </p:cNvSpPr>
              <p:nvPr/>
            </p:nvSpPr>
            <p:spPr bwMode="auto">
              <a:xfrm>
                <a:off x="3724276" y="5034396"/>
                <a:ext cx="1457325" cy="41275"/>
              </a:xfrm>
              <a:custGeom>
                <a:avLst/>
                <a:gdLst>
                  <a:gd name="T0" fmla="*/ 53 w 3673"/>
                  <a:gd name="T1" fmla="*/ 0 h 105"/>
                  <a:gd name="T2" fmla="*/ 3621 w 3673"/>
                  <a:gd name="T3" fmla="*/ 0 h 105"/>
                  <a:gd name="T4" fmla="*/ 3631 w 3673"/>
                  <a:gd name="T5" fmla="*/ 2 h 105"/>
                  <a:gd name="T6" fmla="*/ 3640 w 3673"/>
                  <a:gd name="T7" fmla="*/ 5 h 105"/>
                  <a:gd name="T8" fmla="*/ 3650 w 3673"/>
                  <a:gd name="T9" fmla="*/ 10 h 105"/>
                  <a:gd name="T10" fmla="*/ 3658 w 3673"/>
                  <a:gd name="T11" fmla="*/ 15 h 105"/>
                  <a:gd name="T12" fmla="*/ 3664 w 3673"/>
                  <a:gd name="T13" fmla="*/ 24 h 105"/>
                  <a:gd name="T14" fmla="*/ 3668 w 3673"/>
                  <a:gd name="T15" fmla="*/ 33 h 105"/>
                  <a:gd name="T16" fmla="*/ 3672 w 3673"/>
                  <a:gd name="T17" fmla="*/ 42 h 105"/>
                  <a:gd name="T18" fmla="*/ 3673 w 3673"/>
                  <a:gd name="T19" fmla="*/ 53 h 105"/>
                  <a:gd name="T20" fmla="*/ 3673 w 3673"/>
                  <a:gd name="T21" fmla="*/ 53 h 105"/>
                  <a:gd name="T22" fmla="*/ 3672 w 3673"/>
                  <a:gd name="T23" fmla="*/ 63 h 105"/>
                  <a:gd name="T24" fmla="*/ 3668 w 3673"/>
                  <a:gd name="T25" fmla="*/ 73 h 105"/>
                  <a:gd name="T26" fmla="*/ 3664 w 3673"/>
                  <a:gd name="T27" fmla="*/ 81 h 105"/>
                  <a:gd name="T28" fmla="*/ 3658 w 3673"/>
                  <a:gd name="T29" fmla="*/ 90 h 105"/>
                  <a:gd name="T30" fmla="*/ 3650 w 3673"/>
                  <a:gd name="T31" fmla="*/ 95 h 105"/>
                  <a:gd name="T32" fmla="*/ 3640 w 3673"/>
                  <a:gd name="T33" fmla="*/ 100 h 105"/>
                  <a:gd name="T34" fmla="*/ 3631 w 3673"/>
                  <a:gd name="T35" fmla="*/ 103 h 105"/>
                  <a:gd name="T36" fmla="*/ 3621 w 3673"/>
                  <a:gd name="T37" fmla="*/ 105 h 105"/>
                  <a:gd name="T38" fmla="*/ 53 w 3673"/>
                  <a:gd name="T39" fmla="*/ 105 h 105"/>
                  <a:gd name="T40" fmla="*/ 42 w 3673"/>
                  <a:gd name="T41" fmla="*/ 103 h 105"/>
                  <a:gd name="T42" fmla="*/ 32 w 3673"/>
                  <a:gd name="T43" fmla="*/ 100 h 105"/>
                  <a:gd name="T44" fmla="*/ 24 w 3673"/>
                  <a:gd name="T45" fmla="*/ 95 h 105"/>
                  <a:gd name="T46" fmla="*/ 16 w 3673"/>
                  <a:gd name="T47" fmla="*/ 90 h 105"/>
                  <a:gd name="T48" fmla="*/ 9 w 3673"/>
                  <a:gd name="T49" fmla="*/ 81 h 105"/>
                  <a:gd name="T50" fmla="*/ 4 w 3673"/>
                  <a:gd name="T51" fmla="*/ 73 h 105"/>
                  <a:gd name="T52" fmla="*/ 2 w 3673"/>
                  <a:gd name="T53" fmla="*/ 63 h 105"/>
                  <a:gd name="T54" fmla="*/ 0 w 3673"/>
                  <a:gd name="T55" fmla="*/ 53 h 105"/>
                  <a:gd name="T56" fmla="*/ 0 w 3673"/>
                  <a:gd name="T57" fmla="*/ 53 h 105"/>
                  <a:gd name="T58" fmla="*/ 2 w 3673"/>
                  <a:gd name="T59" fmla="*/ 42 h 105"/>
                  <a:gd name="T60" fmla="*/ 4 w 3673"/>
                  <a:gd name="T61" fmla="*/ 33 h 105"/>
                  <a:gd name="T62" fmla="*/ 9 w 3673"/>
                  <a:gd name="T63" fmla="*/ 24 h 105"/>
                  <a:gd name="T64" fmla="*/ 16 w 3673"/>
                  <a:gd name="T65" fmla="*/ 15 h 105"/>
                  <a:gd name="T66" fmla="*/ 24 w 3673"/>
                  <a:gd name="T67" fmla="*/ 10 h 105"/>
                  <a:gd name="T68" fmla="*/ 32 w 3673"/>
                  <a:gd name="T69" fmla="*/ 5 h 105"/>
                  <a:gd name="T70" fmla="*/ 42 w 3673"/>
                  <a:gd name="T71" fmla="*/ 2 h 105"/>
                  <a:gd name="T72" fmla="*/ 53 w 3673"/>
                  <a:gd name="T7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73" h="105">
                    <a:moveTo>
                      <a:pt x="53" y="0"/>
                    </a:moveTo>
                    <a:lnTo>
                      <a:pt x="3621" y="0"/>
                    </a:lnTo>
                    <a:lnTo>
                      <a:pt x="3631" y="2"/>
                    </a:lnTo>
                    <a:lnTo>
                      <a:pt x="3640" y="5"/>
                    </a:lnTo>
                    <a:lnTo>
                      <a:pt x="3650" y="10"/>
                    </a:lnTo>
                    <a:lnTo>
                      <a:pt x="3658" y="15"/>
                    </a:lnTo>
                    <a:lnTo>
                      <a:pt x="3664" y="24"/>
                    </a:lnTo>
                    <a:lnTo>
                      <a:pt x="3668" y="33"/>
                    </a:lnTo>
                    <a:lnTo>
                      <a:pt x="3672" y="42"/>
                    </a:lnTo>
                    <a:lnTo>
                      <a:pt x="3673" y="53"/>
                    </a:lnTo>
                    <a:lnTo>
                      <a:pt x="3673" y="53"/>
                    </a:lnTo>
                    <a:lnTo>
                      <a:pt x="3672" y="63"/>
                    </a:lnTo>
                    <a:lnTo>
                      <a:pt x="3668" y="73"/>
                    </a:lnTo>
                    <a:lnTo>
                      <a:pt x="3664" y="81"/>
                    </a:lnTo>
                    <a:lnTo>
                      <a:pt x="3658" y="90"/>
                    </a:lnTo>
                    <a:lnTo>
                      <a:pt x="3650" y="95"/>
                    </a:lnTo>
                    <a:lnTo>
                      <a:pt x="3640" y="100"/>
                    </a:lnTo>
                    <a:lnTo>
                      <a:pt x="3631" y="103"/>
                    </a:lnTo>
                    <a:lnTo>
                      <a:pt x="3621" y="105"/>
                    </a:lnTo>
                    <a:lnTo>
                      <a:pt x="53" y="105"/>
                    </a:lnTo>
                    <a:lnTo>
                      <a:pt x="42" y="103"/>
                    </a:lnTo>
                    <a:lnTo>
                      <a:pt x="32" y="100"/>
                    </a:lnTo>
                    <a:lnTo>
                      <a:pt x="24" y="95"/>
                    </a:lnTo>
                    <a:lnTo>
                      <a:pt x="16" y="90"/>
                    </a:lnTo>
                    <a:lnTo>
                      <a:pt x="9" y="81"/>
                    </a:lnTo>
                    <a:lnTo>
                      <a:pt x="4" y="73"/>
                    </a:lnTo>
                    <a:lnTo>
                      <a:pt x="2" y="63"/>
                    </a:lnTo>
                    <a:lnTo>
                      <a:pt x="0" y="53"/>
                    </a:lnTo>
                    <a:lnTo>
                      <a:pt x="0" y="53"/>
                    </a:lnTo>
                    <a:lnTo>
                      <a:pt x="2" y="42"/>
                    </a:lnTo>
                    <a:lnTo>
                      <a:pt x="4" y="33"/>
                    </a:lnTo>
                    <a:lnTo>
                      <a:pt x="9" y="24"/>
                    </a:lnTo>
                    <a:lnTo>
                      <a:pt x="16" y="15"/>
                    </a:lnTo>
                    <a:lnTo>
                      <a:pt x="24" y="10"/>
                    </a:lnTo>
                    <a:lnTo>
                      <a:pt x="32" y="5"/>
                    </a:lnTo>
                    <a:lnTo>
                      <a:pt x="42" y="2"/>
                    </a:lnTo>
                    <a:lnTo>
                      <a:pt x="53" y="0"/>
                    </a:lnTo>
                    <a:close/>
                  </a:path>
                </a:pathLst>
              </a:custGeom>
              <a:gradFill>
                <a:gsLst>
                  <a:gs pos="0">
                    <a:schemeClr val="bg1">
                      <a:lumMod val="65000"/>
                    </a:schemeClr>
                  </a:gs>
                  <a:gs pos="44000">
                    <a:schemeClr val="bg1">
                      <a:lumMod val="85000"/>
                    </a:schemeClr>
                  </a:gs>
                  <a:gs pos="100000">
                    <a:schemeClr val="bg1">
                      <a:lumMod val="65000"/>
                    </a:schemeClr>
                  </a:gs>
                </a:gsLst>
                <a:lin ang="5400000" scaled="1"/>
              </a:gra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4" name="Freeform 8"/>
              <p:cNvSpPr>
                <a:spLocks/>
              </p:cNvSpPr>
              <p:nvPr/>
            </p:nvSpPr>
            <p:spPr bwMode="auto">
              <a:xfrm>
                <a:off x="2332038" y="1664133"/>
                <a:ext cx="4233863" cy="2935288"/>
              </a:xfrm>
              <a:custGeom>
                <a:avLst/>
                <a:gdLst>
                  <a:gd name="T0" fmla="*/ 10459 w 10666"/>
                  <a:gd name="T1" fmla="*/ 0 h 7397"/>
                  <a:gd name="T2" fmla="*/ 10500 w 10666"/>
                  <a:gd name="T3" fmla="*/ 5 h 7397"/>
                  <a:gd name="T4" fmla="*/ 10539 w 10666"/>
                  <a:gd name="T5" fmla="*/ 16 h 7397"/>
                  <a:gd name="T6" fmla="*/ 10575 w 10666"/>
                  <a:gd name="T7" fmla="*/ 36 h 7397"/>
                  <a:gd name="T8" fmla="*/ 10605 w 10666"/>
                  <a:gd name="T9" fmla="*/ 61 h 7397"/>
                  <a:gd name="T10" fmla="*/ 10630 w 10666"/>
                  <a:gd name="T11" fmla="*/ 91 h 7397"/>
                  <a:gd name="T12" fmla="*/ 10650 w 10666"/>
                  <a:gd name="T13" fmla="*/ 127 h 7397"/>
                  <a:gd name="T14" fmla="*/ 10661 w 10666"/>
                  <a:gd name="T15" fmla="*/ 166 h 7397"/>
                  <a:gd name="T16" fmla="*/ 10666 w 10666"/>
                  <a:gd name="T17" fmla="*/ 207 h 7397"/>
                  <a:gd name="T18" fmla="*/ 10665 w 10666"/>
                  <a:gd name="T19" fmla="*/ 7211 h 7397"/>
                  <a:gd name="T20" fmla="*/ 10657 w 10666"/>
                  <a:gd name="T21" fmla="*/ 7251 h 7397"/>
                  <a:gd name="T22" fmla="*/ 10641 w 10666"/>
                  <a:gd name="T23" fmla="*/ 7288 h 7397"/>
                  <a:gd name="T24" fmla="*/ 10619 w 10666"/>
                  <a:gd name="T25" fmla="*/ 7321 h 7397"/>
                  <a:gd name="T26" fmla="*/ 10591 w 10666"/>
                  <a:gd name="T27" fmla="*/ 7350 h 7397"/>
                  <a:gd name="T28" fmla="*/ 10557 w 10666"/>
                  <a:gd name="T29" fmla="*/ 7372 h 7397"/>
                  <a:gd name="T30" fmla="*/ 10520 w 10666"/>
                  <a:gd name="T31" fmla="*/ 7388 h 7397"/>
                  <a:gd name="T32" fmla="*/ 10480 w 10666"/>
                  <a:gd name="T33" fmla="*/ 7396 h 7397"/>
                  <a:gd name="T34" fmla="*/ 207 w 10666"/>
                  <a:gd name="T35" fmla="*/ 7397 h 7397"/>
                  <a:gd name="T36" fmla="*/ 165 w 10666"/>
                  <a:gd name="T37" fmla="*/ 7393 h 7397"/>
                  <a:gd name="T38" fmla="*/ 126 w 10666"/>
                  <a:gd name="T39" fmla="*/ 7381 h 7397"/>
                  <a:gd name="T40" fmla="*/ 91 w 10666"/>
                  <a:gd name="T41" fmla="*/ 7361 h 7397"/>
                  <a:gd name="T42" fmla="*/ 60 w 10666"/>
                  <a:gd name="T43" fmla="*/ 7336 h 7397"/>
                  <a:gd name="T44" fmla="*/ 34 w 10666"/>
                  <a:gd name="T45" fmla="*/ 7306 h 7397"/>
                  <a:gd name="T46" fmla="*/ 16 w 10666"/>
                  <a:gd name="T47" fmla="*/ 7270 h 7397"/>
                  <a:gd name="T48" fmla="*/ 3 w 10666"/>
                  <a:gd name="T49" fmla="*/ 7232 h 7397"/>
                  <a:gd name="T50" fmla="*/ 0 w 10666"/>
                  <a:gd name="T51" fmla="*/ 7190 h 7397"/>
                  <a:gd name="T52" fmla="*/ 1 w 10666"/>
                  <a:gd name="T53" fmla="*/ 186 h 7397"/>
                  <a:gd name="T54" fmla="*/ 9 w 10666"/>
                  <a:gd name="T55" fmla="*/ 146 h 7397"/>
                  <a:gd name="T56" fmla="*/ 24 w 10666"/>
                  <a:gd name="T57" fmla="*/ 109 h 7397"/>
                  <a:gd name="T58" fmla="*/ 47 w 10666"/>
                  <a:gd name="T59" fmla="*/ 75 h 7397"/>
                  <a:gd name="T60" fmla="*/ 75 w 10666"/>
                  <a:gd name="T61" fmla="*/ 47 h 7397"/>
                  <a:gd name="T62" fmla="*/ 108 w 10666"/>
                  <a:gd name="T63" fmla="*/ 25 h 7397"/>
                  <a:gd name="T64" fmla="*/ 146 w 10666"/>
                  <a:gd name="T65" fmla="*/ 9 h 7397"/>
                  <a:gd name="T66" fmla="*/ 186 w 10666"/>
                  <a:gd name="T67" fmla="*/ 1 h 7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666" h="7397">
                    <a:moveTo>
                      <a:pt x="207" y="0"/>
                    </a:moveTo>
                    <a:lnTo>
                      <a:pt x="10459" y="0"/>
                    </a:lnTo>
                    <a:lnTo>
                      <a:pt x="10480" y="1"/>
                    </a:lnTo>
                    <a:lnTo>
                      <a:pt x="10500" y="5"/>
                    </a:lnTo>
                    <a:lnTo>
                      <a:pt x="10520" y="9"/>
                    </a:lnTo>
                    <a:lnTo>
                      <a:pt x="10539" y="16"/>
                    </a:lnTo>
                    <a:lnTo>
                      <a:pt x="10557" y="25"/>
                    </a:lnTo>
                    <a:lnTo>
                      <a:pt x="10575" y="36"/>
                    </a:lnTo>
                    <a:lnTo>
                      <a:pt x="10591" y="47"/>
                    </a:lnTo>
                    <a:lnTo>
                      <a:pt x="10605" y="61"/>
                    </a:lnTo>
                    <a:lnTo>
                      <a:pt x="10619" y="75"/>
                    </a:lnTo>
                    <a:lnTo>
                      <a:pt x="10630" y="91"/>
                    </a:lnTo>
                    <a:lnTo>
                      <a:pt x="10641" y="109"/>
                    </a:lnTo>
                    <a:lnTo>
                      <a:pt x="10650" y="127"/>
                    </a:lnTo>
                    <a:lnTo>
                      <a:pt x="10657" y="146"/>
                    </a:lnTo>
                    <a:lnTo>
                      <a:pt x="10661" y="166"/>
                    </a:lnTo>
                    <a:lnTo>
                      <a:pt x="10665" y="186"/>
                    </a:lnTo>
                    <a:lnTo>
                      <a:pt x="10666" y="207"/>
                    </a:lnTo>
                    <a:lnTo>
                      <a:pt x="10666" y="7190"/>
                    </a:lnTo>
                    <a:lnTo>
                      <a:pt x="10665" y="7211"/>
                    </a:lnTo>
                    <a:lnTo>
                      <a:pt x="10661" y="7232"/>
                    </a:lnTo>
                    <a:lnTo>
                      <a:pt x="10657" y="7251"/>
                    </a:lnTo>
                    <a:lnTo>
                      <a:pt x="10650" y="7270"/>
                    </a:lnTo>
                    <a:lnTo>
                      <a:pt x="10641" y="7288"/>
                    </a:lnTo>
                    <a:lnTo>
                      <a:pt x="10630" y="7306"/>
                    </a:lnTo>
                    <a:lnTo>
                      <a:pt x="10619" y="7321"/>
                    </a:lnTo>
                    <a:lnTo>
                      <a:pt x="10605" y="7336"/>
                    </a:lnTo>
                    <a:lnTo>
                      <a:pt x="10591" y="7350"/>
                    </a:lnTo>
                    <a:lnTo>
                      <a:pt x="10575" y="7361"/>
                    </a:lnTo>
                    <a:lnTo>
                      <a:pt x="10557" y="7372"/>
                    </a:lnTo>
                    <a:lnTo>
                      <a:pt x="10539" y="7381"/>
                    </a:lnTo>
                    <a:lnTo>
                      <a:pt x="10520" y="7388"/>
                    </a:lnTo>
                    <a:lnTo>
                      <a:pt x="10500" y="7393"/>
                    </a:lnTo>
                    <a:lnTo>
                      <a:pt x="10480" y="7396"/>
                    </a:lnTo>
                    <a:lnTo>
                      <a:pt x="10459" y="7397"/>
                    </a:lnTo>
                    <a:lnTo>
                      <a:pt x="207" y="7397"/>
                    </a:lnTo>
                    <a:lnTo>
                      <a:pt x="186" y="7396"/>
                    </a:lnTo>
                    <a:lnTo>
                      <a:pt x="165" y="7393"/>
                    </a:lnTo>
                    <a:lnTo>
                      <a:pt x="146" y="7388"/>
                    </a:lnTo>
                    <a:lnTo>
                      <a:pt x="126" y="7381"/>
                    </a:lnTo>
                    <a:lnTo>
                      <a:pt x="108" y="7372"/>
                    </a:lnTo>
                    <a:lnTo>
                      <a:pt x="91" y="7361"/>
                    </a:lnTo>
                    <a:lnTo>
                      <a:pt x="75" y="7350"/>
                    </a:lnTo>
                    <a:lnTo>
                      <a:pt x="60" y="7336"/>
                    </a:lnTo>
                    <a:lnTo>
                      <a:pt x="47" y="7321"/>
                    </a:lnTo>
                    <a:lnTo>
                      <a:pt x="34" y="7306"/>
                    </a:lnTo>
                    <a:lnTo>
                      <a:pt x="24" y="7288"/>
                    </a:lnTo>
                    <a:lnTo>
                      <a:pt x="16" y="7270"/>
                    </a:lnTo>
                    <a:lnTo>
                      <a:pt x="9" y="7251"/>
                    </a:lnTo>
                    <a:lnTo>
                      <a:pt x="3" y="7232"/>
                    </a:lnTo>
                    <a:lnTo>
                      <a:pt x="1" y="7211"/>
                    </a:lnTo>
                    <a:lnTo>
                      <a:pt x="0" y="7190"/>
                    </a:lnTo>
                    <a:lnTo>
                      <a:pt x="0" y="207"/>
                    </a:lnTo>
                    <a:lnTo>
                      <a:pt x="1" y="186"/>
                    </a:lnTo>
                    <a:lnTo>
                      <a:pt x="3" y="166"/>
                    </a:lnTo>
                    <a:lnTo>
                      <a:pt x="9" y="146"/>
                    </a:lnTo>
                    <a:lnTo>
                      <a:pt x="16" y="127"/>
                    </a:lnTo>
                    <a:lnTo>
                      <a:pt x="24" y="109"/>
                    </a:lnTo>
                    <a:lnTo>
                      <a:pt x="34" y="91"/>
                    </a:lnTo>
                    <a:lnTo>
                      <a:pt x="47" y="75"/>
                    </a:lnTo>
                    <a:lnTo>
                      <a:pt x="60" y="61"/>
                    </a:lnTo>
                    <a:lnTo>
                      <a:pt x="75" y="47"/>
                    </a:lnTo>
                    <a:lnTo>
                      <a:pt x="91" y="36"/>
                    </a:lnTo>
                    <a:lnTo>
                      <a:pt x="108" y="25"/>
                    </a:lnTo>
                    <a:lnTo>
                      <a:pt x="126" y="16"/>
                    </a:lnTo>
                    <a:lnTo>
                      <a:pt x="146" y="9"/>
                    </a:lnTo>
                    <a:lnTo>
                      <a:pt x="165" y="5"/>
                    </a:lnTo>
                    <a:lnTo>
                      <a:pt x="186" y="1"/>
                    </a:lnTo>
                    <a:lnTo>
                      <a:pt x="207" y="0"/>
                    </a:lnTo>
                    <a:close/>
                  </a:path>
                </a:pathLst>
              </a:cu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75" name="Freeform 9"/>
              <p:cNvSpPr>
                <a:spLocks/>
              </p:cNvSpPr>
              <p:nvPr/>
            </p:nvSpPr>
            <p:spPr bwMode="auto">
              <a:xfrm>
                <a:off x="2332038" y="1664133"/>
                <a:ext cx="4233863" cy="2554288"/>
              </a:xfrm>
              <a:custGeom>
                <a:avLst/>
                <a:gdLst>
                  <a:gd name="T0" fmla="*/ 207 w 10666"/>
                  <a:gd name="T1" fmla="*/ 0 h 6436"/>
                  <a:gd name="T2" fmla="*/ 10459 w 10666"/>
                  <a:gd name="T3" fmla="*/ 0 h 6436"/>
                  <a:gd name="T4" fmla="*/ 10480 w 10666"/>
                  <a:gd name="T5" fmla="*/ 1 h 6436"/>
                  <a:gd name="T6" fmla="*/ 10500 w 10666"/>
                  <a:gd name="T7" fmla="*/ 5 h 6436"/>
                  <a:gd name="T8" fmla="*/ 10520 w 10666"/>
                  <a:gd name="T9" fmla="*/ 9 h 6436"/>
                  <a:gd name="T10" fmla="*/ 10539 w 10666"/>
                  <a:gd name="T11" fmla="*/ 16 h 6436"/>
                  <a:gd name="T12" fmla="*/ 10557 w 10666"/>
                  <a:gd name="T13" fmla="*/ 25 h 6436"/>
                  <a:gd name="T14" fmla="*/ 10575 w 10666"/>
                  <a:gd name="T15" fmla="*/ 36 h 6436"/>
                  <a:gd name="T16" fmla="*/ 10591 w 10666"/>
                  <a:gd name="T17" fmla="*/ 47 h 6436"/>
                  <a:gd name="T18" fmla="*/ 10605 w 10666"/>
                  <a:gd name="T19" fmla="*/ 61 h 6436"/>
                  <a:gd name="T20" fmla="*/ 10619 w 10666"/>
                  <a:gd name="T21" fmla="*/ 75 h 6436"/>
                  <a:gd name="T22" fmla="*/ 10630 w 10666"/>
                  <a:gd name="T23" fmla="*/ 91 h 6436"/>
                  <a:gd name="T24" fmla="*/ 10641 w 10666"/>
                  <a:gd name="T25" fmla="*/ 109 h 6436"/>
                  <a:gd name="T26" fmla="*/ 10650 w 10666"/>
                  <a:gd name="T27" fmla="*/ 127 h 6436"/>
                  <a:gd name="T28" fmla="*/ 10657 w 10666"/>
                  <a:gd name="T29" fmla="*/ 146 h 6436"/>
                  <a:gd name="T30" fmla="*/ 10661 w 10666"/>
                  <a:gd name="T31" fmla="*/ 166 h 6436"/>
                  <a:gd name="T32" fmla="*/ 10665 w 10666"/>
                  <a:gd name="T33" fmla="*/ 186 h 6436"/>
                  <a:gd name="T34" fmla="*/ 10666 w 10666"/>
                  <a:gd name="T35" fmla="*/ 207 h 6436"/>
                  <a:gd name="T36" fmla="*/ 10666 w 10666"/>
                  <a:gd name="T37" fmla="*/ 6436 h 6436"/>
                  <a:gd name="T38" fmla="*/ 0 w 10666"/>
                  <a:gd name="T39" fmla="*/ 6436 h 6436"/>
                  <a:gd name="T40" fmla="*/ 0 w 10666"/>
                  <a:gd name="T41" fmla="*/ 207 h 6436"/>
                  <a:gd name="T42" fmla="*/ 1 w 10666"/>
                  <a:gd name="T43" fmla="*/ 186 h 6436"/>
                  <a:gd name="T44" fmla="*/ 3 w 10666"/>
                  <a:gd name="T45" fmla="*/ 166 h 6436"/>
                  <a:gd name="T46" fmla="*/ 9 w 10666"/>
                  <a:gd name="T47" fmla="*/ 146 h 6436"/>
                  <a:gd name="T48" fmla="*/ 16 w 10666"/>
                  <a:gd name="T49" fmla="*/ 127 h 6436"/>
                  <a:gd name="T50" fmla="*/ 24 w 10666"/>
                  <a:gd name="T51" fmla="*/ 109 h 6436"/>
                  <a:gd name="T52" fmla="*/ 34 w 10666"/>
                  <a:gd name="T53" fmla="*/ 91 h 6436"/>
                  <a:gd name="T54" fmla="*/ 47 w 10666"/>
                  <a:gd name="T55" fmla="*/ 75 h 6436"/>
                  <a:gd name="T56" fmla="*/ 60 w 10666"/>
                  <a:gd name="T57" fmla="*/ 61 h 6436"/>
                  <a:gd name="T58" fmla="*/ 75 w 10666"/>
                  <a:gd name="T59" fmla="*/ 47 h 6436"/>
                  <a:gd name="T60" fmla="*/ 91 w 10666"/>
                  <a:gd name="T61" fmla="*/ 36 h 6436"/>
                  <a:gd name="T62" fmla="*/ 108 w 10666"/>
                  <a:gd name="T63" fmla="*/ 25 h 6436"/>
                  <a:gd name="T64" fmla="*/ 126 w 10666"/>
                  <a:gd name="T65" fmla="*/ 16 h 6436"/>
                  <a:gd name="T66" fmla="*/ 146 w 10666"/>
                  <a:gd name="T67" fmla="*/ 9 h 6436"/>
                  <a:gd name="T68" fmla="*/ 165 w 10666"/>
                  <a:gd name="T69" fmla="*/ 5 h 6436"/>
                  <a:gd name="T70" fmla="*/ 186 w 10666"/>
                  <a:gd name="T71" fmla="*/ 1 h 6436"/>
                  <a:gd name="T72" fmla="*/ 207 w 10666"/>
                  <a:gd name="T73" fmla="*/ 0 h 6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666" h="6436">
                    <a:moveTo>
                      <a:pt x="207" y="0"/>
                    </a:moveTo>
                    <a:lnTo>
                      <a:pt x="10459" y="0"/>
                    </a:lnTo>
                    <a:lnTo>
                      <a:pt x="10480" y="1"/>
                    </a:lnTo>
                    <a:lnTo>
                      <a:pt x="10500" y="5"/>
                    </a:lnTo>
                    <a:lnTo>
                      <a:pt x="10520" y="9"/>
                    </a:lnTo>
                    <a:lnTo>
                      <a:pt x="10539" y="16"/>
                    </a:lnTo>
                    <a:lnTo>
                      <a:pt x="10557" y="25"/>
                    </a:lnTo>
                    <a:lnTo>
                      <a:pt x="10575" y="36"/>
                    </a:lnTo>
                    <a:lnTo>
                      <a:pt x="10591" y="47"/>
                    </a:lnTo>
                    <a:lnTo>
                      <a:pt x="10605" y="61"/>
                    </a:lnTo>
                    <a:lnTo>
                      <a:pt x="10619" y="75"/>
                    </a:lnTo>
                    <a:lnTo>
                      <a:pt x="10630" y="91"/>
                    </a:lnTo>
                    <a:lnTo>
                      <a:pt x="10641" y="109"/>
                    </a:lnTo>
                    <a:lnTo>
                      <a:pt x="10650" y="127"/>
                    </a:lnTo>
                    <a:lnTo>
                      <a:pt x="10657" y="146"/>
                    </a:lnTo>
                    <a:lnTo>
                      <a:pt x="10661" y="166"/>
                    </a:lnTo>
                    <a:lnTo>
                      <a:pt x="10665" y="186"/>
                    </a:lnTo>
                    <a:lnTo>
                      <a:pt x="10666" y="207"/>
                    </a:lnTo>
                    <a:lnTo>
                      <a:pt x="10666" y="6436"/>
                    </a:lnTo>
                    <a:lnTo>
                      <a:pt x="0" y="6436"/>
                    </a:lnTo>
                    <a:lnTo>
                      <a:pt x="0" y="207"/>
                    </a:lnTo>
                    <a:lnTo>
                      <a:pt x="1" y="186"/>
                    </a:lnTo>
                    <a:lnTo>
                      <a:pt x="3" y="166"/>
                    </a:lnTo>
                    <a:lnTo>
                      <a:pt x="9" y="146"/>
                    </a:lnTo>
                    <a:lnTo>
                      <a:pt x="16" y="127"/>
                    </a:lnTo>
                    <a:lnTo>
                      <a:pt x="24" y="109"/>
                    </a:lnTo>
                    <a:lnTo>
                      <a:pt x="34" y="91"/>
                    </a:lnTo>
                    <a:lnTo>
                      <a:pt x="47" y="75"/>
                    </a:lnTo>
                    <a:lnTo>
                      <a:pt x="60" y="61"/>
                    </a:lnTo>
                    <a:lnTo>
                      <a:pt x="75" y="47"/>
                    </a:lnTo>
                    <a:lnTo>
                      <a:pt x="91" y="36"/>
                    </a:lnTo>
                    <a:lnTo>
                      <a:pt x="108" y="25"/>
                    </a:lnTo>
                    <a:lnTo>
                      <a:pt x="126" y="16"/>
                    </a:lnTo>
                    <a:lnTo>
                      <a:pt x="146" y="9"/>
                    </a:lnTo>
                    <a:lnTo>
                      <a:pt x="165" y="5"/>
                    </a:lnTo>
                    <a:lnTo>
                      <a:pt x="186" y="1"/>
                    </a:lnTo>
                    <a:lnTo>
                      <a:pt x="207" y="0"/>
                    </a:lnTo>
                    <a:close/>
                  </a:path>
                </a:pathLst>
              </a:custGeom>
              <a:solidFill>
                <a:schemeClr val="tx1">
                  <a:lumMod val="95000"/>
                  <a:lumOff val="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76" name="Rectangle 10"/>
              <p:cNvSpPr>
                <a:spLocks noChangeArrowheads="1"/>
              </p:cNvSpPr>
              <p:nvPr/>
            </p:nvSpPr>
            <p:spPr bwMode="auto">
              <a:xfrm>
                <a:off x="2487613" y="1870507"/>
                <a:ext cx="3924300" cy="2182814"/>
              </a:xfrm>
              <a:prstGeom prst="rect">
                <a:avLst/>
              </a:prstGeom>
              <a:solidFill>
                <a:schemeClr val="bg1">
                  <a:lumMod val="85000"/>
                </a:schemeClr>
              </a:solidFill>
              <a:ln>
                <a:noFill/>
              </a:ln>
            </p:spPr>
            <p:txBody>
              <a:bodyPr vert="horz" wrap="square" lIns="68580" tIns="34290" rIns="68580" bIns="34290" numCol="1" anchor="t" anchorCtr="0" compatLnSpc="1">
                <a:prstTxWarp prst="textNoShape">
                  <a:avLst/>
                </a:prstTxWarp>
                <a:normAutofit/>
              </a:bodyPr>
              <a:lstStyle/>
              <a:p>
                <a:endParaRPr lang="en-US" sz="1350" dirty="0">
                  <a:latin typeface="Verdana" panose="020B0604030504040204" pitchFamily="34" charset="0"/>
                  <a:ea typeface="Verdana" panose="020B0604030504040204" pitchFamily="34" charset="0"/>
                  <a:cs typeface="Verdana" panose="020B0604030504040204" pitchFamily="34" charset="0"/>
                </a:endParaRPr>
              </a:p>
              <a:p>
                <a:r>
                  <a:rPr lang="en-US" sz="1350" dirty="0">
                    <a:latin typeface="Verdana" panose="020B0604030504040204" pitchFamily="34" charset="0"/>
                    <a:ea typeface="Verdana" panose="020B0604030504040204" pitchFamily="34" charset="0"/>
                    <a:cs typeface="Verdana" panose="020B0604030504040204" pitchFamily="34" charset="0"/>
                  </a:rPr>
                  <a:t>Le souscripteur détermine</a:t>
                </a:r>
              </a:p>
            </p:txBody>
          </p:sp>
          <p:sp>
            <p:nvSpPr>
              <p:cNvPr id="177" name="Rectangle 11"/>
              <p:cNvSpPr>
                <a:spLocks noChangeArrowheads="1"/>
              </p:cNvSpPr>
              <p:nvPr/>
            </p:nvSpPr>
            <p:spPr bwMode="auto">
              <a:xfrm>
                <a:off x="2487613" y="1829233"/>
                <a:ext cx="3924300" cy="41275"/>
              </a:xfrm>
              <a:prstGeom prst="rect">
                <a:avLst/>
              </a:prstGeom>
              <a:solidFill>
                <a:schemeClr val="bg1">
                  <a:lumMod val="6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2" name="Rectangle 1"/>
            <p:cNvSpPr/>
            <p:nvPr/>
          </p:nvSpPr>
          <p:spPr>
            <a:xfrm>
              <a:off x="1870841" y="4120055"/>
              <a:ext cx="3058511" cy="224921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sp>
        <p:nvSpPr>
          <p:cNvPr id="441" name="Oval 78"/>
          <p:cNvSpPr>
            <a:spLocks noChangeArrowheads="1"/>
          </p:cNvSpPr>
          <p:nvPr/>
        </p:nvSpPr>
        <p:spPr bwMode="auto">
          <a:xfrm>
            <a:off x="463617" y="5301828"/>
            <a:ext cx="3164263" cy="535303"/>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64" name="Group 63"/>
          <p:cNvGrpSpPr/>
          <p:nvPr/>
        </p:nvGrpSpPr>
        <p:grpSpPr>
          <a:xfrm>
            <a:off x="1198067" y="4644843"/>
            <a:ext cx="2095552" cy="971958"/>
            <a:chOff x="1597421" y="4108610"/>
            <a:chExt cx="3681095" cy="1486059"/>
          </a:xfrm>
        </p:grpSpPr>
        <p:sp>
          <p:nvSpPr>
            <p:cNvPr id="83" name="Rectangle 50"/>
            <p:cNvSpPr>
              <a:spLocks noChangeArrowheads="1"/>
            </p:cNvSpPr>
            <p:nvPr/>
          </p:nvSpPr>
          <p:spPr bwMode="auto">
            <a:xfrm>
              <a:off x="419234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84" name="Rectangle 51"/>
            <p:cNvSpPr>
              <a:spLocks noChangeArrowheads="1"/>
            </p:cNvSpPr>
            <p:nvPr/>
          </p:nvSpPr>
          <p:spPr bwMode="auto">
            <a:xfrm>
              <a:off x="246006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85" name="Freeform 52"/>
            <p:cNvSpPr>
              <a:spLocks/>
            </p:cNvSpPr>
            <p:nvPr/>
          </p:nvSpPr>
          <p:spPr bwMode="auto">
            <a:xfrm>
              <a:off x="1597421" y="4108610"/>
              <a:ext cx="3681095" cy="195580"/>
            </a:xfrm>
            <a:custGeom>
              <a:avLst/>
              <a:gdLst>
                <a:gd name="T0" fmla="*/ 25 w 1046"/>
                <a:gd name="T1" fmla="*/ 0 h 56"/>
                <a:gd name="T2" fmla="*/ 1020 w 1046"/>
                <a:gd name="T3" fmla="*/ 0 h 56"/>
                <a:gd name="T4" fmla="*/ 1046 w 1046"/>
                <a:gd name="T5" fmla="*/ 26 h 56"/>
                <a:gd name="T6" fmla="*/ 1046 w 1046"/>
                <a:gd name="T7" fmla="*/ 31 h 56"/>
                <a:gd name="T8" fmla="*/ 1020 w 1046"/>
                <a:gd name="T9" fmla="*/ 56 h 56"/>
                <a:gd name="T10" fmla="*/ 25 w 1046"/>
                <a:gd name="T11" fmla="*/ 56 h 56"/>
                <a:gd name="T12" fmla="*/ 0 w 1046"/>
                <a:gd name="T13" fmla="*/ 31 h 56"/>
                <a:gd name="T14" fmla="*/ 0 w 1046"/>
                <a:gd name="T15" fmla="*/ 26 h 56"/>
                <a:gd name="T16" fmla="*/ 25 w 1046"/>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6" h="56">
                  <a:moveTo>
                    <a:pt x="25" y="0"/>
                  </a:moveTo>
                  <a:cubicBezTo>
                    <a:pt x="1020" y="0"/>
                    <a:pt x="1020" y="0"/>
                    <a:pt x="1020" y="0"/>
                  </a:cubicBezTo>
                  <a:cubicBezTo>
                    <a:pt x="1034" y="0"/>
                    <a:pt x="1046" y="12"/>
                    <a:pt x="1046" y="26"/>
                  </a:cubicBezTo>
                  <a:cubicBezTo>
                    <a:pt x="1046" y="31"/>
                    <a:pt x="1046" y="31"/>
                    <a:pt x="1046" y="31"/>
                  </a:cubicBezTo>
                  <a:cubicBezTo>
                    <a:pt x="1046" y="45"/>
                    <a:pt x="1034" y="56"/>
                    <a:pt x="1020" y="56"/>
                  </a:cubicBezTo>
                  <a:cubicBezTo>
                    <a:pt x="25" y="56"/>
                    <a:pt x="25" y="56"/>
                    <a:pt x="25" y="56"/>
                  </a:cubicBezTo>
                  <a:cubicBezTo>
                    <a:pt x="11" y="56"/>
                    <a:pt x="0" y="45"/>
                    <a:pt x="0" y="31"/>
                  </a:cubicBezTo>
                  <a:cubicBezTo>
                    <a:pt x="0" y="26"/>
                    <a:pt x="0" y="26"/>
                    <a:pt x="0" y="26"/>
                  </a:cubicBezTo>
                  <a:cubicBezTo>
                    <a:pt x="0" y="12"/>
                    <a:pt x="11" y="0"/>
                    <a:pt x="25" y="0"/>
                  </a:cubicBezTo>
                  <a:close/>
                </a:path>
              </a:pathLst>
            </a:custGeom>
            <a:solidFill>
              <a:schemeClr val="accent6"/>
            </a:solidFill>
            <a:ln>
              <a:noFill/>
            </a:ln>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86" name="Rectangle 53"/>
            <p:cNvSpPr>
              <a:spLocks noChangeArrowheads="1"/>
            </p:cNvSpPr>
            <p:nvPr/>
          </p:nvSpPr>
          <p:spPr bwMode="auto">
            <a:xfrm>
              <a:off x="2526426" y="5222717"/>
              <a:ext cx="1819593" cy="66357"/>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3" name="Rectangle 74"/>
            <p:cNvSpPr>
              <a:spLocks noChangeArrowheads="1"/>
            </p:cNvSpPr>
            <p:nvPr/>
          </p:nvSpPr>
          <p:spPr bwMode="auto">
            <a:xfrm>
              <a:off x="1819196" y="4304190"/>
              <a:ext cx="3234055" cy="132715"/>
            </a:xfrm>
            <a:prstGeom prst="rect">
              <a:avLst/>
            </a:prstGeom>
            <a:solidFill>
              <a:schemeClr val="accent6">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426" name="Group 425"/>
          <p:cNvGrpSpPr/>
          <p:nvPr/>
        </p:nvGrpSpPr>
        <p:grpSpPr>
          <a:xfrm flipH="1">
            <a:off x="1244881" y="2572445"/>
            <a:ext cx="517877" cy="594291"/>
            <a:chOff x="4610100" y="360363"/>
            <a:chExt cx="1331913" cy="1330325"/>
          </a:xfrm>
        </p:grpSpPr>
        <p:sp>
          <p:nvSpPr>
            <p:cNvPr id="427" name="Oval 22"/>
            <p:cNvSpPr>
              <a:spLocks noChangeArrowheads="1"/>
            </p:cNvSpPr>
            <p:nvPr/>
          </p:nvSpPr>
          <p:spPr bwMode="auto">
            <a:xfrm>
              <a:off x="4610100" y="360363"/>
              <a:ext cx="1331913" cy="1330325"/>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28" name="Freeform 23"/>
            <p:cNvSpPr>
              <a:spLocks/>
            </p:cNvSpPr>
            <p:nvPr/>
          </p:nvSpPr>
          <p:spPr bwMode="auto">
            <a:xfrm>
              <a:off x="4889500" y="733426"/>
              <a:ext cx="773113" cy="677863"/>
            </a:xfrm>
            <a:custGeom>
              <a:avLst/>
              <a:gdLst>
                <a:gd name="T0" fmla="*/ 178 w 204"/>
                <a:gd name="T1" fmla="*/ 129 h 179"/>
                <a:gd name="T2" fmla="*/ 192 w 204"/>
                <a:gd name="T3" fmla="*/ 179 h 179"/>
                <a:gd name="T4" fmla="*/ 129 w 204"/>
                <a:gd name="T5" fmla="*/ 151 h 179"/>
                <a:gd name="T6" fmla="*/ 102 w 204"/>
                <a:gd name="T7" fmla="*/ 154 h 179"/>
                <a:gd name="T8" fmla="*/ 0 w 204"/>
                <a:gd name="T9" fmla="*/ 77 h 179"/>
                <a:gd name="T10" fmla="*/ 102 w 204"/>
                <a:gd name="T11" fmla="*/ 0 h 179"/>
                <a:gd name="T12" fmla="*/ 204 w 204"/>
                <a:gd name="T13" fmla="*/ 77 h 179"/>
                <a:gd name="T14" fmla="*/ 178 w 204"/>
                <a:gd name="T15" fmla="*/ 12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79">
                  <a:moveTo>
                    <a:pt x="178" y="129"/>
                  </a:moveTo>
                  <a:cubicBezTo>
                    <a:pt x="172" y="146"/>
                    <a:pt x="177" y="166"/>
                    <a:pt x="192" y="179"/>
                  </a:cubicBezTo>
                  <a:cubicBezTo>
                    <a:pt x="167" y="179"/>
                    <a:pt x="145" y="169"/>
                    <a:pt x="129" y="151"/>
                  </a:cubicBezTo>
                  <a:cubicBezTo>
                    <a:pt x="120" y="153"/>
                    <a:pt x="111" y="154"/>
                    <a:pt x="102" y="154"/>
                  </a:cubicBezTo>
                  <a:cubicBezTo>
                    <a:pt x="45" y="154"/>
                    <a:pt x="0" y="119"/>
                    <a:pt x="0" y="77"/>
                  </a:cubicBezTo>
                  <a:cubicBezTo>
                    <a:pt x="0" y="35"/>
                    <a:pt x="45" y="0"/>
                    <a:pt x="102" y="0"/>
                  </a:cubicBezTo>
                  <a:cubicBezTo>
                    <a:pt x="159" y="0"/>
                    <a:pt x="204" y="35"/>
                    <a:pt x="204" y="77"/>
                  </a:cubicBezTo>
                  <a:cubicBezTo>
                    <a:pt x="204" y="97"/>
                    <a:pt x="194" y="116"/>
                    <a:pt x="178" y="129"/>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29" name="Freeform 24"/>
            <p:cNvSpPr>
              <a:spLocks/>
            </p:cNvSpPr>
            <p:nvPr/>
          </p:nvSpPr>
          <p:spPr bwMode="auto">
            <a:xfrm>
              <a:off x="4889500" y="733426"/>
              <a:ext cx="677863" cy="557213"/>
            </a:xfrm>
            <a:custGeom>
              <a:avLst/>
              <a:gdLst>
                <a:gd name="T0" fmla="*/ 102 w 179"/>
                <a:gd name="T1" fmla="*/ 0 h 147"/>
                <a:gd name="T2" fmla="*/ 0 w 179"/>
                <a:gd name="T3" fmla="*/ 77 h 147"/>
                <a:gd name="T4" fmla="*/ 59 w 179"/>
                <a:gd name="T5" fmla="*/ 147 h 147"/>
                <a:gd name="T6" fmla="*/ 179 w 179"/>
                <a:gd name="T7" fmla="*/ 26 h 147"/>
                <a:gd name="T8" fmla="*/ 102 w 179"/>
                <a:gd name="T9" fmla="*/ 0 h 147"/>
              </a:gdLst>
              <a:ahLst/>
              <a:cxnLst>
                <a:cxn ang="0">
                  <a:pos x="T0" y="T1"/>
                </a:cxn>
                <a:cxn ang="0">
                  <a:pos x="T2" y="T3"/>
                </a:cxn>
                <a:cxn ang="0">
                  <a:pos x="T4" y="T5"/>
                </a:cxn>
                <a:cxn ang="0">
                  <a:pos x="T6" y="T7"/>
                </a:cxn>
                <a:cxn ang="0">
                  <a:pos x="T8" y="T9"/>
                </a:cxn>
              </a:cxnLst>
              <a:rect l="0" t="0" r="r" b="b"/>
              <a:pathLst>
                <a:path w="179" h="147">
                  <a:moveTo>
                    <a:pt x="102" y="0"/>
                  </a:moveTo>
                  <a:cubicBezTo>
                    <a:pt x="45" y="0"/>
                    <a:pt x="0" y="35"/>
                    <a:pt x="0" y="77"/>
                  </a:cubicBezTo>
                  <a:cubicBezTo>
                    <a:pt x="0" y="108"/>
                    <a:pt x="24" y="134"/>
                    <a:pt x="59" y="147"/>
                  </a:cubicBezTo>
                  <a:cubicBezTo>
                    <a:pt x="179" y="26"/>
                    <a:pt x="179" y="26"/>
                    <a:pt x="179" y="26"/>
                  </a:cubicBezTo>
                  <a:cubicBezTo>
                    <a:pt x="158" y="8"/>
                    <a:pt x="130" y="0"/>
                    <a:pt x="1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id-ID" sz="1350"/>
            </a:p>
          </p:txBody>
        </p:sp>
        <p:sp>
          <p:nvSpPr>
            <p:cNvPr id="430" name="Oval 25"/>
            <p:cNvSpPr>
              <a:spLocks noChangeArrowheads="1"/>
            </p:cNvSpPr>
            <p:nvPr/>
          </p:nvSpPr>
          <p:spPr bwMode="auto">
            <a:xfrm>
              <a:off x="5238750" y="1036638"/>
              <a:ext cx="76200"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431" name="Oval 26"/>
            <p:cNvSpPr>
              <a:spLocks noChangeArrowheads="1"/>
            </p:cNvSpPr>
            <p:nvPr/>
          </p:nvSpPr>
          <p:spPr bwMode="auto">
            <a:xfrm>
              <a:off x="5094288" y="1036638"/>
              <a:ext cx="73025"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432" name="Oval 27"/>
            <p:cNvSpPr>
              <a:spLocks noChangeArrowheads="1"/>
            </p:cNvSpPr>
            <p:nvPr/>
          </p:nvSpPr>
          <p:spPr bwMode="auto">
            <a:xfrm>
              <a:off x="5386388" y="1036638"/>
              <a:ext cx="71438"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sp>
        <p:nvSpPr>
          <p:cNvPr id="179" name="Freeform 4359"/>
          <p:cNvSpPr>
            <a:spLocks noEditPoints="1"/>
          </p:cNvSpPr>
          <p:nvPr/>
        </p:nvSpPr>
        <p:spPr bwMode="auto">
          <a:xfrm>
            <a:off x="2619516" y="2988024"/>
            <a:ext cx="429906" cy="493928"/>
          </a:xfrm>
          <a:custGeom>
            <a:avLst/>
            <a:gdLst>
              <a:gd name="T0" fmla="*/ 276 w 629"/>
              <a:gd name="T1" fmla="*/ 436 h 629"/>
              <a:gd name="T2" fmla="*/ 233 w 629"/>
              <a:gd name="T3" fmla="*/ 411 h 629"/>
              <a:gd name="T4" fmla="*/ 202 w 629"/>
              <a:gd name="T5" fmla="*/ 374 h 629"/>
              <a:gd name="T6" fmla="*/ 187 w 629"/>
              <a:gd name="T7" fmla="*/ 325 h 629"/>
              <a:gd name="T8" fmla="*/ 192 w 629"/>
              <a:gd name="T9" fmla="*/ 274 h 629"/>
              <a:gd name="T10" fmla="*/ 216 w 629"/>
              <a:gd name="T11" fmla="*/ 231 h 629"/>
              <a:gd name="T12" fmla="*/ 253 w 629"/>
              <a:gd name="T13" fmla="*/ 199 h 629"/>
              <a:gd name="T14" fmla="*/ 301 w 629"/>
              <a:gd name="T15" fmla="*/ 184 h 629"/>
              <a:gd name="T16" fmla="*/ 352 w 629"/>
              <a:gd name="T17" fmla="*/ 190 h 629"/>
              <a:gd name="T18" fmla="*/ 395 w 629"/>
              <a:gd name="T19" fmla="*/ 213 h 629"/>
              <a:gd name="T20" fmla="*/ 426 w 629"/>
              <a:gd name="T21" fmla="*/ 252 h 629"/>
              <a:gd name="T22" fmla="*/ 441 w 629"/>
              <a:gd name="T23" fmla="*/ 300 h 629"/>
              <a:gd name="T24" fmla="*/ 436 w 629"/>
              <a:gd name="T25" fmla="*/ 350 h 629"/>
              <a:gd name="T26" fmla="*/ 413 w 629"/>
              <a:gd name="T27" fmla="*/ 394 h 629"/>
              <a:gd name="T28" fmla="*/ 375 w 629"/>
              <a:gd name="T29" fmla="*/ 425 h 629"/>
              <a:gd name="T30" fmla="*/ 327 w 629"/>
              <a:gd name="T31" fmla="*/ 440 h 629"/>
              <a:gd name="T32" fmla="*/ 572 w 629"/>
              <a:gd name="T33" fmla="*/ 346 h 629"/>
              <a:gd name="T34" fmla="*/ 574 w 629"/>
              <a:gd name="T35" fmla="*/ 302 h 629"/>
              <a:gd name="T36" fmla="*/ 620 w 629"/>
              <a:gd name="T37" fmla="*/ 241 h 629"/>
              <a:gd name="T38" fmla="*/ 628 w 629"/>
              <a:gd name="T39" fmla="*/ 231 h 629"/>
              <a:gd name="T40" fmla="*/ 625 w 629"/>
              <a:gd name="T41" fmla="*/ 219 h 629"/>
              <a:gd name="T42" fmla="*/ 544 w 629"/>
              <a:gd name="T43" fmla="*/ 84 h 629"/>
              <a:gd name="T44" fmla="*/ 532 w 629"/>
              <a:gd name="T45" fmla="*/ 83 h 629"/>
              <a:gd name="T46" fmla="*/ 447 w 629"/>
              <a:gd name="T47" fmla="*/ 88 h 629"/>
              <a:gd name="T48" fmla="*/ 407 w 629"/>
              <a:gd name="T49" fmla="*/ 69 h 629"/>
              <a:gd name="T50" fmla="*/ 404 w 629"/>
              <a:gd name="T51" fmla="*/ 7 h 629"/>
              <a:gd name="T52" fmla="*/ 395 w 629"/>
              <a:gd name="T53" fmla="*/ 0 h 629"/>
              <a:gd name="T54" fmla="*/ 235 w 629"/>
              <a:gd name="T55" fmla="*/ 1 h 629"/>
              <a:gd name="T56" fmla="*/ 227 w 629"/>
              <a:gd name="T57" fmla="*/ 10 h 629"/>
              <a:gd name="T58" fmla="*/ 216 w 629"/>
              <a:gd name="T59" fmla="*/ 72 h 629"/>
              <a:gd name="T60" fmla="*/ 177 w 629"/>
              <a:gd name="T61" fmla="*/ 91 h 629"/>
              <a:gd name="T62" fmla="*/ 98 w 629"/>
              <a:gd name="T63" fmla="*/ 84 h 629"/>
              <a:gd name="T64" fmla="*/ 87 w 629"/>
              <a:gd name="T65" fmla="*/ 83 h 629"/>
              <a:gd name="T66" fmla="*/ 78 w 629"/>
              <a:gd name="T67" fmla="*/ 90 h 629"/>
              <a:gd name="T68" fmla="*/ 1 w 629"/>
              <a:gd name="T69" fmla="*/ 228 h 629"/>
              <a:gd name="T70" fmla="*/ 57 w 629"/>
              <a:gd name="T71" fmla="*/ 269 h 629"/>
              <a:gd name="T72" fmla="*/ 54 w 629"/>
              <a:gd name="T73" fmla="*/ 313 h 629"/>
              <a:gd name="T74" fmla="*/ 57 w 629"/>
              <a:gd name="T75" fmla="*/ 355 h 629"/>
              <a:gd name="T76" fmla="*/ 2 w 629"/>
              <a:gd name="T77" fmla="*/ 391 h 629"/>
              <a:gd name="T78" fmla="*/ 1 w 629"/>
              <a:gd name="T79" fmla="*/ 402 h 629"/>
              <a:gd name="T80" fmla="*/ 86 w 629"/>
              <a:gd name="T81" fmla="*/ 543 h 629"/>
              <a:gd name="T82" fmla="*/ 98 w 629"/>
              <a:gd name="T83" fmla="*/ 542 h 629"/>
              <a:gd name="T84" fmla="*/ 177 w 629"/>
              <a:gd name="T85" fmla="*/ 533 h 629"/>
              <a:gd name="T86" fmla="*/ 216 w 629"/>
              <a:gd name="T87" fmla="*/ 552 h 629"/>
              <a:gd name="T88" fmla="*/ 227 w 629"/>
              <a:gd name="T89" fmla="*/ 620 h 629"/>
              <a:gd name="T90" fmla="*/ 235 w 629"/>
              <a:gd name="T91" fmla="*/ 628 h 629"/>
              <a:gd name="T92" fmla="*/ 395 w 629"/>
              <a:gd name="T93" fmla="*/ 629 h 629"/>
              <a:gd name="T94" fmla="*/ 404 w 629"/>
              <a:gd name="T95" fmla="*/ 623 h 629"/>
              <a:gd name="T96" fmla="*/ 407 w 629"/>
              <a:gd name="T97" fmla="*/ 556 h 629"/>
              <a:gd name="T98" fmla="*/ 447 w 629"/>
              <a:gd name="T99" fmla="*/ 538 h 629"/>
              <a:gd name="T100" fmla="*/ 533 w 629"/>
              <a:gd name="T101" fmla="*/ 543 h 629"/>
              <a:gd name="T102" fmla="*/ 545 w 629"/>
              <a:gd name="T103" fmla="*/ 543 h 629"/>
              <a:gd name="T104" fmla="*/ 627 w 629"/>
              <a:gd name="T105" fmla="*/ 405 h 629"/>
              <a:gd name="T106" fmla="*/ 628 w 629"/>
              <a:gd name="T107" fmla="*/ 394 h 629"/>
              <a:gd name="T108" fmla="*/ 621 w 629"/>
              <a:gd name="T109" fmla="*/ 385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9" h="629">
                <a:moveTo>
                  <a:pt x="314" y="441"/>
                </a:moveTo>
                <a:lnTo>
                  <a:pt x="301" y="440"/>
                </a:lnTo>
                <a:lnTo>
                  <a:pt x="288" y="439"/>
                </a:lnTo>
                <a:lnTo>
                  <a:pt x="276" y="436"/>
                </a:lnTo>
                <a:lnTo>
                  <a:pt x="264" y="430"/>
                </a:lnTo>
                <a:lnTo>
                  <a:pt x="253" y="425"/>
                </a:lnTo>
                <a:lnTo>
                  <a:pt x="242" y="418"/>
                </a:lnTo>
                <a:lnTo>
                  <a:pt x="233" y="411"/>
                </a:lnTo>
                <a:lnTo>
                  <a:pt x="223" y="404"/>
                </a:lnTo>
                <a:lnTo>
                  <a:pt x="216" y="394"/>
                </a:lnTo>
                <a:lnTo>
                  <a:pt x="208" y="384"/>
                </a:lnTo>
                <a:lnTo>
                  <a:pt x="202" y="374"/>
                </a:lnTo>
                <a:lnTo>
                  <a:pt x="196" y="362"/>
                </a:lnTo>
                <a:lnTo>
                  <a:pt x="192" y="350"/>
                </a:lnTo>
                <a:lnTo>
                  <a:pt x="189" y="338"/>
                </a:lnTo>
                <a:lnTo>
                  <a:pt x="187" y="325"/>
                </a:lnTo>
                <a:lnTo>
                  <a:pt x="186" y="313"/>
                </a:lnTo>
                <a:lnTo>
                  <a:pt x="187" y="300"/>
                </a:lnTo>
                <a:lnTo>
                  <a:pt x="189" y="287"/>
                </a:lnTo>
                <a:lnTo>
                  <a:pt x="192" y="274"/>
                </a:lnTo>
                <a:lnTo>
                  <a:pt x="196" y="262"/>
                </a:lnTo>
                <a:lnTo>
                  <a:pt x="202" y="252"/>
                </a:lnTo>
                <a:lnTo>
                  <a:pt x="208" y="241"/>
                </a:lnTo>
                <a:lnTo>
                  <a:pt x="216" y="231"/>
                </a:lnTo>
                <a:lnTo>
                  <a:pt x="223" y="222"/>
                </a:lnTo>
                <a:lnTo>
                  <a:pt x="233" y="213"/>
                </a:lnTo>
                <a:lnTo>
                  <a:pt x="242" y="206"/>
                </a:lnTo>
                <a:lnTo>
                  <a:pt x="253" y="199"/>
                </a:lnTo>
                <a:lnTo>
                  <a:pt x="264" y="194"/>
                </a:lnTo>
                <a:lnTo>
                  <a:pt x="276" y="190"/>
                </a:lnTo>
                <a:lnTo>
                  <a:pt x="288" y="186"/>
                </a:lnTo>
                <a:lnTo>
                  <a:pt x="301" y="184"/>
                </a:lnTo>
                <a:lnTo>
                  <a:pt x="314" y="184"/>
                </a:lnTo>
                <a:lnTo>
                  <a:pt x="327" y="184"/>
                </a:lnTo>
                <a:lnTo>
                  <a:pt x="340" y="186"/>
                </a:lnTo>
                <a:lnTo>
                  <a:pt x="352" y="190"/>
                </a:lnTo>
                <a:lnTo>
                  <a:pt x="363" y="194"/>
                </a:lnTo>
                <a:lnTo>
                  <a:pt x="375" y="199"/>
                </a:lnTo>
                <a:lnTo>
                  <a:pt x="386" y="206"/>
                </a:lnTo>
                <a:lnTo>
                  <a:pt x="395" y="213"/>
                </a:lnTo>
                <a:lnTo>
                  <a:pt x="404" y="222"/>
                </a:lnTo>
                <a:lnTo>
                  <a:pt x="413" y="231"/>
                </a:lnTo>
                <a:lnTo>
                  <a:pt x="420" y="241"/>
                </a:lnTo>
                <a:lnTo>
                  <a:pt x="426" y="252"/>
                </a:lnTo>
                <a:lnTo>
                  <a:pt x="432" y="262"/>
                </a:lnTo>
                <a:lnTo>
                  <a:pt x="436" y="274"/>
                </a:lnTo>
                <a:lnTo>
                  <a:pt x="439" y="287"/>
                </a:lnTo>
                <a:lnTo>
                  <a:pt x="441" y="300"/>
                </a:lnTo>
                <a:lnTo>
                  <a:pt x="443" y="313"/>
                </a:lnTo>
                <a:lnTo>
                  <a:pt x="441" y="325"/>
                </a:lnTo>
                <a:lnTo>
                  <a:pt x="439" y="338"/>
                </a:lnTo>
                <a:lnTo>
                  <a:pt x="436" y="350"/>
                </a:lnTo>
                <a:lnTo>
                  <a:pt x="432" y="362"/>
                </a:lnTo>
                <a:lnTo>
                  <a:pt x="426" y="374"/>
                </a:lnTo>
                <a:lnTo>
                  <a:pt x="420" y="384"/>
                </a:lnTo>
                <a:lnTo>
                  <a:pt x="413" y="394"/>
                </a:lnTo>
                <a:lnTo>
                  <a:pt x="404" y="404"/>
                </a:lnTo>
                <a:lnTo>
                  <a:pt x="395" y="411"/>
                </a:lnTo>
                <a:lnTo>
                  <a:pt x="386" y="418"/>
                </a:lnTo>
                <a:lnTo>
                  <a:pt x="375" y="425"/>
                </a:lnTo>
                <a:lnTo>
                  <a:pt x="363" y="430"/>
                </a:lnTo>
                <a:lnTo>
                  <a:pt x="352" y="436"/>
                </a:lnTo>
                <a:lnTo>
                  <a:pt x="340" y="439"/>
                </a:lnTo>
                <a:lnTo>
                  <a:pt x="327" y="440"/>
                </a:lnTo>
                <a:lnTo>
                  <a:pt x="314" y="441"/>
                </a:lnTo>
                <a:close/>
                <a:moveTo>
                  <a:pt x="621" y="385"/>
                </a:moveTo>
                <a:lnTo>
                  <a:pt x="571" y="355"/>
                </a:lnTo>
                <a:lnTo>
                  <a:pt x="572" y="346"/>
                </a:lnTo>
                <a:lnTo>
                  <a:pt x="573" y="335"/>
                </a:lnTo>
                <a:lnTo>
                  <a:pt x="574" y="323"/>
                </a:lnTo>
                <a:lnTo>
                  <a:pt x="574" y="313"/>
                </a:lnTo>
                <a:lnTo>
                  <a:pt x="574" y="302"/>
                </a:lnTo>
                <a:lnTo>
                  <a:pt x="573" y="291"/>
                </a:lnTo>
                <a:lnTo>
                  <a:pt x="572" y="280"/>
                </a:lnTo>
                <a:lnTo>
                  <a:pt x="570" y="269"/>
                </a:lnTo>
                <a:lnTo>
                  <a:pt x="620" y="241"/>
                </a:lnTo>
                <a:lnTo>
                  <a:pt x="623" y="239"/>
                </a:lnTo>
                <a:lnTo>
                  <a:pt x="624" y="237"/>
                </a:lnTo>
                <a:lnTo>
                  <a:pt x="627" y="234"/>
                </a:lnTo>
                <a:lnTo>
                  <a:pt x="628" y="231"/>
                </a:lnTo>
                <a:lnTo>
                  <a:pt x="628" y="228"/>
                </a:lnTo>
                <a:lnTo>
                  <a:pt x="628" y="226"/>
                </a:lnTo>
                <a:lnTo>
                  <a:pt x="628" y="223"/>
                </a:lnTo>
                <a:lnTo>
                  <a:pt x="625" y="219"/>
                </a:lnTo>
                <a:lnTo>
                  <a:pt x="551" y="90"/>
                </a:lnTo>
                <a:lnTo>
                  <a:pt x="548" y="87"/>
                </a:lnTo>
                <a:lnTo>
                  <a:pt x="546" y="85"/>
                </a:lnTo>
                <a:lnTo>
                  <a:pt x="544" y="84"/>
                </a:lnTo>
                <a:lnTo>
                  <a:pt x="541" y="83"/>
                </a:lnTo>
                <a:lnTo>
                  <a:pt x="539" y="81"/>
                </a:lnTo>
                <a:lnTo>
                  <a:pt x="536" y="81"/>
                </a:lnTo>
                <a:lnTo>
                  <a:pt x="532" y="83"/>
                </a:lnTo>
                <a:lnTo>
                  <a:pt x="530" y="84"/>
                </a:lnTo>
                <a:lnTo>
                  <a:pt x="481" y="113"/>
                </a:lnTo>
                <a:lnTo>
                  <a:pt x="465" y="99"/>
                </a:lnTo>
                <a:lnTo>
                  <a:pt x="447" y="88"/>
                </a:lnTo>
                <a:lnTo>
                  <a:pt x="438" y="83"/>
                </a:lnTo>
                <a:lnTo>
                  <a:pt x="429" y="77"/>
                </a:lnTo>
                <a:lnTo>
                  <a:pt x="418" y="73"/>
                </a:lnTo>
                <a:lnTo>
                  <a:pt x="407" y="69"/>
                </a:lnTo>
                <a:lnTo>
                  <a:pt x="407" y="15"/>
                </a:lnTo>
                <a:lnTo>
                  <a:pt x="407" y="12"/>
                </a:lnTo>
                <a:lnTo>
                  <a:pt x="406" y="10"/>
                </a:lnTo>
                <a:lnTo>
                  <a:pt x="404" y="7"/>
                </a:lnTo>
                <a:lnTo>
                  <a:pt x="403" y="4"/>
                </a:lnTo>
                <a:lnTo>
                  <a:pt x="401" y="2"/>
                </a:lnTo>
                <a:lnTo>
                  <a:pt x="398" y="1"/>
                </a:lnTo>
                <a:lnTo>
                  <a:pt x="395" y="0"/>
                </a:lnTo>
                <a:lnTo>
                  <a:pt x="392" y="0"/>
                </a:lnTo>
                <a:lnTo>
                  <a:pt x="241" y="0"/>
                </a:lnTo>
                <a:lnTo>
                  <a:pt x="238" y="0"/>
                </a:lnTo>
                <a:lnTo>
                  <a:pt x="235" y="1"/>
                </a:lnTo>
                <a:lnTo>
                  <a:pt x="233" y="2"/>
                </a:lnTo>
                <a:lnTo>
                  <a:pt x="231" y="4"/>
                </a:lnTo>
                <a:lnTo>
                  <a:pt x="229" y="7"/>
                </a:lnTo>
                <a:lnTo>
                  <a:pt x="227" y="10"/>
                </a:lnTo>
                <a:lnTo>
                  <a:pt x="226" y="12"/>
                </a:lnTo>
                <a:lnTo>
                  <a:pt x="226" y="15"/>
                </a:lnTo>
                <a:lnTo>
                  <a:pt x="226" y="69"/>
                </a:lnTo>
                <a:lnTo>
                  <a:pt x="216" y="72"/>
                </a:lnTo>
                <a:lnTo>
                  <a:pt x="206" y="76"/>
                </a:lnTo>
                <a:lnTo>
                  <a:pt x="196" y="80"/>
                </a:lnTo>
                <a:lnTo>
                  <a:pt x="187" y="86"/>
                </a:lnTo>
                <a:lnTo>
                  <a:pt x="177" y="91"/>
                </a:lnTo>
                <a:lnTo>
                  <a:pt x="168" y="98"/>
                </a:lnTo>
                <a:lnTo>
                  <a:pt x="159" y="105"/>
                </a:lnTo>
                <a:lnTo>
                  <a:pt x="149" y="113"/>
                </a:lnTo>
                <a:lnTo>
                  <a:pt x="98" y="84"/>
                </a:lnTo>
                <a:lnTo>
                  <a:pt x="96" y="83"/>
                </a:lnTo>
                <a:lnTo>
                  <a:pt x="93" y="81"/>
                </a:lnTo>
                <a:lnTo>
                  <a:pt x="90" y="81"/>
                </a:lnTo>
                <a:lnTo>
                  <a:pt x="87" y="83"/>
                </a:lnTo>
                <a:lnTo>
                  <a:pt x="84" y="84"/>
                </a:lnTo>
                <a:lnTo>
                  <a:pt x="82" y="85"/>
                </a:lnTo>
                <a:lnTo>
                  <a:pt x="80" y="87"/>
                </a:lnTo>
                <a:lnTo>
                  <a:pt x="78" y="90"/>
                </a:lnTo>
                <a:lnTo>
                  <a:pt x="3" y="219"/>
                </a:lnTo>
                <a:lnTo>
                  <a:pt x="1" y="222"/>
                </a:lnTo>
                <a:lnTo>
                  <a:pt x="1" y="225"/>
                </a:lnTo>
                <a:lnTo>
                  <a:pt x="1" y="228"/>
                </a:lnTo>
                <a:lnTo>
                  <a:pt x="1" y="230"/>
                </a:lnTo>
                <a:lnTo>
                  <a:pt x="4" y="236"/>
                </a:lnTo>
                <a:lnTo>
                  <a:pt x="8" y="241"/>
                </a:lnTo>
                <a:lnTo>
                  <a:pt x="57" y="269"/>
                </a:lnTo>
                <a:lnTo>
                  <a:pt x="56" y="280"/>
                </a:lnTo>
                <a:lnTo>
                  <a:pt x="55" y="291"/>
                </a:lnTo>
                <a:lnTo>
                  <a:pt x="54" y="302"/>
                </a:lnTo>
                <a:lnTo>
                  <a:pt x="54" y="313"/>
                </a:lnTo>
                <a:lnTo>
                  <a:pt x="54" y="323"/>
                </a:lnTo>
                <a:lnTo>
                  <a:pt x="55" y="335"/>
                </a:lnTo>
                <a:lnTo>
                  <a:pt x="56" y="346"/>
                </a:lnTo>
                <a:lnTo>
                  <a:pt x="57" y="355"/>
                </a:lnTo>
                <a:lnTo>
                  <a:pt x="7" y="385"/>
                </a:lnTo>
                <a:lnTo>
                  <a:pt x="5" y="387"/>
                </a:lnTo>
                <a:lnTo>
                  <a:pt x="3" y="389"/>
                </a:lnTo>
                <a:lnTo>
                  <a:pt x="2" y="391"/>
                </a:lnTo>
                <a:lnTo>
                  <a:pt x="1" y="394"/>
                </a:lnTo>
                <a:lnTo>
                  <a:pt x="0" y="396"/>
                </a:lnTo>
                <a:lnTo>
                  <a:pt x="1" y="399"/>
                </a:lnTo>
                <a:lnTo>
                  <a:pt x="1" y="402"/>
                </a:lnTo>
                <a:lnTo>
                  <a:pt x="2" y="405"/>
                </a:lnTo>
                <a:lnTo>
                  <a:pt x="78" y="536"/>
                </a:lnTo>
                <a:lnTo>
                  <a:pt x="81" y="540"/>
                </a:lnTo>
                <a:lnTo>
                  <a:pt x="86" y="543"/>
                </a:lnTo>
                <a:lnTo>
                  <a:pt x="89" y="544"/>
                </a:lnTo>
                <a:lnTo>
                  <a:pt x="93" y="544"/>
                </a:lnTo>
                <a:lnTo>
                  <a:pt x="95" y="543"/>
                </a:lnTo>
                <a:lnTo>
                  <a:pt x="98" y="542"/>
                </a:lnTo>
                <a:lnTo>
                  <a:pt x="149" y="513"/>
                </a:lnTo>
                <a:lnTo>
                  <a:pt x="159" y="520"/>
                </a:lnTo>
                <a:lnTo>
                  <a:pt x="168" y="527"/>
                </a:lnTo>
                <a:lnTo>
                  <a:pt x="177" y="533"/>
                </a:lnTo>
                <a:lnTo>
                  <a:pt x="187" y="539"/>
                </a:lnTo>
                <a:lnTo>
                  <a:pt x="196" y="544"/>
                </a:lnTo>
                <a:lnTo>
                  <a:pt x="206" y="549"/>
                </a:lnTo>
                <a:lnTo>
                  <a:pt x="216" y="552"/>
                </a:lnTo>
                <a:lnTo>
                  <a:pt x="226" y="556"/>
                </a:lnTo>
                <a:lnTo>
                  <a:pt x="226" y="614"/>
                </a:lnTo>
                <a:lnTo>
                  <a:pt x="226" y="617"/>
                </a:lnTo>
                <a:lnTo>
                  <a:pt x="227" y="620"/>
                </a:lnTo>
                <a:lnTo>
                  <a:pt x="229" y="623"/>
                </a:lnTo>
                <a:lnTo>
                  <a:pt x="231" y="625"/>
                </a:lnTo>
                <a:lnTo>
                  <a:pt x="233" y="627"/>
                </a:lnTo>
                <a:lnTo>
                  <a:pt x="235" y="628"/>
                </a:lnTo>
                <a:lnTo>
                  <a:pt x="238" y="629"/>
                </a:lnTo>
                <a:lnTo>
                  <a:pt x="241" y="629"/>
                </a:lnTo>
                <a:lnTo>
                  <a:pt x="392" y="629"/>
                </a:lnTo>
                <a:lnTo>
                  <a:pt x="395" y="629"/>
                </a:lnTo>
                <a:lnTo>
                  <a:pt x="398" y="628"/>
                </a:lnTo>
                <a:lnTo>
                  <a:pt x="401" y="627"/>
                </a:lnTo>
                <a:lnTo>
                  <a:pt x="403" y="625"/>
                </a:lnTo>
                <a:lnTo>
                  <a:pt x="404" y="623"/>
                </a:lnTo>
                <a:lnTo>
                  <a:pt x="406" y="620"/>
                </a:lnTo>
                <a:lnTo>
                  <a:pt x="407" y="617"/>
                </a:lnTo>
                <a:lnTo>
                  <a:pt x="407" y="614"/>
                </a:lnTo>
                <a:lnTo>
                  <a:pt x="407" y="556"/>
                </a:lnTo>
                <a:lnTo>
                  <a:pt x="418" y="552"/>
                </a:lnTo>
                <a:lnTo>
                  <a:pt x="429" y="548"/>
                </a:lnTo>
                <a:lnTo>
                  <a:pt x="438" y="544"/>
                </a:lnTo>
                <a:lnTo>
                  <a:pt x="447" y="538"/>
                </a:lnTo>
                <a:lnTo>
                  <a:pt x="465" y="527"/>
                </a:lnTo>
                <a:lnTo>
                  <a:pt x="481" y="513"/>
                </a:lnTo>
                <a:lnTo>
                  <a:pt x="530" y="542"/>
                </a:lnTo>
                <a:lnTo>
                  <a:pt x="533" y="543"/>
                </a:lnTo>
                <a:lnTo>
                  <a:pt x="537" y="544"/>
                </a:lnTo>
                <a:lnTo>
                  <a:pt x="539" y="544"/>
                </a:lnTo>
                <a:lnTo>
                  <a:pt x="542" y="543"/>
                </a:lnTo>
                <a:lnTo>
                  <a:pt x="545" y="543"/>
                </a:lnTo>
                <a:lnTo>
                  <a:pt x="547" y="540"/>
                </a:lnTo>
                <a:lnTo>
                  <a:pt x="550" y="539"/>
                </a:lnTo>
                <a:lnTo>
                  <a:pt x="552" y="536"/>
                </a:lnTo>
                <a:lnTo>
                  <a:pt x="627" y="405"/>
                </a:lnTo>
                <a:lnTo>
                  <a:pt x="628" y="402"/>
                </a:lnTo>
                <a:lnTo>
                  <a:pt x="628" y="399"/>
                </a:lnTo>
                <a:lnTo>
                  <a:pt x="629" y="396"/>
                </a:lnTo>
                <a:lnTo>
                  <a:pt x="628" y="394"/>
                </a:lnTo>
                <a:lnTo>
                  <a:pt x="627" y="391"/>
                </a:lnTo>
                <a:lnTo>
                  <a:pt x="625" y="389"/>
                </a:lnTo>
                <a:lnTo>
                  <a:pt x="623" y="387"/>
                </a:lnTo>
                <a:lnTo>
                  <a:pt x="621" y="385"/>
                </a:lnTo>
                <a:close/>
              </a:path>
            </a:pathLst>
          </a:custGeom>
          <a:solidFill>
            <a:srgbClr val="581D74"/>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sp>
        <p:nvSpPr>
          <p:cNvPr id="180" name="Freeform 4360"/>
          <p:cNvSpPr>
            <a:spLocks noEditPoints="1"/>
          </p:cNvSpPr>
          <p:nvPr/>
        </p:nvSpPr>
        <p:spPr bwMode="auto">
          <a:xfrm>
            <a:off x="2940788" y="2729512"/>
            <a:ext cx="249073" cy="290085"/>
          </a:xfrm>
          <a:custGeom>
            <a:avLst/>
            <a:gdLst>
              <a:gd name="T0" fmla="*/ 160 w 362"/>
              <a:gd name="T1" fmla="*/ 252 h 369"/>
              <a:gd name="T2" fmla="*/ 135 w 362"/>
              <a:gd name="T3" fmla="*/ 238 h 369"/>
              <a:gd name="T4" fmla="*/ 118 w 362"/>
              <a:gd name="T5" fmla="*/ 218 h 369"/>
              <a:gd name="T6" fmla="*/ 109 w 362"/>
              <a:gd name="T7" fmla="*/ 190 h 369"/>
              <a:gd name="T8" fmla="*/ 113 w 362"/>
              <a:gd name="T9" fmla="*/ 162 h 369"/>
              <a:gd name="T10" fmla="*/ 125 w 362"/>
              <a:gd name="T11" fmla="*/ 138 h 369"/>
              <a:gd name="T12" fmla="*/ 147 w 362"/>
              <a:gd name="T13" fmla="*/ 121 h 369"/>
              <a:gd name="T14" fmla="*/ 174 w 362"/>
              <a:gd name="T15" fmla="*/ 112 h 369"/>
              <a:gd name="T16" fmla="*/ 202 w 362"/>
              <a:gd name="T17" fmla="*/ 114 h 369"/>
              <a:gd name="T18" fmla="*/ 226 w 362"/>
              <a:gd name="T19" fmla="*/ 128 h 369"/>
              <a:gd name="T20" fmla="*/ 244 w 362"/>
              <a:gd name="T21" fmla="*/ 149 h 369"/>
              <a:gd name="T22" fmla="*/ 252 w 362"/>
              <a:gd name="T23" fmla="*/ 176 h 369"/>
              <a:gd name="T24" fmla="*/ 250 w 362"/>
              <a:gd name="T25" fmla="*/ 205 h 369"/>
              <a:gd name="T26" fmla="*/ 236 w 362"/>
              <a:gd name="T27" fmla="*/ 229 h 369"/>
              <a:gd name="T28" fmla="*/ 215 w 362"/>
              <a:gd name="T29" fmla="*/ 247 h 369"/>
              <a:gd name="T30" fmla="*/ 189 w 362"/>
              <a:gd name="T31" fmla="*/ 254 h 369"/>
              <a:gd name="T32" fmla="*/ 328 w 362"/>
              <a:gd name="T33" fmla="*/ 195 h 369"/>
              <a:gd name="T34" fmla="*/ 354 w 362"/>
              <a:gd name="T35" fmla="*/ 144 h 369"/>
              <a:gd name="T36" fmla="*/ 361 w 362"/>
              <a:gd name="T37" fmla="*/ 136 h 369"/>
              <a:gd name="T38" fmla="*/ 360 w 362"/>
              <a:gd name="T39" fmla="*/ 124 h 369"/>
              <a:gd name="T40" fmla="*/ 316 w 362"/>
              <a:gd name="T41" fmla="*/ 53 h 369"/>
              <a:gd name="T42" fmla="*/ 304 w 362"/>
              <a:gd name="T43" fmla="*/ 52 h 369"/>
              <a:gd name="T44" fmla="*/ 256 w 362"/>
              <a:gd name="T45" fmla="*/ 56 h 369"/>
              <a:gd name="T46" fmla="*/ 236 w 362"/>
              <a:gd name="T47" fmla="*/ 10 h 369"/>
              <a:gd name="T48" fmla="*/ 229 w 362"/>
              <a:gd name="T49" fmla="*/ 2 h 369"/>
              <a:gd name="T50" fmla="*/ 146 w 362"/>
              <a:gd name="T51" fmla="*/ 0 h 369"/>
              <a:gd name="T52" fmla="*/ 135 w 362"/>
              <a:gd name="T53" fmla="*/ 3 h 369"/>
              <a:gd name="T54" fmla="*/ 131 w 362"/>
              <a:gd name="T55" fmla="*/ 14 h 369"/>
              <a:gd name="T56" fmla="*/ 99 w 362"/>
              <a:gd name="T57" fmla="*/ 63 h 369"/>
              <a:gd name="T58" fmla="*/ 55 w 362"/>
              <a:gd name="T59" fmla="*/ 51 h 369"/>
              <a:gd name="T60" fmla="*/ 44 w 362"/>
              <a:gd name="T61" fmla="*/ 54 h 369"/>
              <a:gd name="T62" fmla="*/ 1 w 362"/>
              <a:gd name="T63" fmla="*/ 126 h 369"/>
              <a:gd name="T64" fmla="*/ 2 w 362"/>
              <a:gd name="T65" fmla="*/ 139 h 369"/>
              <a:gd name="T66" fmla="*/ 36 w 362"/>
              <a:gd name="T67" fmla="*/ 160 h 369"/>
              <a:gd name="T68" fmla="*/ 36 w 362"/>
              <a:gd name="T69" fmla="*/ 207 h 369"/>
              <a:gd name="T70" fmla="*/ 1 w 362"/>
              <a:gd name="T71" fmla="*/ 230 h 369"/>
              <a:gd name="T72" fmla="*/ 1 w 362"/>
              <a:gd name="T73" fmla="*/ 240 h 369"/>
              <a:gd name="T74" fmla="*/ 44 w 362"/>
              <a:gd name="T75" fmla="*/ 313 h 369"/>
              <a:gd name="T76" fmla="*/ 60 w 362"/>
              <a:gd name="T77" fmla="*/ 314 h 369"/>
              <a:gd name="T78" fmla="*/ 120 w 362"/>
              <a:gd name="T79" fmla="*/ 316 h 369"/>
              <a:gd name="T80" fmla="*/ 132 w 362"/>
              <a:gd name="T81" fmla="*/ 359 h 369"/>
              <a:gd name="T82" fmla="*/ 140 w 362"/>
              <a:gd name="T83" fmla="*/ 368 h 369"/>
              <a:gd name="T84" fmla="*/ 225 w 362"/>
              <a:gd name="T85" fmla="*/ 368 h 369"/>
              <a:gd name="T86" fmla="*/ 233 w 362"/>
              <a:gd name="T87" fmla="*/ 361 h 369"/>
              <a:gd name="T88" fmla="*/ 237 w 362"/>
              <a:gd name="T89" fmla="*/ 321 h 369"/>
              <a:gd name="T90" fmla="*/ 274 w 362"/>
              <a:gd name="T91" fmla="*/ 298 h 369"/>
              <a:gd name="T92" fmla="*/ 310 w 362"/>
              <a:gd name="T93" fmla="*/ 316 h 369"/>
              <a:gd name="T94" fmla="*/ 360 w 362"/>
              <a:gd name="T95" fmla="*/ 243 h 369"/>
              <a:gd name="T96" fmla="*/ 362 w 362"/>
              <a:gd name="T97" fmla="*/ 232 h 369"/>
              <a:gd name="T98" fmla="*/ 354 w 362"/>
              <a:gd name="T99" fmla="*/ 223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2" h="369">
                <a:moveTo>
                  <a:pt x="181" y="255"/>
                </a:moveTo>
                <a:lnTo>
                  <a:pt x="174" y="254"/>
                </a:lnTo>
                <a:lnTo>
                  <a:pt x="166" y="253"/>
                </a:lnTo>
                <a:lnTo>
                  <a:pt x="160" y="252"/>
                </a:lnTo>
                <a:lnTo>
                  <a:pt x="153" y="249"/>
                </a:lnTo>
                <a:lnTo>
                  <a:pt x="147" y="247"/>
                </a:lnTo>
                <a:lnTo>
                  <a:pt x="141" y="243"/>
                </a:lnTo>
                <a:lnTo>
                  <a:pt x="135" y="238"/>
                </a:lnTo>
                <a:lnTo>
                  <a:pt x="131" y="234"/>
                </a:lnTo>
                <a:lnTo>
                  <a:pt x="125" y="229"/>
                </a:lnTo>
                <a:lnTo>
                  <a:pt x="122" y="223"/>
                </a:lnTo>
                <a:lnTo>
                  <a:pt x="118" y="218"/>
                </a:lnTo>
                <a:lnTo>
                  <a:pt x="115" y="212"/>
                </a:lnTo>
                <a:lnTo>
                  <a:pt x="113" y="205"/>
                </a:lnTo>
                <a:lnTo>
                  <a:pt x="110" y="198"/>
                </a:lnTo>
                <a:lnTo>
                  <a:pt x="109" y="190"/>
                </a:lnTo>
                <a:lnTo>
                  <a:pt x="109" y="183"/>
                </a:lnTo>
                <a:lnTo>
                  <a:pt x="109" y="176"/>
                </a:lnTo>
                <a:lnTo>
                  <a:pt x="110" y="169"/>
                </a:lnTo>
                <a:lnTo>
                  <a:pt x="113" y="162"/>
                </a:lnTo>
                <a:lnTo>
                  <a:pt x="115" y="156"/>
                </a:lnTo>
                <a:lnTo>
                  <a:pt x="118" y="149"/>
                </a:lnTo>
                <a:lnTo>
                  <a:pt x="122" y="143"/>
                </a:lnTo>
                <a:lnTo>
                  <a:pt x="125" y="138"/>
                </a:lnTo>
                <a:lnTo>
                  <a:pt x="131" y="132"/>
                </a:lnTo>
                <a:lnTo>
                  <a:pt x="135" y="128"/>
                </a:lnTo>
                <a:lnTo>
                  <a:pt x="141" y="124"/>
                </a:lnTo>
                <a:lnTo>
                  <a:pt x="147" y="121"/>
                </a:lnTo>
                <a:lnTo>
                  <a:pt x="153" y="117"/>
                </a:lnTo>
                <a:lnTo>
                  <a:pt x="160" y="114"/>
                </a:lnTo>
                <a:lnTo>
                  <a:pt x="166" y="113"/>
                </a:lnTo>
                <a:lnTo>
                  <a:pt x="174" y="112"/>
                </a:lnTo>
                <a:lnTo>
                  <a:pt x="181" y="111"/>
                </a:lnTo>
                <a:lnTo>
                  <a:pt x="189" y="112"/>
                </a:lnTo>
                <a:lnTo>
                  <a:pt x="195" y="113"/>
                </a:lnTo>
                <a:lnTo>
                  <a:pt x="202" y="114"/>
                </a:lnTo>
                <a:lnTo>
                  <a:pt x="209" y="117"/>
                </a:lnTo>
                <a:lnTo>
                  <a:pt x="215" y="121"/>
                </a:lnTo>
                <a:lnTo>
                  <a:pt x="221" y="124"/>
                </a:lnTo>
                <a:lnTo>
                  <a:pt x="226" y="128"/>
                </a:lnTo>
                <a:lnTo>
                  <a:pt x="231" y="132"/>
                </a:lnTo>
                <a:lnTo>
                  <a:pt x="236" y="138"/>
                </a:lnTo>
                <a:lnTo>
                  <a:pt x="240" y="143"/>
                </a:lnTo>
                <a:lnTo>
                  <a:pt x="244" y="149"/>
                </a:lnTo>
                <a:lnTo>
                  <a:pt x="247" y="156"/>
                </a:lnTo>
                <a:lnTo>
                  <a:pt x="250" y="162"/>
                </a:lnTo>
                <a:lnTo>
                  <a:pt x="251" y="169"/>
                </a:lnTo>
                <a:lnTo>
                  <a:pt x="252" y="176"/>
                </a:lnTo>
                <a:lnTo>
                  <a:pt x="253" y="183"/>
                </a:lnTo>
                <a:lnTo>
                  <a:pt x="252" y="190"/>
                </a:lnTo>
                <a:lnTo>
                  <a:pt x="251" y="198"/>
                </a:lnTo>
                <a:lnTo>
                  <a:pt x="250" y="205"/>
                </a:lnTo>
                <a:lnTo>
                  <a:pt x="247" y="212"/>
                </a:lnTo>
                <a:lnTo>
                  <a:pt x="244" y="218"/>
                </a:lnTo>
                <a:lnTo>
                  <a:pt x="240" y="223"/>
                </a:lnTo>
                <a:lnTo>
                  <a:pt x="236" y="229"/>
                </a:lnTo>
                <a:lnTo>
                  <a:pt x="231" y="234"/>
                </a:lnTo>
                <a:lnTo>
                  <a:pt x="226" y="238"/>
                </a:lnTo>
                <a:lnTo>
                  <a:pt x="221" y="243"/>
                </a:lnTo>
                <a:lnTo>
                  <a:pt x="215" y="247"/>
                </a:lnTo>
                <a:lnTo>
                  <a:pt x="209" y="249"/>
                </a:lnTo>
                <a:lnTo>
                  <a:pt x="202" y="252"/>
                </a:lnTo>
                <a:lnTo>
                  <a:pt x="195" y="253"/>
                </a:lnTo>
                <a:lnTo>
                  <a:pt x="189" y="254"/>
                </a:lnTo>
                <a:lnTo>
                  <a:pt x="181" y="255"/>
                </a:lnTo>
                <a:close/>
                <a:moveTo>
                  <a:pt x="354" y="223"/>
                </a:moveTo>
                <a:lnTo>
                  <a:pt x="327" y="207"/>
                </a:lnTo>
                <a:lnTo>
                  <a:pt x="328" y="195"/>
                </a:lnTo>
                <a:lnTo>
                  <a:pt x="328" y="183"/>
                </a:lnTo>
                <a:lnTo>
                  <a:pt x="328" y="172"/>
                </a:lnTo>
                <a:lnTo>
                  <a:pt x="327" y="160"/>
                </a:lnTo>
                <a:lnTo>
                  <a:pt x="354" y="144"/>
                </a:lnTo>
                <a:lnTo>
                  <a:pt x="357" y="143"/>
                </a:lnTo>
                <a:lnTo>
                  <a:pt x="359" y="141"/>
                </a:lnTo>
                <a:lnTo>
                  <a:pt x="360" y="139"/>
                </a:lnTo>
                <a:lnTo>
                  <a:pt x="361" y="136"/>
                </a:lnTo>
                <a:lnTo>
                  <a:pt x="362" y="132"/>
                </a:lnTo>
                <a:lnTo>
                  <a:pt x="362" y="129"/>
                </a:lnTo>
                <a:lnTo>
                  <a:pt x="361" y="126"/>
                </a:lnTo>
                <a:lnTo>
                  <a:pt x="360" y="124"/>
                </a:lnTo>
                <a:lnTo>
                  <a:pt x="322" y="59"/>
                </a:lnTo>
                <a:lnTo>
                  <a:pt x="320" y="56"/>
                </a:lnTo>
                <a:lnTo>
                  <a:pt x="318" y="54"/>
                </a:lnTo>
                <a:lnTo>
                  <a:pt x="316" y="53"/>
                </a:lnTo>
                <a:lnTo>
                  <a:pt x="313" y="51"/>
                </a:lnTo>
                <a:lnTo>
                  <a:pt x="309" y="51"/>
                </a:lnTo>
                <a:lnTo>
                  <a:pt x="307" y="51"/>
                </a:lnTo>
                <a:lnTo>
                  <a:pt x="304" y="52"/>
                </a:lnTo>
                <a:lnTo>
                  <a:pt x="301" y="53"/>
                </a:lnTo>
                <a:lnTo>
                  <a:pt x="274" y="69"/>
                </a:lnTo>
                <a:lnTo>
                  <a:pt x="266" y="63"/>
                </a:lnTo>
                <a:lnTo>
                  <a:pt x="256" y="56"/>
                </a:lnTo>
                <a:lnTo>
                  <a:pt x="246" y="51"/>
                </a:lnTo>
                <a:lnTo>
                  <a:pt x="237" y="47"/>
                </a:lnTo>
                <a:lnTo>
                  <a:pt x="237" y="14"/>
                </a:lnTo>
                <a:lnTo>
                  <a:pt x="236" y="10"/>
                </a:lnTo>
                <a:lnTo>
                  <a:pt x="236" y="8"/>
                </a:lnTo>
                <a:lnTo>
                  <a:pt x="233" y="5"/>
                </a:lnTo>
                <a:lnTo>
                  <a:pt x="232" y="3"/>
                </a:lnTo>
                <a:lnTo>
                  <a:pt x="229" y="2"/>
                </a:lnTo>
                <a:lnTo>
                  <a:pt x="227" y="1"/>
                </a:lnTo>
                <a:lnTo>
                  <a:pt x="224" y="0"/>
                </a:lnTo>
                <a:lnTo>
                  <a:pt x="222" y="0"/>
                </a:lnTo>
                <a:lnTo>
                  <a:pt x="146" y="0"/>
                </a:lnTo>
                <a:lnTo>
                  <a:pt x="143" y="0"/>
                </a:lnTo>
                <a:lnTo>
                  <a:pt x="140" y="1"/>
                </a:lnTo>
                <a:lnTo>
                  <a:pt x="137" y="2"/>
                </a:lnTo>
                <a:lnTo>
                  <a:pt x="135" y="3"/>
                </a:lnTo>
                <a:lnTo>
                  <a:pt x="134" y="5"/>
                </a:lnTo>
                <a:lnTo>
                  <a:pt x="132" y="8"/>
                </a:lnTo>
                <a:lnTo>
                  <a:pt x="132" y="10"/>
                </a:lnTo>
                <a:lnTo>
                  <a:pt x="131" y="14"/>
                </a:lnTo>
                <a:lnTo>
                  <a:pt x="131" y="47"/>
                </a:lnTo>
                <a:lnTo>
                  <a:pt x="120" y="52"/>
                </a:lnTo>
                <a:lnTo>
                  <a:pt x="109" y="57"/>
                </a:lnTo>
                <a:lnTo>
                  <a:pt x="99" y="63"/>
                </a:lnTo>
                <a:lnTo>
                  <a:pt x="90" y="69"/>
                </a:lnTo>
                <a:lnTo>
                  <a:pt x="61" y="53"/>
                </a:lnTo>
                <a:lnTo>
                  <a:pt x="58" y="52"/>
                </a:lnTo>
                <a:lnTo>
                  <a:pt x="55" y="51"/>
                </a:lnTo>
                <a:lnTo>
                  <a:pt x="53" y="51"/>
                </a:lnTo>
                <a:lnTo>
                  <a:pt x="49" y="51"/>
                </a:lnTo>
                <a:lnTo>
                  <a:pt x="47" y="52"/>
                </a:lnTo>
                <a:lnTo>
                  <a:pt x="44" y="54"/>
                </a:lnTo>
                <a:lnTo>
                  <a:pt x="42" y="56"/>
                </a:lnTo>
                <a:lnTo>
                  <a:pt x="41" y="59"/>
                </a:lnTo>
                <a:lnTo>
                  <a:pt x="2" y="124"/>
                </a:lnTo>
                <a:lnTo>
                  <a:pt x="1" y="126"/>
                </a:lnTo>
                <a:lnTo>
                  <a:pt x="0" y="129"/>
                </a:lnTo>
                <a:lnTo>
                  <a:pt x="0" y="132"/>
                </a:lnTo>
                <a:lnTo>
                  <a:pt x="1" y="136"/>
                </a:lnTo>
                <a:lnTo>
                  <a:pt x="2" y="139"/>
                </a:lnTo>
                <a:lnTo>
                  <a:pt x="3" y="141"/>
                </a:lnTo>
                <a:lnTo>
                  <a:pt x="6" y="143"/>
                </a:lnTo>
                <a:lnTo>
                  <a:pt x="8" y="144"/>
                </a:lnTo>
                <a:lnTo>
                  <a:pt x="36" y="160"/>
                </a:lnTo>
                <a:lnTo>
                  <a:pt x="34" y="172"/>
                </a:lnTo>
                <a:lnTo>
                  <a:pt x="34" y="183"/>
                </a:lnTo>
                <a:lnTo>
                  <a:pt x="34" y="195"/>
                </a:lnTo>
                <a:lnTo>
                  <a:pt x="36" y="207"/>
                </a:lnTo>
                <a:lnTo>
                  <a:pt x="8" y="223"/>
                </a:lnTo>
                <a:lnTo>
                  <a:pt x="6" y="224"/>
                </a:lnTo>
                <a:lnTo>
                  <a:pt x="3" y="227"/>
                </a:lnTo>
                <a:lnTo>
                  <a:pt x="1" y="230"/>
                </a:lnTo>
                <a:lnTo>
                  <a:pt x="0" y="233"/>
                </a:lnTo>
                <a:lnTo>
                  <a:pt x="0" y="235"/>
                </a:lnTo>
                <a:lnTo>
                  <a:pt x="0" y="237"/>
                </a:lnTo>
                <a:lnTo>
                  <a:pt x="1" y="240"/>
                </a:lnTo>
                <a:lnTo>
                  <a:pt x="2" y="243"/>
                </a:lnTo>
                <a:lnTo>
                  <a:pt x="40" y="309"/>
                </a:lnTo>
                <a:lnTo>
                  <a:pt x="42" y="311"/>
                </a:lnTo>
                <a:lnTo>
                  <a:pt x="44" y="313"/>
                </a:lnTo>
                <a:lnTo>
                  <a:pt x="46" y="314"/>
                </a:lnTo>
                <a:lnTo>
                  <a:pt x="48" y="315"/>
                </a:lnTo>
                <a:lnTo>
                  <a:pt x="55" y="316"/>
                </a:lnTo>
                <a:lnTo>
                  <a:pt x="60" y="314"/>
                </a:lnTo>
                <a:lnTo>
                  <a:pt x="90" y="297"/>
                </a:lnTo>
                <a:lnTo>
                  <a:pt x="99" y="304"/>
                </a:lnTo>
                <a:lnTo>
                  <a:pt x="109" y="310"/>
                </a:lnTo>
                <a:lnTo>
                  <a:pt x="120" y="316"/>
                </a:lnTo>
                <a:lnTo>
                  <a:pt x="131" y="321"/>
                </a:lnTo>
                <a:lnTo>
                  <a:pt x="131" y="354"/>
                </a:lnTo>
                <a:lnTo>
                  <a:pt x="132" y="356"/>
                </a:lnTo>
                <a:lnTo>
                  <a:pt x="132" y="359"/>
                </a:lnTo>
                <a:lnTo>
                  <a:pt x="134" y="361"/>
                </a:lnTo>
                <a:lnTo>
                  <a:pt x="135" y="363"/>
                </a:lnTo>
                <a:lnTo>
                  <a:pt x="137" y="366"/>
                </a:lnTo>
                <a:lnTo>
                  <a:pt x="140" y="368"/>
                </a:lnTo>
                <a:lnTo>
                  <a:pt x="143" y="368"/>
                </a:lnTo>
                <a:lnTo>
                  <a:pt x="146" y="369"/>
                </a:lnTo>
                <a:lnTo>
                  <a:pt x="222" y="369"/>
                </a:lnTo>
                <a:lnTo>
                  <a:pt x="225" y="368"/>
                </a:lnTo>
                <a:lnTo>
                  <a:pt x="227" y="368"/>
                </a:lnTo>
                <a:lnTo>
                  <a:pt x="229" y="366"/>
                </a:lnTo>
                <a:lnTo>
                  <a:pt x="232" y="363"/>
                </a:lnTo>
                <a:lnTo>
                  <a:pt x="233" y="361"/>
                </a:lnTo>
                <a:lnTo>
                  <a:pt x="236" y="359"/>
                </a:lnTo>
                <a:lnTo>
                  <a:pt x="236" y="356"/>
                </a:lnTo>
                <a:lnTo>
                  <a:pt x="237" y="354"/>
                </a:lnTo>
                <a:lnTo>
                  <a:pt x="237" y="321"/>
                </a:lnTo>
                <a:lnTo>
                  <a:pt x="246" y="316"/>
                </a:lnTo>
                <a:lnTo>
                  <a:pt x="256" y="311"/>
                </a:lnTo>
                <a:lnTo>
                  <a:pt x="266" y="305"/>
                </a:lnTo>
                <a:lnTo>
                  <a:pt x="274" y="298"/>
                </a:lnTo>
                <a:lnTo>
                  <a:pt x="302" y="313"/>
                </a:lnTo>
                <a:lnTo>
                  <a:pt x="305" y="315"/>
                </a:lnTo>
                <a:lnTo>
                  <a:pt x="307" y="315"/>
                </a:lnTo>
                <a:lnTo>
                  <a:pt x="310" y="316"/>
                </a:lnTo>
                <a:lnTo>
                  <a:pt x="314" y="316"/>
                </a:lnTo>
                <a:lnTo>
                  <a:pt x="319" y="313"/>
                </a:lnTo>
                <a:lnTo>
                  <a:pt x="322" y="309"/>
                </a:lnTo>
                <a:lnTo>
                  <a:pt x="360" y="243"/>
                </a:lnTo>
                <a:lnTo>
                  <a:pt x="362" y="240"/>
                </a:lnTo>
                <a:lnTo>
                  <a:pt x="362" y="237"/>
                </a:lnTo>
                <a:lnTo>
                  <a:pt x="362" y="234"/>
                </a:lnTo>
                <a:lnTo>
                  <a:pt x="362" y="232"/>
                </a:lnTo>
                <a:lnTo>
                  <a:pt x="361" y="229"/>
                </a:lnTo>
                <a:lnTo>
                  <a:pt x="359" y="227"/>
                </a:lnTo>
                <a:lnTo>
                  <a:pt x="357" y="224"/>
                </a:lnTo>
                <a:lnTo>
                  <a:pt x="354" y="223"/>
                </a:lnTo>
                <a:close/>
              </a:path>
            </a:pathLst>
          </a:custGeom>
          <a:solidFill>
            <a:srgbClr val="581D74"/>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65" name="Group 64"/>
          <p:cNvGrpSpPr/>
          <p:nvPr/>
        </p:nvGrpSpPr>
        <p:grpSpPr>
          <a:xfrm>
            <a:off x="2971403" y="3538381"/>
            <a:ext cx="844981" cy="2512700"/>
            <a:chOff x="3379788" y="2406651"/>
            <a:chExt cx="1484313" cy="3841749"/>
          </a:xfrm>
        </p:grpSpPr>
        <p:sp>
          <p:nvSpPr>
            <p:cNvPr id="5" name="Oval 5"/>
            <p:cNvSpPr>
              <a:spLocks noChangeArrowheads="1"/>
            </p:cNvSpPr>
            <p:nvPr/>
          </p:nvSpPr>
          <p:spPr bwMode="auto">
            <a:xfrm>
              <a:off x="3540126" y="6081713"/>
              <a:ext cx="1249363" cy="166687"/>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 name="Freeform 12"/>
            <p:cNvSpPr>
              <a:spLocks/>
            </p:cNvSpPr>
            <p:nvPr/>
          </p:nvSpPr>
          <p:spPr bwMode="auto">
            <a:xfrm>
              <a:off x="3817747" y="5978525"/>
              <a:ext cx="259145" cy="204787"/>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2" y="0"/>
                    <a:pt x="70" y="0"/>
                  </a:cubicBezTo>
                  <a:cubicBezTo>
                    <a:pt x="109" y="0"/>
                    <a:pt x="140" y="13"/>
                    <a:pt x="14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4" name="Freeform 13"/>
            <p:cNvSpPr>
              <a:spLocks/>
            </p:cNvSpPr>
            <p:nvPr/>
          </p:nvSpPr>
          <p:spPr bwMode="auto">
            <a:xfrm>
              <a:off x="4251387" y="5978525"/>
              <a:ext cx="260228" cy="204787"/>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8" y="0"/>
                    <a:pt x="140" y="13"/>
                    <a:pt x="14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7" name="Rectangle 6"/>
            <p:cNvSpPr>
              <a:spLocks noChangeArrowheads="1"/>
            </p:cNvSpPr>
            <p:nvPr/>
          </p:nvSpPr>
          <p:spPr bwMode="auto">
            <a:xfrm>
              <a:off x="4038601" y="3273425"/>
              <a:ext cx="250825" cy="468312"/>
            </a:xfrm>
            <a:prstGeom prst="rect">
              <a:avLst/>
            </a:prstGeom>
            <a:solidFill>
              <a:srgbClr val="F2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8" name="Freeform 7"/>
            <p:cNvSpPr>
              <a:spLocks/>
            </p:cNvSpPr>
            <p:nvPr/>
          </p:nvSpPr>
          <p:spPr bwMode="auto">
            <a:xfrm>
              <a:off x="4038601" y="3286125"/>
              <a:ext cx="250825" cy="114300"/>
            </a:xfrm>
            <a:custGeom>
              <a:avLst/>
              <a:gdLst>
                <a:gd name="T0" fmla="*/ 0 w 158"/>
                <a:gd name="T1" fmla="*/ 0 h 72"/>
                <a:gd name="T2" fmla="*/ 0 w 158"/>
                <a:gd name="T3" fmla="*/ 17 h 72"/>
                <a:gd name="T4" fmla="*/ 158 w 158"/>
                <a:gd name="T5" fmla="*/ 72 h 72"/>
                <a:gd name="T6" fmla="*/ 158 w 158"/>
                <a:gd name="T7" fmla="*/ 0 h 72"/>
                <a:gd name="T8" fmla="*/ 0 w 158"/>
                <a:gd name="T9" fmla="*/ 0 h 72"/>
              </a:gdLst>
              <a:ahLst/>
              <a:cxnLst>
                <a:cxn ang="0">
                  <a:pos x="T0" y="T1"/>
                </a:cxn>
                <a:cxn ang="0">
                  <a:pos x="T2" y="T3"/>
                </a:cxn>
                <a:cxn ang="0">
                  <a:pos x="T4" y="T5"/>
                </a:cxn>
                <a:cxn ang="0">
                  <a:pos x="T6" y="T7"/>
                </a:cxn>
                <a:cxn ang="0">
                  <a:pos x="T8" y="T9"/>
                </a:cxn>
              </a:cxnLst>
              <a:rect l="0" t="0" r="r" b="b"/>
              <a:pathLst>
                <a:path w="158" h="72">
                  <a:moveTo>
                    <a:pt x="0" y="0"/>
                  </a:moveTo>
                  <a:lnTo>
                    <a:pt x="0" y="17"/>
                  </a:lnTo>
                  <a:lnTo>
                    <a:pt x="158" y="72"/>
                  </a:lnTo>
                  <a:lnTo>
                    <a:pt x="158" y="0"/>
                  </a:lnTo>
                  <a:lnTo>
                    <a:pt x="0" y="0"/>
                  </a:lnTo>
                  <a:close/>
                </a:path>
              </a:pathLst>
            </a:custGeom>
            <a:solidFill>
              <a:srgbClr val="C8A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 name="Rectangle 8"/>
            <p:cNvSpPr>
              <a:spLocks noChangeArrowheads="1"/>
            </p:cNvSpPr>
            <p:nvPr/>
          </p:nvSpPr>
          <p:spPr bwMode="auto">
            <a:xfrm>
              <a:off x="4017963" y="3345815"/>
              <a:ext cx="293688" cy="111125"/>
            </a:xfrm>
            <a:prstGeom prst="rect">
              <a:avLst/>
            </a:prstGeom>
            <a:solidFill>
              <a:schemeClr val="bg1">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 name="Freeform 9"/>
            <p:cNvSpPr>
              <a:spLocks/>
            </p:cNvSpPr>
            <p:nvPr/>
          </p:nvSpPr>
          <p:spPr bwMode="auto">
            <a:xfrm>
              <a:off x="3811588" y="4573588"/>
              <a:ext cx="706438" cy="1500187"/>
            </a:xfrm>
            <a:custGeom>
              <a:avLst/>
              <a:gdLst>
                <a:gd name="T0" fmla="*/ 0 w 445"/>
                <a:gd name="T1" fmla="*/ 149 h 945"/>
                <a:gd name="T2" fmla="*/ 0 w 445"/>
                <a:gd name="T3" fmla="*/ 945 h 945"/>
                <a:gd name="T4" fmla="*/ 179 w 445"/>
                <a:gd name="T5" fmla="*/ 945 h 945"/>
                <a:gd name="T6" fmla="*/ 200 w 445"/>
                <a:gd name="T7" fmla="*/ 149 h 945"/>
                <a:gd name="T8" fmla="*/ 244 w 445"/>
                <a:gd name="T9" fmla="*/ 149 h 945"/>
                <a:gd name="T10" fmla="*/ 265 w 445"/>
                <a:gd name="T11" fmla="*/ 945 h 945"/>
                <a:gd name="T12" fmla="*/ 445 w 445"/>
                <a:gd name="T13" fmla="*/ 945 h 945"/>
                <a:gd name="T14" fmla="*/ 445 w 445"/>
                <a:gd name="T15" fmla="*/ 149 h 945"/>
                <a:gd name="T16" fmla="*/ 445 w 445"/>
                <a:gd name="T17" fmla="*/ 0 h 945"/>
                <a:gd name="T18" fmla="*/ 251 w 445"/>
                <a:gd name="T19" fmla="*/ 0 h 945"/>
                <a:gd name="T20" fmla="*/ 193 w 445"/>
                <a:gd name="T21" fmla="*/ 0 h 945"/>
                <a:gd name="T22" fmla="*/ 0 w 445"/>
                <a:gd name="T23" fmla="*/ 0 h 945"/>
                <a:gd name="T24" fmla="*/ 0 w 445"/>
                <a:gd name="T25" fmla="*/ 14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5" h="945">
                  <a:moveTo>
                    <a:pt x="0" y="149"/>
                  </a:moveTo>
                  <a:lnTo>
                    <a:pt x="0" y="945"/>
                  </a:lnTo>
                  <a:lnTo>
                    <a:pt x="179" y="945"/>
                  </a:lnTo>
                  <a:lnTo>
                    <a:pt x="200" y="149"/>
                  </a:lnTo>
                  <a:lnTo>
                    <a:pt x="244" y="149"/>
                  </a:lnTo>
                  <a:lnTo>
                    <a:pt x="265" y="945"/>
                  </a:lnTo>
                  <a:lnTo>
                    <a:pt x="445" y="945"/>
                  </a:lnTo>
                  <a:lnTo>
                    <a:pt x="445" y="149"/>
                  </a:lnTo>
                  <a:lnTo>
                    <a:pt x="445" y="0"/>
                  </a:lnTo>
                  <a:lnTo>
                    <a:pt x="251" y="0"/>
                  </a:lnTo>
                  <a:lnTo>
                    <a:pt x="193" y="0"/>
                  </a:lnTo>
                  <a:lnTo>
                    <a:pt x="0" y="0"/>
                  </a:lnTo>
                  <a:lnTo>
                    <a:pt x="0" y="149"/>
                  </a:lnTo>
                  <a:close/>
                </a:path>
              </a:pathLst>
            </a:custGeom>
            <a:solidFill>
              <a:schemeClr val="accent5"/>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1" name="Freeform 10"/>
            <p:cNvSpPr>
              <a:spLocks/>
            </p:cNvSpPr>
            <p:nvPr/>
          </p:nvSpPr>
          <p:spPr bwMode="auto">
            <a:xfrm>
              <a:off x="3811588" y="4573588"/>
              <a:ext cx="706438" cy="1500187"/>
            </a:xfrm>
            <a:custGeom>
              <a:avLst/>
              <a:gdLst>
                <a:gd name="T0" fmla="*/ 0 w 445"/>
                <a:gd name="T1" fmla="*/ 149 h 945"/>
                <a:gd name="T2" fmla="*/ 0 w 445"/>
                <a:gd name="T3" fmla="*/ 945 h 945"/>
                <a:gd name="T4" fmla="*/ 179 w 445"/>
                <a:gd name="T5" fmla="*/ 945 h 945"/>
                <a:gd name="T6" fmla="*/ 200 w 445"/>
                <a:gd name="T7" fmla="*/ 149 h 945"/>
                <a:gd name="T8" fmla="*/ 244 w 445"/>
                <a:gd name="T9" fmla="*/ 149 h 945"/>
                <a:gd name="T10" fmla="*/ 265 w 445"/>
                <a:gd name="T11" fmla="*/ 945 h 945"/>
                <a:gd name="T12" fmla="*/ 445 w 445"/>
                <a:gd name="T13" fmla="*/ 945 h 945"/>
                <a:gd name="T14" fmla="*/ 445 w 445"/>
                <a:gd name="T15" fmla="*/ 149 h 945"/>
                <a:gd name="T16" fmla="*/ 445 w 445"/>
                <a:gd name="T17" fmla="*/ 0 h 945"/>
                <a:gd name="T18" fmla="*/ 251 w 445"/>
                <a:gd name="T19" fmla="*/ 0 h 945"/>
                <a:gd name="T20" fmla="*/ 193 w 445"/>
                <a:gd name="T21" fmla="*/ 0 h 945"/>
                <a:gd name="T22" fmla="*/ 0 w 445"/>
                <a:gd name="T23" fmla="*/ 0 h 945"/>
                <a:gd name="T24" fmla="*/ 0 w 445"/>
                <a:gd name="T25" fmla="*/ 14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5" h="945">
                  <a:moveTo>
                    <a:pt x="0" y="149"/>
                  </a:moveTo>
                  <a:lnTo>
                    <a:pt x="0" y="945"/>
                  </a:lnTo>
                  <a:lnTo>
                    <a:pt x="179" y="945"/>
                  </a:lnTo>
                  <a:lnTo>
                    <a:pt x="200" y="149"/>
                  </a:lnTo>
                  <a:lnTo>
                    <a:pt x="244" y="149"/>
                  </a:lnTo>
                  <a:lnTo>
                    <a:pt x="265" y="945"/>
                  </a:lnTo>
                  <a:lnTo>
                    <a:pt x="445" y="945"/>
                  </a:lnTo>
                  <a:lnTo>
                    <a:pt x="445" y="149"/>
                  </a:lnTo>
                  <a:lnTo>
                    <a:pt x="445" y="0"/>
                  </a:lnTo>
                  <a:lnTo>
                    <a:pt x="251" y="0"/>
                  </a:lnTo>
                  <a:lnTo>
                    <a:pt x="193" y="0"/>
                  </a:lnTo>
                  <a:lnTo>
                    <a:pt x="0" y="0"/>
                  </a:lnTo>
                  <a:lnTo>
                    <a:pt x="0" y="1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 name="Freeform 11"/>
            <p:cNvSpPr>
              <a:spLocks/>
            </p:cNvSpPr>
            <p:nvPr/>
          </p:nvSpPr>
          <p:spPr bwMode="auto">
            <a:xfrm>
              <a:off x="3811588" y="4573588"/>
              <a:ext cx="706438" cy="182562"/>
            </a:xfrm>
            <a:custGeom>
              <a:avLst/>
              <a:gdLst>
                <a:gd name="T0" fmla="*/ 0 w 445"/>
                <a:gd name="T1" fmla="*/ 0 h 115"/>
                <a:gd name="T2" fmla="*/ 445 w 445"/>
                <a:gd name="T3" fmla="*/ 115 h 115"/>
                <a:gd name="T4" fmla="*/ 445 w 445"/>
                <a:gd name="T5" fmla="*/ 0 h 115"/>
                <a:gd name="T6" fmla="*/ 0 w 445"/>
                <a:gd name="T7" fmla="*/ 0 h 115"/>
              </a:gdLst>
              <a:ahLst/>
              <a:cxnLst>
                <a:cxn ang="0">
                  <a:pos x="T0" y="T1"/>
                </a:cxn>
                <a:cxn ang="0">
                  <a:pos x="T2" y="T3"/>
                </a:cxn>
                <a:cxn ang="0">
                  <a:pos x="T4" y="T5"/>
                </a:cxn>
                <a:cxn ang="0">
                  <a:pos x="T6" y="T7"/>
                </a:cxn>
              </a:cxnLst>
              <a:rect l="0" t="0" r="r" b="b"/>
              <a:pathLst>
                <a:path w="445" h="115">
                  <a:moveTo>
                    <a:pt x="0" y="0"/>
                  </a:moveTo>
                  <a:lnTo>
                    <a:pt x="445" y="115"/>
                  </a:lnTo>
                  <a:lnTo>
                    <a:pt x="445" y="0"/>
                  </a:lnTo>
                  <a:lnTo>
                    <a:pt x="0" y="0"/>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5" name="Rectangle 14"/>
            <p:cNvSpPr>
              <a:spLocks noChangeArrowheads="1"/>
            </p:cNvSpPr>
            <p:nvPr/>
          </p:nvSpPr>
          <p:spPr bwMode="auto">
            <a:xfrm>
              <a:off x="3811588" y="4495800"/>
              <a:ext cx="706438" cy="77787"/>
            </a:xfrm>
            <a:prstGeom prst="rect">
              <a:avLst/>
            </a:pr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 name="Freeform 15"/>
            <p:cNvSpPr>
              <a:spLocks/>
            </p:cNvSpPr>
            <p:nvPr/>
          </p:nvSpPr>
          <p:spPr bwMode="auto">
            <a:xfrm>
              <a:off x="3773488" y="3386138"/>
              <a:ext cx="781050" cy="1109662"/>
            </a:xfrm>
            <a:custGeom>
              <a:avLst/>
              <a:gdLst>
                <a:gd name="T0" fmla="*/ 288 w 288"/>
                <a:gd name="T1" fmla="*/ 154 h 412"/>
                <a:gd name="T2" fmla="*/ 288 w 288"/>
                <a:gd name="T3" fmla="*/ 41 h 412"/>
                <a:gd name="T4" fmla="*/ 206 w 288"/>
                <a:gd name="T5" fmla="*/ 0 h 412"/>
                <a:gd name="T6" fmla="*/ 202 w 288"/>
                <a:gd name="T7" fmla="*/ 0 h 412"/>
                <a:gd name="T8" fmla="*/ 86 w 288"/>
                <a:gd name="T9" fmla="*/ 0 h 412"/>
                <a:gd name="T10" fmla="*/ 82 w 288"/>
                <a:gd name="T11" fmla="*/ 0 h 412"/>
                <a:gd name="T12" fmla="*/ 0 w 288"/>
                <a:gd name="T13" fmla="*/ 41 h 412"/>
                <a:gd name="T14" fmla="*/ 0 w 288"/>
                <a:gd name="T15" fmla="*/ 154 h 412"/>
                <a:gd name="T16" fmla="*/ 0 w 288"/>
                <a:gd name="T17" fmla="*/ 155 h 412"/>
                <a:gd name="T18" fmla="*/ 0 w 288"/>
                <a:gd name="T19" fmla="*/ 396 h 412"/>
                <a:gd name="T20" fmla="*/ 16 w 288"/>
                <a:gd name="T21" fmla="*/ 412 h 412"/>
                <a:gd name="T22" fmla="*/ 144 w 288"/>
                <a:gd name="T23" fmla="*/ 412 h 412"/>
                <a:gd name="T24" fmla="*/ 272 w 288"/>
                <a:gd name="T25" fmla="*/ 412 h 412"/>
                <a:gd name="T26" fmla="*/ 288 w 288"/>
                <a:gd name="T27" fmla="*/ 396 h 412"/>
                <a:gd name="T28" fmla="*/ 288 w 288"/>
                <a:gd name="T29" fmla="*/ 155 h 412"/>
                <a:gd name="T30" fmla="*/ 288 w 288"/>
                <a:gd name="T31" fmla="*/ 15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412">
                  <a:moveTo>
                    <a:pt x="288" y="154"/>
                  </a:moveTo>
                  <a:cubicBezTo>
                    <a:pt x="288" y="41"/>
                    <a:pt x="288" y="41"/>
                    <a:pt x="288" y="41"/>
                  </a:cubicBezTo>
                  <a:cubicBezTo>
                    <a:pt x="266" y="20"/>
                    <a:pt x="237" y="4"/>
                    <a:pt x="206" y="0"/>
                  </a:cubicBezTo>
                  <a:cubicBezTo>
                    <a:pt x="205" y="0"/>
                    <a:pt x="203" y="0"/>
                    <a:pt x="202" y="0"/>
                  </a:cubicBezTo>
                  <a:cubicBezTo>
                    <a:pt x="86" y="0"/>
                    <a:pt x="86" y="0"/>
                    <a:pt x="86" y="0"/>
                  </a:cubicBezTo>
                  <a:cubicBezTo>
                    <a:pt x="85" y="0"/>
                    <a:pt x="83" y="0"/>
                    <a:pt x="82" y="0"/>
                  </a:cubicBezTo>
                  <a:cubicBezTo>
                    <a:pt x="51" y="4"/>
                    <a:pt x="22" y="20"/>
                    <a:pt x="0" y="41"/>
                  </a:cubicBezTo>
                  <a:cubicBezTo>
                    <a:pt x="0" y="154"/>
                    <a:pt x="0" y="154"/>
                    <a:pt x="0" y="154"/>
                  </a:cubicBezTo>
                  <a:cubicBezTo>
                    <a:pt x="0" y="155"/>
                    <a:pt x="0" y="155"/>
                    <a:pt x="0" y="155"/>
                  </a:cubicBezTo>
                  <a:cubicBezTo>
                    <a:pt x="0" y="396"/>
                    <a:pt x="0" y="396"/>
                    <a:pt x="0" y="396"/>
                  </a:cubicBezTo>
                  <a:cubicBezTo>
                    <a:pt x="0" y="405"/>
                    <a:pt x="7" y="412"/>
                    <a:pt x="16" y="412"/>
                  </a:cubicBezTo>
                  <a:cubicBezTo>
                    <a:pt x="144" y="412"/>
                    <a:pt x="144" y="412"/>
                    <a:pt x="144" y="412"/>
                  </a:cubicBezTo>
                  <a:cubicBezTo>
                    <a:pt x="272" y="412"/>
                    <a:pt x="272" y="412"/>
                    <a:pt x="272" y="412"/>
                  </a:cubicBezTo>
                  <a:cubicBezTo>
                    <a:pt x="281" y="412"/>
                    <a:pt x="288" y="405"/>
                    <a:pt x="288" y="396"/>
                  </a:cubicBezTo>
                  <a:cubicBezTo>
                    <a:pt x="288" y="155"/>
                    <a:pt x="288" y="155"/>
                    <a:pt x="288" y="155"/>
                  </a:cubicBezTo>
                  <a:cubicBezTo>
                    <a:pt x="288" y="154"/>
                    <a:pt x="288" y="154"/>
                    <a:pt x="288" y="154"/>
                  </a:cubicBezTo>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7" name="Freeform 16"/>
            <p:cNvSpPr>
              <a:spLocks/>
            </p:cNvSpPr>
            <p:nvPr/>
          </p:nvSpPr>
          <p:spPr bwMode="auto">
            <a:xfrm>
              <a:off x="4554538" y="3746500"/>
              <a:ext cx="0" cy="185737"/>
            </a:xfrm>
            <a:custGeom>
              <a:avLst/>
              <a:gdLst>
                <a:gd name="T0" fmla="*/ 0 h 117"/>
                <a:gd name="T1" fmla="*/ 34 h 117"/>
                <a:gd name="T2" fmla="*/ 36 h 117"/>
                <a:gd name="T3" fmla="*/ 117 h 117"/>
                <a:gd name="T4" fmla="*/ 0 h 117"/>
                <a:gd name="T5" fmla="*/ 0 h 117"/>
              </a:gdLst>
              <a:ahLst/>
              <a:cxnLst>
                <a:cxn ang="0">
                  <a:pos x="0" y="T0"/>
                </a:cxn>
                <a:cxn ang="0">
                  <a:pos x="0" y="T1"/>
                </a:cxn>
                <a:cxn ang="0">
                  <a:pos x="0" y="T2"/>
                </a:cxn>
                <a:cxn ang="0">
                  <a:pos x="0" y="T3"/>
                </a:cxn>
                <a:cxn ang="0">
                  <a:pos x="0" y="T4"/>
                </a:cxn>
                <a:cxn ang="0">
                  <a:pos x="0" y="T5"/>
                </a:cxn>
              </a:cxnLst>
              <a:rect l="0" t="0" r="r" b="b"/>
              <a:pathLst>
                <a:path h="117">
                  <a:moveTo>
                    <a:pt x="0" y="0"/>
                  </a:moveTo>
                  <a:lnTo>
                    <a:pt x="0" y="34"/>
                  </a:lnTo>
                  <a:lnTo>
                    <a:pt x="0" y="36"/>
                  </a:lnTo>
                  <a:lnTo>
                    <a:pt x="0" y="117"/>
                  </a:lnTo>
                  <a:lnTo>
                    <a:pt x="0" y="0"/>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8" name="Freeform 17"/>
            <p:cNvSpPr>
              <a:spLocks/>
            </p:cNvSpPr>
            <p:nvPr/>
          </p:nvSpPr>
          <p:spPr bwMode="auto">
            <a:xfrm>
              <a:off x="4554538" y="3746500"/>
              <a:ext cx="0" cy="185737"/>
            </a:xfrm>
            <a:custGeom>
              <a:avLst/>
              <a:gdLst>
                <a:gd name="T0" fmla="*/ 0 h 117"/>
                <a:gd name="T1" fmla="*/ 34 h 117"/>
                <a:gd name="T2" fmla="*/ 36 h 117"/>
                <a:gd name="T3" fmla="*/ 117 h 117"/>
                <a:gd name="T4" fmla="*/ 0 h 117"/>
                <a:gd name="T5" fmla="*/ 0 h 117"/>
              </a:gdLst>
              <a:ahLst/>
              <a:cxnLst>
                <a:cxn ang="0">
                  <a:pos x="0" y="T0"/>
                </a:cxn>
                <a:cxn ang="0">
                  <a:pos x="0" y="T1"/>
                </a:cxn>
                <a:cxn ang="0">
                  <a:pos x="0" y="T2"/>
                </a:cxn>
                <a:cxn ang="0">
                  <a:pos x="0" y="T3"/>
                </a:cxn>
                <a:cxn ang="0">
                  <a:pos x="0" y="T4"/>
                </a:cxn>
                <a:cxn ang="0">
                  <a:pos x="0" y="T5"/>
                </a:cxn>
              </a:cxnLst>
              <a:rect l="0" t="0" r="r" b="b"/>
              <a:pathLst>
                <a:path h="117">
                  <a:moveTo>
                    <a:pt x="0" y="0"/>
                  </a:moveTo>
                  <a:lnTo>
                    <a:pt x="0" y="34"/>
                  </a:lnTo>
                  <a:lnTo>
                    <a:pt x="0" y="36"/>
                  </a:lnTo>
                  <a:lnTo>
                    <a:pt x="0" y="117"/>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9" name="Freeform 18"/>
            <p:cNvSpPr>
              <a:spLocks/>
            </p:cNvSpPr>
            <p:nvPr/>
          </p:nvSpPr>
          <p:spPr bwMode="auto">
            <a:xfrm>
              <a:off x="4446588" y="3663950"/>
              <a:ext cx="107950" cy="268287"/>
            </a:xfrm>
            <a:custGeom>
              <a:avLst/>
              <a:gdLst>
                <a:gd name="T0" fmla="*/ 0 w 68"/>
                <a:gd name="T1" fmla="*/ 0 h 169"/>
                <a:gd name="T2" fmla="*/ 68 w 68"/>
                <a:gd name="T3" fmla="*/ 169 h 169"/>
                <a:gd name="T4" fmla="*/ 68 w 68"/>
                <a:gd name="T5" fmla="*/ 88 h 169"/>
                <a:gd name="T6" fmla="*/ 68 w 68"/>
                <a:gd name="T7" fmla="*/ 86 h 169"/>
                <a:gd name="T8" fmla="*/ 68 w 68"/>
                <a:gd name="T9" fmla="*/ 52 h 169"/>
                <a:gd name="T10" fmla="*/ 0 w 68"/>
                <a:gd name="T11" fmla="*/ 0 h 169"/>
              </a:gdLst>
              <a:ahLst/>
              <a:cxnLst>
                <a:cxn ang="0">
                  <a:pos x="T0" y="T1"/>
                </a:cxn>
                <a:cxn ang="0">
                  <a:pos x="T2" y="T3"/>
                </a:cxn>
                <a:cxn ang="0">
                  <a:pos x="T4" y="T5"/>
                </a:cxn>
                <a:cxn ang="0">
                  <a:pos x="T6" y="T7"/>
                </a:cxn>
                <a:cxn ang="0">
                  <a:pos x="T8" y="T9"/>
                </a:cxn>
                <a:cxn ang="0">
                  <a:pos x="T10" y="T11"/>
                </a:cxn>
              </a:cxnLst>
              <a:rect l="0" t="0" r="r" b="b"/>
              <a:pathLst>
                <a:path w="68" h="169">
                  <a:moveTo>
                    <a:pt x="0" y="0"/>
                  </a:moveTo>
                  <a:lnTo>
                    <a:pt x="68" y="169"/>
                  </a:lnTo>
                  <a:lnTo>
                    <a:pt x="68" y="88"/>
                  </a:lnTo>
                  <a:lnTo>
                    <a:pt x="68" y="86"/>
                  </a:lnTo>
                  <a:lnTo>
                    <a:pt x="68" y="52"/>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20" name="Freeform 19"/>
            <p:cNvSpPr>
              <a:spLocks/>
            </p:cNvSpPr>
            <p:nvPr/>
          </p:nvSpPr>
          <p:spPr bwMode="auto">
            <a:xfrm>
              <a:off x="4446588" y="3663950"/>
              <a:ext cx="107950" cy="268287"/>
            </a:xfrm>
            <a:custGeom>
              <a:avLst/>
              <a:gdLst>
                <a:gd name="T0" fmla="*/ 0 w 68"/>
                <a:gd name="T1" fmla="*/ 0 h 169"/>
                <a:gd name="T2" fmla="*/ 68 w 68"/>
                <a:gd name="T3" fmla="*/ 169 h 169"/>
                <a:gd name="T4" fmla="*/ 68 w 68"/>
                <a:gd name="T5" fmla="*/ 88 h 169"/>
                <a:gd name="T6" fmla="*/ 68 w 68"/>
                <a:gd name="T7" fmla="*/ 86 h 169"/>
                <a:gd name="T8" fmla="*/ 68 w 68"/>
                <a:gd name="T9" fmla="*/ 52 h 169"/>
                <a:gd name="T10" fmla="*/ 0 w 68"/>
                <a:gd name="T11" fmla="*/ 0 h 169"/>
              </a:gdLst>
              <a:ahLst/>
              <a:cxnLst>
                <a:cxn ang="0">
                  <a:pos x="T0" y="T1"/>
                </a:cxn>
                <a:cxn ang="0">
                  <a:pos x="T2" y="T3"/>
                </a:cxn>
                <a:cxn ang="0">
                  <a:pos x="T4" y="T5"/>
                </a:cxn>
                <a:cxn ang="0">
                  <a:pos x="T6" y="T7"/>
                </a:cxn>
                <a:cxn ang="0">
                  <a:pos x="T8" y="T9"/>
                </a:cxn>
                <a:cxn ang="0">
                  <a:pos x="T10" y="T11"/>
                </a:cxn>
              </a:cxnLst>
              <a:rect l="0" t="0" r="r" b="b"/>
              <a:pathLst>
                <a:path w="68" h="169">
                  <a:moveTo>
                    <a:pt x="0" y="0"/>
                  </a:moveTo>
                  <a:lnTo>
                    <a:pt x="68" y="169"/>
                  </a:lnTo>
                  <a:lnTo>
                    <a:pt x="68" y="88"/>
                  </a:lnTo>
                  <a:lnTo>
                    <a:pt x="68" y="86"/>
                  </a:lnTo>
                  <a:lnTo>
                    <a:pt x="68" y="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21" name="Freeform 20"/>
            <p:cNvSpPr>
              <a:spLocks/>
            </p:cNvSpPr>
            <p:nvPr/>
          </p:nvSpPr>
          <p:spPr bwMode="auto">
            <a:xfrm>
              <a:off x="3841751" y="2503488"/>
              <a:ext cx="590550" cy="842962"/>
            </a:xfrm>
            <a:custGeom>
              <a:avLst/>
              <a:gdLst>
                <a:gd name="T0" fmla="*/ 95 w 218"/>
                <a:gd name="T1" fmla="*/ 5 h 313"/>
                <a:gd name="T2" fmla="*/ 5 w 218"/>
                <a:gd name="T3" fmla="*/ 113 h 313"/>
                <a:gd name="T4" fmla="*/ 14 w 218"/>
                <a:gd name="T5" fmla="*/ 217 h 313"/>
                <a:gd name="T6" fmla="*/ 122 w 218"/>
                <a:gd name="T7" fmla="*/ 308 h 313"/>
                <a:gd name="T8" fmla="*/ 213 w 218"/>
                <a:gd name="T9" fmla="*/ 200 h 313"/>
                <a:gd name="T10" fmla="*/ 204 w 218"/>
                <a:gd name="T11" fmla="*/ 96 h 313"/>
                <a:gd name="T12" fmla="*/ 95 w 218"/>
                <a:gd name="T13" fmla="*/ 5 h 313"/>
              </a:gdLst>
              <a:ahLst/>
              <a:cxnLst>
                <a:cxn ang="0">
                  <a:pos x="T0" y="T1"/>
                </a:cxn>
                <a:cxn ang="0">
                  <a:pos x="T2" y="T3"/>
                </a:cxn>
                <a:cxn ang="0">
                  <a:pos x="T4" y="T5"/>
                </a:cxn>
                <a:cxn ang="0">
                  <a:pos x="T6" y="T7"/>
                </a:cxn>
                <a:cxn ang="0">
                  <a:pos x="T8" y="T9"/>
                </a:cxn>
                <a:cxn ang="0">
                  <a:pos x="T10" y="T11"/>
                </a:cxn>
                <a:cxn ang="0">
                  <a:pos x="T12" y="T13"/>
                </a:cxn>
              </a:cxnLst>
              <a:rect l="0" t="0" r="r" b="b"/>
              <a:pathLst>
                <a:path w="218" h="313">
                  <a:moveTo>
                    <a:pt x="95" y="5"/>
                  </a:moveTo>
                  <a:cubicBezTo>
                    <a:pt x="40" y="10"/>
                    <a:pt x="0" y="58"/>
                    <a:pt x="5" y="113"/>
                  </a:cubicBezTo>
                  <a:cubicBezTo>
                    <a:pt x="14" y="217"/>
                    <a:pt x="14" y="217"/>
                    <a:pt x="14" y="217"/>
                  </a:cubicBezTo>
                  <a:cubicBezTo>
                    <a:pt x="18" y="272"/>
                    <a:pt x="67" y="313"/>
                    <a:pt x="122" y="308"/>
                  </a:cubicBezTo>
                  <a:cubicBezTo>
                    <a:pt x="177" y="303"/>
                    <a:pt x="218" y="255"/>
                    <a:pt x="213" y="200"/>
                  </a:cubicBezTo>
                  <a:cubicBezTo>
                    <a:pt x="204" y="96"/>
                    <a:pt x="204" y="96"/>
                    <a:pt x="204" y="96"/>
                  </a:cubicBezTo>
                  <a:cubicBezTo>
                    <a:pt x="199" y="41"/>
                    <a:pt x="151" y="0"/>
                    <a:pt x="95" y="5"/>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2" name="Freeform 21"/>
            <p:cNvSpPr>
              <a:spLocks/>
            </p:cNvSpPr>
            <p:nvPr/>
          </p:nvSpPr>
          <p:spPr bwMode="auto">
            <a:xfrm>
              <a:off x="3811588" y="2917825"/>
              <a:ext cx="119063" cy="166687"/>
            </a:xfrm>
            <a:custGeom>
              <a:avLst/>
              <a:gdLst>
                <a:gd name="T0" fmla="*/ 19 w 44"/>
                <a:gd name="T1" fmla="*/ 1 h 62"/>
                <a:gd name="T2" fmla="*/ 1 w 44"/>
                <a:gd name="T3" fmla="*/ 23 h 62"/>
                <a:gd name="T4" fmla="*/ 3 w 44"/>
                <a:gd name="T5" fmla="*/ 43 h 62"/>
                <a:gd name="T6" fmla="*/ 25 w 44"/>
                <a:gd name="T7" fmla="*/ 61 h 62"/>
                <a:gd name="T8" fmla="*/ 43 w 44"/>
                <a:gd name="T9" fmla="*/ 40 h 62"/>
                <a:gd name="T10" fmla="*/ 41 w 44"/>
                <a:gd name="T11" fmla="*/ 19 h 62"/>
                <a:gd name="T12" fmla="*/ 19 w 44"/>
                <a:gd name="T13" fmla="*/ 1 h 62"/>
              </a:gdLst>
              <a:ahLst/>
              <a:cxnLst>
                <a:cxn ang="0">
                  <a:pos x="T0" y="T1"/>
                </a:cxn>
                <a:cxn ang="0">
                  <a:pos x="T2" y="T3"/>
                </a:cxn>
                <a:cxn ang="0">
                  <a:pos x="T4" y="T5"/>
                </a:cxn>
                <a:cxn ang="0">
                  <a:pos x="T6" y="T7"/>
                </a:cxn>
                <a:cxn ang="0">
                  <a:pos x="T8" y="T9"/>
                </a:cxn>
                <a:cxn ang="0">
                  <a:pos x="T10" y="T11"/>
                </a:cxn>
                <a:cxn ang="0">
                  <a:pos x="T12" y="T13"/>
                </a:cxn>
              </a:cxnLst>
              <a:rect l="0" t="0" r="r" b="b"/>
              <a:pathLst>
                <a:path w="44" h="62">
                  <a:moveTo>
                    <a:pt x="19" y="1"/>
                  </a:moveTo>
                  <a:cubicBezTo>
                    <a:pt x="8" y="2"/>
                    <a:pt x="0" y="12"/>
                    <a:pt x="1" y="23"/>
                  </a:cubicBezTo>
                  <a:cubicBezTo>
                    <a:pt x="3" y="43"/>
                    <a:pt x="3" y="43"/>
                    <a:pt x="3" y="43"/>
                  </a:cubicBezTo>
                  <a:cubicBezTo>
                    <a:pt x="4" y="54"/>
                    <a:pt x="14" y="62"/>
                    <a:pt x="25" y="61"/>
                  </a:cubicBezTo>
                  <a:cubicBezTo>
                    <a:pt x="36" y="61"/>
                    <a:pt x="44" y="51"/>
                    <a:pt x="43" y="40"/>
                  </a:cubicBezTo>
                  <a:cubicBezTo>
                    <a:pt x="41" y="19"/>
                    <a:pt x="41" y="19"/>
                    <a:pt x="41" y="19"/>
                  </a:cubicBezTo>
                  <a:cubicBezTo>
                    <a:pt x="40" y="8"/>
                    <a:pt x="30" y="0"/>
                    <a:pt x="19" y="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3" name="Freeform 22"/>
            <p:cNvSpPr>
              <a:spLocks/>
            </p:cNvSpPr>
            <p:nvPr/>
          </p:nvSpPr>
          <p:spPr bwMode="auto">
            <a:xfrm>
              <a:off x="4351338" y="2871788"/>
              <a:ext cx="119063" cy="166687"/>
            </a:xfrm>
            <a:custGeom>
              <a:avLst/>
              <a:gdLst>
                <a:gd name="T0" fmla="*/ 19 w 44"/>
                <a:gd name="T1" fmla="*/ 0 h 62"/>
                <a:gd name="T2" fmla="*/ 1 w 44"/>
                <a:gd name="T3" fmla="*/ 22 h 62"/>
                <a:gd name="T4" fmla="*/ 3 w 44"/>
                <a:gd name="T5" fmla="*/ 43 h 62"/>
                <a:gd name="T6" fmla="*/ 25 w 44"/>
                <a:gd name="T7" fmla="*/ 61 h 62"/>
                <a:gd name="T8" fmla="*/ 43 w 44"/>
                <a:gd name="T9" fmla="*/ 39 h 62"/>
                <a:gd name="T10" fmla="*/ 41 w 44"/>
                <a:gd name="T11" fmla="*/ 19 h 62"/>
                <a:gd name="T12" fmla="*/ 19 w 4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44" h="62">
                  <a:moveTo>
                    <a:pt x="19" y="0"/>
                  </a:moveTo>
                  <a:cubicBezTo>
                    <a:pt x="8" y="1"/>
                    <a:pt x="0" y="11"/>
                    <a:pt x="1" y="22"/>
                  </a:cubicBezTo>
                  <a:cubicBezTo>
                    <a:pt x="3" y="43"/>
                    <a:pt x="3" y="43"/>
                    <a:pt x="3" y="43"/>
                  </a:cubicBezTo>
                  <a:cubicBezTo>
                    <a:pt x="4" y="54"/>
                    <a:pt x="14" y="62"/>
                    <a:pt x="25" y="61"/>
                  </a:cubicBezTo>
                  <a:cubicBezTo>
                    <a:pt x="36" y="60"/>
                    <a:pt x="44" y="50"/>
                    <a:pt x="43" y="39"/>
                  </a:cubicBezTo>
                  <a:cubicBezTo>
                    <a:pt x="41" y="19"/>
                    <a:pt x="41" y="19"/>
                    <a:pt x="41" y="19"/>
                  </a:cubicBezTo>
                  <a:cubicBezTo>
                    <a:pt x="40" y="8"/>
                    <a:pt x="30" y="0"/>
                    <a:pt x="19"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4" name="Freeform 23"/>
            <p:cNvSpPr>
              <a:spLocks/>
            </p:cNvSpPr>
            <p:nvPr/>
          </p:nvSpPr>
          <p:spPr bwMode="auto">
            <a:xfrm>
              <a:off x="3754438" y="2406651"/>
              <a:ext cx="768350" cy="812800"/>
            </a:xfrm>
            <a:custGeom>
              <a:avLst/>
              <a:gdLst>
                <a:gd name="T0" fmla="*/ 238 w 283"/>
                <a:gd name="T1" fmla="*/ 58 h 302"/>
                <a:gd name="T2" fmla="*/ 246 w 283"/>
                <a:gd name="T3" fmla="*/ 19 h 302"/>
                <a:gd name="T4" fmla="*/ 227 w 283"/>
                <a:gd name="T5" fmla="*/ 23 h 302"/>
                <a:gd name="T6" fmla="*/ 232 w 283"/>
                <a:gd name="T7" fmla="*/ 9 h 302"/>
                <a:gd name="T8" fmla="*/ 230 w 283"/>
                <a:gd name="T9" fmla="*/ 8 h 302"/>
                <a:gd name="T10" fmla="*/ 184 w 283"/>
                <a:gd name="T11" fmla="*/ 10 h 302"/>
                <a:gd name="T12" fmla="*/ 124 w 283"/>
                <a:gd name="T13" fmla="*/ 3 h 302"/>
                <a:gd name="T14" fmla="*/ 22 w 283"/>
                <a:gd name="T15" fmla="*/ 77 h 302"/>
                <a:gd name="T16" fmla="*/ 71 w 283"/>
                <a:gd name="T17" fmla="*/ 287 h 302"/>
                <a:gd name="T18" fmla="*/ 151 w 283"/>
                <a:gd name="T19" fmla="*/ 301 h 302"/>
                <a:gd name="T20" fmla="*/ 232 w 283"/>
                <a:gd name="T21" fmla="*/ 262 h 302"/>
                <a:gd name="T22" fmla="*/ 238 w 283"/>
                <a:gd name="T23" fmla="*/ 5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3" h="302">
                  <a:moveTo>
                    <a:pt x="238" y="58"/>
                  </a:moveTo>
                  <a:cubicBezTo>
                    <a:pt x="244" y="47"/>
                    <a:pt x="248" y="34"/>
                    <a:pt x="246" y="19"/>
                  </a:cubicBezTo>
                  <a:cubicBezTo>
                    <a:pt x="239" y="22"/>
                    <a:pt x="233" y="23"/>
                    <a:pt x="227" y="23"/>
                  </a:cubicBezTo>
                  <a:cubicBezTo>
                    <a:pt x="231" y="17"/>
                    <a:pt x="231" y="11"/>
                    <a:pt x="232" y="9"/>
                  </a:cubicBezTo>
                  <a:cubicBezTo>
                    <a:pt x="232" y="8"/>
                    <a:pt x="231" y="7"/>
                    <a:pt x="230" y="8"/>
                  </a:cubicBezTo>
                  <a:cubicBezTo>
                    <a:pt x="210" y="19"/>
                    <a:pt x="184" y="10"/>
                    <a:pt x="184" y="10"/>
                  </a:cubicBezTo>
                  <a:cubicBezTo>
                    <a:pt x="167" y="3"/>
                    <a:pt x="149" y="0"/>
                    <a:pt x="124" y="3"/>
                  </a:cubicBezTo>
                  <a:cubicBezTo>
                    <a:pt x="40" y="10"/>
                    <a:pt x="22" y="77"/>
                    <a:pt x="22" y="77"/>
                  </a:cubicBezTo>
                  <a:cubicBezTo>
                    <a:pt x="0" y="199"/>
                    <a:pt x="71" y="287"/>
                    <a:pt x="71" y="287"/>
                  </a:cubicBezTo>
                  <a:cubicBezTo>
                    <a:pt x="71" y="287"/>
                    <a:pt x="109" y="302"/>
                    <a:pt x="151" y="301"/>
                  </a:cubicBezTo>
                  <a:cubicBezTo>
                    <a:pt x="192" y="295"/>
                    <a:pt x="232" y="262"/>
                    <a:pt x="232" y="262"/>
                  </a:cubicBezTo>
                  <a:cubicBezTo>
                    <a:pt x="232" y="262"/>
                    <a:pt x="283" y="127"/>
                    <a:pt x="238" y="5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5" name="Freeform 24"/>
            <p:cNvSpPr>
              <a:spLocks/>
            </p:cNvSpPr>
            <p:nvPr/>
          </p:nvSpPr>
          <p:spPr bwMode="auto">
            <a:xfrm>
              <a:off x="3917951" y="2824163"/>
              <a:ext cx="300038" cy="195262"/>
            </a:xfrm>
            <a:custGeom>
              <a:avLst/>
              <a:gdLst>
                <a:gd name="T0" fmla="*/ 85 w 111"/>
                <a:gd name="T1" fmla="*/ 61 h 73"/>
                <a:gd name="T2" fmla="*/ 82 w 111"/>
                <a:gd name="T3" fmla="*/ 62 h 73"/>
                <a:gd name="T4" fmla="*/ 74 w 111"/>
                <a:gd name="T5" fmla="*/ 63 h 73"/>
                <a:gd name="T6" fmla="*/ 49 w 111"/>
                <a:gd name="T7" fmla="*/ 66 h 73"/>
                <a:gd name="T8" fmla="*/ 24 w 111"/>
                <a:gd name="T9" fmla="*/ 70 h 73"/>
                <a:gd name="T10" fmla="*/ 13 w 111"/>
                <a:gd name="T11" fmla="*/ 73 h 73"/>
                <a:gd name="T12" fmla="*/ 0 w 111"/>
                <a:gd name="T13" fmla="*/ 14 h 73"/>
                <a:gd name="T14" fmla="*/ 12 w 111"/>
                <a:gd name="T15" fmla="*/ 12 h 73"/>
                <a:gd name="T16" fmla="*/ 39 w 111"/>
                <a:gd name="T17" fmla="*/ 7 h 73"/>
                <a:gd name="T18" fmla="*/ 67 w 111"/>
                <a:gd name="T19" fmla="*/ 3 h 73"/>
                <a:gd name="T20" fmla="*/ 76 w 111"/>
                <a:gd name="T21" fmla="*/ 2 h 73"/>
                <a:gd name="T22" fmla="*/ 79 w 111"/>
                <a:gd name="T23" fmla="*/ 2 h 73"/>
                <a:gd name="T24" fmla="*/ 110 w 111"/>
                <a:gd name="T25" fmla="*/ 29 h 73"/>
                <a:gd name="T26" fmla="*/ 85 w 111"/>
                <a:gd name="T27" fmla="*/ 6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73">
                  <a:moveTo>
                    <a:pt x="85" y="61"/>
                  </a:moveTo>
                  <a:cubicBezTo>
                    <a:pt x="85" y="61"/>
                    <a:pt x="84" y="61"/>
                    <a:pt x="82" y="62"/>
                  </a:cubicBezTo>
                  <a:cubicBezTo>
                    <a:pt x="80" y="62"/>
                    <a:pt x="77" y="62"/>
                    <a:pt x="74" y="63"/>
                  </a:cubicBezTo>
                  <a:cubicBezTo>
                    <a:pt x="67" y="64"/>
                    <a:pt x="58" y="65"/>
                    <a:pt x="49" y="66"/>
                  </a:cubicBezTo>
                  <a:cubicBezTo>
                    <a:pt x="40" y="68"/>
                    <a:pt x="31" y="69"/>
                    <a:pt x="24" y="70"/>
                  </a:cubicBezTo>
                  <a:cubicBezTo>
                    <a:pt x="17" y="72"/>
                    <a:pt x="13" y="73"/>
                    <a:pt x="13" y="73"/>
                  </a:cubicBezTo>
                  <a:cubicBezTo>
                    <a:pt x="0" y="14"/>
                    <a:pt x="0" y="14"/>
                    <a:pt x="0" y="14"/>
                  </a:cubicBezTo>
                  <a:cubicBezTo>
                    <a:pt x="0" y="14"/>
                    <a:pt x="5" y="13"/>
                    <a:pt x="12" y="12"/>
                  </a:cubicBezTo>
                  <a:cubicBezTo>
                    <a:pt x="20" y="10"/>
                    <a:pt x="30" y="9"/>
                    <a:pt x="39" y="7"/>
                  </a:cubicBezTo>
                  <a:cubicBezTo>
                    <a:pt x="49" y="5"/>
                    <a:pt x="59" y="4"/>
                    <a:pt x="67" y="3"/>
                  </a:cubicBezTo>
                  <a:cubicBezTo>
                    <a:pt x="70" y="3"/>
                    <a:pt x="73" y="2"/>
                    <a:pt x="76" y="2"/>
                  </a:cubicBezTo>
                  <a:cubicBezTo>
                    <a:pt x="78" y="2"/>
                    <a:pt x="79" y="2"/>
                    <a:pt x="79" y="2"/>
                  </a:cubicBezTo>
                  <a:cubicBezTo>
                    <a:pt x="95" y="0"/>
                    <a:pt x="108" y="12"/>
                    <a:pt x="110" y="29"/>
                  </a:cubicBezTo>
                  <a:cubicBezTo>
                    <a:pt x="111" y="45"/>
                    <a:pt x="100" y="60"/>
                    <a:pt x="85" y="6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26" name="Freeform 25"/>
            <p:cNvSpPr>
              <a:spLocks/>
            </p:cNvSpPr>
            <p:nvPr/>
          </p:nvSpPr>
          <p:spPr bwMode="auto">
            <a:xfrm>
              <a:off x="3965576" y="2936875"/>
              <a:ext cx="163513" cy="104775"/>
            </a:xfrm>
            <a:custGeom>
              <a:avLst/>
              <a:gdLst>
                <a:gd name="T0" fmla="*/ 52 w 60"/>
                <a:gd name="T1" fmla="*/ 39 h 39"/>
                <a:gd name="T2" fmla="*/ 34 w 60"/>
                <a:gd name="T3" fmla="*/ 37 h 39"/>
                <a:gd name="T4" fmla="*/ 19 w 60"/>
                <a:gd name="T5" fmla="*/ 30 h 39"/>
                <a:gd name="T6" fmla="*/ 4 w 60"/>
                <a:gd name="T7" fmla="*/ 19 h 39"/>
                <a:gd name="T8" fmla="*/ 3 w 60"/>
                <a:gd name="T9" fmla="*/ 5 h 39"/>
                <a:gd name="T10" fmla="*/ 16 w 60"/>
                <a:gd name="T11" fmla="*/ 4 h 39"/>
                <a:gd name="T12" fmla="*/ 19 w 60"/>
                <a:gd name="T13" fmla="*/ 7 h 39"/>
                <a:gd name="T14" fmla="*/ 27 w 60"/>
                <a:gd name="T15" fmla="*/ 12 h 39"/>
                <a:gd name="T16" fmla="*/ 50 w 60"/>
                <a:gd name="T17" fmla="*/ 19 h 39"/>
                <a:gd name="T18" fmla="*/ 60 w 60"/>
                <a:gd name="T19" fmla="*/ 28 h 39"/>
                <a:gd name="T20" fmla="*/ 52 w 60"/>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39">
                  <a:moveTo>
                    <a:pt x="52" y="39"/>
                  </a:moveTo>
                  <a:cubicBezTo>
                    <a:pt x="46" y="39"/>
                    <a:pt x="40" y="39"/>
                    <a:pt x="34" y="37"/>
                  </a:cubicBezTo>
                  <a:cubicBezTo>
                    <a:pt x="29" y="35"/>
                    <a:pt x="24" y="33"/>
                    <a:pt x="19" y="30"/>
                  </a:cubicBezTo>
                  <a:cubicBezTo>
                    <a:pt x="11" y="25"/>
                    <a:pt x="5" y="19"/>
                    <a:pt x="4" y="19"/>
                  </a:cubicBezTo>
                  <a:cubicBezTo>
                    <a:pt x="0" y="15"/>
                    <a:pt x="0" y="9"/>
                    <a:pt x="3" y="5"/>
                  </a:cubicBezTo>
                  <a:cubicBezTo>
                    <a:pt x="6" y="1"/>
                    <a:pt x="12" y="0"/>
                    <a:pt x="16" y="4"/>
                  </a:cubicBezTo>
                  <a:cubicBezTo>
                    <a:pt x="16" y="4"/>
                    <a:pt x="17" y="5"/>
                    <a:pt x="19" y="7"/>
                  </a:cubicBezTo>
                  <a:cubicBezTo>
                    <a:pt x="21" y="8"/>
                    <a:pt x="23" y="10"/>
                    <a:pt x="27" y="12"/>
                  </a:cubicBezTo>
                  <a:cubicBezTo>
                    <a:pt x="33" y="16"/>
                    <a:pt x="41" y="20"/>
                    <a:pt x="50" y="19"/>
                  </a:cubicBezTo>
                  <a:cubicBezTo>
                    <a:pt x="54" y="18"/>
                    <a:pt x="59" y="22"/>
                    <a:pt x="60" y="28"/>
                  </a:cubicBezTo>
                  <a:cubicBezTo>
                    <a:pt x="60" y="33"/>
                    <a:pt x="57" y="38"/>
                    <a:pt x="52" y="39"/>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7" name="Freeform 26"/>
            <p:cNvSpPr>
              <a:spLocks/>
            </p:cNvSpPr>
            <p:nvPr/>
          </p:nvSpPr>
          <p:spPr bwMode="auto">
            <a:xfrm>
              <a:off x="3379788" y="2841625"/>
              <a:ext cx="600075" cy="849312"/>
            </a:xfrm>
            <a:custGeom>
              <a:avLst/>
              <a:gdLst>
                <a:gd name="T0" fmla="*/ 205 w 221"/>
                <a:gd name="T1" fmla="*/ 0 h 315"/>
                <a:gd name="T2" fmla="*/ 27 w 221"/>
                <a:gd name="T3" fmla="*/ 116 h 315"/>
                <a:gd name="T4" fmla="*/ 145 w 221"/>
                <a:gd name="T5" fmla="*/ 315 h 315"/>
                <a:gd name="T6" fmla="*/ 166 w 221"/>
                <a:gd name="T7" fmla="*/ 249 h 315"/>
                <a:gd name="T8" fmla="*/ 95 w 221"/>
                <a:gd name="T9" fmla="*/ 139 h 315"/>
                <a:gd name="T10" fmla="*/ 221 w 221"/>
                <a:gd name="T11" fmla="*/ 70 h 315"/>
                <a:gd name="T12" fmla="*/ 205 w 221"/>
                <a:gd name="T13" fmla="*/ 0 h 315"/>
              </a:gdLst>
              <a:ahLst/>
              <a:cxnLst>
                <a:cxn ang="0">
                  <a:pos x="T0" y="T1"/>
                </a:cxn>
                <a:cxn ang="0">
                  <a:pos x="T2" y="T3"/>
                </a:cxn>
                <a:cxn ang="0">
                  <a:pos x="T4" y="T5"/>
                </a:cxn>
                <a:cxn ang="0">
                  <a:pos x="T6" y="T7"/>
                </a:cxn>
                <a:cxn ang="0">
                  <a:pos x="T8" y="T9"/>
                </a:cxn>
                <a:cxn ang="0">
                  <a:pos x="T10" y="T11"/>
                </a:cxn>
                <a:cxn ang="0">
                  <a:pos x="T12" y="T13"/>
                </a:cxn>
              </a:cxnLst>
              <a:rect l="0" t="0" r="r" b="b"/>
              <a:pathLst>
                <a:path w="221" h="315">
                  <a:moveTo>
                    <a:pt x="205" y="0"/>
                  </a:moveTo>
                  <a:cubicBezTo>
                    <a:pt x="153" y="11"/>
                    <a:pt x="54" y="34"/>
                    <a:pt x="27" y="116"/>
                  </a:cubicBezTo>
                  <a:cubicBezTo>
                    <a:pt x="0" y="194"/>
                    <a:pt x="74" y="293"/>
                    <a:pt x="145" y="315"/>
                  </a:cubicBezTo>
                  <a:cubicBezTo>
                    <a:pt x="166" y="249"/>
                    <a:pt x="166" y="249"/>
                    <a:pt x="166" y="249"/>
                  </a:cubicBezTo>
                  <a:cubicBezTo>
                    <a:pt x="127" y="231"/>
                    <a:pt x="81" y="180"/>
                    <a:pt x="95" y="139"/>
                  </a:cubicBezTo>
                  <a:cubicBezTo>
                    <a:pt x="108" y="98"/>
                    <a:pt x="167" y="82"/>
                    <a:pt x="221" y="70"/>
                  </a:cubicBezTo>
                  <a:lnTo>
                    <a:pt x="205" y="0"/>
                  </a:ln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28" name="Freeform 27"/>
            <p:cNvSpPr>
              <a:spLocks/>
            </p:cNvSpPr>
            <p:nvPr/>
          </p:nvSpPr>
          <p:spPr bwMode="auto">
            <a:xfrm>
              <a:off x="4679951" y="4551363"/>
              <a:ext cx="165100" cy="315912"/>
            </a:xfrm>
            <a:custGeom>
              <a:avLst/>
              <a:gdLst>
                <a:gd name="T0" fmla="*/ 0 w 61"/>
                <a:gd name="T1" fmla="*/ 82 h 117"/>
                <a:gd name="T2" fmla="*/ 2 w 61"/>
                <a:gd name="T3" fmla="*/ 69 h 117"/>
                <a:gd name="T4" fmla="*/ 5 w 61"/>
                <a:gd name="T5" fmla="*/ 41 h 117"/>
                <a:gd name="T6" fmla="*/ 6 w 61"/>
                <a:gd name="T7" fmla="*/ 13 h 117"/>
                <a:gd name="T8" fmla="*/ 7 w 61"/>
                <a:gd name="T9" fmla="*/ 0 h 117"/>
                <a:gd name="T10" fmla="*/ 61 w 61"/>
                <a:gd name="T11" fmla="*/ 1 h 117"/>
                <a:gd name="T12" fmla="*/ 60 w 61"/>
                <a:gd name="T13" fmla="*/ 15 h 117"/>
                <a:gd name="T14" fmla="*/ 59 w 61"/>
                <a:gd name="T15" fmla="*/ 45 h 117"/>
                <a:gd name="T16" fmla="*/ 56 w 61"/>
                <a:gd name="T17" fmla="*/ 76 h 117"/>
                <a:gd name="T18" fmla="*/ 54 w 61"/>
                <a:gd name="T19" fmla="*/ 90 h 117"/>
                <a:gd name="T20" fmla="*/ 50 w 61"/>
                <a:gd name="T21" fmla="*/ 102 h 117"/>
                <a:gd name="T22" fmla="*/ 42 w 61"/>
                <a:gd name="T23" fmla="*/ 110 h 117"/>
                <a:gd name="T24" fmla="*/ 22 w 61"/>
                <a:gd name="T25" fmla="*/ 116 h 117"/>
                <a:gd name="T26" fmla="*/ 5 w 61"/>
                <a:gd name="T27" fmla="*/ 103 h 117"/>
                <a:gd name="T28" fmla="*/ 1 w 61"/>
                <a:gd name="T29" fmla="*/ 93 h 117"/>
                <a:gd name="T30" fmla="*/ 0 w 61"/>
                <a:gd name="T31" fmla="*/ 8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117">
                  <a:moveTo>
                    <a:pt x="0" y="82"/>
                  </a:moveTo>
                  <a:cubicBezTo>
                    <a:pt x="0" y="82"/>
                    <a:pt x="1" y="77"/>
                    <a:pt x="2" y="69"/>
                  </a:cubicBezTo>
                  <a:cubicBezTo>
                    <a:pt x="3" y="61"/>
                    <a:pt x="4" y="51"/>
                    <a:pt x="5" y="41"/>
                  </a:cubicBezTo>
                  <a:cubicBezTo>
                    <a:pt x="6" y="31"/>
                    <a:pt x="6" y="21"/>
                    <a:pt x="6" y="13"/>
                  </a:cubicBezTo>
                  <a:cubicBezTo>
                    <a:pt x="7" y="6"/>
                    <a:pt x="7" y="0"/>
                    <a:pt x="7" y="0"/>
                  </a:cubicBezTo>
                  <a:cubicBezTo>
                    <a:pt x="61" y="1"/>
                    <a:pt x="61" y="1"/>
                    <a:pt x="61" y="1"/>
                  </a:cubicBezTo>
                  <a:cubicBezTo>
                    <a:pt x="61" y="1"/>
                    <a:pt x="61" y="7"/>
                    <a:pt x="60" y="15"/>
                  </a:cubicBezTo>
                  <a:cubicBezTo>
                    <a:pt x="60" y="23"/>
                    <a:pt x="60" y="34"/>
                    <a:pt x="59" y="45"/>
                  </a:cubicBezTo>
                  <a:cubicBezTo>
                    <a:pt x="58" y="56"/>
                    <a:pt x="57" y="67"/>
                    <a:pt x="56" y="76"/>
                  </a:cubicBezTo>
                  <a:cubicBezTo>
                    <a:pt x="55" y="84"/>
                    <a:pt x="54" y="90"/>
                    <a:pt x="54" y="90"/>
                  </a:cubicBezTo>
                  <a:cubicBezTo>
                    <a:pt x="53" y="94"/>
                    <a:pt x="52" y="98"/>
                    <a:pt x="50" y="102"/>
                  </a:cubicBezTo>
                  <a:cubicBezTo>
                    <a:pt x="48" y="105"/>
                    <a:pt x="45" y="108"/>
                    <a:pt x="42" y="110"/>
                  </a:cubicBezTo>
                  <a:cubicBezTo>
                    <a:pt x="36" y="115"/>
                    <a:pt x="29" y="117"/>
                    <a:pt x="22" y="116"/>
                  </a:cubicBezTo>
                  <a:cubicBezTo>
                    <a:pt x="14" y="114"/>
                    <a:pt x="8" y="109"/>
                    <a:pt x="5" y="103"/>
                  </a:cubicBezTo>
                  <a:cubicBezTo>
                    <a:pt x="3" y="100"/>
                    <a:pt x="1" y="97"/>
                    <a:pt x="1" y="93"/>
                  </a:cubicBezTo>
                  <a:cubicBezTo>
                    <a:pt x="0" y="89"/>
                    <a:pt x="0" y="86"/>
                    <a:pt x="0" y="82"/>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29" name="Freeform 28"/>
            <p:cNvSpPr>
              <a:spLocks/>
            </p:cNvSpPr>
            <p:nvPr/>
          </p:nvSpPr>
          <p:spPr bwMode="auto">
            <a:xfrm>
              <a:off x="4633913" y="4578350"/>
              <a:ext cx="100013" cy="165100"/>
            </a:xfrm>
            <a:custGeom>
              <a:avLst/>
              <a:gdLst>
                <a:gd name="T0" fmla="*/ 1 w 37"/>
                <a:gd name="T1" fmla="*/ 50 h 61"/>
                <a:gd name="T2" fmla="*/ 12 w 37"/>
                <a:gd name="T3" fmla="*/ 17 h 61"/>
                <a:gd name="T4" fmla="*/ 22 w 37"/>
                <a:gd name="T5" fmla="*/ 3 h 61"/>
                <a:gd name="T6" fmla="*/ 34 w 37"/>
                <a:gd name="T7" fmla="*/ 6 h 61"/>
                <a:gd name="T8" fmla="*/ 32 w 37"/>
                <a:gd name="T9" fmla="*/ 19 h 61"/>
                <a:gd name="T10" fmla="*/ 30 w 37"/>
                <a:gd name="T11" fmla="*/ 22 h 61"/>
                <a:gd name="T12" fmla="*/ 26 w 37"/>
                <a:gd name="T13" fmla="*/ 29 h 61"/>
                <a:gd name="T14" fmla="*/ 19 w 37"/>
                <a:gd name="T15" fmla="*/ 52 h 61"/>
                <a:gd name="T16" fmla="*/ 9 w 37"/>
                <a:gd name="T17" fmla="*/ 61 h 61"/>
                <a:gd name="T18" fmla="*/ 1 w 37"/>
                <a:gd name="T19" fmla="*/ 5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61">
                  <a:moveTo>
                    <a:pt x="1" y="50"/>
                  </a:moveTo>
                  <a:cubicBezTo>
                    <a:pt x="2" y="37"/>
                    <a:pt x="7" y="25"/>
                    <a:pt x="12" y="17"/>
                  </a:cubicBezTo>
                  <a:cubicBezTo>
                    <a:pt x="17" y="9"/>
                    <a:pt x="21" y="4"/>
                    <a:pt x="22" y="3"/>
                  </a:cubicBezTo>
                  <a:cubicBezTo>
                    <a:pt x="26" y="0"/>
                    <a:pt x="31" y="1"/>
                    <a:pt x="34" y="6"/>
                  </a:cubicBezTo>
                  <a:cubicBezTo>
                    <a:pt x="37" y="10"/>
                    <a:pt x="36" y="16"/>
                    <a:pt x="32" y="19"/>
                  </a:cubicBezTo>
                  <a:cubicBezTo>
                    <a:pt x="32" y="19"/>
                    <a:pt x="31" y="20"/>
                    <a:pt x="30" y="22"/>
                  </a:cubicBezTo>
                  <a:cubicBezTo>
                    <a:pt x="29" y="24"/>
                    <a:pt x="27" y="26"/>
                    <a:pt x="26" y="29"/>
                  </a:cubicBezTo>
                  <a:cubicBezTo>
                    <a:pt x="23" y="35"/>
                    <a:pt x="20" y="43"/>
                    <a:pt x="19" y="52"/>
                  </a:cubicBezTo>
                  <a:cubicBezTo>
                    <a:pt x="18" y="58"/>
                    <a:pt x="14" y="61"/>
                    <a:pt x="9" y="61"/>
                  </a:cubicBezTo>
                  <a:cubicBezTo>
                    <a:pt x="4" y="60"/>
                    <a:pt x="0" y="55"/>
                    <a:pt x="1" y="5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0" name="Freeform 29"/>
            <p:cNvSpPr>
              <a:spLocks/>
            </p:cNvSpPr>
            <p:nvPr/>
          </p:nvSpPr>
          <p:spPr bwMode="auto">
            <a:xfrm>
              <a:off x="4438651" y="3497263"/>
              <a:ext cx="425450" cy="1087437"/>
            </a:xfrm>
            <a:custGeom>
              <a:avLst/>
              <a:gdLst>
                <a:gd name="T0" fmla="*/ 155 w 157"/>
                <a:gd name="T1" fmla="*/ 404 h 404"/>
                <a:gd name="T2" fmla="*/ 90 w 157"/>
                <a:gd name="T3" fmla="*/ 402 h 404"/>
                <a:gd name="T4" fmla="*/ 74 w 157"/>
                <a:gd name="T5" fmla="*/ 220 h 404"/>
                <a:gd name="T6" fmla="*/ 42 w 157"/>
                <a:gd name="T7" fmla="*/ 114 h 404"/>
                <a:gd name="T8" fmla="*/ 0 w 157"/>
                <a:gd name="T9" fmla="*/ 49 h 404"/>
                <a:gd name="T10" fmla="*/ 43 w 157"/>
                <a:gd name="T11" fmla="*/ 0 h 404"/>
                <a:gd name="T12" fmla="*/ 101 w 157"/>
                <a:gd name="T13" fmla="*/ 88 h 404"/>
                <a:gd name="T14" fmla="*/ 137 w 157"/>
                <a:gd name="T15" fmla="*/ 207 h 404"/>
                <a:gd name="T16" fmla="*/ 155 w 157"/>
                <a:gd name="T17" fmla="*/ 404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404">
                  <a:moveTo>
                    <a:pt x="155" y="404"/>
                  </a:moveTo>
                  <a:cubicBezTo>
                    <a:pt x="90" y="402"/>
                    <a:pt x="90" y="402"/>
                    <a:pt x="90" y="402"/>
                  </a:cubicBezTo>
                  <a:cubicBezTo>
                    <a:pt x="92" y="344"/>
                    <a:pt x="87" y="283"/>
                    <a:pt x="74" y="220"/>
                  </a:cubicBezTo>
                  <a:cubicBezTo>
                    <a:pt x="65" y="179"/>
                    <a:pt x="54" y="144"/>
                    <a:pt x="42" y="114"/>
                  </a:cubicBezTo>
                  <a:cubicBezTo>
                    <a:pt x="31" y="88"/>
                    <a:pt x="18" y="63"/>
                    <a:pt x="0" y="49"/>
                  </a:cubicBezTo>
                  <a:cubicBezTo>
                    <a:pt x="43" y="0"/>
                    <a:pt x="43" y="0"/>
                    <a:pt x="43" y="0"/>
                  </a:cubicBezTo>
                  <a:cubicBezTo>
                    <a:pt x="74" y="24"/>
                    <a:pt x="87" y="55"/>
                    <a:pt x="101" y="88"/>
                  </a:cubicBezTo>
                  <a:cubicBezTo>
                    <a:pt x="116" y="123"/>
                    <a:pt x="128" y="161"/>
                    <a:pt x="137" y="207"/>
                  </a:cubicBezTo>
                  <a:cubicBezTo>
                    <a:pt x="151" y="275"/>
                    <a:pt x="157" y="341"/>
                    <a:pt x="155" y="404"/>
                  </a:cubicBez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grpSp>
        <p:nvGrpSpPr>
          <p:cNvPr id="67" name="Group 66"/>
          <p:cNvGrpSpPr/>
          <p:nvPr/>
        </p:nvGrpSpPr>
        <p:grpSpPr>
          <a:xfrm>
            <a:off x="700349" y="3580855"/>
            <a:ext cx="824030" cy="2470225"/>
            <a:chOff x="933796" y="2396901"/>
            <a:chExt cx="1447511" cy="3776808"/>
          </a:xfrm>
        </p:grpSpPr>
        <p:sp>
          <p:nvSpPr>
            <p:cNvPr id="297" name="Oval 42"/>
            <p:cNvSpPr>
              <a:spLocks noChangeArrowheads="1"/>
            </p:cNvSpPr>
            <p:nvPr/>
          </p:nvSpPr>
          <p:spPr bwMode="auto">
            <a:xfrm>
              <a:off x="933796" y="6010629"/>
              <a:ext cx="1244023" cy="16308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8" name="Freeform 55"/>
            <p:cNvSpPr>
              <a:spLocks/>
            </p:cNvSpPr>
            <p:nvPr/>
          </p:nvSpPr>
          <p:spPr bwMode="auto">
            <a:xfrm>
              <a:off x="1366277" y="5941953"/>
              <a:ext cx="127945" cy="143125"/>
            </a:xfrm>
            <a:custGeom>
              <a:avLst/>
              <a:gdLst>
                <a:gd name="T0" fmla="*/ 57 w 63"/>
                <a:gd name="T1" fmla="*/ 0 h 71"/>
                <a:gd name="T2" fmla="*/ 31 w 63"/>
                <a:gd name="T3" fmla="*/ 34 h 71"/>
                <a:gd name="T4" fmla="*/ 6 w 63"/>
                <a:gd name="T5" fmla="*/ 0 h 71"/>
                <a:gd name="T6" fmla="*/ 0 w 63"/>
                <a:gd name="T7" fmla="*/ 33 h 71"/>
                <a:gd name="T8" fmla="*/ 31 w 63"/>
                <a:gd name="T9" fmla="*/ 71 h 71"/>
                <a:gd name="T10" fmla="*/ 63 w 63"/>
                <a:gd name="T11" fmla="*/ 33 h 71"/>
                <a:gd name="T12" fmla="*/ 57 w 63"/>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3" h="71">
                  <a:moveTo>
                    <a:pt x="57" y="0"/>
                  </a:moveTo>
                  <a:cubicBezTo>
                    <a:pt x="57" y="0"/>
                    <a:pt x="51" y="34"/>
                    <a:pt x="31" y="34"/>
                  </a:cubicBezTo>
                  <a:cubicBezTo>
                    <a:pt x="11" y="34"/>
                    <a:pt x="6" y="0"/>
                    <a:pt x="6" y="0"/>
                  </a:cubicBezTo>
                  <a:cubicBezTo>
                    <a:pt x="6" y="0"/>
                    <a:pt x="0" y="20"/>
                    <a:pt x="0" y="33"/>
                  </a:cubicBezTo>
                  <a:cubicBezTo>
                    <a:pt x="0" y="57"/>
                    <a:pt x="10" y="71"/>
                    <a:pt x="31" y="71"/>
                  </a:cubicBezTo>
                  <a:cubicBezTo>
                    <a:pt x="53" y="71"/>
                    <a:pt x="63" y="57"/>
                    <a:pt x="63" y="33"/>
                  </a:cubicBezTo>
                  <a:cubicBezTo>
                    <a:pt x="63" y="20"/>
                    <a:pt x="57" y="0"/>
                    <a:pt x="57"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1" name="Freeform 58"/>
            <p:cNvSpPr>
              <a:spLocks/>
            </p:cNvSpPr>
            <p:nvPr/>
          </p:nvSpPr>
          <p:spPr bwMode="auto">
            <a:xfrm>
              <a:off x="1617032" y="5941953"/>
              <a:ext cx="125777" cy="143125"/>
            </a:xfrm>
            <a:custGeom>
              <a:avLst/>
              <a:gdLst>
                <a:gd name="T0" fmla="*/ 5 w 62"/>
                <a:gd name="T1" fmla="*/ 0 h 71"/>
                <a:gd name="T2" fmla="*/ 31 w 62"/>
                <a:gd name="T3" fmla="*/ 34 h 71"/>
                <a:gd name="T4" fmla="*/ 57 w 62"/>
                <a:gd name="T5" fmla="*/ 0 h 71"/>
                <a:gd name="T6" fmla="*/ 62 w 62"/>
                <a:gd name="T7" fmla="*/ 33 h 71"/>
                <a:gd name="T8" fmla="*/ 31 w 62"/>
                <a:gd name="T9" fmla="*/ 71 h 71"/>
                <a:gd name="T10" fmla="*/ 0 w 62"/>
                <a:gd name="T11" fmla="*/ 33 h 71"/>
                <a:gd name="T12" fmla="*/ 5 w 6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2" h="71">
                  <a:moveTo>
                    <a:pt x="5" y="0"/>
                  </a:moveTo>
                  <a:cubicBezTo>
                    <a:pt x="5" y="0"/>
                    <a:pt x="11" y="34"/>
                    <a:pt x="31" y="34"/>
                  </a:cubicBezTo>
                  <a:cubicBezTo>
                    <a:pt x="51" y="34"/>
                    <a:pt x="57" y="0"/>
                    <a:pt x="57" y="0"/>
                  </a:cubicBezTo>
                  <a:cubicBezTo>
                    <a:pt x="57" y="0"/>
                    <a:pt x="62" y="20"/>
                    <a:pt x="62" y="33"/>
                  </a:cubicBezTo>
                  <a:cubicBezTo>
                    <a:pt x="62" y="57"/>
                    <a:pt x="53" y="71"/>
                    <a:pt x="31" y="71"/>
                  </a:cubicBezTo>
                  <a:cubicBezTo>
                    <a:pt x="9" y="71"/>
                    <a:pt x="0" y="57"/>
                    <a:pt x="0" y="33"/>
                  </a:cubicBezTo>
                  <a:cubicBezTo>
                    <a:pt x="0" y="20"/>
                    <a:pt x="5" y="0"/>
                    <a:pt x="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4" name="Freeform 43"/>
            <p:cNvSpPr>
              <a:spLocks/>
            </p:cNvSpPr>
            <p:nvPr/>
          </p:nvSpPr>
          <p:spPr bwMode="auto">
            <a:xfrm>
              <a:off x="1425921" y="2972730"/>
              <a:ext cx="248227" cy="692727"/>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15" name="Freeform 44"/>
            <p:cNvSpPr>
              <a:spLocks/>
            </p:cNvSpPr>
            <p:nvPr/>
          </p:nvSpPr>
          <p:spPr bwMode="auto">
            <a:xfrm>
              <a:off x="1425921" y="2972730"/>
              <a:ext cx="248227" cy="692727"/>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16" name="Freeform 45"/>
            <p:cNvSpPr>
              <a:spLocks/>
            </p:cNvSpPr>
            <p:nvPr/>
          </p:nvSpPr>
          <p:spPr bwMode="auto">
            <a:xfrm>
              <a:off x="1425921" y="3005924"/>
              <a:ext cx="248227" cy="344921"/>
            </a:xfrm>
            <a:custGeom>
              <a:avLst/>
              <a:gdLst>
                <a:gd name="T0" fmla="*/ 172 w 172"/>
                <a:gd name="T1" fmla="*/ 66 h 239"/>
                <a:gd name="T2" fmla="*/ 172 w 172"/>
                <a:gd name="T3" fmla="*/ 191 h 239"/>
                <a:gd name="T4" fmla="*/ 172 w 172"/>
                <a:gd name="T5" fmla="*/ 239 h 239"/>
                <a:gd name="T6" fmla="*/ 0 w 172"/>
                <a:gd name="T7" fmla="*/ 111 h 239"/>
                <a:gd name="T8" fmla="*/ 0 w 172"/>
                <a:gd name="T9" fmla="*/ 0 h 239"/>
                <a:gd name="T10" fmla="*/ 172 w 172"/>
                <a:gd name="T11" fmla="*/ 66 h 239"/>
              </a:gdLst>
              <a:ahLst/>
              <a:cxnLst>
                <a:cxn ang="0">
                  <a:pos x="T0" y="T1"/>
                </a:cxn>
                <a:cxn ang="0">
                  <a:pos x="T2" y="T3"/>
                </a:cxn>
                <a:cxn ang="0">
                  <a:pos x="T4" y="T5"/>
                </a:cxn>
                <a:cxn ang="0">
                  <a:pos x="T6" y="T7"/>
                </a:cxn>
                <a:cxn ang="0">
                  <a:pos x="T8" y="T9"/>
                </a:cxn>
                <a:cxn ang="0">
                  <a:pos x="T10" y="T11"/>
                </a:cxn>
              </a:cxnLst>
              <a:rect l="0" t="0" r="r" b="b"/>
              <a:pathLst>
                <a:path w="172" h="239">
                  <a:moveTo>
                    <a:pt x="172" y="66"/>
                  </a:moveTo>
                  <a:lnTo>
                    <a:pt x="172" y="191"/>
                  </a:lnTo>
                  <a:lnTo>
                    <a:pt x="172" y="239"/>
                  </a:lnTo>
                  <a:lnTo>
                    <a:pt x="0" y="111"/>
                  </a:lnTo>
                  <a:lnTo>
                    <a:pt x="0" y="0"/>
                  </a:lnTo>
                  <a:lnTo>
                    <a:pt x="172" y="66"/>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sp>
          <p:nvSpPr>
            <p:cNvPr id="317" name="Freeform 46"/>
            <p:cNvSpPr>
              <a:spLocks/>
            </p:cNvSpPr>
            <p:nvPr/>
          </p:nvSpPr>
          <p:spPr bwMode="auto">
            <a:xfrm>
              <a:off x="995852" y="2844287"/>
              <a:ext cx="303068" cy="590262"/>
            </a:xfrm>
            <a:custGeom>
              <a:avLst/>
              <a:gdLst>
                <a:gd name="T0" fmla="*/ 0 w 112"/>
                <a:gd name="T1" fmla="*/ 220 h 220"/>
                <a:gd name="T2" fmla="*/ 46 w 112"/>
                <a:gd name="T3" fmla="*/ 194 h 220"/>
                <a:gd name="T4" fmla="*/ 40 w 112"/>
                <a:gd name="T5" fmla="*/ 212 h 220"/>
                <a:gd name="T6" fmla="*/ 78 w 112"/>
                <a:gd name="T7" fmla="*/ 179 h 220"/>
                <a:gd name="T8" fmla="*/ 109 w 112"/>
                <a:gd name="T9" fmla="*/ 55 h 220"/>
                <a:gd name="T10" fmla="*/ 103 w 112"/>
                <a:gd name="T11" fmla="*/ 26 h 220"/>
                <a:gd name="T12" fmla="*/ 90 w 112"/>
                <a:gd name="T13" fmla="*/ 8 h 220"/>
                <a:gd name="T14" fmla="*/ 77 w 112"/>
                <a:gd name="T15" fmla="*/ 2 h 220"/>
                <a:gd name="T16" fmla="*/ 60 w 112"/>
                <a:gd name="T17" fmla="*/ 5 h 220"/>
                <a:gd name="T18" fmla="*/ 34 w 112"/>
                <a:gd name="T19" fmla="*/ 39 h 220"/>
                <a:gd name="T20" fmla="*/ 17 w 112"/>
                <a:gd name="T21" fmla="*/ 171 h 220"/>
                <a:gd name="T22" fmla="*/ 0 w 112"/>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220">
                  <a:moveTo>
                    <a:pt x="0" y="220"/>
                  </a:moveTo>
                  <a:cubicBezTo>
                    <a:pt x="16" y="215"/>
                    <a:pt x="31" y="201"/>
                    <a:pt x="46" y="194"/>
                  </a:cubicBezTo>
                  <a:cubicBezTo>
                    <a:pt x="44" y="198"/>
                    <a:pt x="42" y="209"/>
                    <a:pt x="40" y="212"/>
                  </a:cubicBezTo>
                  <a:cubicBezTo>
                    <a:pt x="56" y="206"/>
                    <a:pt x="68" y="193"/>
                    <a:pt x="78" y="179"/>
                  </a:cubicBezTo>
                  <a:cubicBezTo>
                    <a:pt x="103" y="143"/>
                    <a:pt x="112" y="98"/>
                    <a:pt x="109" y="55"/>
                  </a:cubicBezTo>
                  <a:cubicBezTo>
                    <a:pt x="108" y="45"/>
                    <a:pt x="107" y="35"/>
                    <a:pt x="103" y="26"/>
                  </a:cubicBezTo>
                  <a:cubicBezTo>
                    <a:pt x="100" y="19"/>
                    <a:pt x="95" y="13"/>
                    <a:pt x="90" y="8"/>
                  </a:cubicBezTo>
                  <a:cubicBezTo>
                    <a:pt x="86" y="5"/>
                    <a:pt x="82" y="3"/>
                    <a:pt x="77" y="2"/>
                  </a:cubicBezTo>
                  <a:cubicBezTo>
                    <a:pt x="71" y="0"/>
                    <a:pt x="65" y="2"/>
                    <a:pt x="60" y="5"/>
                  </a:cubicBezTo>
                  <a:cubicBezTo>
                    <a:pt x="47" y="12"/>
                    <a:pt x="39" y="26"/>
                    <a:pt x="34" y="39"/>
                  </a:cubicBezTo>
                  <a:cubicBezTo>
                    <a:pt x="18" y="81"/>
                    <a:pt x="22" y="127"/>
                    <a:pt x="17" y="171"/>
                  </a:cubicBezTo>
                  <a:cubicBezTo>
                    <a:pt x="14" y="188"/>
                    <a:pt x="10" y="206"/>
                    <a:pt x="0" y="22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0" name="Freeform 47"/>
            <p:cNvSpPr>
              <a:spLocks/>
            </p:cNvSpPr>
            <p:nvPr/>
          </p:nvSpPr>
          <p:spPr bwMode="auto">
            <a:xfrm>
              <a:off x="1425921" y="2685537"/>
              <a:ext cx="445943" cy="614796"/>
            </a:xfrm>
            <a:custGeom>
              <a:avLst/>
              <a:gdLst>
                <a:gd name="T0" fmla="*/ 165 w 165"/>
                <a:gd name="T1" fmla="*/ 139 h 229"/>
                <a:gd name="T2" fmla="*/ 140 w 165"/>
                <a:gd name="T3" fmla="*/ 87 h 229"/>
                <a:gd name="T4" fmla="*/ 140 w 165"/>
                <a:gd name="T5" fmla="*/ 0 h 229"/>
                <a:gd name="T6" fmla="*/ 0 w 165"/>
                <a:gd name="T7" fmla="*/ 64 h 229"/>
                <a:gd name="T8" fmla="*/ 0 w 165"/>
                <a:gd name="T9" fmla="*/ 83 h 229"/>
                <a:gd name="T10" fmla="*/ 0 w 165"/>
                <a:gd name="T11" fmla="*/ 143 h 229"/>
                <a:gd name="T12" fmla="*/ 0 w 165"/>
                <a:gd name="T13" fmla="*/ 145 h 229"/>
                <a:gd name="T14" fmla="*/ 59 w 165"/>
                <a:gd name="T15" fmla="*/ 214 h 229"/>
                <a:gd name="T16" fmla="*/ 144 w 165"/>
                <a:gd name="T17" fmla="*/ 147 h 229"/>
                <a:gd name="T18" fmla="*/ 165 w 165"/>
                <a:gd name="T19" fmla="*/ 13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29">
                  <a:moveTo>
                    <a:pt x="165" y="139"/>
                  </a:moveTo>
                  <a:cubicBezTo>
                    <a:pt x="165" y="139"/>
                    <a:pt x="150" y="113"/>
                    <a:pt x="140" y="87"/>
                  </a:cubicBezTo>
                  <a:cubicBezTo>
                    <a:pt x="140" y="0"/>
                    <a:pt x="140" y="0"/>
                    <a:pt x="140" y="0"/>
                  </a:cubicBezTo>
                  <a:cubicBezTo>
                    <a:pt x="140" y="0"/>
                    <a:pt x="0" y="56"/>
                    <a:pt x="0" y="64"/>
                  </a:cubicBezTo>
                  <a:cubicBezTo>
                    <a:pt x="0" y="83"/>
                    <a:pt x="0" y="83"/>
                    <a:pt x="0" y="83"/>
                  </a:cubicBezTo>
                  <a:cubicBezTo>
                    <a:pt x="0" y="143"/>
                    <a:pt x="0" y="143"/>
                    <a:pt x="0" y="143"/>
                  </a:cubicBezTo>
                  <a:cubicBezTo>
                    <a:pt x="0" y="145"/>
                    <a:pt x="0" y="145"/>
                    <a:pt x="0" y="145"/>
                  </a:cubicBezTo>
                  <a:cubicBezTo>
                    <a:pt x="0" y="181"/>
                    <a:pt x="19" y="196"/>
                    <a:pt x="59" y="214"/>
                  </a:cubicBezTo>
                  <a:cubicBezTo>
                    <a:pt x="94" y="229"/>
                    <a:pt x="144" y="210"/>
                    <a:pt x="144" y="147"/>
                  </a:cubicBezTo>
                  <a:cubicBezTo>
                    <a:pt x="165" y="139"/>
                    <a:pt x="165" y="139"/>
                    <a:pt x="165" y="139"/>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4" name="Freeform 51"/>
            <p:cNvSpPr>
              <a:spLocks/>
            </p:cNvSpPr>
            <p:nvPr/>
          </p:nvSpPr>
          <p:spPr bwMode="auto">
            <a:xfrm>
              <a:off x="1014614" y="2396901"/>
              <a:ext cx="835602" cy="753341"/>
            </a:xfrm>
            <a:custGeom>
              <a:avLst/>
              <a:gdLst>
                <a:gd name="T0" fmla="*/ 138 w 309"/>
                <a:gd name="T1" fmla="*/ 26 h 281"/>
                <a:gd name="T2" fmla="*/ 152 w 309"/>
                <a:gd name="T3" fmla="*/ 281 h 281"/>
                <a:gd name="T4" fmla="*/ 152 w 309"/>
                <a:gd name="T5" fmla="*/ 191 h 281"/>
                <a:gd name="T6" fmla="*/ 216 w 309"/>
                <a:gd name="T7" fmla="*/ 160 h 281"/>
                <a:gd name="T8" fmla="*/ 198 w 309"/>
                <a:gd name="T9" fmla="*/ 187 h 281"/>
                <a:gd name="T10" fmla="*/ 265 w 309"/>
                <a:gd name="T11" fmla="*/ 139 h 281"/>
                <a:gd name="T12" fmla="*/ 250 w 309"/>
                <a:gd name="T13" fmla="*/ 170 h 281"/>
                <a:gd name="T14" fmla="*/ 296 w 309"/>
                <a:gd name="T15" fmla="*/ 121 h 281"/>
                <a:gd name="T16" fmla="*/ 138 w 309"/>
                <a:gd name="T17" fmla="*/ 26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81">
                  <a:moveTo>
                    <a:pt x="138" y="26"/>
                  </a:moveTo>
                  <a:cubicBezTo>
                    <a:pt x="0" y="81"/>
                    <a:pt x="60" y="281"/>
                    <a:pt x="152" y="281"/>
                  </a:cubicBezTo>
                  <a:cubicBezTo>
                    <a:pt x="152" y="191"/>
                    <a:pt x="152" y="191"/>
                    <a:pt x="152" y="191"/>
                  </a:cubicBezTo>
                  <a:cubicBezTo>
                    <a:pt x="170" y="189"/>
                    <a:pt x="202" y="174"/>
                    <a:pt x="216" y="160"/>
                  </a:cubicBezTo>
                  <a:cubicBezTo>
                    <a:pt x="213" y="169"/>
                    <a:pt x="207" y="178"/>
                    <a:pt x="198" y="187"/>
                  </a:cubicBezTo>
                  <a:cubicBezTo>
                    <a:pt x="224" y="178"/>
                    <a:pt x="250" y="159"/>
                    <a:pt x="265" y="139"/>
                  </a:cubicBezTo>
                  <a:cubicBezTo>
                    <a:pt x="264" y="149"/>
                    <a:pt x="259" y="160"/>
                    <a:pt x="250" y="170"/>
                  </a:cubicBezTo>
                  <a:cubicBezTo>
                    <a:pt x="273" y="158"/>
                    <a:pt x="287" y="143"/>
                    <a:pt x="296" y="121"/>
                  </a:cubicBezTo>
                  <a:cubicBezTo>
                    <a:pt x="309" y="34"/>
                    <a:pt x="204" y="0"/>
                    <a:pt x="138" y="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5" name="Freeform 52"/>
            <p:cNvSpPr>
              <a:spLocks/>
            </p:cNvSpPr>
            <p:nvPr/>
          </p:nvSpPr>
          <p:spPr bwMode="auto">
            <a:xfrm>
              <a:off x="1372523" y="2909230"/>
              <a:ext cx="108238" cy="160194"/>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8"/>
                    <a:pt x="40" y="20"/>
                  </a:cubicBezTo>
                  <a:cubicBezTo>
                    <a:pt x="40" y="40"/>
                    <a:pt x="40" y="40"/>
                    <a:pt x="40" y="40"/>
                  </a:cubicBezTo>
                  <a:cubicBezTo>
                    <a:pt x="40" y="51"/>
                    <a:pt x="31" y="60"/>
                    <a:pt x="20" y="60"/>
                  </a:cubicBezTo>
                  <a:cubicBezTo>
                    <a:pt x="9" y="60"/>
                    <a:pt x="0" y="51"/>
                    <a:pt x="0" y="40"/>
                  </a:cubicBezTo>
                  <a:cubicBezTo>
                    <a:pt x="0" y="20"/>
                    <a:pt x="0" y="20"/>
                    <a:pt x="0" y="20"/>
                  </a:cubicBezTo>
                  <a:cubicBezTo>
                    <a:pt x="0" y="8"/>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6" name="Freeform 53"/>
            <p:cNvSpPr>
              <a:spLocks/>
            </p:cNvSpPr>
            <p:nvPr/>
          </p:nvSpPr>
          <p:spPr bwMode="auto">
            <a:xfrm>
              <a:off x="1320569" y="4942674"/>
              <a:ext cx="216477" cy="1096818"/>
            </a:xfrm>
            <a:custGeom>
              <a:avLst/>
              <a:gdLst>
                <a:gd name="T0" fmla="*/ 120 w 150"/>
                <a:gd name="T1" fmla="*/ 760 h 760"/>
                <a:gd name="T2" fmla="*/ 30 w 150"/>
                <a:gd name="T3" fmla="*/ 760 h 760"/>
                <a:gd name="T4" fmla="*/ 0 w 150"/>
                <a:gd name="T5" fmla="*/ 0 h 760"/>
                <a:gd name="T6" fmla="*/ 150 w 150"/>
                <a:gd name="T7" fmla="*/ 0 h 760"/>
                <a:gd name="T8" fmla="*/ 120 w 150"/>
                <a:gd name="T9" fmla="*/ 760 h 760"/>
              </a:gdLst>
              <a:ahLst/>
              <a:cxnLst>
                <a:cxn ang="0">
                  <a:pos x="T0" y="T1"/>
                </a:cxn>
                <a:cxn ang="0">
                  <a:pos x="T2" y="T3"/>
                </a:cxn>
                <a:cxn ang="0">
                  <a:pos x="T4" y="T5"/>
                </a:cxn>
                <a:cxn ang="0">
                  <a:pos x="T6" y="T7"/>
                </a:cxn>
                <a:cxn ang="0">
                  <a:pos x="T8" y="T9"/>
                </a:cxn>
              </a:cxnLst>
              <a:rect l="0" t="0" r="r" b="b"/>
              <a:pathLst>
                <a:path w="150" h="760">
                  <a:moveTo>
                    <a:pt x="120" y="760"/>
                  </a:moveTo>
                  <a:lnTo>
                    <a:pt x="30" y="760"/>
                  </a:lnTo>
                  <a:lnTo>
                    <a:pt x="0" y="0"/>
                  </a:lnTo>
                  <a:lnTo>
                    <a:pt x="150" y="0"/>
                  </a:lnTo>
                  <a:lnTo>
                    <a:pt x="12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7" name="Freeform 54"/>
            <p:cNvSpPr>
              <a:spLocks/>
            </p:cNvSpPr>
            <p:nvPr/>
          </p:nvSpPr>
          <p:spPr bwMode="auto">
            <a:xfrm>
              <a:off x="1320569" y="4942674"/>
              <a:ext cx="216477" cy="109682"/>
            </a:xfrm>
            <a:custGeom>
              <a:avLst/>
              <a:gdLst>
                <a:gd name="T0" fmla="*/ 0 w 150"/>
                <a:gd name="T1" fmla="*/ 18 h 76"/>
                <a:gd name="T2" fmla="*/ 148 w 150"/>
                <a:gd name="T3" fmla="*/ 76 h 76"/>
                <a:gd name="T4" fmla="*/ 150 w 150"/>
                <a:gd name="T5" fmla="*/ 0 h 76"/>
                <a:gd name="T6" fmla="*/ 0 w 150"/>
                <a:gd name="T7" fmla="*/ 0 h 76"/>
                <a:gd name="T8" fmla="*/ 0 w 150"/>
                <a:gd name="T9" fmla="*/ 18 h 76"/>
              </a:gdLst>
              <a:ahLst/>
              <a:cxnLst>
                <a:cxn ang="0">
                  <a:pos x="T0" y="T1"/>
                </a:cxn>
                <a:cxn ang="0">
                  <a:pos x="T2" y="T3"/>
                </a:cxn>
                <a:cxn ang="0">
                  <a:pos x="T4" y="T5"/>
                </a:cxn>
                <a:cxn ang="0">
                  <a:pos x="T6" y="T7"/>
                </a:cxn>
                <a:cxn ang="0">
                  <a:pos x="T8" y="T9"/>
                </a:cxn>
              </a:cxnLst>
              <a:rect l="0" t="0" r="r" b="b"/>
              <a:pathLst>
                <a:path w="150" h="76">
                  <a:moveTo>
                    <a:pt x="0" y="18"/>
                  </a:moveTo>
                  <a:lnTo>
                    <a:pt x="148" y="76"/>
                  </a:lnTo>
                  <a:lnTo>
                    <a:pt x="150" y="0"/>
                  </a:lnTo>
                  <a:lnTo>
                    <a:pt x="0" y="0"/>
                  </a:lnTo>
                  <a:lnTo>
                    <a:pt x="0" y="18"/>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9" name="Freeform 56"/>
            <p:cNvSpPr>
              <a:spLocks/>
            </p:cNvSpPr>
            <p:nvPr/>
          </p:nvSpPr>
          <p:spPr bwMode="auto">
            <a:xfrm>
              <a:off x="1571682" y="4942674"/>
              <a:ext cx="216477" cy="1096818"/>
            </a:xfrm>
            <a:custGeom>
              <a:avLst/>
              <a:gdLst>
                <a:gd name="T0" fmla="*/ 30 w 150"/>
                <a:gd name="T1" fmla="*/ 760 h 760"/>
                <a:gd name="T2" fmla="*/ 120 w 150"/>
                <a:gd name="T3" fmla="*/ 760 h 760"/>
                <a:gd name="T4" fmla="*/ 150 w 150"/>
                <a:gd name="T5" fmla="*/ 0 h 760"/>
                <a:gd name="T6" fmla="*/ 0 w 150"/>
                <a:gd name="T7" fmla="*/ 0 h 760"/>
                <a:gd name="T8" fmla="*/ 30 w 150"/>
                <a:gd name="T9" fmla="*/ 760 h 760"/>
              </a:gdLst>
              <a:ahLst/>
              <a:cxnLst>
                <a:cxn ang="0">
                  <a:pos x="T0" y="T1"/>
                </a:cxn>
                <a:cxn ang="0">
                  <a:pos x="T2" y="T3"/>
                </a:cxn>
                <a:cxn ang="0">
                  <a:pos x="T4" y="T5"/>
                </a:cxn>
                <a:cxn ang="0">
                  <a:pos x="T6" y="T7"/>
                </a:cxn>
                <a:cxn ang="0">
                  <a:pos x="T8" y="T9"/>
                </a:cxn>
              </a:cxnLst>
              <a:rect l="0" t="0" r="r" b="b"/>
              <a:pathLst>
                <a:path w="150" h="760">
                  <a:moveTo>
                    <a:pt x="30" y="760"/>
                  </a:moveTo>
                  <a:lnTo>
                    <a:pt x="120" y="760"/>
                  </a:lnTo>
                  <a:lnTo>
                    <a:pt x="150" y="0"/>
                  </a:lnTo>
                  <a:lnTo>
                    <a:pt x="0" y="0"/>
                  </a:lnTo>
                  <a:lnTo>
                    <a:pt x="3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0" name="Freeform 57"/>
            <p:cNvSpPr>
              <a:spLocks/>
            </p:cNvSpPr>
            <p:nvPr/>
          </p:nvSpPr>
          <p:spPr bwMode="auto">
            <a:xfrm>
              <a:off x="1571682" y="4942674"/>
              <a:ext cx="216477" cy="106795"/>
            </a:xfrm>
            <a:custGeom>
              <a:avLst/>
              <a:gdLst>
                <a:gd name="T0" fmla="*/ 146 w 150"/>
                <a:gd name="T1" fmla="*/ 74 h 74"/>
                <a:gd name="T2" fmla="*/ 0 w 150"/>
                <a:gd name="T3" fmla="*/ 18 h 74"/>
                <a:gd name="T4" fmla="*/ 0 w 150"/>
                <a:gd name="T5" fmla="*/ 0 h 74"/>
                <a:gd name="T6" fmla="*/ 150 w 150"/>
                <a:gd name="T7" fmla="*/ 0 h 74"/>
                <a:gd name="T8" fmla="*/ 146 w 150"/>
                <a:gd name="T9" fmla="*/ 74 h 74"/>
              </a:gdLst>
              <a:ahLst/>
              <a:cxnLst>
                <a:cxn ang="0">
                  <a:pos x="T0" y="T1"/>
                </a:cxn>
                <a:cxn ang="0">
                  <a:pos x="T2" y="T3"/>
                </a:cxn>
                <a:cxn ang="0">
                  <a:pos x="T4" y="T5"/>
                </a:cxn>
                <a:cxn ang="0">
                  <a:pos x="T6" y="T7"/>
                </a:cxn>
                <a:cxn ang="0">
                  <a:pos x="T8" y="T9"/>
                </a:cxn>
              </a:cxnLst>
              <a:rect l="0" t="0" r="r" b="b"/>
              <a:pathLst>
                <a:path w="150" h="74">
                  <a:moveTo>
                    <a:pt x="146" y="74"/>
                  </a:moveTo>
                  <a:lnTo>
                    <a:pt x="0" y="18"/>
                  </a:lnTo>
                  <a:lnTo>
                    <a:pt x="0" y="0"/>
                  </a:lnTo>
                  <a:lnTo>
                    <a:pt x="150" y="0"/>
                  </a:lnTo>
                  <a:lnTo>
                    <a:pt x="146" y="74"/>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2" name="Freeform 59"/>
            <p:cNvSpPr>
              <a:spLocks/>
            </p:cNvSpPr>
            <p:nvPr/>
          </p:nvSpPr>
          <p:spPr bwMode="auto">
            <a:xfrm>
              <a:off x="2150398" y="3353730"/>
              <a:ext cx="230909" cy="386773"/>
            </a:xfrm>
            <a:custGeom>
              <a:avLst/>
              <a:gdLst>
                <a:gd name="T0" fmla="*/ 79 w 85"/>
                <a:gd name="T1" fmla="*/ 56 h 144"/>
                <a:gd name="T2" fmla="*/ 69 w 85"/>
                <a:gd name="T3" fmla="*/ 59 h 144"/>
                <a:gd name="T4" fmla="*/ 64 w 85"/>
                <a:gd name="T5" fmla="*/ 51 h 144"/>
                <a:gd name="T6" fmla="*/ 55 w 85"/>
                <a:gd name="T7" fmla="*/ 54 h 144"/>
                <a:gd name="T8" fmla="*/ 50 w 85"/>
                <a:gd name="T9" fmla="*/ 46 h 144"/>
                <a:gd name="T10" fmla="*/ 41 w 85"/>
                <a:gd name="T11" fmla="*/ 47 h 144"/>
                <a:gd name="T12" fmla="*/ 54 w 85"/>
                <a:gd name="T13" fmla="*/ 12 h 144"/>
                <a:gd name="T14" fmla="*/ 49 w 85"/>
                <a:gd name="T15" fmla="*/ 2 h 144"/>
                <a:gd name="T16" fmla="*/ 38 w 85"/>
                <a:gd name="T17" fmla="*/ 7 h 144"/>
                <a:gd name="T18" fmla="*/ 10 w 85"/>
                <a:gd name="T19" fmla="*/ 84 h 144"/>
                <a:gd name="T20" fmla="*/ 0 w 85"/>
                <a:gd name="T21" fmla="*/ 120 h 144"/>
                <a:gd name="T22" fmla="*/ 50 w 85"/>
                <a:gd name="T23" fmla="*/ 144 h 144"/>
                <a:gd name="T24" fmla="*/ 62 w 85"/>
                <a:gd name="T25" fmla="*/ 111 h 144"/>
                <a:gd name="T26" fmla="*/ 70 w 85"/>
                <a:gd name="T27" fmla="*/ 105 h 144"/>
                <a:gd name="T28" fmla="*/ 84 w 85"/>
                <a:gd name="T29" fmla="*/ 67 h 144"/>
                <a:gd name="T30" fmla="*/ 79 w 85"/>
                <a:gd name="T31"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44">
                  <a:moveTo>
                    <a:pt x="79" y="56"/>
                  </a:moveTo>
                  <a:cubicBezTo>
                    <a:pt x="75" y="55"/>
                    <a:pt x="72" y="56"/>
                    <a:pt x="69" y="59"/>
                  </a:cubicBezTo>
                  <a:cubicBezTo>
                    <a:pt x="70" y="55"/>
                    <a:pt x="67" y="52"/>
                    <a:pt x="64" y="51"/>
                  </a:cubicBezTo>
                  <a:cubicBezTo>
                    <a:pt x="61" y="50"/>
                    <a:pt x="57" y="51"/>
                    <a:pt x="55" y="54"/>
                  </a:cubicBezTo>
                  <a:cubicBezTo>
                    <a:pt x="55" y="50"/>
                    <a:pt x="53" y="47"/>
                    <a:pt x="50" y="46"/>
                  </a:cubicBezTo>
                  <a:cubicBezTo>
                    <a:pt x="47" y="44"/>
                    <a:pt x="43" y="45"/>
                    <a:pt x="41" y="47"/>
                  </a:cubicBezTo>
                  <a:cubicBezTo>
                    <a:pt x="54" y="12"/>
                    <a:pt x="54" y="12"/>
                    <a:pt x="54" y="12"/>
                  </a:cubicBezTo>
                  <a:cubicBezTo>
                    <a:pt x="55" y="8"/>
                    <a:pt x="53" y="3"/>
                    <a:pt x="49" y="2"/>
                  </a:cubicBezTo>
                  <a:cubicBezTo>
                    <a:pt x="45" y="0"/>
                    <a:pt x="40" y="2"/>
                    <a:pt x="38" y="7"/>
                  </a:cubicBezTo>
                  <a:cubicBezTo>
                    <a:pt x="10" y="84"/>
                    <a:pt x="10" y="84"/>
                    <a:pt x="10" y="84"/>
                  </a:cubicBezTo>
                  <a:cubicBezTo>
                    <a:pt x="0" y="120"/>
                    <a:pt x="0" y="120"/>
                    <a:pt x="0" y="120"/>
                  </a:cubicBezTo>
                  <a:cubicBezTo>
                    <a:pt x="50" y="144"/>
                    <a:pt x="50" y="144"/>
                    <a:pt x="50" y="144"/>
                  </a:cubicBezTo>
                  <a:cubicBezTo>
                    <a:pt x="62" y="111"/>
                    <a:pt x="62" y="111"/>
                    <a:pt x="62" y="111"/>
                  </a:cubicBezTo>
                  <a:cubicBezTo>
                    <a:pt x="65" y="111"/>
                    <a:pt x="68" y="108"/>
                    <a:pt x="70" y="105"/>
                  </a:cubicBezTo>
                  <a:cubicBezTo>
                    <a:pt x="84" y="67"/>
                    <a:pt x="84" y="67"/>
                    <a:pt x="84" y="67"/>
                  </a:cubicBezTo>
                  <a:cubicBezTo>
                    <a:pt x="85" y="62"/>
                    <a:pt x="83" y="58"/>
                    <a:pt x="79" y="56"/>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a:bodyPr>
            <a:lstStyle/>
            <a:p>
              <a:endParaRPr lang="en-US" sz="1350"/>
            </a:p>
          </p:txBody>
        </p:sp>
        <p:sp>
          <p:nvSpPr>
            <p:cNvPr id="333" name="Freeform 60"/>
            <p:cNvSpPr>
              <a:spLocks/>
            </p:cNvSpPr>
            <p:nvPr/>
          </p:nvSpPr>
          <p:spPr bwMode="auto">
            <a:xfrm>
              <a:off x="1737648" y="3437435"/>
              <a:ext cx="578715" cy="659535"/>
            </a:xfrm>
            <a:custGeom>
              <a:avLst/>
              <a:gdLst>
                <a:gd name="T0" fmla="*/ 134 w 214"/>
                <a:gd name="T1" fmla="*/ 246 h 246"/>
                <a:gd name="T2" fmla="*/ 107 w 214"/>
                <a:gd name="T3" fmla="*/ 230 h 246"/>
                <a:gd name="T4" fmla="*/ 0 w 214"/>
                <a:gd name="T5" fmla="*/ 32 h 246"/>
                <a:gd name="T6" fmla="*/ 49 w 214"/>
                <a:gd name="T7" fmla="*/ 0 h 246"/>
                <a:gd name="T8" fmla="*/ 129 w 214"/>
                <a:gd name="T9" fmla="*/ 141 h 246"/>
                <a:gd name="T10" fmla="*/ 159 w 214"/>
                <a:gd name="T11" fmla="*/ 60 h 246"/>
                <a:gd name="T12" fmla="*/ 214 w 214"/>
                <a:gd name="T13" fmla="*/ 85 h 246"/>
                <a:gd name="T14" fmla="*/ 163 w 214"/>
                <a:gd name="T15" fmla="*/ 226 h 246"/>
                <a:gd name="T16" fmla="*/ 136 w 214"/>
                <a:gd name="T17" fmla="*/ 246 h 246"/>
                <a:gd name="T18" fmla="*/ 134 w 214"/>
                <a:gd name="T19"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246">
                  <a:moveTo>
                    <a:pt x="134" y="246"/>
                  </a:moveTo>
                  <a:cubicBezTo>
                    <a:pt x="123" y="246"/>
                    <a:pt x="112" y="240"/>
                    <a:pt x="107" y="230"/>
                  </a:cubicBezTo>
                  <a:cubicBezTo>
                    <a:pt x="0" y="32"/>
                    <a:pt x="0" y="32"/>
                    <a:pt x="0" y="32"/>
                  </a:cubicBezTo>
                  <a:cubicBezTo>
                    <a:pt x="49" y="0"/>
                    <a:pt x="49" y="0"/>
                    <a:pt x="49" y="0"/>
                  </a:cubicBezTo>
                  <a:cubicBezTo>
                    <a:pt x="129" y="141"/>
                    <a:pt x="129" y="141"/>
                    <a:pt x="129" y="141"/>
                  </a:cubicBezTo>
                  <a:cubicBezTo>
                    <a:pt x="159" y="60"/>
                    <a:pt x="159" y="60"/>
                    <a:pt x="159" y="60"/>
                  </a:cubicBezTo>
                  <a:cubicBezTo>
                    <a:pt x="214" y="85"/>
                    <a:pt x="214" y="85"/>
                    <a:pt x="214" y="85"/>
                  </a:cubicBezTo>
                  <a:cubicBezTo>
                    <a:pt x="163" y="226"/>
                    <a:pt x="163" y="226"/>
                    <a:pt x="163" y="226"/>
                  </a:cubicBezTo>
                  <a:cubicBezTo>
                    <a:pt x="159" y="237"/>
                    <a:pt x="148" y="245"/>
                    <a:pt x="136" y="246"/>
                  </a:cubicBezTo>
                  <a:cubicBezTo>
                    <a:pt x="135" y="246"/>
                    <a:pt x="135" y="246"/>
                    <a:pt x="134" y="246"/>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4" name="Freeform 61"/>
            <p:cNvSpPr>
              <a:spLocks/>
            </p:cNvSpPr>
            <p:nvPr/>
          </p:nvSpPr>
          <p:spPr bwMode="auto">
            <a:xfrm>
              <a:off x="1112751" y="4109958"/>
              <a:ext cx="886114" cy="858694"/>
            </a:xfrm>
            <a:custGeom>
              <a:avLst/>
              <a:gdLst>
                <a:gd name="T0" fmla="*/ 274 w 328"/>
                <a:gd name="T1" fmla="*/ 0 h 320"/>
                <a:gd name="T2" fmla="*/ 164 w 328"/>
                <a:gd name="T3" fmla="*/ 0 h 320"/>
                <a:gd name="T4" fmla="*/ 54 w 328"/>
                <a:gd name="T5" fmla="*/ 0 h 320"/>
                <a:gd name="T6" fmla="*/ 52 w 328"/>
                <a:gd name="T7" fmla="*/ 317 h 320"/>
                <a:gd name="T8" fmla="*/ 57 w 328"/>
                <a:gd name="T9" fmla="*/ 320 h 320"/>
                <a:gd name="T10" fmla="*/ 164 w 328"/>
                <a:gd name="T11" fmla="*/ 320 h 320"/>
                <a:gd name="T12" fmla="*/ 271 w 328"/>
                <a:gd name="T13" fmla="*/ 320 h 320"/>
                <a:gd name="T14" fmla="*/ 275 w 328"/>
                <a:gd name="T15" fmla="*/ 317 h 320"/>
                <a:gd name="T16" fmla="*/ 274 w 328"/>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320">
                  <a:moveTo>
                    <a:pt x="274" y="0"/>
                  </a:moveTo>
                  <a:cubicBezTo>
                    <a:pt x="164" y="0"/>
                    <a:pt x="164" y="0"/>
                    <a:pt x="164" y="0"/>
                  </a:cubicBezTo>
                  <a:cubicBezTo>
                    <a:pt x="54" y="0"/>
                    <a:pt x="54" y="0"/>
                    <a:pt x="54" y="0"/>
                  </a:cubicBezTo>
                  <a:cubicBezTo>
                    <a:pt x="54" y="0"/>
                    <a:pt x="0" y="83"/>
                    <a:pt x="52" y="317"/>
                  </a:cubicBezTo>
                  <a:cubicBezTo>
                    <a:pt x="53" y="319"/>
                    <a:pt x="55" y="320"/>
                    <a:pt x="57" y="320"/>
                  </a:cubicBezTo>
                  <a:cubicBezTo>
                    <a:pt x="164" y="320"/>
                    <a:pt x="164" y="320"/>
                    <a:pt x="164" y="320"/>
                  </a:cubicBezTo>
                  <a:cubicBezTo>
                    <a:pt x="271" y="320"/>
                    <a:pt x="271" y="320"/>
                    <a:pt x="271" y="320"/>
                  </a:cubicBezTo>
                  <a:cubicBezTo>
                    <a:pt x="273" y="320"/>
                    <a:pt x="275" y="319"/>
                    <a:pt x="275" y="317"/>
                  </a:cubicBezTo>
                  <a:cubicBezTo>
                    <a:pt x="328" y="83"/>
                    <a:pt x="274" y="0"/>
                    <a:pt x="274" y="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5" name="Freeform 62"/>
            <p:cNvSpPr>
              <a:spLocks/>
            </p:cNvSpPr>
            <p:nvPr/>
          </p:nvSpPr>
          <p:spPr bwMode="auto">
            <a:xfrm>
              <a:off x="1218102" y="4218197"/>
              <a:ext cx="697056" cy="177512"/>
            </a:xfrm>
            <a:custGeom>
              <a:avLst/>
              <a:gdLst>
                <a:gd name="T0" fmla="*/ 0 w 258"/>
                <a:gd name="T1" fmla="*/ 0 h 66"/>
                <a:gd name="T2" fmla="*/ 258 w 258"/>
                <a:gd name="T3" fmla="*/ 66 h 66"/>
                <a:gd name="T4" fmla="*/ 249 w 258"/>
                <a:gd name="T5" fmla="*/ 0 h 66"/>
                <a:gd name="T6" fmla="*/ 0 w 258"/>
                <a:gd name="T7" fmla="*/ 0 h 66"/>
              </a:gdLst>
              <a:ahLst/>
              <a:cxnLst>
                <a:cxn ang="0">
                  <a:pos x="T0" y="T1"/>
                </a:cxn>
                <a:cxn ang="0">
                  <a:pos x="T2" y="T3"/>
                </a:cxn>
                <a:cxn ang="0">
                  <a:pos x="T4" y="T5"/>
                </a:cxn>
                <a:cxn ang="0">
                  <a:pos x="T6" y="T7"/>
                </a:cxn>
              </a:cxnLst>
              <a:rect l="0" t="0" r="r" b="b"/>
              <a:pathLst>
                <a:path w="258" h="66">
                  <a:moveTo>
                    <a:pt x="0" y="0"/>
                  </a:moveTo>
                  <a:cubicBezTo>
                    <a:pt x="258" y="66"/>
                    <a:pt x="258" y="66"/>
                    <a:pt x="258" y="66"/>
                  </a:cubicBezTo>
                  <a:cubicBezTo>
                    <a:pt x="257" y="38"/>
                    <a:pt x="253" y="16"/>
                    <a:pt x="249" y="0"/>
                  </a:cubicBezTo>
                  <a:cubicBezTo>
                    <a:pt x="0" y="0"/>
                    <a:pt x="0" y="0"/>
                    <a:pt x="0" y="0"/>
                  </a:cubicBezTo>
                </a:path>
              </a:pathLst>
            </a:custGeom>
            <a:solidFill>
              <a:srgbClr val="2827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6" name="Freeform 63"/>
            <p:cNvSpPr>
              <a:spLocks/>
            </p:cNvSpPr>
            <p:nvPr/>
          </p:nvSpPr>
          <p:spPr bwMode="auto">
            <a:xfrm>
              <a:off x="1182182" y="3359503"/>
              <a:ext cx="747249" cy="858694"/>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 name="connsiteX0" fmla="*/ 8069 w 9518"/>
                <a:gd name="connsiteY0" fmla="*/ 4938 h 10000"/>
                <a:gd name="connsiteX1" fmla="*/ 6345 w 9518"/>
                <a:gd name="connsiteY1" fmla="*/ 0 h 10000"/>
                <a:gd name="connsiteX2" fmla="*/ 4759 w 9518"/>
                <a:gd name="connsiteY2" fmla="*/ 3375 h 10000"/>
                <a:gd name="connsiteX3" fmla="*/ 3138 w 9518"/>
                <a:gd name="connsiteY3" fmla="*/ 0 h 10000"/>
                <a:gd name="connsiteX4" fmla="*/ 1449 w 9518"/>
                <a:gd name="connsiteY4" fmla="*/ 4938 h 10000"/>
                <a:gd name="connsiteX5" fmla="*/ 0 w 9518"/>
                <a:gd name="connsiteY5" fmla="*/ 10000 h 10000"/>
                <a:gd name="connsiteX6" fmla="*/ 4759 w 9518"/>
                <a:gd name="connsiteY6" fmla="*/ 10000 h 10000"/>
                <a:gd name="connsiteX7" fmla="*/ 9518 w 9518"/>
                <a:gd name="connsiteY7" fmla="*/ 10000 h 10000"/>
                <a:gd name="connsiteX8" fmla="*/ 8069 w 9518"/>
                <a:gd name="connsiteY8" fmla="*/ 493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18" h="10000">
                  <a:moveTo>
                    <a:pt x="8069" y="4938"/>
                  </a:moveTo>
                  <a:cubicBezTo>
                    <a:pt x="9345" y="3719"/>
                    <a:pt x="10514" y="376"/>
                    <a:pt x="6345" y="0"/>
                  </a:cubicBezTo>
                  <a:lnTo>
                    <a:pt x="4759" y="3375"/>
                  </a:lnTo>
                  <a:lnTo>
                    <a:pt x="3138" y="0"/>
                  </a:lnTo>
                  <a:cubicBezTo>
                    <a:pt x="-241" y="1313"/>
                    <a:pt x="173" y="3719"/>
                    <a:pt x="1449" y="4938"/>
                  </a:cubicBezTo>
                  <a:cubicBezTo>
                    <a:pt x="1449" y="4938"/>
                    <a:pt x="1000" y="6469"/>
                    <a:pt x="0" y="10000"/>
                  </a:cubicBezTo>
                  <a:lnTo>
                    <a:pt x="4759" y="10000"/>
                  </a:lnTo>
                  <a:lnTo>
                    <a:pt x="9518" y="10000"/>
                  </a:lnTo>
                  <a:cubicBezTo>
                    <a:pt x="8518" y="6469"/>
                    <a:pt x="8069" y="4938"/>
                    <a:pt x="8069" y="4938"/>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7" name="Freeform 64"/>
            <p:cNvSpPr>
              <a:spLocks/>
            </p:cNvSpPr>
            <p:nvPr/>
          </p:nvSpPr>
          <p:spPr bwMode="auto">
            <a:xfrm>
              <a:off x="1101205" y="4300458"/>
              <a:ext cx="207818" cy="287194"/>
            </a:xfrm>
            <a:custGeom>
              <a:avLst/>
              <a:gdLst>
                <a:gd name="T0" fmla="*/ 74 w 77"/>
                <a:gd name="T1" fmla="*/ 68 h 107"/>
                <a:gd name="T2" fmla="*/ 69 w 77"/>
                <a:gd name="T3" fmla="*/ 58 h 107"/>
                <a:gd name="T4" fmla="*/ 65 w 77"/>
                <a:gd name="T5" fmla="*/ 47 h 107"/>
                <a:gd name="T6" fmla="*/ 60 w 77"/>
                <a:gd name="T7" fmla="*/ 35 h 107"/>
                <a:gd name="T8" fmla="*/ 52 w 77"/>
                <a:gd name="T9" fmla="*/ 11 h 107"/>
                <a:gd name="T10" fmla="*/ 50 w 77"/>
                <a:gd name="T11" fmla="*/ 3 h 107"/>
                <a:gd name="T12" fmla="*/ 49 w 77"/>
                <a:gd name="T13" fmla="*/ 0 h 107"/>
                <a:gd name="T14" fmla="*/ 0 w 77"/>
                <a:gd name="T15" fmla="*/ 13 h 107"/>
                <a:gd name="T16" fmla="*/ 0 w 77"/>
                <a:gd name="T17" fmla="*/ 16 h 107"/>
                <a:gd name="T18" fmla="*/ 3 w 77"/>
                <a:gd name="T19" fmla="*/ 25 h 107"/>
                <a:gd name="T20" fmla="*/ 12 w 77"/>
                <a:gd name="T21" fmla="*/ 52 h 107"/>
                <a:gd name="T22" fmla="*/ 17 w 77"/>
                <a:gd name="T23" fmla="*/ 66 h 107"/>
                <a:gd name="T24" fmla="*/ 22 w 77"/>
                <a:gd name="T25" fmla="*/ 78 h 107"/>
                <a:gd name="T26" fmla="*/ 27 w 77"/>
                <a:gd name="T27" fmla="*/ 90 h 107"/>
                <a:gd name="T28" fmla="*/ 43 w 77"/>
                <a:gd name="T29" fmla="*/ 105 h 107"/>
                <a:gd name="T30" fmla="*/ 63 w 77"/>
                <a:gd name="T31" fmla="*/ 104 h 107"/>
                <a:gd name="T32" fmla="*/ 75 w 77"/>
                <a:gd name="T33" fmla="*/ 89 h 107"/>
                <a:gd name="T34" fmla="*/ 74 w 77"/>
                <a:gd name="T35"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107">
                  <a:moveTo>
                    <a:pt x="74" y="68"/>
                  </a:moveTo>
                  <a:cubicBezTo>
                    <a:pt x="74" y="68"/>
                    <a:pt x="72" y="64"/>
                    <a:pt x="69" y="58"/>
                  </a:cubicBezTo>
                  <a:cubicBezTo>
                    <a:pt x="67" y="55"/>
                    <a:pt x="66" y="51"/>
                    <a:pt x="65" y="47"/>
                  </a:cubicBezTo>
                  <a:cubicBezTo>
                    <a:pt x="63" y="43"/>
                    <a:pt x="61" y="39"/>
                    <a:pt x="60" y="35"/>
                  </a:cubicBezTo>
                  <a:cubicBezTo>
                    <a:pt x="57" y="26"/>
                    <a:pt x="54" y="17"/>
                    <a:pt x="52" y="11"/>
                  </a:cubicBezTo>
                  <a:cubicBezTo>
                    <a:pt x="51" y="7"/>
                    <a:pt x="50" y="5"/>
                    <a:pt x="50" y="3"/>
                  </a:cubicBezTo>
                  <a:cubicBezTo>
                    <a:pt x="49" y="1"/>
                    <a:pt x="49" y="0"/>
                    <a:pt x="49" y="0"/>
                  </a:cubicBezTo>
                  <a:cubicBezTo>
                    <a:pt x="0" y="13"/>
                    <a:pt x="0" y="13"/>
                    <a:pt x="0" y="13"/>
                  </a:cubicBezTo>
                  <a:cubicBezTo>
                    <a:pt x="0" y="13"/>
                    <a:pt x="0" y="14"/>
                    <a:pt x="0" y="16"/>
                  </a:cubicBezTo>
                  <a:cubicBezTo>
                    <a:pt x="1" y="18"/>
                    <a:pt x="2" y="21"/>
                    <a:pt x="3" y="25"/>
                  </a:cubicBezTo>
                  <a:cubicBezTo>
                    <a:pt x="5" y="33"/>
                    <a:pt x="8" y="42"/>
                    <a:pt x="12" y="52"/>
                  </a:cubicBezTo>
                  <a:cubicBezTo>
                    <a:pt x="13" y="57"/>
                    <a:pt x="15" y="61"/>
                    <a:pt x="17" y="66"/>
                  </a:cubicBezTo>
                  <a:cubicBezTo>
                    <a:pt x="19" y="70"/>
                    <a:pt x="20" y="75"/>
                    <a:pt x="22" y="78"/>
                  </a:cubicBezTo>
                  <a:cubicBezTo>
                    <a:pt x="25" y="85"/>
                    <a:pt x="27" y="90"/>
                    <a:pt x="27" y="90"/>
                  </a:cubicBezTo>
                  <a:cubicBezTo>
                    <a:pt x="30" y="97"/>
                    <a:pt x="37" y="102"/>
                    <a:pt x="43" y="105"/>
                  </a:cubicBezTo>
                  <a:cubicBezTo>
                    <a:pt x="49" y="107"/>
                    <a:pt x="56" y="107"/>
                    <a:pt x="63" y="104"/>
                  </a:cubicBezTo>
                  <a:cubicBezTo>
                    <a:pt x="69" y="101"/>
                    <a:pt x="73" y="95"/>
                    <a:pt x="75" y="89"/>
                  </a:cubicBezTo>
                  <a:cubicBezTo>
                    <a:pt x="77" y="82"/>
                    <a:pt x="76" y="75"/>
                    <a:pt x="74"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338" name="Freeform 65"/>
            <p:cNvSpPr>
              <a:spLocks/>
            </p:cNvSpPr>
            <p:nvPr/>
          </p:nvSpPr>
          <p:spPr bwMode="auto">
            <a:xfrm>
              <a:off x="1206557" y="4336538"/>
              <a:ext cx="119784" cy="134216"/>
            </a:xfrm>
            <a:custGeom>
              <a:avLst/>
              <a:gdLst>
                <a:gd name="T0" fmla="*/ 42 w 44"/>
                <a:gd name="T1" fmla="*/ 37 h 50"/>
                <a:gd name="T2" fmla="*/ 34 w 44"/>
                <a:gd name="T3" fmla="*/ 22 h 50"/>
                <a:gd name="T4" fmla="*/ 24 w 44"/>
                <a:gd name="T5" fmla="*/ 11 h 50"/>
                <a:gd name="T6" fmla="*/ 12 w 44"/>
                <a:gd name="T7" fmla="*/ 2 h 50"/>
                <a:gd name="T8" fmla="*/ 2 w 44"/>
                <a:gd name="T9" fmla="*/ 7 h 50"/>
                <a:gd name="T10" fmla="*/ 7 w 44"/>
                <a:gd name="T11" fmla="*/ 18 h 50"/>
                <a:gd name="T12" fmla="*/ 9 w 44"/>
                <a:gd name="T13" fmla="*/ 20 h 50"/>
                <a:gd name="T14" fmla="*/ 15 w 44"/>
                <a:gd name="T15" fmla="*/ 25 h 50"/>
                <a:gd name="T16" fmla="*/ 27 w 44"/>
                <a:gd name="T17" fmla="*/ 44 h 50"/>
                <a:gd name="T18" fmla="*/ 38 w 44"/>
                <a:gd name="T19" fmla="*/ 48 h 50"/>
                <a:gd name="T20" fmla="*/ 42 w 44"/>
                <a:gd name="T2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50">
                  <a:moveTo>
                    <a:pt x="42" y="37"/>
                  </a:moveTo>
                  <a:cubicBezTo>
                    <a:pt x="40" y="31"/>
                    <a:pt x="37" y="26"/>
                    <a:pt x="34" y="22"/>
                  </a:cubicBezTo>
                  <a:cubicBezTo>
                    <a:pt x="31" y="18"/>
                    <a:pt x="28" y="14"/>
                    <a:pt x="24" y="11"/>
                  </a:cubicBezTo>
                  <a:cubicBezTo>
                    <a:pt x="18" y="5"/>
                    <a:pt x="13" y="2"/>
                    <a:pt x="12" y="2"/>
                  </a:cubicBezTo>
                  <a:cubicBezTo>
                    <a:pt x="8" y="0"/>
                    <a:pt x="3" y="2"/>
                    <a:pt x="2" y="7"/>
                  </a:cubicBezTo>
                  <a:cubicBezTo>
                    <a:pt x="0" y="11"/>
                    <a:pt x="2" y="16"/>
                    <a:pt x="7" y="18"/>
                  </a:cubicBezTo>
                  <a:cubicBezTo>
                    <a:pt x="7" y="18"/>
                    <a:pt x="8" y="19"/>
                    <a:pt x="9" y="20"/>
                  </a:cubicBezTo>
                  <a:cubicBezTo>
                    <a:pt x="11" y="21"/>
                    <a:pt x="13" y="23"/>
                    <a:pt x="15" y="25"/>
                  </a:cubicBezTo>
                  <a:cubicBezTo>
                    <a:pt x="19" y="30"/>
                    <a:pt x="24" y="36"/>
                    <a:pt x="27" y="44"/>
                  </a:cubicBezTo>
                  <a:cubicBezTo>
                    <a:pt x="29" y="48"/>
                    <a:pt x="34" y="50"/>
                    <a:pt x="38" y="48"/>
                  </a:cubicBezTo>
                  <a:cubicBezTo>
                    <a:pt x="42" y="46"/>
                    <a:pt x="44" y="41"/>
                    <a:pt x="42" y="37"/>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9" name="Freeform 66"/>
            <p:cNvSpPr>
              <a:spLocks/>
            </p:cNvSpPr>
            <p:nvPr/>
          </p:nvSpPr>
          <p:spPr bwMode="auto">
            <a:xfrm>
              <a:off x="1026160" y="3332083"/>
              <a:ext cx="411306" cy="1073727"/>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1" name="Freeform 68"/>
            <p:cNvSpPr>
              <a:spLocks/>
            </p:cNvSpPr>
            <p:nvPr/>
          </p:nvSpPr>
          <p:spPr bwMode="auto">
            <a:xfrm>
              <a:off x="1544261" y="3638038"/>
              <a:ext cx="21647" cy="580159"/>
            </a:xfrm>
            <a:custGeom>
              <a:avLst/>
              <a:gdLst>
                <a:gd name="T0" fmla="*/ 0 w 15"/>
                <a:gd name="T1" fmla="*/ 0 h 402"/>
                <a:gd name="T2" fmla="*/ 0 w 15"/>
                <a:gd name="T3" fmla="*/ 402 h 402"/>
                <a:gd name="T4" fmla="*/ 15 w 15"/>
                <a:gd name="T5" fmla="*/ 402 h 402"/>
                <a:gd name="T6" fmla="*/ 15 w 15"/>
                <a:gd name="T7" fmla="*/ 0 h 402"/>
                <a:gd name="T8" fmla="*/ 8 w 15"/>
                <a:gd name="T9" fmla="*/ 8 h 402"/>
                <a:gd name="T10" fmla="*/ 8 w 15"/>
                <a:gd name="T11" fmla="*/ 8 h 402"/>
                <a:gd name="T12" fmla="*/ 8 w 15"/>
                <a:gd name="T13" fmla="*/ 8 h 402"/>
                <a:gd name="T14" fmla="*/ 0 w 15"/>
                <a:gd name="T15" fmla="*/ 0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02">
                  <a:moveTo>
                    <a:pt x="0" y="0"/>
                  </a:moveTo>
                  <a:lnTo>
                    <a:pt x="0" y="402"/>
                  </a:lnTo>
                  <a:lnTo>
                    <a:pt x="15" y="402"/>
                  </a:lnTo>
                  <a:lnTo>
                    <a:pt x="15" y="0"/>
                  </a:lnTo>
                  <a:lnTo>
                    <a:pt x="8" y="8"/>
                  </a:lnTo>
                  <a:lnTo>
                    <a:pt x="8"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6" name="Rectangle 65"/>
            <p:cNvSpPr/>
            <p:nvPr/>
          </p:nvSpPr>
          <p:spPr>
            <a:xfrm rot="195741">
              <a:off x="1410170" y="3338458"/>
              <a:ext cx="288123" cy="384432"/>
            </a:xfrm>
            <a:custGeom>
              <a:avLst/>
              <a:gdLst>
                <a:gd name="connsiteX0" fmla="*/ 0 w 282575"/>
                <a:gd name="connsiteY0" fmla="*/ 0 h 384432"/>
                <a:gd name="connsiteX1" fmla="*/ 282575 w 282575"/>
                <a:gd name="connsiteY1" fmla="*/ 0 h 384432"/>
                <a:gd name="connsiteX2" fmla="*/ 282575 w 282575"/>
                <a:gd name="connsiteY2" fmla="*/ 384432 h 384432"/>
                <a:gd name="connsiteX3" fmla="*/ 0 w 282575"/>
                <a:gd name="connsiteY3" fmla="*/ 384432 h 384432"/>
                <a:gd name="connsiteX4" fmla="*/ 0 w 282575"/>
                <a:gd name="connsiteY4" fmla="*/ 0 h 384432"/>
                <a:gd name="connsiteX0" fmla="*/ 0 w 282575"/>
                <a:gd name="connsiteY0" fmla="*/ 0 h 384432"/>
                <a:gd name="connsiteX1" fmla="*/ 235073 w 282575"/>
                <a:gd name="connsiteY1" fmla="*/ 29895 h 384432"/>
                <a:gd name="connsiteX2" fmla="*/ 282575 w 282575"/>
                <a:gd name="connsiteY2" fmla="*/ 384432 h 384432"/>
                <a:gd name="connsiteX3" fmla="*/ 0 w 282575"/>
                <a:gd name="connsiteY3" fmla="*/ 384432 h 384432"/>
                <a:gd name="connsiteX4" fmla="*/ 0 w 282575"/>
                <a:gd name="connsiteY4" fmla="*/ 0 h 384432"/>
                <a:gd name="connsiteX0" fmla="*/ 0 w 282575"/>
                <a:gd name="connsiteY0" fmla="*/ 0 h 384432"/>
                <a:gd name="connsiteX1" fmla="*/ 260867 w 282575"/>
                <a:gd name="connsiteY1" fmla="*/ 9257 h 384432"/>
                <a:gd name="connsiteX2" fmla="*/ 282575 w 282575"/>
                <a:gd name="connsiteY2" fmla="*/ 384432 h 384432"/>
                <a:gd name="connsiteX3" fmla="*/ 0 w 282575"/>
                <a:gd name="connsiteY3" fmla="*/ 384432 h 384432"/>
                <a:gd name="connsiteX4" fmla="*/ 0 w 282575"/>
                <a:gd name="connsiteY4" fmla="*/ 0 h 384432"/>
                <a:gd name="connsiteX0" fmla="*/ 0 w 282575"/>
                <a:gd name="connsiteY0" fmla="*/ 0 h 384432"/>
                <a:gd name="connsiteX1" fmla="*/ 255673 w 282575"/>
                <a:gd name="connsiteY1" fmla="*/ 28654 h 384432"/>
                <a:gd name="connsiteX2" fmla="*/ 282575 w 282575"/>
                <a:gd name="connsiteY2" fmla="*/ 384432 h 384432"/>
                <a:gd name="connsiteX3" fmla="*/ 0 w 282575"/>
                <a:gd name="connsiteY3" fmla="*/ 384432 h 384432"/>
                <a:gd name="connsiteX4" fmla="*/ 0 w 282575"/>
                <a:gd name="connsiteY4" fmla="*/ 0 h 384432"/>
                <a:gd name="connsiteX0" fmla="*/ 0 w 282575"/>
                <a:gd name="connsiteY0" fmla="*/ 0 h 384432"/>
                <a:gd name="connsiteX1" fmla="*/ 263025 w 282575"/>
                <a:gd name="connsiteY1" fmla="*/ 18669 h 384432"/>
                <a:gd name="connsiteX2" fmla="*/ 282575 w 282575"/>
                <a:gd name="connsiteY2" fmla="*/ 384432 h 384432"/>
                <a:gd name="connsiteX3" fmla="*/ 0 w 282575"/>
                <a:gd name="connsiteY3" fmla="*/ 384432 h 384432"/>
                <a:gd name="connsiteX4" fmla="*/ 0 w 282575"/>
                <a:gd name="connsiteY4" fmla="*/ 0 h 384432"/>
                <a:gd name="connsiteX0" fmla="*/ 0 w 282575"/>
                <a:gd name="connsiteY0" fmla="*/ 0 h 384432"/>
                <a:gd name="connsiteX1" fmla="*/ 260658 w 282575"/>
                <a:gd name="connsiteY1" fmla="*/ 14570 h 384432"/>
                <a:gd name="connsiteX2" fmla="*/ 282575 w 282575"/>
                <a:gd name="connsiteY2" fmla="*/ 384432 h 384432"/>
                <a:gd name="connsiteX3" fmla="*/ 0 w 282575"/>
                <a:gd name="connsiteY3" fmla="*/ 384432 h 384432"/>
                <a:gd name="connsiteX4" fmla="*/ 0 w 282575"/>
                <a:gd name="connsiteY4" fmla="*/ 0 h 384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575" h="384432">
                  <a:moveTo>
                    <a:pt x="0" y="0"/>
                  </a:moveTo>
                  <a:lnTo>
                    <a:pt x="260658" y="14570"/>
                  </a:lnTo>
                  <a:lnTo>
                    <a:pt x="282575" y="384432"/>
                  </a:lnTo>
                  <a:lnTo>
                    <a:pt x="0" y="384432"/>
                  </a:lnTo>
                  <a:lnTo>
                    <a:pt x="0" y="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dirty="0"/>
            </a:p>
          </p:txBody>
        </p:sp>
      </p:grpSp>
      <p:sp>
        <p:nvSpPr>
          <p:cNvPr id="80" name="Rectangle 79"/>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100" dirty="0">
                <a:solidFill>
                  <a:srgbClr val="8E7339"/>
                </a:solidFill>
                <a:latin typeface="Verdana" panose="020B0604030504040204" pitchFamily="34" charset="0"/>
                <a:ea typeface="Verdana" panose="020B0604030504040204" pitchFamily="34" charset="0"/>
                <a:cs typeface="Verdana" panose="020B0604030504040204" pitchFamily="34" charset="0"/>
              </a:rPr>
              <a:t>Option Amplitude /Confort   </a:t>
            </a:r>
          </a:p>
          <a:p>
            <a:r>
              <a:rPr lang="fr-FR" sz="2100" dirty="0">
                <a:solidFill>
                  <a:srgbClr val="8E7339"/>
                </a:solidFill>
                <a:latin typeface="Verdana" panose="020B0604030504040204" pitchFamily="34" charset="0"/>
                <a:ea typeface="Verdana" panose="020B0604030504040204" pitchFamily="34" charset="0"/>
                <a:cs typeface="Verdana" panose="020B0604030504040204" pitchFamily="34" charset="0"/>
              </a:rPr>
              <a:t>(Sensibilisation/ Désensibilisation)</a:t>
            </a:r>
          </a:p>
        </p:txBody>
      </p:sp>
      <p:sp>
        <p:nvSpPr>
          <p:cNvPr id="81" name="Rectangle 80"/>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ZoneTexte 87"/>
          <p:cNvSpPr txBox="1"/>
          <p:nvPr/>
        </p:nvSpPr>
        <p:spPr>
          <a:xfrm>
            <a:off x="800100" y="866775"/>
            <a:ext cx="8120616" cy="1384995"/>
          </a:xfrm>
          <a:prstGeom prst="rect">
            <a:avLst/>
          </a:prstGeom>
          <a:noFill/>
        </p:spPr>
        <p:txBody>
          <a:bodyPr wrap="square" rtlCol="0">
            <a:spAutoFit/>
          </a:bodyPr>
          <a:lstStyle/>
          <a:p>
            <a:r>
              <a:rPr lang="fr-FR" sz="1200" dirty="0">
                <a:latin typeface="Verdana" panose="020B0604030504040204" pitchFamily="34" charset="0"/>
                <a:ea typeface="Verdana" panose="020B0604030504040204" pitchFamily="34" charset="0"/>
                <a:cs typeface="Verdana" panose="020B0604030504040204" pitchFamily="34" charset="0"/>
              </a:rPr>
              <a:t>Objectifs : </a:t>
            </a:r>
          </a:p>
          <a:p>
            <a:pPr marL="177800" lvl="0" indent="-177800">
              <a:lnSpc>
                <a:spcPct val="100000"/>
              </a:lnSpc>
              <a:spcAft>
                <a:spcPts val="0"/>
              </a:spcAft>
              <a:buFont typeface="Wingdings" panose="05000000000000000000" pitchFamily="2" charset="2"/>
              <a:buChar char="ü"/>
              <a:tabLst>
                <a:tab pos="177800" algn="l"/>
              </a:tabLst>
            </a:pPr>
            <a:r>
              <a:rPr lang="fr-FR" sz="1200" b="1" dirty="0">
                <a:latin typeface="Verdana" panose="020B0604030504040204" pitchFamily="34" charset="0"/>
                <a:ea typeface="Verdana" panose="020B0604030504040204" pitchFamily="34" charset="0"/>
                <a:cs typeface="Verdana" panose="020B0604030504040204" pitchFamily="34" charset="0"/>
              </a:rPr>
              <a:t>Amplitude</a:t>
            </a:r>
            <a:r>
              <a:rPr lang="fr-FR" sz="1200" dirty="0">
                <a:latin typeface="Verdana" panose="020B0604030504040204" pitchFamily="34" charset="0"/>
                <a:ea typeface="Verdana" panose="020B0604030504040204" pitchFamily="34" charset="0"/>
                <a:cs typeface="Verdana" panose="020B0604030504040204" pitchFamily="34" charset="0"/>
              </a:rPr>
              <a:t/>
            </a:r>
            <a:br>
              <a:rPr lang="fr-FR" sz="1200" dirty="0">
                <a:latin typeface="Verdana" panose="020B0604030504040204" pitchFamily="34" charset="0"/>
                <a:ea typeface="Verdana" panose="020B0604030504040204" pitchFamily="34" charset="0"/>
                <a:cs typeface="Verdana" panose="020B0604030504040204" pitchFamily="34" charset="0"/>
              </a:rPr>
            </a:br>
            <a:r>
              <a:rPr lang="fr-FR" sz="1200" dirty="0">
                <a:latin typeface="Verdana" panose="020B0604030504040204" pitchFamily="34" charset="0"/>
                <a:ea typeface="Verdana" panose="020B0604030504040204" pitchFamily="34" charset="0"/>
                <a:cs typeface="Verdana" panose="020B0604030504040204" pitchFamily="34" charset="0"/>
              </a:rPr>
              <a:t>Permet de transférer la performance constatée vers les marchés actions afin de dynamiser le rendement (sensibilisation)</a:t>
            </a:r>
          </a:p>
          <a:p>
            <a:pPr marL="177800" lvl="0" indent="-177800">
              <a:lnSpc>
                <a:spcPct val="100000"/>
              </a:lnSpc>
              <a:spcAft>
                <a:spcPts val="0"/>
              </a:spcAft>
              <a:buFont typeface="Wingdings" panose="05000000000000000000" pitchFamily="2" charset="2"/>
              <a:buChar char="ü"/>
              <a:tabLst>
                <a:tab pos="177800" algn="l"/>
              </a:tabLst>
            </a:pPr>
            <a:r>
              <a:rPr lang="fr-FR" sz="1200" b="1" dirty="0">
                <a:latin typeface="Verdana" panose="020B0604030504040204" pitchFamily="34" charset="0"/>
                <a:ea typeface="Verdana" panose="020B0604030504040204" pitchFamily="34" charset="0"/>
                <a:cs typeface="Verdana" panose="020B0604030504040204" pitchFamily="34" charset="0"/>
              </a:rPr>
              <a:t>Confort</a:t>
            </a:r>
            <a:r>
              <a:rPr lang="fr-FR" sz="1200" dirty="0">
                <a:latin typeface="Verdana" panose="020B0604030504040204" pitchFamily="34" charset="0"/>
                <a:ea typeface="Verdana" panose="020B0604030504040204" pitchFamily="34" charset="0"/>
                <a:cs typeface="Verdana" panose="020B0604030504040204" pitchFamily="34" charset="0"/>
              </a:rPr>
              <a:t/>
            </a:r>
            <a:br>
              <a:rPr lang="fr-FR" sz="1200" dirty="0">
                <a:latin typeface="Verdana" panose="020B0604030504040204" pitchFamily="34" charset="0"/>
                <a:ea typeface="Verdana" panose="020B0604030504040204" pitchFamily="34" charset="0"/>
                <a:cs typeface="Verdana" panose="020B0604030504040204" pitchFamily="34" charset="0"/>
              </a:rPr>
            </a:br>
            <a:r>
              <a:rPr lang="fr-FR" sz="1200" dirty="0">
                <a:latin typeface="Verdana" panose="020B0604030504040204" pitchFamily="34" charset="0"/>
                <a:ea typeface="Verdana" panose="020B0604030504040204" pitchFamily="34" charset="0"/>
                <a:cs typeface="Verdana" panose="020B0604030504040204" pitchFamily="34" charset="0"/>
              </a:rPr>
              <a:t>Il s’agit de transférer la performance constatée vers une gestion plus prudente afin de sécuriser le placement (désensibilisation)</a:t>
            </a:r>
          </a:p>
        </p:txBody>
      </p:sp>
      <p:sp>
        <p:nvSpPr>
          <p:cNvPr id="89" name="Rectangle à coins arrondis 88"/>
          <p:cNvSpPr/>
          <p:nvPr/>
        </p:nvSpPr>
        <p:spPr>
          <a:xfrm>
            <a:off x="4795284" y="2243482"/>
            <a:ext cx="3965944" cy="528793"/>
          </a:xfrm>
          <a:prstGeom prst="roundRect">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rPr>
              <a:t>Périodicité des arbitrages </a:t>
            </a:r>
          </a:p>
          <a:p>
            <a:pPr marL="171450" indent="-171450">
              <a:buFont typeface="Wingdings" panose="05000000000000000000" pitchFamily="2" charset="2"/>
              <a:buChar char="ü"/>
            </a:pPr>
            <a:r>
              <a:rPr lang="fr-FR" sz="1200" dirty="0">
                <a:solidFill>
                  <a:schemeClr val="tx1"/>
                </a:solidFill>
              </a:rPr>
              <a:t>Mensuelle/trimestrielle/semestrielle/annuelle</a:t>
            </a:r>
          </a:p>
        </p:txBody>
      </p:sp>
      <p:sp>
        <p:nvSpPr>
          <p:cNvPr id="90" name="Rectangle à coins arrondis 89"/>
          <p:cNvSpPr/>
          <p:nvPr/>
        </p:nvSpPr>
        <p:spPr>
          <a:xfrm>
            <a:off x="4795284" y="2894906"/>
            <a:ext cx="3965944" cy="528793"/>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part du versement ou d’épargne affectée à l’option</a:t>
            </a:r>
          </a:p>
          <a:p>
            <a:pPr marL="171450" indent="-171450">
              <a:buFont typeface="Wingdings" panose="05000000000000000000" pitchFamily="2" charset="2"/>
              <a:buChar char="ü"/>
            </a:pPr>
            <a:r>
              <a:rPr lang="fr-FR" sz="1200" dirty="0"/>
              <a:t>Epargne à investir</a:t>
            </a:r>
          </a:p>
        </p:txBody>
      </p:sp>
      <p:sp>
        <p:nvSpPr>
          <p:cNvPr id="91" name="Rectangle à coins arrondis 90"/>
          <p:cNvSpPr/>
          <p:nvPr/>
        </p:nvSpPr>
        <p:spPr>
          <a:xfrm>
            <a:off x="4795284" y="3590840"/>
            <a:ext cx="3965944" cy="528793"/>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répartition initiale</a:t>
            </a:r>
          </a:p>
          <a:p>
            <a:pPr marL="171450" indent="-171450">
              <a:buFont typeface="Wingdings" panose="05000000000000000000" pitchFamily="2" charset="2"/>
              <a:buChar char="ü"/>
            </a:pPr>
            <a:r>
              <a:rPr lang="fr-FR" sz="1200" dirty="0"/>
              <a:t>Supports affectés à l’option</a:t>
            </a:r>
          </a:p>
        </p:txBody>
      </p:sp>
      <p:sp>
        <p:nvSpPr>
          <p:cNvPr id="92" name="Rectangle à coins arrondis 91"/>
          <p:cNvSpPr/>
          <p:nvPr/>
        </p:nvSpPr>
        <p:spPr>
          <a:xfrm>
            <a:off x="4795284" y="4294027"/>
            <a:ext cx="3965944" cy="528793"/>
          </a:xfrm>
          <a:prstGeom prst="round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La répartition cible</a:t>
            </a:r>
          </a:p>
          <a:p>
            <a:pPr marL="171450" indent="-171450">
              <a:buFont typeface="Wingdings" panose="05000000000000000000" pitchFamily="2" charset="2"/>
              <a:buChar char="ü"/>
            </a:pPr>
            <a:r>
              <a:rPr lang="fr-FR" sz="1200" dirty="0"/>
              <a:t>Supports vers lesquels les performances seront transférées</a:t>
            </a:r>
          </a:p>
        </p:txBody>
      </p:sp>
      <p:sp>
        <p:nvSpPr>
          <p:cNvPr id="93" name="Rectangle à coins arrondis 92"/>
          <p:cNvSpPr/>
          <p:nvPr/>
        </p:nvSpPr>
        <p:spPr>
          <a:xfrm>
            <a:off x="4795284" y="4975645"/>
            <a:ext cx="3965944" cy="961222"/>
          </a:xfrm>
          <a:prstGeom prst="roundRect">
            <a:avLst/>
          </a:pr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Verdana" panose="020B0604030504040204" pitchFamily="34" charset="0"/>
                <a:ea typeface="Verdana" panose="020B0604030504040204" pitchFamily="34" charset="0"/>
                <a:cs typeface="Verdana" panose="020B0604030504040204" pitchFamily="34" charset="0"/>
              </a:rPr>
              <a:t>Le % annuel / l’excédent de la performance</a:t>
            </a:r>
          </a:p>
          <a:p>
            <a:pPr marL="171450" lvl="0" indent="-171450">
              <a:lnSpc>
                <a:spcPct val="100000"/>
              </a:lnSpc>
              <a:spcAft>
                <a:spcPts val="0"/>
              </a:spcAft>
              <a:buFont typeface="Wingdings" panose="05000000000000000000" pitchFamily="2" charset="2"/>
              <a:buChar char="ü"/>
            </a:pPr>
            <a:r>
              <a:rPr lang="fr-FR" sz="1100" dirty="0">
                <a:solidFill>
                  <a:schemeClr val="tx1"/>
                </a:solidFill>
                <a:latin typeface="Verdana" panose="020B0604030504040204" pitchFamily="34" charset="0"/>
                <a:ea typeface="Verdana" panose="020B0604030504040204" pitchFamily="34" charset="0"/>
                <a:cs typeface="Verdana" panose="020B0604030504040204" pitchFamily="34" charset="0"/>
              </a:rPr>
              <a:t>Le % annuel au-delà duquel les performances seront transférées, par palier de 1% </a:t>
            </a:r>
          </a:p>
          <a:p>
            <a:pPr marL="171450" lvl="0" indent="-171450">
              <a:lnSpc>
                <a:spcPct val="100000"/>
              </a:lnSpc>
              <a:spcAft>
                <a:spcPts val="0"/>
              </a:spcAft>
              <a:buFont typeface="Wingdings" panose="05000000000000000000" pitchFamily="2" charset="2"/>
              <a:buChar char="ü"/>
              <a:tabLst>
                <a:tab pos="177800" algn="l"/>
              </a:tabLst>
            </a:pPr>
            <a:r>
              <a:rPr lang="fr-FR" sz="1100" dirty="0">
                <a:solidFill>
                  <a:schemeClr val="tx1"/>
                </a:solidFill>
                <a:latin typeface="Verdana" panose="020B0604030504040204" pitchFamily="34" charset="0"/>
                <a:ea typeface="Verdana" panose="020B0604030504040204" pitchFamily="34" charset="0"/>
                <a:cs typeface="Verdana" panose="020B0604030504040204" pitchFamily="34" charset="0"/>
              </a:rPr>
              <a:t>L’excédent de la performance sur les supports retenus sera transférée sur la répartition cible</a:t>
            </a:r>
          </a:p>
        </p:txBody>
      </p:sp>
      <p:sp>
        <p:nvSpPr>
          <p:cNvPr id="87" name="Ellipse 86">
            <a:hlinkClick r:id="rId2" action="ppaction://hlinksldjump"/>
          </p:cNvPr>
          <p:cNvSpPr/>
          <p:nvPr/>
        </p:nvSpPr>
        <p:spPr>
          <a:xfrm>
            <a:off x="7612912" y="0"/>
            <a:ext cx="1255318" cy="7910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Retour aux options</a:t>
            </a:r>
          </a:p>
        </p:txBody>
      </p:sp>
      <p:pic>
        <p:nvPicPr>
          <p:cNvPr id="94" name="Image 93">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8353053" y="6156354"/>
            <a:ext cx="650296" cy="650296"/>
          </a:xfrm>
          <a:prstGeom prst="rect">
            <a:avLst/>
          </a:prstGeom>
        </p:spPr>
      </p:pic>
    </p:spTree>
    <p:extLst>
      <p:ext uri="{BB962C8B-B14F-4D97-AF65-F5344CB8AC3E}">
        <p14:creationId xmlns:p14="http://schemas.microsoft.com/office/powerpoint/2010/main" val="82649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 calcmode="lin" valueType="num">
                                      <p:cBhvr additive="base">
                                        <p:cTn id="7" dur="500" fill="hold"/>
                                        <p:tgtEl>
                                          <p:spTgt spid="8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0">
                                            <p:txEl>
                                              <p:pRg st="1" end="1"/>
                                            </p:txEl>
                                          </p:spTgt>
                                        </p:tgtEl>
                                        <p:attrNameLst>
                                          <p:attrName>style.visibility</p:attrName>
                                        </p:attrNameLst>
                                      </p:cBhvr>
                                      <p:to>
                                        <p:strVal val="visible"/>
                                      </p:to>
                                    </p:set>
                                    <p:anim calcmode="lin" valueType="num">
                                      <p:cBhvr additive="base">
                                        <p:cTn id="11" dur="500" fill="hold"/>
                                        <p:tgtEl>
                                          <p:spTgt spid="8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0">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wipe(down)">
                                      <p:cBhvr>
                                        <p:cTn id="16" dur="500"/>
                                        <p:tgtEl>
                                          <p:spTgt spid="88"/>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41"/>
                                        </p:tgtEl>
                                        <p:attrNameLst>
                                          <p:attrName>style.visibility</p:attrName>
                                        </p:attrNameLst>
                                      </p:cBhvr>
                                      <p:to>
                                        <p:strVal val="visible"/>
                                      </p:to>
                                    </p:set>
                                    <p:anim calcmode="lin" valueType="num">
                                      <p:cBhvr>
                                        <p:cTn id="20" dur="500" fill="hold"/>
                                        <p:tgtEl>
                                          <p:spTgt spid="441"/>
                                        </p:tgtEl>
                                        <p:attrNameLst>
                                          <p:attrName>ppt_w</p:attrName>
                                        </p:attrNameLst>
                                      </p:cBhvr>
                                      <p:tavLst>
                                        <p:tav tm="0">
                                          <p:val>
                                            <p:fltVal val="0"/>
                                          </p:val>
                                        </p:tav>
                                        <p:tav tm="100000">
                                          <p:val>
                                            <p:strVal val="#ppt_w"/>
                                          </p:val>
                                        </p:tav>
                                      </p:tavLst>
                                    </p:anim>
                                    <p:anim calcmode="lin" valueType="num">
                                      <p:cBhvr>
                                        <p:cTn id="21" dur="500" fill="hold"/>
                                        <p:tgtEl>
                                          <p:spTgt spid="441"/>
                                        </p:tgtEl>
                                        <p:attrNameLst>
                                          <p:attrName>ppt_h</p:attrName>
                                        </p:attrNameLst>
                                      </p:cBhvr>
                                      <p:tavLst>
                                        <p:tav tm="0">
                                          <p:val>
                                            <p:fltVal val="0"/>
                                          </p:val>
                                        </p:tav>
                                        <p:tav tm="100000">
                                          <p:val>
                                            <p:strVal val="#ppt_h"/>
                                          </p:val>
                                        </p:tav>
                                      </p:tavLst>
                                    </p:anim>
                                    <p:animEffect transition="in" filter="fade">
                                      <p:cBhvr>
                                        <p:cTn id="22" dur="500"/>
                                        <p:tgtEl>
                                          <p:spTgt spid="441"/>
                                        </p:tgtEl>
                                      </p:cBhvr>
                                    </p:animEffect>
                                  </p:childTnLst>
                                </p:cTn>
                              </p:par>
                            </p:childTnLst>
                          </p:cTn>
                        </p:par>
                        <p:par>
                          <p:cTn id="23" fill="hold">
                            <p:stCondLst>
                              <p:cond delay="1500"/>
                            </p:stCondLst>
                            <p:childTnLst>
                              <p:par>
                                <p:cTn id="24" presetID="2" presetClass="entr" presetSubtype="8"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additive="base">
                                        <p:cTn id="26" dur="500" fill="hold"/>
                                        <p:tgtEl>
                                          <p:spTgt spid="64"/>
                                        </p:tgtEl>
                                        <p:attrNameLst>
                                          <p:attrName>ppt_x</p:attrName>
                                        </p:attrNameLst>
                                      </p:cBhvr>
                                      <p:tavLst>
                                        <p:tav tm="0">
                                          <p:val>
                                            <p:strVal val="0-#ppt_w/2"/>
                                          </p:val>
                                        </p:tav>
                                        <p:tav tm="100000">
                                          <p:val>
                                            <p:strVal val="#ppt_x"/>
                                          </p:val>
                                        </p:tav>
                                      </p:tavLst>
                                    </p:anim>
                                    <p:anim calcmode="lin" valueType="num">
                                      <p:cBhvr additive="base">
                                        <p:cTn id="27" dur="500" fill="hold"/>
                                        <p:tgtEl>
                                          <p:spTgt spid="64"/>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30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2300"/>
                            </p:stCondLst>
                            <p:childTnLst>
                              <p:par>
                                <p:cTn id="33" presetID="2" presetClass="entr" presetSubtype="4" fill="hold"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ppt_x"/>
                                          </p:val>
                                        </p:tav>
                                        <p:tav tm="100000">
                                          <p:val>
                                            <p:strVal val="#ppt_x"/>
                                          </p:val>
                                        </p:tav>
                                      </p:tavLst>
                                    </p:anim>
                                    <p:anim calcmode="lin" valueType="num">
                                      <p:cBhvr additive="base">
                                        <p:cTn id="36" dur="500" fill="hold"/>
                                        <p:tgtEl>
                                          <p:spTgt spid="67"/>
                                        </p:tgtEl>
                                        <p:attrNameLst>
                                          <p:attrName>ppt_y</p:attrName>
                                        </p:attrNameLst>
                                      </p:cBhvr>
                                      <p:tavLst>
                                        <p:tav tm="0">
                                          <p:val>
                                            <p:strVal val="1+#ppt_h/2"/>
                                          </p:val>
                                        </p:tav>
                                        <p:tav tm="100000">
                                          <p:val>
                                            <p:strVal val="#ppt_y"/>
                                          </p:val>
                                        </p:tav>
                                      </p:tavLst>
                                    </p:anim>
                                  </p:childTnLst>
                                </p:cTn>
                              </p:par>
                            </p:childTnLst>
                          </p:cTn>
                        </p:par>
                        <p:par>
                          <p:cTn id="37" fill="hold">
                            <p:stCondLst>
                              <p:cond delay="2800"/>
                            </p:stCondLst>
                            <p:childTnLst>
                              <p:par>
                                <p:cTn id="38" presetID="2" presetClass="entr" presetSubtype="4"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childTnLst>
                          </p:cTn>
                        </p:par>
                        <p:par>
                          <p:cTn id="42" fill="hold">
                            <p:stCondLst>
                              <p:cond delay="3300"/>
                            </p:stCondLst>
                            <p:childTnLst>
                              <p:par>
                                <p:cTn id="43" presetID="53" presetClass="entr" presetSubtype="16" fill="hold" nodeType="afterEffect">
                                  <p:stCondLst>
                                    <p:cond delay="0"/>
                                  </p:stCondLst>
                                  <p:childTnLst>
                                    <p:set>
                                      <p:cBhvr>
                                        <p:cTn id="44" dur="1" fill="hold">
                                          <p:stCondLst>
                                            <p:cond delay="0"/>
                                          </p:stCondLst>
                                        </p:cTn>
                                        <p:tgtEl>
                                          <p:spTgt spid="426"/>
                                        </p:tgtEl>
                                        <p:attrNameLst>
                                          <p:attrName>style.visibility</p:attrName>
                                        </p:attrNameLst>
                                      </p:cBhvr>
                                      <p:to>
                                        <p:strVal val="visible"/>
                                      </p:to>
                                    </p:set>
                                    <p:anim calcmode="lin" valueType="num">
                                      <p:cBhvr>
                                        <p:cTn id="45" dur="500" fill="hold"/>
                                        <p:tgtEl>
                                          <p:spTgt spid="426"/>
                                        </p:tgtEl>
                                        <p:attrNameLst>
                                          <p:attrName>ppt_w</p:attrName>
                                        </p:attrNameLst>
                                      </p:cBhvr>
                                      <p:tavLst>
                                        <p:tav tm="0">
                                          <p:val>
                                            <p:fltVal val="0"/>
                                          </p:val>
                                        </p:tav>
                                        <p:tav tm="100000">
                                          <p:val>
                                            <p:strVal val="#ppt_w"/>
                                          </p:val>
                                        </p:tav>
                                      </p:tavLst>
                                    </p:anim>
                                    <p:anim calcmode="lin" valueType="num">
                                      <p:cBhvr>
                                        <p:cTn id="46" dur="500" fill="hold"/>
                                        <p:tgtEl>
                                          <p:spTgt spid="426"/>
                                        </p:tgtEl>
                                        <p:attrNameLst>
                                          <p:attrName>ppt_h</p:attrName>
                                        </p:attrNameLst>
                                      </p:cBhvr>
                                      <p:tavLst>
                                        <p:tav tm="0">
                                          <p:val>
                                            <p:fltVal val="0"/>
                                          </p:val>
                                        </p:tav>
                                        <p:tav tm="100000">
                                          <p:val>
                                            <p:strVal val="#ppt_h"/>
                                          </p:val>
                                        </p:tav>
                                      </p:tavLst>
                                    </p:anim>
                                    <p:animEffect transition="in" filter="fade">
                                      <p:cBhvr>
                                        <p:cTn id="47" dur="500"/>
                                        <p:tgtEl>
                                          <p:spTgt spid="426"/>
                                        </p:tgtEl>
                                      </p:cBhvr>
                                    </p:animEffect>
                                  </p:childTnLst>
                                </p:cTn>
                              </p:par>
                            </p:childTnLst>
                          </p:cTn>
                        </p:par>
                        <p:par>
                          <p:cTn id="48" fill="hold">
                            <p:stCondLst>
                              <p:cond delay="3800"/>
                            </p:stCondLst>
                            <p:childTnLst>
                              <p:par>
                                <p:cTn id="49" presetID="53" presetClass="entr" presetSubtype="16" fill="hold" grpId="0" nodeType="afterEffect">
                                  <p:stCondLst>
                                    <p:cond delay="0"/>
                                  </p:stCondLst>
                                  <p:childTnLst>
                                    <p:set>
                                      <p:cBhvr>
                                        <p:cTn id="50" dur="1" fill="hold">
                                          <p:stCondLst>
                                            <p:cond delay="0"/>
                                          </p:stCondLst>
                                        </p:cTn>
                                        <p:tgtEl>
                                          <p:spTgt spid="180"/>
                                        </p:tgtEl>
                                        <p:attrNameLst>
                                          <p:attrName>style.visibility</p:attrName>
                                        </p:attrNameLst>
                                      </p:cBhvr>
                                      <p:to>
                                        <p:strVal val="visible"/>
                                      </p:to>
                                    </p:set>
                                    <p:anim calcmode="lin" valueType="num">
                                      <p:cBhvr>
                                        <p:cTn id="51" dur="500" fill="hold"/>
                                        <p:tgtEl>
                                          <p:spTgt spid="180"/>
                                        </p:tgtEl>
                                        <p:attrNameLst>
                                          <p:attrName>ppt_w</p:attrName>
                                        </p:attrNameLst>
                                      </p:cBhvr>
                                      <p:tavLst>
                                        <p:tav tm="0">
                                          <p:val>
                                            <p:fltVal val="0"/>
                                          </p:val>
                                        </p:tav>
                                        <p:tav tm="100000">
                                          <p:val>
                                            <p:strVal val="#ppt_w"/>
                                          </p:val>
                                        </p:tav>
                                      </p:tavLst>
                                    </p:anim>
                                    <p:anim calcmode="lin" valueType="num">
                                      <p:cBhvr>
                                        <p:cTn id="52" dur="500" fill="hold"/>
                                        <p:tgtEl>
                                          <p:spTgt spid="180"/>
                                        </p:tgtEl>
                                        <p:attrNameLst>
                                          <p:attrName>ppt_h</p:attrName>
                                        </p:attrNameLst>
                                      </p:cBhvr>
                                      <p:tavLst>
                                        <p:tav tm="0">
                                          <p:val>
                                            <p:fltVal val="0"/>
                                          </p:val>
                                        </p:tav>
                                        <p:tav tm="100000">
                                          <p:val>
                                            <p:strVal val="#ppt_h"/>
                                          </p:val>
                                        </p:tav>
                                      </p:tavLst>
                                    </p:anim>
                                    <p:animEffect transition="in" filter="fade">
                                      <p:cBhvr>
                                        <p:cTn id="53" dur="500"/>
                                        <p:tgtEl>
                                          <p:spTgt spid="18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79"/>
                                        </p:tgtEl>
                                        <p:attrNameLst>
                                          <p:attrName>style.visibility</p:attrName>
                                        </p:attrNameLst>
                                      </p:cBhvr>
                                      <p:to>
                                        <p:strVal val="visible"/>
                                      </p:to>
                                    </p:set>
                                    <p:anim calcmode="lin" valueType="num">
                                      <p:cBhvr>
                                        <p:cTn id="56" dur="500" fill="hold"/>
                                        <p:tgtEl>
                                          <p:spTgt spid="179"/>
                                        </p:tgtEl>
                                        <p:attrNameLst>
                                          <p:attrName>ppt_w</p:attrName>
                                        </p:attrNameLst>
                                      </p:cBhvr>
                                      <p:tavLst>
                                        <p:tav tm="0">
                                          <p:val>
                                            <p:fltVal val="0"/>
                                          </p:val>
                                        </p:tav>
                                        <p:tav tm="100000">
                                          <p:val>
                                            <p:strVal val="#ppt_w"/>
                                          </p:val>
                                        </p:tav>
                                      </p:tavLst>
                                    </p:anim>
                                    <p:anim calcmode="lin" valueType="num">
                                      <p:cBhvr>
                                        <p:cTn id="57" dur="500" fill="hold"/>
                                        <p:tgtEl>
                                          <p:spTgt spid="179"/>
                                        </p:tgtEl>
                                        <p:attrNameLst>
                                          <p:attrName>ppt_h</p:attrName>
                                        </p:attrNameLst>
                                      </p:cBhvr>
                                      <p:tavLst>
                                        <p:tav tm="0">
                                          <p:val>
                                            <p:fltVal val="0"/>
                                          </p:val>
                                        </p:tav>
                                        <p:tav tm="100000">
                                          <p:val>
                                            <p:strVal val="#ppt_h"/>
                                          </p:val>
                                        </p:tav>
                                      </p:tavLst>
                                    </p:anim>
                                    <p:animEffect transition="in" filter="fade">
                                      <p:cBhvr>
                                        <p:cTn id="58" dur="500"/>
                                        <p:tgtEl>
                                          <p:spTgt spid="179"/>
                                        </p:tgtEl>
                                      </p:cBhvr>
                                    </p:animEffect>
                                  </p:childTnLst>
                                </p:cTn>
                              </p:par>
                            </p:childTnLst>
                          </p:cTn>
                        </p:par>
                        <p:par>
                          <p:cTn id="59" fill="hold">
                            <p:stCondLst>
                              <p:cond delay="4300"/>
                            </p:stCondLst>
                            <p:childTnLst>
                              <p:par>
                                <p:cTn id="60" presetID="42" presetClass="entr" presetSubtype="0" fill="hold" grpId="0" nodeType="afterEffect">
                                  <p:stCondLst>
                                    <p:cond delay="0"/>
                                  </p:stCondLst>
                                  <p:childTnLst>
                                    <p:set>
                                      <p:cBhvr>
                                        <p:cTn id="61" dur="1" fill="hold">
                                          <p:stCondLst>
                                            <p:cond delay="0"/>
                                          </p:stCondLst>
                                        </p:cTn>
                                        <p:tgtEl>
                                          <p:spTgt spid="89"/>
                                        </p:tgtEl>
                                        <p:attrNameLst>
                                          <p:attrName>style.visibility</p:attrName>
                                        </p:attrNameLst>
                                      </p:cBhvr>
                                      <p:to>
                                        <p:strVal val="visible"/>
                                      </p:to>
                                    </p:set>
                                    <p:animEffect transition="in" filter="fade">
                                      <p:cBhvr>
                                        <p:cTn id="62" dur="1000"/>
                                        <p:tgtEl>
                                          <p:spTgt spid="89"/>
                                        </p:tgtEl>
                                      </p:cBhvr>
                                    </p:animEffect>
                                    <p:anim calcmode="lin" valueType="num">
                                      <p:cBhvr>
                                        <p:cTn id="63" dur="1000" fill="hold"/>
                                        <p:tgtEl>
                                          <p:spTgt spid="89"/>
                                        </p:tgtEl>
                                        <p:attrNameLst>
                                          <p:attrName>ppt_x</p:attrName>
                                        </p:attrNameLst>
                                      </p:cBhvr>
                                      <p:tavLst>
                                        <p:tav tm="0">
                                          <p:val>
                                            <p:strVal val="#ppt_x"/>
                                          </p:val>
                                        </p:tav>
                                        <p:tav tm="100000">
                                          <p:val>
                                            <p:strVal val="#ppt_x"/>
                                          </p:val>
                                        </p:tav>
                                      </p:tavLst>
                                    </p:anim>
                                    <p:anim calcmode="lin" valueType="num">
                                      <p:cBhvr>
                                        <p:cTn id="64" dur="1000" fill="hold"/>
                                        <p:tgtEl>
                                          <p:spTgt spid="89"/>
                                        </p:tgtEl>
                                        <p:attrNameLst>
                                          <p:attrName>ppt_y</p:attrName>
                                        </p:attrNameLst>
                                      </p:cBhvr>
                                      <p:tavLst>
                                        <p:tav tm="0">
                                          <p:val>
                                            <p:strVal val="#ppt_y+.1"/>
                                          </p:val>
                                        </p:tav>
                                        <p:tav tm="100000">
                                          <p:val>
                                            <p:strVal val="#ppt_y"/>
                                          </p:val>
                                        </p:tav>
                                      </p:tavLst>
                                    </p:anim>
                                  </p:childTnLst>
                                </p:cTn>
                              </p:par>
                            </p:childTnLst>
                          </p:cTn>
                        </p:par>
                        <p:par>
                          <p:cTn id="65" fill="hold">
                            <p:stCondLst>
                              <p:cond delay="5300"/>
                            </p:stCondLst>
                            <p:childTnLst>
                              <p:par>
                                <p:cTn id="66" presetID="42" presetClass="entr" presetSubtype="0" fill="hold" grpId="0"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1000"/>
                                        <p:tgtEl>
                                          <p:spTgt spid="90"/>
                                        </p:tgtEl>
                                      </p:cBhvr>
                                    </p:animEffect>
                                    <p:anim calcmode="lin" valueType="num">
                                      <p:cBhvr>
                                        <p:cTn id="69" dur="1000" fill="hold"/>
                                        <p:tgtEl>
                                          <p:spTgt spid="90"/>
                                        </p:tgtEl>
                                        <p:attrNameLst>
                                          <p:attrName>ppt_x</p:attrName>
                                        </p:attrNameLst>
                                      </p:cBhvr>
                                      <p:tavLst>
                                        <p:tav tm="0">
                                          <p:val>
                                            <p:strVal val="#ppt_x"/>
                                          </p:val>
                                        </p:tav>
                                        <p:tav tm="100000">
                                          <p:val>
                                            <p:strVal val="#ppt_x"/>
                                          </p:val>
                                        </p:tav>
                                      </p:tavLst>
                                    </p:anim>
                                    <p:anim calcmode="lin" valueType="num">
                                      <p:cBhvr>
                                        <p:cTn id="70" dur="1000" fill="hold"/>
                                        <p:tgtEl>
                                          <p:spTgt spid="90"/>
                                        </p:tgtEl>
                                        <p:attrNameLst>
                                          <p:attrName>ppt_y</p:attrName>
                                        </p:attrNameLst>
                                      </p:cBhvr>
                                      <p:tavLst>
                                        <p:tav tm="0">
                                          <p:val>
                                            <p:strVal val="#ppt_y+.1"/>
                                          </p:val>
                                        </p:tav>
                                        <p:tav tm="100000">
                                          <p:val>
                                            <p:strVal val="#ppt_y"/>
                                          </p:val>
                                        </p:tav>
                                      </p:tavLst>
                                    </p:anim>
                                  </p:childTnLst>
                                </p:cTn>
                              </p:par>
                            </p:childTnLst>
                          </p:cTn>
                        </p:par>
                        <p:par>
                          <p:cTn id="71" fill="hold">
                            <p:stCondLst>
                              <p:cond delay="6300"/>
                            </p:stCondLst>
                            <p:childTnLst>
                              <p:par>
                                <p:cTn id="72" presetID="42" presetClass="entr" presetSubtype="0" fill="hold" grpId="0" nodeType="after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1000"/>
                                        <p:tgtEl>
                                          <p:spTgt spid="91"/>
                                        </p:tgtEl>
                                      </p:cBhvr>
                                    </p:animEffect>
                                    <p:anim calcmode="lin" valueType="num">
                                      <p:cBhvr>
                                        <p:cTn id="75" dur="1000" fill="hold"/>
                                        <p:tgtEl>
                                          <p:spTgt spid="91"/>
                                        </p:tgtEl>
                                        <p:attrNameLst>
                                          <p:attrName>ppt_x</p:attrName>
                                        </p:attrNameLst>
                                      </p:cBhvr>
                                      <p:tavLst>
                                        <p:tav tm="0">
                                          <p:val>
                                            <p:strVal val="#ppt_x"/>
                                          </p:val>
                                        </p:tav>
                                        <p:tav tm="100000">
                                          <p:val>
                                            <p:strVal val="#ppt_x"/>
                                          </p:val>
                                        </p:tav>
                                      </p:tavLst>
                                    </p:anim>
                                    <p:anim calcmode="lin" valueType="num">
                                      <p:cBhvr>
                                        <p:cTn id="76" dur="1000" fill="hold"/>
                                        <p:tgtEl>
                                          <p:spTgt spid="91"/>
                                        </p:tgtEl>
                                        <p:attrNameLst>
                                          <p:attrName>ppt_y</p:attrName>
                                        </p:attrNameLst>
                                      </p:cBhvr>
                                      <p:tavLst>
                                        <p:tav tm="0">
                                          <p:val>
                                            <p:strVal val="#ppt_y+.1"/>
                                          </p:val>
                                        </p:tav>
                                        <p:tav tm="100000">
                                          <p:val>
                                            <p:strVal val="#ppt_y"/>
                                          </p:val>
                                        </p:tav>
                                      </p:tavLst>
                                    </p:anim>
                                  </p:childTnLst>
                                </p:cTn>
                              </p:par>
                            </p:childTnLst>
                          </p:cTn>
                        </p:par>
                        <p:par>
                          <p:cTn id="77" fill="hold">
                            <p:stCondLst>
                              <p:cond delay="7300"/>
                            </p:stCondLst>
                            <p:childTnLst>
                              <p:par>
                                <p:cTn id="78" presetID="42" presetClass="entr" presetSubtype="0" fill="hold" grpId="0" nodeType="afterEffect">
                                  <p:stCondLst>
                                    <p:cond delay="0"/>
                                  </p:stCondLst>
                                  <p:childTnLst>
                                    <p:set>
                                      <p:cBhvr>
                                        <p:cTn id="79" dur="1" fill="hold">
                                          <p:stCondLst>
                                            <p:cond delay="0"/>
                                          </p:stCondLst>
                                        </p:cTn>
                                        <p:tgtEl>
                                          <p:spTgt spid="92"/>
                                        </p:tgtEl>
                                        <p:attrNameLst>
                                          <p:attrName>style.visibility</p:attrName>
                                        </p:attrNameLst>
                                      </p:cBhvr>
                                      <p:to>
                                        <p:strVal val="visible"/>
                                      </p:to>
                                    </p:set>
                                    <p:animEffect transition="in" filter="fade">
                                      <p:cBhvr>
                                        <p:cTn id="80" dur="1000"/>
                                        <p:tgtEl>
                                          <p:spTgt spid="92"/>
                                        </p:tgtEl>
                                      </p:cBhvr>
                                    </p:animEffect>
                                    <p:anim calcmode="lin" valueType="num">
                                      <p:cBhvr>
                                        <p:cTn id="81" dur="1000" fill="hold"/>
                                        <p:tgtEl>
                                          <p:spTgt spid="92"/>
                                        </p:tgtEl>
                                        <p:attrNameLst>
                                          <p:attrName>ppt_x</p:attrName>
                                        </p:attrNameLst>
                                      </p:cBhvr>
                                      <p:tavLst>
                                        <p:tav tm="0">
                                          <p:val>
                                            <p:strVal val="#ppt_x"/>
                                          </p:val>
                                        </p:tav>
                                        <p:tav tm="100000">
                                          <p:val>
                                            <p:strVal val="#ppt_x"/>
                                          </p:val>
                                        </p:tav>
                                      </p:tavLst>
                                    </p:anim>
                                    <p:anim calcmode="lin" valueType="num">
                                      <p:cBhvr>
                                        <p:cTn id="82" dur="1000" fill="hold"/>
                                        <p:tgtEl>
                                          <p:spTgt spid="92"/>
                                        </p:tgtEl>
                                        <p:attrNameLst>
                                          <p:attrName>ppt_y</p:attrName>
                                        </p:attrNameLst>
                                      </p:cBhvr>
                                      <p:tavLst>
                                        <p:tav tm="0">
                                          <p:val>
                                            <p:strVal val="#ppt_y+.1"/>
                                          </p:val>
                                        </p:tav>
                                        <p:tav tm="100000">
                                          <p:val>
                                            <p:strVal val="#ppt_y"/>
                                          </p:val>
                                        </p:tav>
                                      </p:tavLst>
                                    </p:anim>
                                  </p:childTnLst>
                                </p:cTn>
                              </p:par>
                            </p:childTnLst>
                          </p:cTn>
                        </p:par>
                        <p:par>
                          <p:cTn id="83" fill="hold">
                            <p:stCondLst>
                              <p:cond delay="8300"/>
                            </p:stCondLst>
                            <p:childTnLst>
                              <p:par>
                                <p:cTn id="84" presetID="42" presetClass="entr" presetSubtype="0" fill="hold" grpId="0" nodeType="afterEffect">
                                  <p:stCondLst>
                                    <p:cond delay="0"/>
                                  </p:stCondLst>
                                  <p:childTnLst>
                                    <p:set>
                                      <p:cBhvr>
                                        <p:cTn id="85" dur="1" fill="hold">
                                          <p:stCondLst>
                                            <p:cond delay="0"/>
                                          </p:stCondLst>
                                        </p:cTn>
                                        <p:tgtEl>
                                          <p:spTgt spid="93"/>
                                        </p:tgtEl>
                                        <p:attrNameLst>
                                          <p:attrName>style.visibility</p:attrName>
                                        </p:attrNameLst>
                                      </p:cBhvr>
                                      <p:to>
                                        <p:strVal val="visible"/>
                                      </p:to>
                                    </p:set>
                                    <p:animEffect transition="in" filter="fade">
                                      <p:cBhvr>
                                        <p:cTn id="86" dur="1000"/>
                                        <p:tgtEl>
                                          <p:spTgt spid="93"/>
                                        </p:tgtEl>
                                      </p:cBhvr>
                                    </p:animEffect>
                                    <p:anim calcmode="lin" valueType="num">
                                      <p:cBhvr>
                                        <p:cTn id="87" dur="1000" fill="hold"/>
                                        <p:tgtEl>
                                          <p:spTgt spid="93"/>
                                        </p:tgtEl>
                                        <p:attrNameLst>
                                          <p:attrName>ppt_x</p:attrName>
                                        </p:attrNameLst>
                                      </p:cBhvr>
                                      <p:tavLst>
                                        <p:tav tm="0">
                                          <p:val>
                                            <p:strVal val="#ppt_x"/>
                                          </p:val>
                                        </p:tav>
                                        <p:tav tm="100000">
                                          <p:val>
                                            <p:strVal val="#ppt_x"/>
                                          </p:val>
                                        </p:tav>
                                      </p:tavLst>
                                    </p:anim>
                                    <p:anim calcmode="lin" valueType="num">
                                      <p:cBhvr>
                                        <p:cTn id="88"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 grpId="0" animBg="1"/>
      <p:bldP spid="179" grpId="0" animBg="1"/>
      <p:bldP spid="180" grpId="0" animBg="1"/>
      <p:bldP spid="88" grpId="0"/>
      <p:bldP spid="89" grpId="0" animBg="1"/>
      <p:bldP spid="90" grpId="0" animBg="1"/>
      <p:bldP spid="91" grpId="0" animBg="1"/>
      <p:bldP spid="92" grpId="0" animBg="1"/>
      <p:bldP spid="9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Rectangle 240"/>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p:cNvSpPr/>
          <p:nvPr/>
        </p:nvSpPr>
        <p:spPr>
          <a:xfrm>
            <a:off x="-3513" y="-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508073" y="0"/>
            <a:ext cx="7886700" cy="791028"/>
          </a:xfrm>
        </p:spPr>
        <p:txBody>
          <a:bodyPr>
            <a:normAutofit/>
          </a:bodyPr>
          <a:lstStyle/>
          <a:p>
            <a:r>
              <a:rPr lang="fr-FR" b="0" dirty="0">
                <a:solidFill>
                  <a:srgbClr val="8E7339"/>
                </a:solidFill>
                <a:latin typeface="Verdana" panose="020B0604030504040204" pitchFamily="34" charset="0"/>
                <a:ea typeface="Verdana" panose="020B0604030504040204" pitchFamily="34" charset="0"/>
                <a:cs typeface="Verdana" panose="020B0604030504040204" pitchFamily="34" charset="0"/>
              </a:rPr>
              <a:t>Option Amplitude /Confort   </a:t>
            </a:r>
            <a:br>
              <a:rPr lang="fr-FR" b="0" dirty="0">
                <a:solidFill>
                  <a:srgbClr val="8E7339"/>
                </a:solidFill>
                <a:latin typeface="Verdana" panose="020B0604030504040204" pitchFamily="34" charset="0"/>
                <a:ea typeface="Verdana" panose="020B0604030504040204" pitchFamily="34" charset="0"/>
                <a:cs typeface="Verdana" panose="020B0604030504040204" pitchFamily="34" charset="0"/>
              </a:rPr>
            </a:br>
            <a:r>
              <a:rPr lang="fr-FR" b="0" dirty="0">
                <a:solidFill>
                  <a:srgbClr val="8E7339"/>
                </a:solidFill>
                <a:latin typeface="Verdana" panose="020B0604030504040204" pitchFamily="34" charset="0"/>
                <a:ea typeface="Verdana" panose="020B0604030504040204" pitchFamily="34" charset="0"/>
                <a:cs typeface="Verdana" panose="020B0604030504040204" pitchFamily="34" charset="0"/>
              </a:rPr>
              <a:t>(Sensibilisation/ Désensibilisation)</a:t>
            </a:r>
          </a:p>
        </p:txBody>
      </p:sp>
      <p:grpSp>
        <p:nvGrpSpPr>
          <p:cNvPr id="17" name="Groupe 16"/>
          <p:cNvGrpSpPr/>
          <p:nvPr/>
        </p:nvGrpSpPr>
        <p:grpSpPr>
          <a:xfrm>
            <a:off x="3331728" y="3525945"/>
            <a:ext cx="4168813" cy="3319055"/>
            <a:chOff x="463617" y="1954528"/>
            <a:chExt cx="4168813" cy="3319055"/>
          </a:xfrm>
        </p:grpSpPr>
        <p:sp>
          <p:nvSpPr>
            <p:cNvPr id="89" name="Oval 78"/>
            <p:cNvSpPr>
              <a:spLocks noChangeArrowheads="1"/>
            </p:cNvSpPr>
            <p:nvPr/>
          </p:nvSpPr>
          <p:spPr bwMode="auto">
            <a:xfrm>
              <a:off x="463617" y="4659751"/>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517" name="Group 516"/>
            <p:cNvGrpSpPr/>
            <p:nvPr/>
          </p:nvGrpSpPr>
          <p:grpSpPr>
            <a:xfrm>
              <a:off x="869293" y="2489562"/>
              <a:ext cx="858754" cy="2300742"/>
              <a:chOff x="2555875" y="1704976"/>
              <a:chExt cx="1524000" cy="4083050"/>
            </a:xfrm>
          </p:grpSpPr>
          <p:sp>
            <p:nvSpPr>
              <p:cNvPr id="519" name="Freeform 43"/>
              <p:cNvSpPr>
                <a:spLocks/>
              </p:cNvSpPr>
              <p:nvPr/>
            </p:nvSpPr>
            <p:spPr bwMode="auto">
              <a:xfrm>
                <a:off x="3031279" y="2338388"/>
                <a:ext cx="273050" cy="762000"/>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0" name="Freeform 44"/>
              <p:cNvSpPr>
                <a:spLocks/>
              </p:cNvSpPr>
              <p:nvPr/>
            </p:nvSpPr>
            <p:spPr bwMode="auto">
              <a:xfrm>
                <a:off x="3028950" y="2338388"/>
                <a:ext cx="273050" cy="762000"/>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1" name="Freeform 45"/>
              <p:cNvSpPr>
                <a:spLocks/>
              </p:cNvSpPr>
              <p:nvPr/>
            </p:nvSpPr>
            <p:spPr bwMode="auto">
              <a:xfrm>
                <a:off x="3028950" y="2374901"/>
                <a:ext cx="273050" cy="379413"/>
              </a:xfrm>
              <a:custGeom>
                <a:avLst/>
                <a:gdLst>
                  <a:gd name="T0" fmla="*/ 172 w 172"/>
                  <a:gd name="T1" fmla="*/ 66 h 239"/>
                  <a:gd name="T2" fmla="*/ 172 w 172"/>
                  <a:gd name="T3" fmla="*/ 191 h 239"/>
                  <a:gd name="T4" fmla="*/ 172 w 172"/>
                  <a:gd name="T5" fmla="*/ 239 h 239"/>
                  <a:gd name="T6" fmla="*/ 0 w 172"/>
                  <a:gd name="T7" fmla="*/ 111 h 239"/>
                  <a:gd name="T8" fmla="*/ 0 w 172"/>
                  <a:gd name="T9" fmla="*/ 0 h 239"/>
                  <a:gd name="T10" fmla="*/ 172 w 172"/>
                  <a:gd name="T11" fmla="*/ 66 h 239"/>
                </a:gdLst>
                <a:ahLst/>
                <a:cxnLst>
                  <a:cxn ang="0">
                    <a:pos x="T0" y="T1"/>
                  </a:cxn>
                  <a:cxn ang="0">
                    <a:pos x="T2" y="T3"/>
                  </a:cxn>
                  <a:cxn ang="0">
                    <a:pos x="T4" y="T5"/>
                  </a:cxn>
                  <a:cxn ang="0">
                    <a:pos x="T6" y="T7"/>
                  </a:cxn>
                  <a:cxn ang="0">
                    <a:pos x="T8" y="T9"/>
                  </a:cxn>
                  <a:cxn ang="0">
                    <a:pos x="T10" y="T11"/>
                  </a:cxn>
                </a:cxnLst>
                <a:rect l="0" t="0" r="r" b="b"/>
                <a:pathLst>
                  <a:path w="172" h="239">
                    <a:moveTo>
                      <a:pt x="172" y="66"/>
                    </a:moveTo>
                    <a:lnTo>
                      <a:pt x="172" y="191"/>
                    </a:lnTo>
                    <a:lnTo>
                      <a:pt x="172" y="239"/>
                    </a:lnTo>
                    <a:lnTo>
                      <a:pt x="0" y="111"/>
                    </a:lnTo>
                    <a:lnTo>
                      <a:pt x="0" y="0"/>
                    </a:lnTo>
                    <a:lnTo>
                      <a:pt x="172" y="66"/>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522" name="Freeform 46"/>
              <p:cNvSpPr>
                <a:spLocks/>
              </p:cNvSpPr>
              <p:nvPr/>
            </p:nvSpPr>
            <p:spPr bwMode="auto">
              <a:xfrm>
                <a:off x="2555875" y="2197101"/>
                <a:ext cx="333375" cy="649288"/>
              </a:xfrm>
              <a:custGeom>
                <a:avLst/>
                <a:gdLst>
                  <a:gd name="T0" fmla="*/ 0 w 112"/>
                  <a:gd name="T1" fmla="*/ 220 h 220"/>
                  <a:gd name="T2" fmla="*/ 46 w 112"/>
                  <a:gd name="T3" fmla="*/ 194 h 220"/>
                  <a:gd name="T4" fmla="*/ 40 w 112"/>
                  <a:gd name="T5" fmla="*/ 212 h 220"/>
                  <a:gd name="T6" fmla="*/ 78 w 112"/>
                  <a:gd name="T7" fmla="*/ 179 h 220"/>
                  <a:gd name="T8" fmla="*/ 109 w 112"/>
                  <a:gd name="T9" fmla="*/ 55 h 220"/>
                  <a:gd name="T10" fmla="*/ 103 w 112"/>
                  <a:gd name="T11" fmla="*/ 26 h 220"/>
                  <a:gd name="T12" fmla="*/ 90 w 112"/>
                  <a:gd name="T13" fmla="*/ 8 h 220"/>
                  <a:gd name="T14" fmla="*/ 77 w 112"/>
                  <a:gd name="T15" fmla="*/ 2 h 220"/>
                  <a:gd name="T16" fmla="*/ 60 w 112"/>
                  <a:gd name="T17" fmla="*/ 5 h 220"/>
                  <a:gd name="T18" fmla="*/ 34 w 112"/>
                  <a:gd name="T19" fmla="*/ 39 h 220"/>
                  <a:gd name="T20" fmla="*/ 17 w 112"/>
                  <a:gd name="T21" fmla="*/ 171 h 220"/>
                  <a:gd name="T22" fmla="*/ 0 w 112"/>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220">
                    <a:moveTo>
                      <a:pt x="0" y="220"/>
                    </a:moveTo>
                    <a:cubicBezTo>
                      <a:pt x="16" y="215"/>
                      <a:pt x="31" y="201"/>
                      <a:pt x="46" y="194"/>
                    </a:cubicBezTo>
                    <a:cubicBezTo>
                      <a:pt x="44" y="198"/>
                      <a:pt x="42" y="209"/>
                      <a:pt x="40" y="212"/>
                    </a:cubicBezTo>
                    <a:cubicBezTo>
                      <a:pt x="56" y="206"/>
                      <a:pt x="68" y="193"/>
                      <a:pt x="78" y="179"/>
                    </a:cubicBezTo>
                    <a:cubicBezTo>
                      <a:pt x="103" y="143"/>
                      <a:pt x="112" y="98"/>
                      <a:pt x="109" y="55"/>
                    </a:cubicBezTo>
                    <a:cubicBezTo>
                      <a:pt x="108" y="45"/>
                      <a:pt x="107" y="35"/>
                      <a:pt x="103" y="26"/>
                    </a:cubicBezTo>
                    <a:cubicBezTo>
                      <a:pt x="100" y="19"/>
                      <a:pt x="95" y="13"/>
                      <a:pt x="90" y="8"/>
                    </a:cubicBezTo>
                    <a:cubicBezTo>
                      <a:pt x="86" y="5"/>
                      <a:pt x="82" y="3"/>
                      <a:pt x="77" y="2"/>
                    </a:cubicBezTo>
                    <a:cubicBezTo>
                      <a:pt x="71" y="0"/>
                      <a:pt x="65" y="2"/>
                      <a:pt x="60" y="5"/>
                    </a:cubicBezTo>
                    <a:cubicBezTo>
                      <a:pt x="47" y="12"/>
                      <a:pt x="39" y="26"/>
                      <a:pt x="34" y="39"/>
                    </a:cubicBezTo>
                    <a:cubicBezTo>
                      <a:pt x="18" y="81"/>
                      <a:pt x="22" y="127"/>
                      <a:pt x="17" y="171"/>
                    </a:cubicBezTo>
                    <a:cubicBezTo>
                      <a:pt x="14" y="188"/>
                      <a:pt x="10" y="206"/>
                      <a:pt x="0" y="22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3" name="Freeform 47"/>
              <p:cNvSpPr>
                <a:spLocks/>
              </p:cNvSpPr>
              <p:nvPr/>
            </p:nvSpPr>
            <p:spPr bwMode="auto">
              <a:xfrm>
                <a:off x="3028950" y="2022476"/>
                <a:ext cx="490537" cy="676275"/>
              </a:xfrm>
              <a:custGeom>
                <a:avLst/>
                <a:gdLst>
                  <a:gd name="T0" fmla="*/ 165 w 165"/>
                  <a:gd name="T1" fmla="*/ 139 h 229"/>
                  <a:gd name="T2" fmla="*/ 140 w 165"/>
                  <a:gd name="T3" fmla="*/ 87 h 229"/>
                  <a:gd name="T4" fmla="*/ 140 w 165"/>
                  <a:gd name="T5" fmla="*/ 0 h 229"/>
                  <a:gd name="T6" fmla="*/ 0 w 165"/>
                  <a:gd name="T7" fmla="*/ 64 h 229"/>
                  <a:gd name="T8" fmla="*/ 0 w 165"/>
                  <a:gd name="T9" fmla="*/ 83 h 229"/>
                  <a:gd name="T10" fmla="*/ 0 w 165"/>
                  <a:gd name="T11" fmla="*/ 143 h 229"/>
                  <a:gd name="T12" fmla="*/ 0 w 165"/>
                  <a:gd name="T13" fmla="*/ 145 h 229"/>
                  <a:gd name="T14" fmla="*/ 59 w 165"/>
                  <a:gd name="T15" fmla="*/ 214 h 229"/>
                  <a:gd name="T16" fmla="*/ 144 w 165"/>
                  <a:gd name="T17" fmla="*/ 147 h 229"/>
                  <a:gd name="T18" fmla="*/ 165 w 165"/>
                  <a:gd name="T19" fmla="*/ 13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29">
                    <a:moveTo>
                      <a:pt x="165" y="139"/>
                    </a:moveTo>
                    <a:cubicBezTo>
                      <a:pt x="165" y="139"/>
                      <a:pt x="150" y="113"/>
                      <a:pt x="140" y="87"/>
                    </a:cubicBezTo>
                    <a:cubicBezTo>
                      <a:pt x="140" y="0"/>
                      <a:pt x="140" y="0"/>
                      <a:pt x="140" y="0"/>
                    </a:cubicBezTo>
                    <a:cubicBezTo>
                      <a:pt x="140" y="0"/>
                      <a:pt x="0" y="56"/>
                      <a:pt x="0" y="64"/>
                    </a:cubicBezTo>
                    <a:cubicBezTo>
                      <a:pt x="0" y="83"/>
                      <a:pt x="0" y="83"/>
                      <a:pt x="0" y="83"/>
                    </a:cubicBezTo>
                    <a:cubicBezTo>
                      <a:pt x="0" y="143"/>
                      <a:pt x="0" y="143"/>
                      <a:pt x="0" y="143"/>
                    </a:cubicBezTo>
                    <a:cubicBezTo>
                      <a:pt x="0" y="145"/>
                      <a:pt x="0" y="145"/>
                      <a:pt x="0" y="145"/>
                    </a:cubicBezTo>
                    <a:cubicBezTo>
                      <a:pt x="0" y="181"/>
                      <a:pt x="19" y="196"/>
                      <a:pt x="59" y="214"/>
                    </a:cubicBezTo>
                    <a:cubicBezTo>
                      <a:pt x="94" y="229"/>
                      <a:pt x="144" y="210"/>
                      <a:pt x="144" y="147"/>
                    </a:cubicBezTo>
                    <a:cubicBezTo>
                      <a:pt x="165" y="139"/>
                      <a:pt x="165" y="139"/>
                      <a:pt x="165" y="139"/>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7" name="Freeform 51"/>
              <p:cNvSpPr>
                <a:spLocks/>
              </p:cNvSpPr>
              <p:nvPr/>
            </p:nvSpPr>
            <p:spPr bwMode="auto">
              <a:xfrm>
                <a:off x="2576513" y="1704976"/>
                <a:ext cx="919162" cy="828675"/>
              </a:xfrm>
              <a:custGeom>
                <a:avLst/>
                <a:gdLst>
                  <a:gd name="T0" fmla="*/ 138 w 309"/>
                  <a:gd name="T1" fmla="*/ 26 h 281"/>
                  <a:gd name="T2" fmla="*/ 152 w 309"/>
                  <a:gd name="T3" fmla="*/ 281 h 281"/>
                  <a:gd name="T4" fmla="*/ 152 w 309"/>
                  <a:gd name="T5" fmla="*/ 191 h 281"/>
                  <a:gd name="T6" fmla="*/ 216 w 309"/>
                  <a:gd name="T7" fmla="*/ 160 h 281"/>
                  <a:gd name="T8" fmla="*/ 198 w 309"/>
                  <a:gd name="T9" fmla="*/ 187 h 281"/>
                  <a:gd name="T10" fmla="*/ 265 w 309"/>
                  <a:gd name="T11" fmla="*/ 139 h 281"/>
                  <a:gd name="T12" fmla="*/ 250 w 309"/>
                  <a:gd name="T13" fmla="*/ 170 h 281"/>
                  <a:gd name="T14" fmla="*/ 296 w 309"/>
                  <a:gd name="T15" fmla="*/ 121 h 281"/>
                  <a:gd name="T16" fmla="*/ 138 w 309"/>
                  <a:gd name="T17" fmla="*/ 26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81">
                    <a:moveTo>
                      <a:pt x="138" y="26"/>
                    </a:moveTo>
                    <a:cubicBezTo>
                      <a:pt x="0" y="81"/>
                      <a:pt x="60" y="281"/>
                      <a:pt x="152" y="281"/>
                    </a:cubicBezTo>
                    <a:cubicBezTo>
                      <a:pt x="152" y="191"/>
                      <a:pt x="152" y="191"/>
                      <a:pt x="152" y="191"/>
                    </a:cubicBezTo>
                    <a:cubicBezTo>
                      <a:pt x="170" y="189"/>
                      <a:pt x="202" y="174"/>
                      <a:pt x="216" y="160"/>
                    </a:cubicBezTo>
                    <a:cubicBezTo>
                      <a:pt x="213" y="169"/>
                      <a:pt x="207" y="178"/>
                      <a:pt x="198" y="187"/>
                    </a:cubicBezTo>
                    <a:cubicBezTo>
                      <a:pt x="224" y="178"/>
                      <a:pt x="250" y="159"/>
                      <a:pt x="265" y="139"/>
                    </a:cubicBezTo>
                    <a:cubicBezTo>
                      <a:pt x="264" y="149"/>
                      <a:pt x="259" y="160"/>
                      <a:pt x="250" y="170"/>
                    </a:cubicBezTo>
                    <a:cubicBezTo>
                      <a:pt x="273" y="158"/>
                      <a:pt x="287" y="143"/>
                      <a:pt x="296" y="121"/>
                    </a:cubicBezTo>
                    <a:cubicBezTo>
                      <a:pt x="309" y="34"/>
                      <a:pt x="204" y="0"/>
                      <a:pt x="138" y="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8" name="Freeform 52"/>
              <p:cNvSpPr>
                <a:spLocks/>
              </p:cNvSpPr>
              <p:nvPr/>
            </p:nvSpPr>
            <p:spPr bwMode="auto">
              <a:xfrm>
                <a:off x="2970213" y="2268538"/>
                <a:ext cx="119062" cy="176213"/>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8"/>
                      <a:pt x="40" y="20"/>
                    </a:cubicBezTo>
                    <a:cubicBezTo>
                      <a:pt x="40" y="40"/>
                      <a:pt x="40" y="40"/>
                      <a:pt x="40" y="40"/>
                    </a:cubicBezTo>
                    <a:cubicBezTo>
                      <a:pt x="40" y="51"/>
                      <a:pt x="31" y="60"/>
                      <a:pt x="20" y="60"/>
                    </a:cubicBezTo>
                    <a:cubicBezTo>
                      <a:pt x="9" y="60"/>
                      <a:pt x="0" y="51"/>
                      <a:pt x="0" y="40"/>
                    </a:cubicBezTo>
                    <a:cubicBezTo>
                      <a:pt x="0" y="20"/>
                      <a:pt x="0" y="20"/>
                      <a:pt x="0" y="20"/>
                    </a:cubicBezTo>
                    <a:cubicBezTo>
                      <a:pt x="0" y="8"/>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29" name="Freeform 53"/>
              <p:cNvSpPr>
                <a:spLocks/>
              </p:cNvSpPr>
              <p:nvPr/>
            </p:nvSpPr>
            <p:spPr bwMode="auto">
              <a:xfrm>
                <a:off x="2913063" y="4505326"/>
                <a:ext cx="238125" cy="1206500"/>
              </a:xfrm>
              <a:custGeom>
                <a:avLst/>
                <a:gdLst>
                  <a:gd name="T0" fmla="*/ 120 w 150"/>
                  <a:gd name="T1" fmla="*/ 760 h 760"/>
                  <a:gd name="T2" fmla="*/ 30 w 150"/>
                  <a:gd name="T3" fmla="*/ 760 h 760"/>
                  <a:gd name="T4" fmla="*/ 0 w 150"/>
                  <a:gd name="T5" fmla="*/ 0 h 760"/>
                  <a:gd name="T6" fmla="*/ 150 w 150"/>
                  <a:gd name="T7" fmla="*/ 0 h 760"/>
                  <a:gd name="T8" fmla="*/ 120 w 150"/>
                  <a:gd name="T9" fmla="*/ 760 h 760"/>
                </a:gdLst>
                <a:ahLst/>
                <a:cxnLst>
                  <a:cxn ang="0">
                    <a:pos x="T0" y="T1"/>
                  </a:cxn>
                  <a:cxn ang="0">
                    <a:pos x="T2" y="T3"/>
                  </a:cxn>
                  <a:cxn ang="0">
                    <a:pos x="T4" y="T5"/>
                  </a:cxn>
                  <a:cxn ang="0">
                    <a:pos x="T6" y="T7"/>
                  </a:cxn>
                  <a:cxn ang="0">
                    <a:pos x="T8" y="T9"/>
                  </a:cxn>
                </a:cxnLst>
                <a:rect l="0" t="0" r="r" b="b"/>
                <a:pathLst>
                  <a:path w="150" h="760">
                    <a:moveTo>
                      <a:pt x="120" y="760"/>
                    </a:moveTo>
                    <a:lnTo>
                      <a:pt x="30" y="760"/>
                    </a:lnTo>
                    <a:lnTo>
                      <a:pt x="0" y="0"/>
                    </a:lnTo>
                    <a:lnTo>
                      <a:pt x="150" y="0"/>
                    </a:lnTo>
                    <a:lnTo>
                      <a:pt x="12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0" name="Freeform 54"/>
              <p:cNvSpPr>
                <a:spLocks/>
              </p:cNvSpPr>
              <p:nvPr/>
            </p:nvSpPr>
            <p:spPr bwMode="auto">
              <a:xfrm>
                <a:off x="2913063" y="4505326"/>
                <a:ext cx="238125" cy="120650"/>
              </a:xfrm>
              <a:custGeom>
                <a:avLst/>
                <a:gdLst>
                  <a:gd name="T0" fmla="*/ 0 w 150"/>
                  <a:gd name="T1" fmla="*/ 18 h 76"/>
                  <a:gd name="T2" fmla="*/ 148 w 150"/>
                  <a:gd name="T3" fmla="*/ 76 h 76"/>
                  <a:gd name="T4" fmla="*/ 150 w 150"/>
                  <a:gd name="T5" fmla="*/ 0 h 76"/>
                  <a:gd name="T6" fmla="*/ 0 w 150"/>
                  <a:gd name="T7" fmla="*/ 0 h 76"/>
                  <a:gd name="T8" fmla="*/ 0 w 150"/>
                  <a:gd name="T9" fmla="*/ 18 h 76"/>
                </a:gdLst>
                <a:ahLst/>
                <a:cxnLst>
                  <a:cxn ang="0">
                    <a:pos x="T0" y="T1"/>
                  </a:cxn>
                  <a:cxn ang="0">
                    <a:pos x="T2" y="T3"/>
                  </a:cxn>
                  <a:cxn ang="0">
                    <a:pos x="T4" y="T5"/>
                  </a:cxn>
                  <a:cxn ang="0">
                    <a:pos x="T6" y="T7"/>
                  </a:cxn>
                  <a:cxn ang="0">
                    <a:pos x="T8" y="T9"/>
                  </a:cxn>
                </a:cxnLst>
                <a:rect l="0" t="0" r="r" b="b"/>
                <a:pathLst>
                  <a:path w="150" h="76">
                    <a:moveTo>
                      <a:pt x="0" y="18"/>
                    </a:moveTo>
                    <a:lnTo>
                      <a:pt x="148" y="76"/>
                    </a:lnTo>
                    <a:lnTo>
                      <a:pt x="150" y="0"/>
                    </a:lnTo>
                    <a:lnTo>
                      <a:pt x="0" y="0"/>
                    </a:lnTo>
                    <a:lnTo>
                      <a:pt x="0" y="18"/>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31" name="Freeform 55"/>
              <p:cNvSpPr>
                <a:spLocks/>
              </p:cNvSpPr>
              <p:nvPr/>
            </p:nvSpPr>
            <p:spPr bwMode="auto">
              <a:xfrm>
                <a:off x="2940050" y="5578476"/>
                <a:ext cx="187325" cy="209550"/>
              </a:xfrm>
              <a:custGeom>
                <a:avLst/>
                <a:gdLst>
                  <a:gd name="T0" fmla="*/ 57 w 63"/>
                  <a:gd name="T1" fmla="*/ 0 h 71"/>
                  <a:gd name="T2" fmla="*/ 31 w 63"/>
                  <a:gd name="T3" fmla="*/ 34 h 71"/>
                  <a:gd name="T4" fmla="*/ 6 w 63"/>
                  <a:gd name="T5" fmla="*/ 0 h 71"/>
                  <a:gd name="T6" fmla="*/ 0 w 63"/>
                  <a:gd name="T7" fmla="*/ 33 h 71"/>
                  <a:gd name="T8" fmla="*/ 31 w 63"/>
                  <a:gd name="T9" fmla="*/ 71 h 71"/>
                  <a:gd name="T10" fmla="*/ 63 w 63"/>
                  <a:gd name="T11" fmla="*/ 33 h 71"/>
                  <a:gd name="T12" fmla="*/ 57 w 63"/>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3" h="71">
                    <a:moveTo>
                      <a:pt x="57" y="0"/>
                    </a:moveTo>
                    <a:cubicBezTo>
                      <a:pt x="57" y="0"/>
                      <a:pt x="51" y="34"/>
                      <a:pt x="31" y="34"/>
                    </a:cubicBezTo>
                    <a:cubicBezTo>
                      <a:pt x="11" y="34"/>
                      <a:pt x="6" y="0"/>
                      <a:pt x="6" y="0"/>
                    </a:cubicBezTo>
                    <a:cubicBezTo>
                      <a:pt x="6" y="0"/>
                      <a:pt x="0" y="20"/>
                      <a:pt x="0" y="33"/>
                    </a:cubicBezTo>
                    <a:cubicBezTo>
                      <a:pt x="0" y="57"/>
                      <a:pt x="10" y="71"/>
                      <a:pt x="31" y="71"/>
                    </a:cubicBezTo>
                    <a:cubicBezTo>
                      <a:pt x="53" y="71"/>
                      <a:pt x="63" y="57"/>
                      <a:pt x="63" y="33"/>
                    </a:cubicBezTo>
                    <a:cubicBezTo>
                      <a:pt x="63" y="20"/>
                      <a:pt x="57" y="0"/>
                      <a:pt x="57"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532" name="Freeform 56"/>
              <p:cNvSpPr>
                <a:spLocks/>
              </p:cNvSpPr>
              <p:nvPr/>
            </p:nvSpPr>
            <p:spPr bwMode="auto">
              <a:xfrm>
                <a:off x="3189288" y="4505326"/>
                <a:ext cx="238125" cy="1206500"/>
              </a:xfrm>
              <a:custGeom>
                <a:avLst/>
                <a:gdLst>
                  <a:gd name="T0" fmla="*/ 30 w 150"/>
                  <a:gd name="T1" fmla="*/ 760 h 760"/>
                  <a:gd name="T2" fmla="*/ 120 w 150"/>
                  <a:gd name="T3" fmla="*/ 760 h 760"/>
                  <a:gd name="T4" fmla="*/ 150 w 150"/>
                  <a:gd name="T5" fmla="*/ 0 h 760"/>
                  <a:gd name="T6" fmla="*/ 0 w 150"/>
                  <a:gd name="T7" fmla="*/ 0 h 760"/>
                  <a:gd name="T8" fmla="*/ 30 w 150"/>
                  <a:gd name="T9" fmla="*/ 760 h 760"/>
                </a:gdLst>
                <a:ahLst/>
                <a:cxnLst>
                  <a:cxn ang="0">
                    <a:pos x="T0" y="T1"/>
                  </a:cxn>
                  <a:cxn ang="0">
                    <a:pos x="T2" y="T3"/>
                  </a:cxn>
                  <a:cxn ang="0">
                    <a:pos x="T4" y="T5"/>
                  </a:cxn>
                  <a:cxn ang="0">
                    <a:pos x="T6" y="T7"/>
                  </a:cxn>
                  <a:cxn ang="0">
                    <a:pos x="T8" y="T9"/>
                  </a:cxn>
                </a:cxnLst>
                <a:rect l="0" t="0" r="r" b="b"/>
                <a:pathLst>
                  <a:path w="150" h="760">
                    <a:moveTo>
                      <a:pt x="30" y="760"/>
                    </a:moveTo>
                    <a:lnTo>
                      <a:pt x="120" y="760"/>
                    </a:lnTo>
                    <a:lnTo>
                      <a:pt x="150" y="0"/>
                    </a:lnTo>
                    <a:lnTo>
                      <a:pt x="0" y="0"/>
                    </a:lnTo>
                    <a:lnTo>
                      <a:pt x="3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3" name="Freeform 57"/>
              <p:cNvSpPr>
                <a:spLocks/>
              </p:cNvSpPr>
              <p:nvPr/>
            </p:nvSpPr>
            <p:spPr bwMode="auto">
              <a:xfrm>
                <a:off x="3189288" y="4505326"/>
                <a:ext cx="238125" cy="117475"/>
              </a:xfrm>
              <a:custGeom>
                <a:avLst/>
                <a:gdLst>
                  <a:gd name="T0" fmla="*/ 146 w 150"/>
                  <a:gd name="T1" fmla="*/ 74 h 74"/>
                  <a:gd name="T2" fmla="*/ 0 w 150"/>
                  <a:gd name="T3" fmla="*/ 18 h 74"/>
                  <a:gd name="T4" fmla="*/ 0 w 150"/>
                  <a:gd name="T5" fmla="*/ 0 h 74"/>
                  <a:gd name="T6" fmla="*/ 150 w 150"/>
                  <a:gd name="T7" fmla="*/ 0 h 74"/>
                  <a:gd name="T8" fmla="*/ 146 w 150"/>
                  <a:gd name="T9" fmla="*/ 74 h 74"/>
                </a:gdLst>
                <a:ahLst/>
                <a:cxnLst>
                  <a:cxn ang="0">
                    <a:pos x="T0" y="T1"/>
                  </a:cxn>
                  <a:cxn ang="0">
                    <a:pos x="T2" y="T3"/>
                  </a:cxn>
                  <a:cxn ang="0">
                    <a:pos x="T4" y="T5"/>
                  </a:cxn>
                  <a:cxn ang="0">
                    <a:pos x="T6" y="T7"/>
                  </a:cxn>
                  <a:cxn ang="0">
                    <a:pos x="T8" y="T9"/>
                  </a:cxn>
                </a:cxnLst>
                <a:rect l="0" t="0" r="r" b="b"/>
                <a:pathLst>
                  <a:path w="150" h="74">
                    <a:moveTo>
                      <a:pt x="146" y="74"/>
                    </a:moveTo>
                    <a:lnTo>
                      <a:pt x="0" y="18"/>
                    </a:lnTo>
                    <a:lnTo>
                      <a:pt x="0" y="0"/>
                    </a:lnTo>
                    <a:lnTo>
                      <a:pt x="150" y="0"/>
                    </a:lnTo>
                    <a:lnTo>
                      <a:pt x="146" y="74"/>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34" name="Freeform 58"/>
              <p:cNvSpPr>
                <a:spLocks/>
              </p:cNvSpPr>
              <p:nvPr/>
            </p:nvSpPr>
            <p:spPr bwMode="auto">
              <a:xfrm>
                <a:off x="3216275" y="5578476"/>
                <a:ext cx="184150" cy="209550"/>
              </a:xfrm>
              <a:custGeom>
                <a:avLst/>
                <a:gdLst>
                  <a:gd name="T0" fmla="*/ 5 w 62"/>
                  <a:gd name="T1" fmla="*/ 0 h 71"/>
                  <a:gd name="T2" fmla="*/ 31 w 62"/>
                  <a:gd name="T3" fmla="*/ 34 h 71"/>
                  <a:gd name="T4" fmla="*/ 57 w 62"/>
                  <a:gd name="T5" fmla="*/ 0 h 71"/>
                  <a:gd name="T6" fmla="*/ 62 w 62"/>
                  <a:gd name="T7" fmla="*/ 33 h 71"/>
                  <a:gd name="T8" fmla="*/ 31 w 62"/>
                  <a:gd name="T9" fmla="*/ 71 h 71"/>
                  <a:gd name="T10" fmla="*/ 0 w 62"/>
                  <a:gd name="T11" fmla="*/ 33 h 71"/>
                  <a:gd name="T12" fmla="*/ 5 w 6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2" h="71">
                    <a:moveTo>
                      <a:pt x="5" y="0"/>
                    </a:moveTo>
                    <a:cubicBezTo>
                      <a:pt x="5" y="0"/>
                      <a:pt x="11" y="34"/>
                      <a:pt x="31" y="34"/>
                    </a:cubicBezTo>
                    <a:cubicBezTo>
                      <a:pt x="51" y="34"/>
                      <a:pt x="57" y="0"/>
                      <a:pt x="57" y="0"/>
                    </a:cubicBezTo>
                    <a:cubicBezTo>
                      <a:pt x="57" y="0"/>
                      <a:pt x="62" y="20"/>
                      <a:pt x="62" y="33"/>
                    </a:cubicBezTo>
                    <a:cubicBezTo>
                      <a:pt x="62" y="57"/>
                      <a:pt x="53" y="71"/>
                      <a:pt x="31" y="71"/>
                    </a:cubicBezTo>
                    <a:cubicBezTo>
                      <a:pt x="9" y="71"/>
                      <a:pt x="0" y="57"/>
                      <a:pt x="0" y="33"/>
                    </a:cubicBezTo>
                    <a:cubicBezTo>
                      <a:pt x="0" y="20"/>
                      <a:pt x="5" y="0"/>
                      <a:pt x="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535" name="Freeform 59"/>
              <p:cNvSpPr>
                <a:spLocks/>
              </p:cNvSpPr>
              <p:nvPr/>
            </p:nvSpPr>
            <p:spPr bwMode="auto">
              <a:xfrm>
                <a:off x="3825875" y="2757488"/>
                <a:ext cx="254000" cy="425450"/>
              </a:xfrm>
              <a:custGeom>
                <a:avLst/>
                <a:gdLst>
                  <a:gd name="T0" fmla="*/ 79 w 85"/>
                  <a:gd name="T1" fmla="*/ 56 h 144"/>
                  <a:gd name="T2" fmla="*/ 69 w 85"/>
                  <a:gd name="T3" fmla="*/ 59 h 144"/>
                  <a:gd name="T4" fmla="*/ 64 w 85"/>
                  <a:gd name="T5" fmla="*/ 51 h 144"/>
                  <a:gd name="T6" fmla="*/ 55 w 85"/>
                  <a:gd name="T7" fmla="*/ 54 h 144"/>
                  <a:gd name="T8" fmla="*/ 50 w 85"/>
                  <a:gd name="T9" fmla="*/ 46 h 144"/>
                  <a:gd name="T10" fmla="*/ 41 w 85"/>
                  <a:gd name="T11" fmla="*/ 47 h 144"/>
                  <a:gd name="T12" fmla="*/ 54 w 85"/>
                  <a:gd name="T13" fmla="*/ 12 h 144"/>
                  <a:gd name="T14" fmla="*/ 49 w 85"/>
                  <a:gd name="T15" fmla="*/ 2 h 144"/>
                  <a:gd name="T16" fmla="*/ 38 w 85"/>
                  <a:gd name="T17" fmla="*/ 7 h 144"/>
                  <a:gd name="T18" fmla="*/ 10 w 85"/>
                  <a:gd name="T19" fmla="*/ 84 h 144"/>
                  <a:gd name="T20" fmla="*/ 0 w 85"/>
                  <a:gd name="T21" fmla="*/ 120 h 144"/>
                  <a:gd name="T22" fmla="*/ 50 w 85"/>
                  <a:gd name="T23" fmla="*/ 144 h 144"/>
                  <a:gd name="T24" fmla="*/ 62 w 85"/>
                  <a:gd name="T25" fmla="*/ 111 h 144"/>
                  <a:gd name="T26" fmla="*/ 70 w 85"/>
                  <a:gd name="T27" fmla="*/ 105 h 144"/>
                  <a:gd name="T28" fmla="*/ 84 w 85"/>
                  <a:gd name="T29" fmla="*/ 67 h 144"/>
                  <a:gd name="T30" fmla="*/ 79 w 85"/>
                  <a:gd name="T31"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44">
                    <a:moveTo>
                      <a:pt x="79" y="56"/>
                    </a:moveTo>
                    <a:cubicBezTo>
                      <a:pt x="75" y="55"/>
                      <a:pt x="72" y="56"/>
                      <a:pt x="69" y="59"/>
                    </a:cubicBezTo>
                    <a:cubicBezTo>
                      <a:pt x="70" y="55"/>
                      <a:pt x="67" y="52"/>
                      <a:pt x="64" y="51"/>
                    </a:cubicBezTo>
                    <a:cubicBezTo>
                      <a:pt x="61" y="50"/>
                      <a:pt x="57" y="51"/>
                      <a:pt x="55" y="54"/>
                    </a:cubicBezTo>
                    <a:cubicBezTo>
                      <a:pt x="55" y="50"/>
                      <a:pt x="53" y="47"/>
                      <a:pt x="50" y="46"/>
                    </a:cubicBezTo>
                    <a:cubicBezTo>
                      <a:pt x="47" y="44"/>
                      <a:pt x="43" y="45"/>
                      <a:pt x="41" y="47"/>
                    </a:cubicBezTo>
                    <a:cubicBezTo>
                      <a:pt x="54" y="12"/>
                      <a:pt x="54" y="12"/>
                      <a:pt x="54" y="12"/>
                    </a:cubicBezTo>
                    <a:cubicBezTo>
                      <a:pt x="55" y="8"/>
                      <a:pt x="53" y="3"/>
                      <a:pt x="49" y="2"/>
                    </a:cubicBezTo>
                    <a:cubicBezTo>
                      <a:pt x="45" y="0"/>
                      <a:pt x="40" y="2"/>
                      <a:pt x="38" y="7"/>
                    </a:cubicBezTo>
                    <a:cubicBezTo>
                      <a:pt x="10" y="84"/>
                      <a:pt x="10" y="84"/>
                      <a:pt x="10" y="84"/>
                    </a:cubicBezTo>
                    <a:cubicBezTo>
                      <a:pt x="0" y="120"/>
                      <a:pt x="0" y="120"/>
                      <a:pt x="0" y="120"/>
                    </a:cubicBezTo>
                    <a:cubicBezTo>
                      <a:pt x="50" y="144"/>
                      <a:pt x="50" y="144"/>
                      <a:pt x="50" y="144"/>
                    </a:cubicBezTo>
                    <a:cubicBezTo>
                      <a:pt x="62" y="111"/>
                      <a:pt x="62" y="111"/>
                      <a:pt x="62" y="111"/>
                    </a:cubicBezTo>
                    <a:cubicBezTo>
                      <a:pt x="65" y="111"/>
                      <a:pt x="68" y="108"/>
                      <a:pt x="70" y="105"/>
                    </a:cubicBezTo>
                    <a:cubicBezTo>
                      <a:pt x="84" y="67"/>
                      <a:pt x="84" y="67"/>
                      <a:pt x="84" y="67"/>
                    </a:cubicBezTo>
                    <a:cubicBezTo>
                      <a:pt x="85" y="62"/>
                      <a:pt x="83" y="58"/>
                      <a:pt x="79" y="56"/>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536" name="Freeform 60"/>
              <p:cNvSpPr>
                <a:spLocks/>
              </p:cNvSpPr>
              <p:nvPr/>
            </p:nvSpPr>
            <p:spPr bwMode="auto">
              <a:xfrm>
                <a:off x="3371850" y="2849563"/>
                <a:ext cx="636587" cy="725488"/>
              </a:xfrm>
              <a:custGeom>
                <a:avLst/>
                <a:gdLst>
                  <a:gd name="T0" fmla="*/ 134 w 214"/>
                  <a:gd name="T1" fmla="*/ 246 h 246"/>
                  <a:gd name="T2" fmla="*/ 107 w 214"/>
                  <a:gd name="T3" fmla="*/ 230 h 246"/>
                  <a:gd name="T4" fmla="*/ 0 w 214"/>
                  <a:gd name="T5" fmla="*/ 32 h 246"/>
                  <a:gd name="T6" fmla="*/ 49 w 214"/>
                  <a:gd name="T7" fmla="*/ 0 h 246"/>
                  <a:gd name="T8" fmla="*/ 129 w 214"/>
                  <a:gd name="T9" fmla="*/ 141 h 246"/>
                  <a:gd name="T10" fmla="*/ 159 w 214"/>
                  <a:gd name="T11" fmla="*/ 60 h 246"/>
                  <a:gd name="T12" fmla="*/ 214 w 214"/>
                  <a:gd name="T13" fmla="*/ 85 h 246"/>
                  <a:gd name="T14" fmla="*/ 163 w 214"/>
                  <a:gd name="T15" fmla="*/ 226 h 246"/>
                  <a:gd name="T16" fmla="*/ 136 w 214"/>
                  <a:gd name="T17" fmla="*/ 246 h 246"/>
                  <a:gd name="T18" fmla="*/ 134 w 214"/>
                  <a:gd name="T19"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246">
                    <a:moveTo>
                      <a:pt x="134" y="246"/>
                    </a:moveTo>
                    <a:cubicBezTo>
                      <a:pt x="123" y="246"/>
                      <a:pt x="112" y="240"/>
                      <a:pt x="107" y="230"/>
                    </a:cubicBezTo>
                    <a:cubicBezTo>
                      <a:pt x="0" y="32"/>
                      <a:pt x="0" y="32"/>
                      <a:pt x="0" y="32"/>
                    </a:cubicBezTo>
                    <a:cubicBezTo>
                      <a:pt x="49" y="0"/>
                      <a:pt x="49" y="0"/>
                      <a:pt x="49" y="0"/>
                    </a:cubicBezTo>
                    <a:cubicBezTo>
                      <a:pt x="129" y="141"/>
                      <a:pt x="129" y="141"/>
                      <a:pt x="129" y="141"/>
                    </a:cubicBezTo>
                    <a:cubicBezTo>
                      <a:pt x="159" y="60"/>
                      <a:pt x="159" y="60"/>
                      <a:pt x="159" y="60"/>
                    </a:cubicBezTo>
                    <a:cubicBezTo>
                      <a:pt x="214" y="85"/>
                      <a:pt x="214" y="85"/>
                      <a:pt x="214" y="85"/>
                    </a:cubicBezTo>
                    <a:cubicBezTo>
                      <a:pt x="163" y="226"/>
                      <a:pt x="163" y="226"/>
                      <a:pt x="163" y="226"/>
                    </a:cubicBezTo>
                    <a:cubicBezTo>
                      <a:pt x="159" y="237"/>
                      <a:pt x="148" y="245"/>
                      <a:pt x="136" y="246"/>
                    </a:cubicBezTo>
                    <a:cubicBezTo>
                      <a:pt x="135" y="246"/>
                      <a:pt x="135" y="246"/>
                      <a:pt x="134" y="246"/>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7" name="Freeform 61"/>
              <p:cNvSpPr>
                <a:spLocks/>
              </p:cNvSpPr>
              <p:nvPr/>
            </p:nvSpPr>
            <p:spPr bwMode="auto">
              <a:xfrm>
                <a:off x="2684463" y="3589338"/>
                <a:ext cx="974725" cy="944563"/>
              </a:xfrm>
              <a:custGeom>
                <a:avLst/>
                <a:gdLst>
                  <a:gd name="T0" fmla="*/ 274 w 328"/>
                  <a:gd name="T1" fmla="*/ 0 h 320"/>
                  <a:gd name="T2" fmla="*/ 164 w 328"/>
                  <a:gd name="T3" fmla="*/ 0 h 320"/>
                  <a:gd name="T4" fmla="*/ 54 w 328"/>
                  <a:gd name="T5" fmla="*/ 0 h 320"/>
                  <a:gd name="T6" fmla="*/ 52 w 328"/>
                  <a:gd name="T7" fmla="*/ 317 h 320"/>
                  <a:gd name="T8" fmla="*/ 57 w 328"/>
                  <a:gd name="T9" fmla="*/ 320 h 320"/>
                  <a:gd name="T10" fmla="*/ 164 w 328"/>
                  <a:gd name="T11" fmla="*/ 320 h 320"/>
                  <a:gd name="T12" fmla="*/ 271 w 328"/>
                  <a:gd name="T13" fmla="*/ 320 h 320"/>
                  <a:gd name="T14" fmla="*/ 275 w 328"/>
                  <a:gd name="T15" fmla="*/ 317 h 320"/>
                  <a:gd name="T16" fmla="*/ 274 w 328"/>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320">
                    <a:moveTo>
                      <a:pt x="274" y="0"/>
                    </a:moveTo>
                    <a:cubicBezTo>
                      <a:pt x="164" y="0"/>
                      <a:pt x="164" y="0"/>
                      <a:pt x="164" y="0"/>
                    </a:cubicBezTo>
                    <a:cubicBezTo>
                      <a:pt x="54" y="0"/>
                      <a:pt x="54" y="0"/>
                      <a:pt x="54" y="0"/>
                    </a:cubicBezTo>
                    <a:cubicBezTo>
                      <a:pt x="54" y="0"/>
                      <a:pt x="0" y="83"/>
                      <a:pt x="52" y="317"/>
                    </a:cubicBezTo>
                    <a:cubicBezTo>
                      <a:pt x="53" y="319"/>
                      <a:pt x="55" y="320"/>
                      <a:pt x="57" y="320"/>
                    </a:cubicBezTo>
                    <a:cubicBezTo>
                      <a:pt x="164" y="320"/>
                      <a:pt x="164" y="320"/>
                      <a:pt x="164" y="320"/>
                    </a:cubicBezTo>
                    <a:cubicBezTo>
                      <a:pt x="271" y="320"/>
                      <a:pt x="271" y="320"/>
                      <a:pt x="271" y="320"/>
                    </a:cubicBezTo>
                    <a:cubicBezTo>
                      <a:pt x="273" y="320"/>
                      <a:pt x="275" y="319"/>
                      <a:pt x="275" y="317"/>
                    </a:cubicBezTo>
                    <a:cubicBezTo>
                      <a:pt x="328" y="83"/>
                      <a:pt x="274" y="0"/>
                      <a:pt x="274" y="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8" name="Freeform 62"/>
              <p:cNvSpPr>
                <a:spLocks/>
              </p:cNvSpPr>
              <p:nvPr/>
            </p:nvSpPr>
            <p:spPr bwMode="auto">
              <a:xfrm>
                <a:off x="2800350" y="3708401"/>
                <a:ext cx="766762" cy="195263"/>
              </a:xfrm>
              <a:custGeom>
                <a:avLst/>
                <a:gdLst>
                  <a:gd name="T0" fmla="*/ 0 w 258"/>
                  <a:gd name="T1" fmla="*/ 0 h 66"/>
                  <a:gd name="T2" fmla="*/ 258 w 258"/>
                  <a:gd name="T3" fmla="*/ 66 h 66"/>
                  <a:gd name="T4" fmla="*/ 249 w 258"/>
                  <a:gd name="T5" fmla="*/ 0 h 66"/>
                  <a:gd name="T6" fmla="*/ 0 w 258"/>
                  <a:gd name="T7" fmla="*/ 0 h 66"/>
                </a:gdLst>
                <a:ahLst/>
                <a:cxnLst>
                  <a:cxn ang="0">
                    <a:pos x="T0" y="T1"/>
                  </a:cxn>
                  <a:cxn ang="0">
                    <a:pos x="T2" y="T3"/>
                  </a:cxn>
                  <a:cxn ang="0">
                    <a:pos x="T4" y="T5"/>
                  </a:cxn>
                  <a:cxn ang="0">
                    <a:pos x="T6" y="T7"/>
                  </a:cxn>
                </a:cxnLst>
                <a:rect l="0" t="0" r="r" b="b"/>
                <a:pathLst>
                  <a:path w="258" h="66">
                    <a:moveTo>
                      <a:pt x="0" y="0"/>
                    </a:moveTo>
                    <a:cubicBezTo>
                      <a:pt x="258" y="66"/>
                      <a:pt x="258" y="66"/>
                      <a:pt x="258" y="66"/>
                    </a:cubicBezTo>
                    <a:cubicBezTo>
                      <a:pt x="257" y="38"/>
                      <a:pt x="253" y="16"/>
                      <a:pt x="249" y="0"/>
                    </a:cubicBezTo>
                    <a:cubicBezTo>
                      <a:pt x="0" y="0"/>
                      <a:pt x="0" y="0"/>
                      <a:pt x="0" y="0"/>
                    </a:cubicBezTo>
                  </a:path>
                </a:pathLst>
              </a:custGeom>
              <a:solidFill>
                <a:srgbClr val="2827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39" name="Freeform 63"/>
              <p:cNvSpPr>
                <a:spLocks/>
              </p:cNvSpPr>
              <p:nvPr/>
            </p:nvSpPr>
            <p:spPr bwMode="auto">
              <a:xfrm>
                <a:off x="2761778" y="2704843"/>
                <a:ext cx="859136" cy="1003557"/>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 name="connsiteX0" fmla="*/ 8069 w 9518"/>
                  <a:gd name="connsiteY0" fmla="*/ 5103 h 10165"/>
                  <a:gd name="connsiteX1" fmla="*/ 6010 w 9518"/>
                  <a:gd name="connsiteY1" fmla="*/ 0 h 10165"/>
                  <a:gd name="connsiteX2" fmla="*/ 4759 w 9518"/>
                  <a:gd name="connsiteY2" fmla="*/ 3540 h 10165"/>
                  <a:gd name="connsiteX3" fmla="*/ 3138 w 9518"/>
                  <a:gd name="connsiteY3" fmla="*/ 165 h 10165"/>
                  <a:gd name="connsiteX4" fmla="*/ 1449 w 9518"/>
                  <a:gd name="connsiteY4" fmla="*/ 5103 h 10165"/>
                  <a:gd name="connsiteX5" fmla="*/ 0 w 9518"/>
                  <a:gd name="connsiteY5" fmla="*/ 10165 h 10165"/>
                  <a:gd name="connsiteX6" fmla="*/ 4759 w 9518"/>
                  <a:gd name="connsiteY6" fmla="*/ 10165 h 10165"/>
                  <a:gd name="connsiteX7" fmla="*/ 9518 w 9518"/>
                  <a:gd name="connsiteY7" fmla="*/ 10165 h 10165"/>
                  <a:gd name="connsiteX8" fmla="*/ 8069 w 9518"/>
                  <a:gd name="connsiteY8" fmla="*/ 5103 h 10165"/>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2972 w 10000"/>
                  <a:gd name="connsiteY3" fmla="*/ 255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4837 w 10000"/>
                  <a:gd name="connsiteY2" fmla="*/ 3297 h 10000"/>
                  <a:gd name="connsiteX3" fmla="*/ 2972 w 10000"/>
                  <a:gd name="connsiteY3" fmla="*/ 255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00">
                    <a:moveTo>
                      <a:pt x="8478" y="5020"/>
                    </a:moveTo>
                    <a:cubicBezTo>
                      <a:pt x="9818" y="3821"/>
                      <a:pt x="10226" y="1199"/>
                      <a:pt x="6314" y="0"/>
                    </a:cubicBezTo>
                    <a:cubicBezTo>
                      <a:pt x="5271" y="2926"/>
                      <a:pt x="5394" y="3255"/>
                      <a:pt x="4837" y="3297"/>
                    </a:cubicBezTo>
                    <a:cubicBezTo>
                      <a:pt x="4280" y="3339"/>
                      <a:pt x="3524" y="-32"/>
                      <a:pt x="2972" y="255"/>
                    </a:cubicBezTo>
                    <a:cubicBezTo>
                      <a:pt x="2420" y="542"/>
                      <a:pt x="2017" y="3396"/>
                      <a:pt x="1522" y="5020"/>
                    </a:cubicBezTo>
                    <a:cubicBezTo>
                      <a:pt x="1027" y="6644"/>
                      <a:pt x="1051" y="6526"/>
                      <a:pt x="0" y="10000"/>
                    </a:cubicBezTo>
                    <a:lnTo>
                      <a:pt x="5000" y="10000"/>
                    </a:lnTo>
                    <a:lnTo>
                      <a:pt x="10000" y="10000"/>
                    </a:lnTo>
                    <a:cubicBezTo>
                      <a:pt x="8949" y="6526"/>
                      <a:pt x="8478" y="5020"/>
                      <a:pt x="8478" y="502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0" name="Freeform 64"/>
              <p:cNvSpPr>
                <a:spLocks/>
              </p:cNvSpPr>
              <p:nvPr/>
            </p:nvSpPr>
            <p:spPr bwMode="auto">
              <a:xfrm>
                <a:off x="2671763" y="3798888"/>
                <a:ext cx="228600" cy="315913"/>
              </a:xfrm>
              <a:custGeom>
                <a:avLst/>
                <a:gdLst>
                  <a:gd name="T0" fmla="*/ 74 w 77"/>
                  <a:gd name="T1" fmla="*/ 68 h 107"/>
                  <a:gd name="T2" fmla="*/ 69 w 77"/>
                  <a:gd name="T3" fmla="*/ 58 h 107"/>
                  <a:gd name="T4" fmla="*/ 65 w 77"/>
                  <a:gd name="T5" fmla="*/ 47 h 107"/>
                  <a:gd name="T6" fmla="*/ 60 w 77"/>
                  <a:gd name="T7" fmla="*/ 35 h 107"/>
                  <a:gd name="T8" fmla="*/ 52 w 77"/>
                  <a:gd name="T9" fmla="*/ 11 h 107"/>
                  <a:gd name="T10" fmla="*/ 50 w 77"/>
                  <a:gd name="T11" fmla="*/ 3 h 107"/>
                  <a:gd name="T12" fmla="*/ 49 w 77"/>
                  <a:gd name="T13" fmla="*/ 0 h 107"/>
                  <a:gd name="T14" fmla="*/ 0 w 77"/>
                  <a:gd name="T15" fmla="*/ 13 h 107"/>
                  <a:gd name="T16" fmla="*/ 0 w 77"/>
                  <a:gd name="T17" fmla="*/ 16 h 107"/>
                  <a:gd name="T18" fmla="*/ 3 w 77"/>
                  <a:gd name="T19" fmla="*/ 25 h 107"/>
                  <a:gd name="T20" fmla="*/ 12 w 77"/>
                  <a:gd name="T21" fmla="*/ 52 h 107"/>
                  <a:gd name="T22" fmla="*/ 17 w 77"/>
                  <a:gd name="T23" fmla="*/ 66 h 107"/>
                  <a:gd name="T24" fmla="*/ 22 w 77"/>
                  <a:gd name="T25" fmla="*/ 78 h 107"/>
                  <a:gd name="T26" fmla="*/ 27 w 77"/>
                  <a:gd name="T27" fmla="*/ 90 h 107"/>
                  <a:gd name="T28" fmla="*/ 43 w 77"/>
                  <a:gd name="T29" fmla="*/ 105 h 107"/>
                  <a:gd name="T30" fmla="*/ 63 w 77"/>
                  <a:gd name="T31" fmla="*/ 104 h 107"/>
                  <a:gd name="T32" fmla="*/ 75 w 77"/>
                  <a:gd name="T33" fmla="*/ 89 h 107"/>
                  <a:gd name="T34" fmla="*/ 74 w 77"/>
                  <a:gd name="T35"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107">
                    <a:moveTo>
                      <a:pt x="74" y="68"/>
                    </a:moveTo>
                    <a:cubicBezTo>
                      <a:pt x="74" y="68"/>
                      <a:pt x="72" y="64"/>
                      <a:pt x="69" y="58"/>
                    </a:cubicBezTo>
                    <a:cubicBezTo>
                      <a:pt x="67" y="55"/>
                      <a:pt x="66" y="51"/>
                      <a:pt x="65" y="47"/>
                    </a:cubicBezTo>
                    <a:cubicBezTo>
                      <a:pt x="63" y="43"/>
                      <a:pt x="61" y="39"/>
                      <a:pt x="60" y="35"/>
                    </a:cubicBezTo>
                    <a:cubicBezTo>
                      <a:pt x="57" y="26"/>
                      <a:pt x="54" y="17"/>
                      <a:pt x="52" y="11"/>
                    </a:cubicBezTo>
                    <a:cubicBezTo>
                      <a:pt x="51" y="7"/>
                      <a:pt x="50" y="5"/>
                      <a:pt x="50" y="3"/>
                    </a:cubicBezTo>
                    <a:cubicBezTo>
                      <a:pt x="49" y="1"/>
                      <a:pt x="49" y="0"/>
                      <a:pt x="49" y="0"/>
                    </a:cubicBezTo>
                    <a:cubicBezTo>
                      <a:pt x="0" y="13"/>
                      <a:pt x="0" y="13"/>
                      <a:pt x="0" y="13"/>
                    </a:cubicBezTo>
                    <a:cubicBezTo>
                      <a:pt x="0" y="13"/>
                      <a:pt x="0" y="14"/>
                      <a:pt x="0" y="16"/>
                    </a:cubicBezTo>
                    <a:cubicBezTo>
                      <a:pt x="1" y="18"/>
                      <a:pt x="2" y="21"/>
                      <a:pt x="3" y="25"/>
                    </a:cubicBezTo>
                    <a:cubicBezTo>
                      <a:pt x="5" y="33"/>
                      <a:pt x="8" y="42"/>
                      <a:pt x="12" y="52"/>
                    </a:cubicBezTo>
                    <a:cubicBezTo>
                      <a:pt x="13" y="57"/>
                      <a:pt x="15" y="61"/>
                      <a:pt x="17" y="66"/>
                    </a:cubicBezTo>
                    <a:cubicBezTo>
                      <a:pt x="19" y="70"/>
                      <a:pt x="20" y="75"/>
                      <a:pt x="22" y="78"/>
                    </a:cubicBezTo>
                    <a:cubicBezTo>
                      <a:pt x="25" y="85"/>
                      <a:pt x="27" y="90"/>
                      <a:pt x="27" y="90"/>
                    </a:cubicBezTo>
                    <a:cubicBezTo>
                      <a:pt x="30" y="97"/>
                      <a:pt x="37" y="102"/>
                      <a:pt x="43" y="105"/>
                    </a:cubicBezTo>
                    <a:cubicBezTo>
                      <a:pt x="49" y="107"/>
                      <a:pt x="56" y="107"/>
                      <a:pt x="63" y="104"/>
                    </a:cubicBezTo>
                    <a:cubicBezTo>
                      <a:pt x="69" y="101"/>
                      <a:pt x="73" y="95"/>
                      <a:pt x="75" y="89"/>
                    </a:cubicBezTo>
                    <a:cubicBezTo>
                      <a:pt x="77" y="82"/>
                      <a:pt x="76" y="75"/>
                      <a:pt x="74"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541" name="Freeform 65"/>
              <p:cNvSpPr>
                <a:spLocks/>
              </p:cNvSpPr>
              <p:nvPr/>
            </p:nvSpPr>
            <p:spPr bwMode="auto">
              <a:xfrm>
                <a:off x="2787650" y="3838576"/>
                <a:ext cx="131762" cy="147638"/>
              </a:xfrm>
              <a:custGeom>
                <a:avLst/>
                <a:gdLst>
                  <a:gd name="T0" fmla="*/ 42 w 44"/>
                  <a:gd name="T1" fmla="*/ 37 h 50"/>
                  <a:gd name="T2" fmla="*/ 34 w 44"/>
                  <a:gd name="T3" fmla="*/ 22 h 50"/>
                  <a:gd name="T4" fmla="*/ 24 w 44"/>
                  <a:gd name="T5" fmla="*/ 11 h 50"/>
                  <a:gd name="T6" fmla="*/ 12 w 44"/>
                  <a:gd name="T7" fmla="*/ 2 h 50"/>
                  <a:gd name="T8" fmla="*/ 2 w 44"/>
                  <a:gd name="T9" fmla="*/ 7 h 50"/>
                  <a:gd name="T10" fmla="*/ 7 w 44"/>
                  <a:gd name="T11" fmla="*/ 18 h 50"/>
                  <a:gd name="T12" fmla="*/ 9 w 44"/>
                  <a:gd name="T13" fmla="*/ 20 h 50"/>
                  <a:gd name="T14" fmla="*/ 15 w 44"/>
                  <a:gd name="T15" fmla="*/ 25 h 50"/>
                  <a:gd name="T16" fmla="*/ 27 w 44"/>
                  <a:gd name="T17" fmla="*/ 44 h 50"/>
                  <a:gd name="T18" fmla="*/ 38 w 44"/>
                  <a:gd name="T19" fmla="*/ 48 h 50"/>
                  <a:gd name="T20" fmla="*/ 42 w 44"/>
                  <a:gd name="T2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50">
                    <a:moveTo>
                      <a:pt x="42" y="37"/>
                    </a:moveTo>
                    <a:cubicBezTo>
                      <a:pt x="40" y="31"/>
                      <a:pt x="37" y="26"/>
                      <a:pt x="34" y="22"/>
                    </a:cubicBezTo>
                    <a:cubicBezTo>
                      <a:pt x="31" y="18"/>
                      <a:pt x="28" y="14"/>
                      <a:pt x="24" y="11"/>
                    </a:cubicBezTo>
                    <a:cubicBezTo>
                      <a:pt x="18" y="5"/>
                      <a:pt x="13" y="2"/>
                      <a:pt x="12" y="2"/>
                    </a:cubicBezTo>
                    <a:cubicBezTo>
                      <a:pt x="8" y="0"/>
                      <a:pt x="3" y="2"/>
                      <a:pt x="2" y="7"/>
                    </a:cubicBezTo>
                    <a:cubicBezTo>
                      <a:pt x="0" y="11"/>
                      <a:pt x="2" y="16"/>
                      <a:pt x="7" y="18"/>
                    </a:cubicBezTo>
                    <a:cubicBezTo>
                      <a:pt x="7" y="18"/>
                      <a:pt x="8" y="19"/>
                      <a:pt x="9" y="20"/>
                    </a:cubicBezTo>
                    <a:cubicBezTo>
                      <a:pt x="11" y="21"/>
                      <a:pt x="13" y="23"/>
                      <a:pt x="15" y="25"/>
                    </a:cubicBezTo>
                    <a:cubicBezTo>
                      <a:pt x="19" y="30"/>
                      <a:pt x="24" y="36"/>
                      <a:pt x="27" y="44"/>
                    </a:cubicBezTo>
                    <a:cubicBezTo>
                      <a:pt x="29" y="48"/>
                      <a:pt x="34" y="50"/>
                      <a:pt x="38" y="48"/>
                    </a:cubicBezTo>
                    <a:cubicBezTo>
                      <a:pt x="42" y="46"/>
                      <a:pt x="44" y="41"/>
                      <a:pt x="42" y="37"/>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42" name="Freeform 66"/>
              <p:cNvSpPr>
                <a:spLocks/>
              </p:cNvSpPr>
              <p:nvPr/>
            </p:nvSpPr>
            <p:spPr bwMode="auto">
              <a:xfrm>
                <a:off x="2589213" y="2733676"/>
                <a:ext cx="452437" cy="1181100"/>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3" name="Freeform 67"/>
              <p:cNvSpPr>
                <a:spLocks/>
              </p:cNvSpPr>
              <p:nvPr/>
            </p:nvSpPr>
            <p:spPr bwMode="auto">
              <a:xfrm>
                <a:off x="3159125" y="3070226"/>
                <a:ext cx="23812" cy="638175"/>
              </a:xfrm>
              <a:custGeom>
                <a:avLst/>
                <a:gdLst>
                  <a:gd name="T0" fmla="*/ 0 w 15"/>
                  <a:gd name="T1" fmla="*/ 0 h 402"/>
                  <a:gd name="T2" fmla="*/ 0 w 15"/>
                  <a:gd name="T3" fmla="*/ 402 h 402"/>
                  <a:gd name="T4" fmla="*/ 15 w 15"/>
                  <a:gd name="T5" fmla="*/ 402 h 402"/>
                  <a:gd name="T6" fmla="*/ 15 w 15"/>
                  <a:gd name="T7" fmla="*/ 0 h 402"/>
                  <a:gd name="T8" fmla="*/ 8 w 15"/>
                  <a:gd name="T9" fmla="*/ 8 h 402"/>
                  <a:gd name="T10" fmla="*/ 8 w 15"/>
                  <a:gd name="T11" fmla="*/ 8 h 402"/>
                  <a:gd name="T12" fmla="*/ 8 w 15"/>
                  <a:gd name="T13" fmla="*/ 8 h 402"/>
                  <a:gd name="T14" fmla="*/ 0 w 15"/>
                  <a:gd name="T15" fmla="*/ 0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02">
                    <a:moveTo>
                      <a:pt x="0" y="0"/>
                    </a:moveTo>
                    <a:lnTo>
                      <a:pt x="0" y="402"/>
                    </a:lnTo>
                    <a:lnTo>
                      <a:pt x="15" y="402"/>
                    </a:lnTo>
                    <a:lnTo>
                      <a:pt x="15" y="0"/>
                    </a:lnTo>
                    <a:lnTo>
                      <a:pt x="8" y="8"/>
                    </a:lnTo>
                    <a:lnTo>
                      <a:pt x="8" y="8"/>
                    </a:lnTo>
                    <a:lnTo>
                      <a:pt x="8" y="8"/>
                    </a:lnTo>
                    <a:lnTo>
                      <a:pt x="0" y="0"/>
                    </a:lnTo>
                    <a:close/>
                  </a:path>
                </a:pathLst>
              </a:custGeom>
              <a:solidFill>
                <a:srgbClr val="302F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4" name="Freeform 68"/>
              <p:cNvSpPr>
                <a:spLocks/>
              </p:cNvSpPr>
              <p:nvPr/>
            </p:nvSpPr>
            <p:spPr bwMode="auto">
              <a:xfrm>
                <a:off x="3159125" y="3070226"/>
                <a:ext cx="23812" cy="638175"/>
              </a:xfrm>
              <a:custGeom>
                <a:avLst/>
                <a:gdLst>
                  <a:gd name="T0" fmla="*/ 0 w 15"/>
                  <a:gd name="T1" fmla="*/ 0 h 402"/>
                  <a:gd name="T2" fmla="*/ 0 w 15"/>
                  <a:gd name="T3" fmla="*/ 402 h 402"/>
                  <a:gd name="T4" fmla="*/ 15 w 15"/>
                  <a:gd name="T5" fmla="*/ 402 h 402"/>
                  <a:gd name="T6" fmla="*/ 15 w 15"/>
                  <a:gd name="T7" fmla="*/ 0 h 402"/>
                  <a:gd name="T8" fmla="*/ 8 w 15"/>
                  <a:gd name="T9" fmla="*/ 8 h 402"/>
                  <a:gd name="T10" fmla="*/ 8 w 15"/>
                  <a:gd name="T11" fmla="*/ 8 h 402"/>
                  <a:gd name="T12" fmla="*/ 8 w 15"/>
                  <a:gd name="T13" fmla="*/ 8 h 402"/>
                  <a:gd name="T14" fmla="*/ 0 w 15"/>
                  <a:gd name="T15" fmla="*/ 0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02">
                    <a:moveTo>
                      <a:pt x="0" y="0"/>
                    </a:moveTo>
                    <a:lnTo>
                      <a:pt x="0" y="402"/>
                    </a:lnTo>
                    <a:lnTo>
                      <a:pt x="15" y="402"/>
                    </a:lnTo>
                    <a:lnTo>
                      <a:pt x="15" y="0"/>
                    </a:lnTo>
                    <a:lnTo>
                      <a:pt x="8" y="8"/>
                    </a:lnTo>
                    <a:lnTo>
                      <a:pt x="8"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5" name="Freeform 69"/>
              <p:cNvSpPr>
                <a:spLocks/>
              </p:cNvSpPr>
              <p:nvPr/>
            </p:nvSpPr>
            <p:spPr bwMode="auto">
              <a:xfrm rot="21364728">
                <a:off x="2907240" y="2719074"/>
                <a:ext cx="276225" cy="335819"/>
              </a:xfrm>
              <a:custGeom>
                <a:avLst/>
                <a:gdLst>
                  <a:gd name="T0" fmla="*/ 0 w 174"/>
                  <a:gd name="T1" fmla="*/ 59 h 238"/>
                  <a:gd name="T2" fmla="*/ 82 w 174"/>
                  <a:gd name="T3" fmla="*/ 89 h 238"/>
                  <a:gd name="T4" fmla="*/ 50 w 174"/>
                  <a:gd name="T5" fmla="*/ 134 h 238"/>
                  <a:gd name="T6" fmla="*/ 174 w 174"/>
                  <a:gd name="T7" fmla="*/ 238 h 238"/>
                  <a:gd name="T8" fmla="*/ 86 w 174"/>
                  <a:gd name="T9" fmla="*/ 0 h 238"/>
                  <a:gd name="T10" fmla="*/ 0 w 174"/>
                  <a:gd name="T11" fmla="*/ 59 h 238"/>
                </a:gdLst>
                <a:ahLst/>
                <a:cxnLst>
                  <a:cxn ang="0">
                    <a:pos x="T0" y="T1"/>
                  </a:cxn>
                  <a:cxn ang="0">
                    <a:pos x="T2" y="T3"/>
                  </a:cxn>
                  <a:cxn ang="0">
                    <a:pos x="T4" y="T5"/>
                  </a:cxn>
                  <a:cxn ang="0">
                    <a:pos x="T6" y="T7"/>
                  </a:cxn>
                  <a:cxn ang="0">
                    <a:pos x="T8" y="T9"/>
                  </a:cxn>
                  <a:cxn ang="0">
                    <a:pos x="T10" y="T11"/>
                  </a:cxn>
                </a:cxnLst>
                <a:rect l="0" t="0" r="r" b="b"/>
                <a:pathLst>
                  <a:path w="174" h="238">
                    <a:moveTo>
                      <a:pt x="0" y="59"/>
                    </a:moveTo>
                    <a:lnTo>
                      <a:pt x="82" y="89"/>
                    </a:lnTo>
                    <a:lnTo>
                      <a:pt x="50" y="134"/>
                    </a:lnTo>
                    <a:lnTo>
                      <a:pt x="174" y="238"/>
                    </a:lnTo>
                    <a:lnTo>
                      <a:pt x="86" y="0"/>
                    </a:lnTo>
                    <a:lnTo>
                      <a:pt x="0" y="59"/>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546" name="Freeform 70"/>
              <p:cNvSpPr>
                <a:spLocks/>
              </p:cNvSpPr>
              <p:nvPr/>
            </p:nvSpPr>
            <p:spPr bwMode="auto">
              <a:xfrm rot="21441508">
                <a:off x="3179369" y="2695191"/>
                <a:ext cx="271395" cy="350702"/>
              </a:xfrm>
              <a:custGeom>
                <a:avLst/>
                <a:gdLst>
                  <a:gd name="T0" fmla="*/ 172 w 172"/>
                  <a:gd name="T1" fmla="*/ 59 h 238"/>
                  <a:gd name="T2" fmla="*/ 86 w 172"/>
                  <a:gd name="T3" fmla="*/ 0 h 238"/>
                  <a:gd name="T4" fmla="*/ 0 w 172"/>
                  <a:gd name="T5" fmla="*/ 238 h 238"/>
                  <a:gd name="T6" fmla="*/ 124 w 172"/>
                  <a:gd name="T7" fmla="*/ 134 h 238"/>
                  <a:gd name="T8" fmla="*/ 90 w 172"/>
                  <a:gd name="T9" fmla="*/ 89 h 238"/>
                  <a:gd name="T10" fmla="*/ 172 w 172"/>
                  <a:gd name="T11" fmla="*/ 59 h 238"/>
                </a:gdLst>
                <a:ahLst/>
                <a:cxnLst>
                  <a:cxn ang="0">
                    <a:pos x="T0" y="T1"/>
                  </a:cxn>
                  <a:cxn ang="0">
                    <a:pos x="T2" y="T3"/>
                  </a:cxn>
                  <a:cxn ang="0">
                    <a:pos x="T4" y="T5"/>
                  </a:cxn>
                  <a:cxn ang="0">
                    <a:pos x="T6" y="T7"/>
                  </a:cxn>
                  <a:cxn ang="0">
                    <a:pos x="T8" y="T9"/>
                  </a:cxn>
                  <a:cxn ang="0">
                    <a:pos x="T10" y="T11"/>
                  </a:cxn>
                </a:cxnLst>
                <a:rect l="0" t="0" r="r" b="b"/>
                <a:pathLst>
                  <a:path w="172" h="238">
                    <a:moveTo>
                      <a:pt x="172" y="59"/>
                    </a:moveTo>
                    <a:lnTo>
                      <a:pt x="86" y="0"/>
                    </a:lnTo>
                    <a:lnTo>
                      <a:pt x="0" y="238"/>
                    </a:lnTo>
                    <a:lnTo>
                      <a:pt x="124" y="134"/>
                    </a:lnTo>
                    <a:lnTo>
                      <a:pt x="90" y="89"/>
                    </a:lnTo>
                    <a:lnTo>
                      <a:pt x="172" y="59"/>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grpSp>
        <p:grpSp>
          <p:nvGrpSpPr>
            <p:cNvPr id="3" name="Group 2"/>
            <p:cNvGrpSpPr/>
            <p:nvPr/>
          </p:nvGrpSpPr>
          <p:grpSpPr>
            <a:xfrm>
              <a:off x="3406381" y="2999185"/>
              <a:ext cx="1191634" cy="2054066"/>
              <a:chOff x="4541841" y="2855913"/>
              <a:chExt cx="1588845" cy="2738755"/>
            </a:xfrm>
          </p:grpSpPr>
          <p:grpSp>
            <p:nvGrpSpPr>
              <p:cNvPr id="96" name="Group 95"/>
              <p:cNvGrpSpPr/>
              <p:nvPr/>
            </p:nvGrpSpPr>
            <p:grpSpPr>
              <a:xfrm>
                <a:off x="5025311" y="3848418"/>
                <a:ext cx="1105375" cy="1746250"/>
                <a:chOff x="5025311" y="3848418"/>
                <a:chExt cx="1105375" cy="1746250"/>
              </a:xfrm>
              <a:solidFill>
                <a:schemeClr val="accent5"/>
              </a:solidFill>
            </p:grpSpPr>
            <p:sp>
              <p:nvSpPr>
                <p:cNvPr id="196" name="Freeform 54"/>
                <p:cNvSpPr>
                  <a:spLocks/>
                </p:cNvSpPr>
                <p:nvPr/>
              </p:nvSpPr>
              <p:spPr bwMode="auto">
                <a:xfrm>
                  <a:off x="5409486" y="4847273"/>
                  <a:ext cx="66358" cy="747395"/>
                </a:xfrm>
                <a:custGeom>
                  <a:avLst/>
                  <a:gdLst>
                    <a:gd name="T0" fmla="*/ 19 w 19"/>
                    <a:gd name="T1" fmla="*/ 0 h 213"/>
                    <a:gd name="T2" fmla="*/ 0 w 19"/>
                    <a:gd name="T3" fmla="*/ 0 h 213"/>
                    <a:gd name="T4" fmla="*/ 0 w 19"/>
                    <a:gd name="T5" fmla="*/ 209 h 213"/>
                    <a:gd name="T6" fmla="*/ 4 w 19"/>
                    <a:gd name="T7" fmla="*/ 213 h 213"/>
                    <a:gd name="T8" fmla="*/ 15 w 19"/>
                    <a:gd name="T9" fmla="*/ 213 h 213"/>
                    <a:gd name="T10" fmla="*/ 19 w 19"/>
                    <a:gd name="T11" fmla="*/ 209 h 213"/>
                    <a:gd name="T12" fmla="*/ 19 w 19"/>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19" h="213">
                      <a:moveTo>
                        <a:pt x="19" y="0"/>
                      </a:moveTo>
                      <a:cubicBezTo>
                        <a:pt x="0" y="0"/>
                        <a:pt x="0" y="0"/>
                        <a:pt x="0" y="0"/>
                      </a:cubicBezTo>
                      <a:cubicBezTo>
                        <a:pt x="0" y="209"/>
                        <a:pt x="0" y="209"/>
                        <a:pt x="0" y="209"/>
                      </a:cubicBezTo>
                      <a:cubicBezTo>
                        <a:pt x="0" y="211"/>
                        <a:pt x="1" y="213"/>
                        <a:pt x="4" y="213"/>
                      </a:cubicBezTo>
                      <a:cubicBezTo>
                        <a:pt x="15" y="213"/>
                        <a:pt x="15" y="213"/>
                        <a:pt x="15" y="213"/>
                      </a:cubicBezTo>
                      <a:cubicBezTo>
                        <a:pt x="17" y="213"/>
                        <a:pt x="19" y="211"/>
                        <a:pt x="19" y="209"/>
                      </a:cubicBezTo>
                      <a:lnTo>
                        <a:pt x="19"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dirty="0"/>
                </a:p>
              </p:txBody>
            </p:sp>
            <p:sp>
              <p:nvSpPr>
                <p:cNvPr id="197" name="Freeform 55"/>
                <p:cNvSpPr>
                  <a:spLocks/>
                </p:cNvSpPr>
                <p:nvPr/>
              </p:nvSpPr>
              <p:spPr bwMode="auto">
                <a:xfrm>
                  <a:off x="5409486" y="5434013"/>
                  <a:ext cx="66358" cy="160655"/>
                </a:xfrm>
                <a:custGeom>
                  <a:avLst/>
                  <a:gdLst>
                    <a:gd name="T0" fmla="*/ 19 w 19"/>
                    <a:gd name="T1" fmla="*/ 0 h 46"/>
                    <a:gd name="T2" fmla="*/ 0 w 19"/>
                    <a:gd name="T3" fmla="*/ 0 h 46"/>
                    <a:gd name="T4" fmla="*/ 0 w 19"/>
                    <a:gd name="T5" fmla="*/ 42 h 46"/>
                    <a:gd name="T6" fmla="*/ 4 w 19"/>
                    <a:gd name="T7" fmla="*/ 46 h 46"/>
                    <a:gd name="T8" fmla="*/ 15 w 19"/>
                    <a:gd name="T9" fmla="*/ 46 h 46"/>
                    <a:gd name="T10" fmla="*/ 19 w 19"/>
                    <a:gd name="T11" fmla="*/ 42 h 46"/>
                    <a:gd name="T12" fmla="*/ 19 w 1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9" h="46">
                      <a:moveTo>
                        <a:pt x="19" y="0"/>
                      </a:moveTo>
                      <a:cubicBezTo>
                        <a:pt x="0" y="0"/>
                        <a:pt x="0" y="0"/>
                        <a:pt x="0" y="0"/>
                      </a:cubicBezTo>
                      <a:cubicBezTo>
                        <a:pt x="0" y="42"/>
                        <a:pt x="0" y="42"/>
                        <a:pt x="0" y="42"/>
                      </a:cubicBezTo>
                      <a:cubicBezTo>
                        <a:pt x="0" y="44"/>
                        <a:pt x="1" y="46"/>
                        <a:pt x="4" y="46"/>
                      </a:cubicBezTo>
                      <a:cubicBezTo>
                        <a:pt x="15" y="46"/>
                        <a:pt x="15" y="46"/>
                        <a:pt x="15" y="46"/>
                      </a:cubicBezTo>
                      <a:cubicBezTo>
                        <a:pt x="17" y="46"/>
                        <a:pt x="19" y="44"/>
                        <a:pt x="19" y="42"/>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98" name="Rectangle 56"/>
                <p:cNvSpPr>
                  <a:spLocks noChangeArrowheads="1"/>
                </p:cNvSpPr>
                <p:nvPr/>
              </p:nvSpPr>
              <p:spPr bwMode="auto">
                <a:xfrm>
                  <a:off x="5254069" y="4857750"/>
                  <a:ext cx="377190" cy="820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9" name="Freeform 57"/>
                <p:cNvSpPr>
                  <a:spLocks/>
                </p:cNvSpPr>
                <p:nvPr/>
              </p:nvSpPr>
              <p:spPr bwMode="auto">
                <a:xfrm>
                  <a:off x="5704601" y="3890328"/>
                  <a:ext cx="412115" cy="918527"/>
                </a:xfrm>
                <a:custGeom>
                  <a:avLst/>
                  <a:gdLst>
                    <a:gd name="T0" fmla="*/ 16 w 117"/>
                    <a:gd name="T1" fmla="*/ 262 h 262"/>
                    <a:gd name="T2" fmla="*/ 12 w 117"/>
                    <a:gd name="T3" fmla="*/ 261 h 262"/>
                    <a:gd name="T4" fmla="*/ 3 w 117"/>
                    <a:gd name="T5" fmla="*/ 242 h 262"/>
                    <a:gd name="T6" fmla="*/ 87 w 117"/>
                    <a:gd name="T7" fmla="*/ 11 h 262"/>
                    <a:gd name="T8" fmla="*/ 106 w 117"/>
                    <a:gd name="T9" fmla="*/ 2 h 262"/>
                    <a:gd name="T10" fmla="*/ 115 w 117"/>
                    <a:gd name="T11" fmla="*/ 21 h 262"/>
                    <a:gd name="T12" fmla="*/ 30 w 117"/>
                    <a:gd name="T13" fmla="*/ 252 h 262"/>
                    <a:gd name="T14" fmla="*/ 16 w 117"/>
                    <a:gd name="T15" fmla="*/ 262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2">
                      <a:moveTo>
                        <a:pt x="16" y="262"/>
                      </a:moveTo>
                      <a:cubicBezTo>
                        <a:pt x="15" y="262"/>
                        <a:pt x="13" y="262"/>
                        <a:pt x="12" y="261"/>
                      </a:cubicBezTo>
                      <a:cubicBezTo>
                        <a:pt x="4" y="258"/>
                        <a:pt x="0" y="250"/>
                        <a:pt x="3" y="242"/>
                      </a:cubicBezTo>
                      <a:cubicBezTo>
                        <a:pt x="87" y="11"/>
                        <a:pt x="87" y="11"/>
                        <a:pt x="87" y="11"/>
                      </a:cubicBezTo>
                      <a:cubicBezTo>
                        <a:pt x="90" y="3"/>
                        <a:pt x="98" y="0"/>
                        <a:pt x="106" y="2"/>
                      </a:cubicBezTo>
                      <a:cubicBezTo>
                        <a:pt x="113" y="5"/>
                        <a:pt x="117" y="13"/>
                        <a:pt x="115" y="21"/>
                      </a:cubicBezTo>
                      <a:cubicBezTo>
                        <a:pt x="30" y="252"/>
                        <a:pt x="30" y="252"/>
                        <a:pt x="30" y="252"/>
                      </a:cubicBezTo>
                      <a:cubicBezTo>
                        <a:pt x="28" y="258"/>
                        <a:pt x="22" y="262"/>
                        <a:pt x="16"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00" name="Freeform 58"/>
                <p:cNvSpPr>
                  <a:spLocks/>
                </p:cNvSpPr>
                <p:nvPr/>
              </p:nvSpPr>
              <p:spPr bwMode="auto">
                <a:xfrm>
                  <a:off x="5873988" y="3848418"/>
                  <a:ext cx="256698" cy="396399"/>
                </a:xfrm>
                <a:custGeom>
                  <a:avLst/>
                  <a:gdLst>
                    <a:gd name="T0" fmla="*/ 24 w 73"/>
                    <a:gd name="T1" fmla="*/ 112 h 113"/>
                    <a:gd name="T2" fmla="*/ 18 w 73"/>
                    <a:gd name="T3" fmla="*/ 111 h 113"/>
                    <a:gd name="T4" fmla="*/ 3 w 73"/>
                    <a:gd name="T5" fmla="*/ 90 h 113"/>
                    <a:gd name="T6" fmla="*/ 32 w 73"/>
                    <a:gd name="T7" fmla="*/ 11 h 113"/>
                    <a:gd name="T8" fmla="*/ 56 w 73"/>
                    <a:gd name="T9" fmla="*/ 4 h 113"/>
                    <a:gd name="T10" fmla="*/ 70 w 73"/>
                    <a:gd name="T11" fmla="*/ 25 h 113"/>
                    <a:gd name="T12" fmla="*/ 42 w 73"/>
                    <a:gd name="T13" fmla="*/ 104 h 113"/>
                    <a:gd name="T14" fmla="*/ 24 w 73"/>
                    <a:gd name="T15" fmla="*/ 11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3">
                      <a:moveTo>
                        <a:pt x="24" y="112"/>
                      </a:moveTo>
                      <a:cubicBezTo>
                        <a:pt x="22" y="112"/>
                        <a:pt x="20" y="112"/>
                        <a:pt x="18" y="111"/>
                      </a:cubicBezTo>
                      <a:cubicBezTo>
                        <a:pt x="7" y="107"/>
                        <a:pt x="0" y="98"/>
                        <a:pt x="3" y="90"/>
                      </a:cubicBezTo>
                      <a:cubicBezTo>
                        <a:pt x="32" y="11"/>
                        <a:pt x="32" y="11"/>
                        <a:pt x="32" y="11"/>
                      </a:cubicBezTo>
                      <a:cubicBezTo>
                        <a:pt x="34" y="3"/>
                        <a:pt x="45" y="0"/>
                        <a:pt x="56" y="4"/>
                      </a:cubicBezTo>
                      <a:cubicBezTo>
                        <a:pt x="67" y="8"/>
                        <a:pt x="73" y="17"/>
                        <a:pt x="70" y="25"/>
                      </a:cubicBezTo>
                      <a:cubicBezTo>
                        <a:pt x="42" y="104"/>
                        <a:pt x="42" y="104"/>
                        <a:pt x="42" y="104"/>
                      </a:cubicBezTo>
                      <a:cubicBezTo>
                        <a:pt x="40" y="110"/>
                        <a:pt x="33" y="113"/>
                        <a:pt x="2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01" name="Freeform 59"/>
                <p:cNvSpPr>
                  <a:spLocks/>
                </p:cNvSpPr>
                <p:nvPr/>
              </p:nvSpPr>
              <p:spPr bwMode="auto">
                <a:xfrm>
                  <a:off x="5025311" y="4693603"/>
                  <a:ext cx="831215" cy="195580"/>
                </a:xfrm>
                <a:custGeom>
                  <a:avLst/>
                  <a:gdLst>
                    <a:gd name="T0" fmla="*/ 211 w 236"/>
                    <a:gd name="T1" fmla="*/ 56 h 56"/>
                    <a:gd name="T2" fmla="*/ 26 w 236"/>
                    <a:gd name="T3" fmla="*/ 56 h 56"/>
                    <a:gd name="T4" fmla="*/ 0 w 236"/>
                    <a:gd name="T5" fmla="*/ 31 h 56"/>
                    <a:gd name="T6" fmla="*/ 0 w 236"/>
                    <a:gd name="T7" fmla="*/ 26 h 56"/>
                    <a:gd name="T8" fmla="*/ 26 w 236"/>
                    <a:gd name="T9" fmla="*/ 0 h 56"/>
                    <a:gd name="T10" fmla="*/ 211 w 236"/>
                    <a:gd name="T11" fmla="*/ 0 h 56"/>
                    <a:gd name="T12" fmla="*/ 236 w 236"/>
                    <a:gd name="T13" fmla="*/ 26 h 56"/>
                    <a:gd name="T14" fmla="*/ 236 w 236"/>
                    <a:gd name="T15" fmla="*/ 31 h 56"/>
                    <a:gd name="T16" fmla="*/ 211 w 236"/>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56">
                      <a:moveTo>
                        <a:pt x="211" y="56"/>
                      </a:moveTo>
                      <a:cubicBezTo>
                        <a:pt x="26" y="56"/>
                        <a:pt x="26" y="56"/>
                        <a:pt x="26" y="56"/>
                      </a:cubicBezTo>
                      <a:cubicBezTo>
                        <a:pt x="12" y="56"/>
                        <a:pt x="0" y="45"/>
                        <a:pt x="0" y="31"/>
                      </a:cubicBezTo>
                      <a:cubicBezTo>
                        <a:pt x="0" y="26"/>
                        <a:pt x="0" y="26"/>
                        <a:pt x="0" y="26"/>
                      </a:cubicBezTo>
                      <a:cubicBezTo>
                        <a:pt x="0" y="12"/>
                        <a:pt x="12" y="0"/>
                        <a:pt x="26" y="0"/>
                      </a:cubicBezTo>
                      <a:cubicBezTo>
                        <a:pt x="211" y="0"/>
                        <a:pt x="211" y="0"/>
                        <a:pt x="211" y="0"/>
                      </a:cubicBezTo>
                      <a:cubicBezTo>
                        <a:pt x="225" y="0"/>
                        <a:pt x="236" y="12"/>
                        <a:pt x="236" y="26"/>
                      </a:cubicBezTo>
                      <a:cubicBezTo>
                        <a:pt x="236" y="31"/>
                        <a:pt x="236" y="31"/>
                        <a:pt x="236" y="31"/>
                      </a:cubicBezTo>
                      <a:cubicBezTo>
                        <a:pt x="236" y="45"/>
                        <a:pt x="225" y="56"/>
                        <a:pt x="2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202" name="Freeform 60"/>
                <p:cNvSpPr>
                  <a:spLocks/>
                </p:cNvSpPr>
                <p:nvPr/>
              </p:nvSpPr>
              <p:spPr bwMode="auto">
                <a:xfrm>
                  <a:off x="5089921" y="5472430"/>
                  <a:ext cx="707231" cy="55880"/>
                </a:xfrm>
                <a:custGeom>
                  <a:avLst/>
                  <a:gdLst>
                    <a:gd name="T0" fmla="*/ 201 w 201"/>
                    <a:gd name="T1" fmla="*/ 16 h 16"/>
                    <a:gd name="T2" fmla="*/ 0 w 201"/>
                    <a:gd name="T3" fmla="*/ 16 h 16"/>
                    <a:gd name="T4" fmla="*/ 0 w 201"/>
                    <a:gd name="T5" fmla="*/ 15 h 16"/>
                    <a:gd name="T6" fmla="*/ 14 w 201"/>
                    <a:gd name="T7" fmla="*/ 0 h 16"/>
                    <a:gd name="T8" fmla="*/ 186 w 201"/>
                    <a:gd name="T9" fmla="*/ 0 h 16"/>
                    <a:gd name="T10" fmla="*/ 201 w 201"/>
                    <a:gd name="T11" fmla="*/ 15 h 16"/>
                    <a:gd name="T12" fmla="*/ 201 w 20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01" h="16">
                      <a:moveTo>
                        <a:pt x="201" y="16"/>
                      </a:moveTo>
                      <a:cubicBezTo>
                        <a:pt x="0" y="16"/>
                        <a:pt x="0" y="16"/>
                        <a:pt x="0" y="16"/>
                      </a:cubicBezTo>
                      <a:cubicBezTo>
                        <a:pt x="0" y="15"/>
                        <a:pt x="0" y="15"/>
                        <a:pt x="0" y="15"/>
                      </a:cubicBezTo>
                      <a:cubicBezTo>
                        <a:pt x="0" y="7"/>
                        <a:pt x="6" y="0"/>
                        <a:pt x="14" y="0"/>
                      </a:cubicBezTo>
                      <a:cubicBezTo>
                        <a:pt x="186" y="0"/>
                        <a:pt x="186" y="0"/>
                        <a:pt x="186" y="0"/>
                      </a:cubicBezTo>
                      <a:cubicBezTo>
                        <a:pt x="194" y="0"/>
                        <a:pt x="201" y="7"/>
                        <a:pt x="201" y="15"/>
                      </a:cubicBezTo>
                      <a:lnTo>
                        <a:pt x="20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03" name="Oval 61"/>
                <p:cNvSpPr>
                  <a:spLocks noChangeArrowheads="1"/>
                </p:cNvSpPr>
                <p:nvPr/>
              </p:nvSpPr>
              <p:spPr bwMode="auto">
                <a:xfrm>
                  <a:off x="5715079" y="5517833"/>
                  <a:ext cx="82073"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04" name="Oval 62"/>
                <p:cNvSpPr>
                  <a:spLocks noChangeArrowheads="1"/>
                </p:cNvSpPr>
                <p:nvPr/>
              </p:nvSpPr>
              <p:spPr bwMode="auto">
                <a:xfrm>
                  <a:off x="5089921" y="5517833"/>
                  <a:ext cx="76835"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05" name="Rectangle 63"/>
                <p:cNvSpPr>
                  <a:spLocks noChangeArrowheads="1"/>
                </p:cNvSpPr>
                <p:nvPr/>
              </p:nvSpPr>
              <p:spPr bwMode="auto">
                <a:xfrm>
                  <a:off x="5374561" y="5381625"/>
                  <a:ext cx="136208" cy="1187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99" name="Group 98"/>
              <p:cNvGrpSpPr/>
              <p:nvPr/>
            </p:nvGrpSpPr>
            <p:grpSpPr>
              <a:xfrm>
                <a:off x="4541841" y="2855913"/>
                <a:ext cx="1393389" cy="2738755"/>
                <a:chOff x="4541841" y="2855913"/>
                <a:chExt cx="1393389" cy="2738755"/>
              </a:xfrm>
            </p:grpSpPr>
            <p:grpSp>
              <p:nvGrpSpPr>
                <p:cNvPr id="145" name="Group 144"/>
                <p:cNvGrpSpPr/>
                <p:nvPr/>
              </p:nvGrpSpPr>
              <p:grpSpPr>
                <a:xfrm flipH="1">
                  <a:off x="4541841" y="2855913"/>
                  <a:ext cx="1393389" cy="2738755"/>
                  <a:chOff x="962026" y="2855913"/>
                  <a:chExt cx="1393389" cy="2738755"/>
                </a:xfrm>
              </p:grpSpPr>
              <p:sp>
                <p:nvSpPr>
                  <p:cNvPr id="147" name="Freeform 44"/>
                  <p:cNvSpPr>
                    <a:spLocks/>
                  </p:cNvSpPr>
                  <p:nvPr/>
                </p:nvSpPr>
                <p:spPr bwMode="auto">
                  <a:xfrm>
                    <a:off x="1950164" y="5447983"/>
                    <a:ext cx="401638" cy="146685"/>
                  </a:xfrm>
                  <a:custGeom>
                    <a:avLst/>
                    <a:gdLst>
                      <a:gd name="T0" fmla="*/ 0 w 114"/>
                      <a:gd name="T1" fmla="*/ 0 h 42"/>
                      <a:gd name="T2" fmla="*/ 0 w 114"/>
                      <a:gd name="T3" fmla="*/ 33 h 42"/>
                      <a:gd name="T4" fmla="*/ 9 w 114"/>
                      <a:gd name="T5" fmla="*/ 42 h 42"/>
                      <a:gd name="T6" fmla="*/ 102 w 114"/>
                      <a:gd name="T7" fmla="*/ 42 h 42"/>
                      <a:gd name="T8" fmla="*/ 108 w 114"/>
                      <a:gd name="T9" fmla="*/ 27 h 42"/>
                      <a:gd name="T10" fmla="*/ 47 w 114"/>
                      <a:gd name="T11" fmla="*/ 0 h 42"/>
                      <a:gd name="T12" fmla="*/ 0 w 114"/>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14" h="42">
                        <a:moveTo>
                          <a:pt x="0" y="0"/>
                        </a:moveTo>
                        <a:cubicBezTo>
                          <a:pt x="0" y="33"/>
                          <a:pt x="0" y="33"/>
                          <a:pt x="0" y="33"/>
                        </a:cubicBezTo>
                        <a:cubicBezTo>
                          <a:pt x="0" y="38"/>
                          <a:pt x="4" y="42"/>
                          <a:pt x="9" y="42"/>
                        </a:cubicBezTo>
                        <a:cubicBezTo>
                          <a:pt x="102" y="42"/>
                          <a:pt x="102" y="42"/>
                          <a:pt x="102" y="42"/>
                        </a:cubicBezTo>
                        <a:cubicBezTo>
                          <a:pt x="111" y="42"/>
                          <a:pt x="114" y="32"/>
                          <a:pt x="108" y="27"/>
                        </a:cubicBezTo>
                        <a:cubicBezTo>
                          <a:pt x="91" y="14"/>
                          <a:pt x="67" y="0"/>
                          <a:pt x="47" y="0"/>
                        </a:cubicBezTo>
                        <a:lnTo>
                          <a:pt x="0" y="0"/>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8" name="Freeform 48"/>
                  <p:cNvSpPr>
                    <a:spLocks/>
                  </p:cNvSpPr>
                  <p:nvPr/>
                </p:nvSpPr>
                <p:spPr bwMode="auto">
                  <a:xfrm>
                    <a:off x="1229783" y="4439022"/>
                    <a:ext cx="951257" cy="1011079"/>
                  </a:xfrm>
                  <a:custGeom>
                    <a:avLst/>
                    <a:gdLst>
                      <a:gd name="T0" fmla="*/ 228 w 249"/>
                      <a:gd name="T1" fmla="*/ 9 h 288"/>
                      <a:gd name="T2" fmla="*/ 86 w 249"/>
                      <a:gd name="T3" fmla="*/ 0 h 288"/>
                      <a:gd name="T4" fmla="*/ 0 w 249"/>
                      <a:gd name="T5" fmla="*/ 68 h 288"/>
                      <a:gd name="T6" fmla="*/ 179 w 249"/>
                      <a:gd name="T7" fmla="*/ 73 h 288"/>
                      <a:gd name="T8" fmla="*/ 179 w 249"/>
                      <a:gd name="T9" fmla="*/ 288 h 288"/>
                      <a:gd name="T10" fmla="*/ 184 w 249"/>
                      <a:gd name="T11" fmla="*/ 288 h 288"/>
                      <a:gd name="T12" fmla="*/ 231 w 249"/>
                      <a:gd name="T13" fmla="*/ 288 h 288"/>
                      <a:gd name="T14" fmla="*/ 249 w 249"/>
                      <a:gd name="T15" fmla="*/ 288 h 288"/>
                      <a:gd name="T16" fmla="*/ 249 w 249"/>
                      <a:gd name="T17" fmla="*/ 35 h 288"/>
                      <a:gd name="T18" fmla="*/ 228 w 249"/>
                      <a:gd name="T19" fmla="*/ 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88">
                        <a:moveTo>
                          <a:pt x="228" y="9"/>
                        </a:moveTo>
                        <a:cubicBezTo>
                          <a:pt x="86" y="0"/>
                          <a:pt x="86" y="0"/>
                          <a:pt x="86" y="0"/>
                        </a:cubicBezTo>
                        <a:cubicBezTo>
                          <a:pt x="0" y="68"/>
                          <a:pt x="0" y="68"/>
                          <a:pt x="0" y="68"/>
                        </a:cubicBezTo>
                        <a:cubicBezTo>
                          <a:pt x="32" y="92"/>
                          <a:pt x="179" y="73"/>
                          <a:pt x="179" y="73"/>
                        </a:cubicBezTo>
                        <a:cubicBezTo>
                          <a:pt x="179" y="288"/>
                          <a:pt x="179" y="288"/>
                          <a:pt x="179" y="288"/>
                        </a:cubicBezTo>
                        <a:cubicBezTo>
                          <a:pt x="184" y="288"/>
                          <a:pt x="184" y="288"/>
                          <a:pt x="184" y="288"/>
                        </a:cubicBezTo>
                        <a:cubicBezTo>
                          <a:pt x="231" y="288"/>
                          <a:pt x="231" y="288"/>
                          <a:pt x="231" y="288"/>
                        </a:cubicBezTo>
                        <a:cubicBezTo>
                          <a:pt x="249" y="288"/>
                          <a:pt x="249" y="288"/>
                          <a:pt x="249" y="288"/>
                        </a:cubicBezTo>
                        <a:cubicBezTo>
                          <a:pt x="249" y="35"/>
                          <a:pt x="249" y="35"/>
                          <a:pt x="249" y="35"/>
                        </a:cubicBezTo>
                        <a:cubicBezTo>
                          <a:pt x="249" y="22"/>
                          <a:pt x="240" y="12"/>
                          <a:pt x="228"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50" name="Freeform 138"/>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1" name="Freeform 139"/>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2" name="Freeform 140"/>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153" name="Freeform 141"/>
                  <p:cNvSpPr>
                    <a:spLocks/>
                  </p:cNvSpPr>
                  <p:nvPr/>
                </p:nvSpPr>
                <p:spPr bwMode="auto">
                  <a:xfrm>
                    <a:off x="1092201" y="3549650"/>
                    <a:ext cx="508000" cy="827087"/>
                  </a:xfrm>
                  <a:custGeom>
                    <a:avLst/>
                    <a:gdLst>
                      <a:gd name="T0" fmla="*/ 260 w 260"/>
                      <a:gd name="T1" fmla="*/ 204 h 429"/>
                      <a:gd name="T2" fmla="*/ 260 w 260"/>
                      <a:gd name="T3" fmla="*/ 414 h 429"/>
                      <a:gd name="T4" fmla="*/ 245 w 260"/>
                      <a:gd name="T5" fmla="*/ 429 h 429"/>
                      <a:gd name="T6" fmla="*/ 14 w 260"/>
                      <a:gd name="T7" fmla="*/ 429 h 429"/>
                      <a:gd name="T8" fmla="*/ 0 w 260"/>
                      <a:gd name="T9" fmla="*/ 414 h 429"/>
                      <a:gd name="T10" fmla="*/ 0 w 260"/>
                      <a:gd name="T11" fmla="*/ 220 h 429"/>
                      <a:gd name="T12" fmla="*/ 105 w 260"/>
                      <a:gd name="T13" fmla="*/ 0 h 429"/>
                      <a:gd name="T14" fmla="*/ 202 w 260"/>
                      <a:gd name="T15" fmla="*/ 24 h 429"/>
                      <a:gd name="T16" fmla="*/ 260 w 260"/>
                      <a:gd name="T17" fmla="*/ 20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429">
                        <a:moveTo>
                          <a:pt x="260" y="204"/>
                        </a:moveTo>
                        <a:cubicBezTo>
                          <a:pt x="260" y="414"/>
                          <a:pt x="260" y="414"/>
                          <a:pt x="260" y="414"/>
                        </a:cubicBezTo>
                        <a:cubicBezTo>
                          <a:pt x="260" y="422"/>
                          <a:pt x="253" y="429"/>
                          <a:pt x="245" y="429"/>
                        </a:cubicBezTo>
                        <a:cubicBezTo>
                          <a:pt x="14" y="429"/>
                          <a:pt x="14" y="429"/>
                          <a:pt x="14" y="429"/>
                        </a:cubicBezTo>
                        <a:cubicBezTo>
                          <a:pt x="6" y="429"/>
                          <a:pt x="0" y="422"/>
                          <a:pt x="0" y="414"/>
                        </a:cubicBezTo>
                        <a:cubicBezTo>
                          <a:pt x="0" y="220"/>
                          <a:pt x="0" y="220"/>
                          <a:pt x="0" y="220"/>
                        </a:cubicBezTo>
                        <a:cubicBezTo>
                          <a:pt x="0" y="118"/>
                          <a:pt x="45" y="0"/>
                          <a:pt x="105" y="0"/>
                        </a:cubicBezTo>
                        <a:cubicBezTo>
                          <a:pt x="202" y="24"/>
                          <a:pt x="202" y="24"/>
                          <a:pt x="202" y="24"/>
                        </a:cubicBezTo>
                        <a:cubicBezTo>
                          <a:pt x="231" y="61"/>
                          <a:pt x="259" y="173"/>
                          <a:pt x="260" y="2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4" name="Freeform 142"/>
                  <p:cNvSpPr>
                    <a:spLocks/>
                  </p:cNvSpPr>
                  <p:nvPr/>
                </p:nvSpPr>
                <p:spPr bwMode="auto">
                  <a:xfrm>
                    <a:off x="1487488" y="3603625"/>
                    <a:ext cx="112713" cy="738187"/>
                  </a:xfrm>
                  <a:custGeom>
                    <a:avLst/>
                    <a:gdLst>
                      <a:gd name="T0" fmla="*/ 58 w 58"/>
                      <a:gd name="T1" fmla="*/ 383 h 383"/>
                      <a:gd name="T2" fmla="*/ 58 w 58"/>
                      <a:gd name="T3" fmla="*/ 176 h 383"/>
                      <a:gd name="T4" fmla="*/ 0 w 58"/>
                      <a:gd name="T5" fmla="*/ 0 h 383"/>
                    </a:gdLst>
                    <a:ahLst/>
                    <a:cxnLst>
                      <a:cxn ang="0">
                        <a:pos x="T0" y="T1"/>
                      </a:cxn>
                      <a:cxn ang="0">
                        <a:pos x="T2" y="T3"/>
                      </a:cxn>
                      <a:cxn ang="0">
                        <a:pos x="T4" y="T5"/>
                      </a:cxn>
                    </a:cxnLst>
                    <a:rect l="0" t="0" r="r" b="b"/>
                    <a:pathLst>
                      <a:path w="58" h="383">
                        <a:moveTo>
                          <a:pt x="58" y="383"/>
                        </a:moveTo>
                        <a:cubicBezTo>
                          <a:pt x="58" y="176"/>
                          <a:pt x="58" y="176"/>
                          <a:pt x="58" y="176"/>
                        </a:cubicBezTo>
                        <a:cubicBezTo>
                          <a:pt x="57" y="145"/>
                          <a:pt x="32" y="3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5" name="Freeform 145"/>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6" name="Freeform 146"/>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7" name="Freeform 147"/>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C8A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grpSp>
                <p:nvGrpSpPr>
                  <p:cNvPr id="158" name="Group 157"/>
                  <p:cNvGrpSpPr/>
                  <p:nvPr/>
                </p:nvGrpSpPr>
                <p:grpSpPr>
                  <a:xfrm>
                    <a:off x="1479551" y="3595688"/>
                    <a:ext cx="128588" cy="754062"/>
                    <a:chOff x="1479551" y="3595688"/>
                    <a:chExt cx="128588" cy="754062"/>
                  </a:xfrm>
                  <a:solidFill>
                    <a:schemeClr val="tx1">
                      <a:lumMod val="75000"/>
                      <a:lumOff val="25000"/>
                    </a:schemeClr>
                  </a:solidFill>
                </p:grpSpPr>
                <p:sp>
                  <p:nvSpPr>
                    <p:cNvPr id="183" name="Freeform 151"/>
                    <p:cNvSpPr>
                      <a:spLocks/>
                    </p:cNvSpPr>
                    <p:nvPr/>
                  </p:nvSpPr>
                  <p:spPr bwMode="auto">
                    <a:xfrm>
                      <a:off x="1484313" y="3595688"/>
                      <a:ext cx="50800" cy="88900"/>
                    </a:xfrm>
                    <a:custGeom>
                      <a:avLst/>
                      <a:gdLst>
                        <a:gd name="T0" fmla="*/ 0 w 32"/>
                        <a:gd name="T1" fmla="*/ 0 h 56"/>
                        <a:gd name="T2" fmla="*/ 9 w 32"/>
                        <a:gd name="T3" fmla="*/ 46 h 56"/>
                        <a:gd name="T4" fmla="*/ 32 w 32"/>
                        <a:gd name="T5" fmla="*/ 56 h 56"/>
                        <a:gd name="T6" fmla="*/ 0 w 32"/>
                        <a:gd name="T7" fmla="*/ 0 h 56"/>
                      </a:gdLst>
                      <a:ahLst/>
                      <a:cxnLst>
                        <a:cxn ang="0">
                          <a:pos x="T0" y="T1"/>
                        </a:cxn>
                        <a:cxn ang="0">
                          <a:pos x="T2" y="T3"/>
                        </a:cxn>
                        <a:cxn ang="0">
                          <a:pos x="T4" y="T5"/>
                        </a:cxn>
                        <a:cxn ang="0">
                          <a:pos x="T6" y="T7"/>
                        </a:cxn>
                      </a:cxnLst>
                      <a:rect l="0" t="0" r="r" b="b"/>
                      <a:pathLst>
                        <a:path w="32" h="56">
                          <a:moveTo>
                            <a:pt x="0" y="0"/>
                          </a:moveTo>
                          <a:lnTo>
                            <a:pt x="9" y="46"/>
                          </a:lnTo>
                          <a:lnTo>
                            <a:pt x="32" y="56"/>
                          </a:lnTo>
                          <a:lnTo>
                            <a:pt x="0" y="0"/>
                          </a:lnTo>
                          <a:close/>
                        </a:path>
                      </a:pathLst>
                    </a:custGeom>
                    <a:grp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4" name="Freeform 149"/>
                    <p:cNvSpPr>
                      <a:spLocks/>
                    </p:cNvSpPr>
                    <p:nvPr/>
                  </p:nvSpPr>
                  <p:spPr bwMode="auto">
                    <a:xfrm>
                      <a:off x="1479551" y="3595688"/>
                      <a:ext cx="128588" cy="754062"/>
                    </a:xfrm>
                    <a:custGeom>
                      <a:avLst/>
                      <a:gdLst>
                        <a:gd name="T0" fmla="*/ 66 w 66"/>
                        <a:gd name="T1" fmla="*/ 387 h 391"/>
                        <a:gd name="T2" fmla="*/ 66 w 66"/>
                        <a:gd name="T3" fmla="*/ 180 h 391"/>
                        <a:gd name="T4" fmla="*/ 66 w 66"/>
                        <a:gd name="T5" fmla="*/ 180 h 391"/>
                        <a:gd name="T6" fmla="*/ 61 w 66"/>
                        <a:gd name="T7" fmla="*/ 143 h 391"/>
                        <a:gd name="T8" fmla="*/ 40 w 66"/>
                        <a:gd name="T9" fmla="*/ 64 h 391"/>
                        <a:gd name="T10" fmla="*/ 25 w 66"/>
                        <a:gd name="T11" fmla="*/ 27 h 391"/>
                        <a:gd name="T12" fmla="*/ 7 w 66"/>
                        <a:gd name="T13" fmla="*/ 1 h 391"/>
                        <a:gd name="T14" fmla="*/ 1 w 66"/>
                        <a:gd name="T15" fmla="*/ 1 h 391"/>
                        <a:gd name="T16" fmla="*/ 1 w 66"/>
                        <a:gd name="T17" fmla="*/ 7 h 391"/>
                        <a:gd name="T18" fmla="*/ 23 w 66"/>
                        <a:gd name="T19" fmla="*/ 42 h 391"/>
                        <a:gd name="T20" fmla="*/ 48 w 66"/>
                        <a:gd name="T21" fmla="*/ 120 h 391"/>
                        <a:gd name="T22" fmla="*/ 55 w 66"/>
                        <a:gd name="T23" fmla="*/ 156 h 391"/>
                        <a:gd name="T24" fmla="*/ 58 w 66"/>
                        <a:gd name="T25" fmla="*/ 180 h 391"/>
                        <a:gd name="T26" fmla="*/ 62 w 66"/>
                        <a:gd name="T27" fmla="*/ 180 h 391"/>
                        <a:gd name="T28" fmla="*/ 58 w 66"/>
                        <a:gd name="T29" fmla="*/ 180 h 391"/>
                        <a:gd name="T30" fmla="*/ 58 w 66"/>
                        <a:gd name="T31" fmla="*/ 387 h 391"/>
                        <a:gd name="T32" fmla="*/ 62 w 66"/>
                        <a:gd name="T33" fmla="*/ 391 h 391"/>
                        <a:gd name="T34" fmla="*/ 66 w 66"/>
                        <a:gd name="T35" fmla="*/ 38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91">
                          <a:moveTo>
                            <a:pt x="66" y="387"/>
                          </a:moveTo>
                          <a:cubicBezTo>
                            <a:pt x="66" y="180"/>
                            <a:pt x="66" y="180"/>
                            <a:pt x="66" y="180"/>
                          </a:cubicBezTo>
                          <a:cubicBezTo>
                            <a:pt x="66" y="180"/>
                            <a:pt x="66" y="180"/>
                            <a:pt x="66" y="180"/>
                          </a:cubicBezTo>
                          <a:cubicBezTo>
                            <a:pt x="65" y="172"/>
                            <a:pt x="64" y="159"/>
                            <a:pt x="61" y="143"/>
                          </a:cubicBezTo>
                          <a:cubicBezTo>
                            <a:pt x="56" y="119"/>
                            <a:pt x="49" y="90"/>
                            <a:pt x="40" y="64"/>
                          </a:cubicBezTo>
                          <a:cubicBezTo>
                            <a:pt x="35" y="51"/>
                            <a:pt x="30" y="38"/>
                            <a:pt x="25" y="27"/>
                          </a:cubicBezTo>
                          <a:cubicBezTo>
                            <a:pt x="19" y="16"/>
                            <a:pt x="13" y="7"/>
                            <a:pt x="7" y="1"/>
                          </a:cubicBezTo>
                          <a:cubicBezTo>
                            <a:pt x="5" y="0"/>
                            <a:pt x="3" y="0"/>
                            <a:pt x="1" y="1"/>
                          </a:cubicBezTo>
                          <a:cubicBezTo>
                            <a:pt x="0" y="3"/>
                            <a:pt x="0" y="5"/>
                            <a:pt x="1" y="7"/>
                          </a:cubicBezTo>
                          <a:cubicBezTo>
                            <a:pt x="9" y="14"/>
                            <a:pt x="16" y="27"/>
                            <a:pt x="23" y="42"/>
                          </a:cubicBezTo>
                          <a:cubicBezTo>
                            <a:pt x="33" y="65"/>
                            <a:pt x="41" y="94"/>
                            <a:pt x="48" y="120"/>
                          </a:cubicBezTo>
                          <a:cubicBezTo>
                            <a:pt x="51" y="133"/>
                            <a:pt x="53" y="145"/>
                            <a:pt x="55" y="156"/>
                          </a:cubicBezTo>
                          <a:cubicBezTo>
                            <a:pt x="56" y="166"/>
                            <a:pt x="57" y="175"/>
                            <a:pt x="58" y="180"/>
                          </a:cubicBezTo>
                          <a:cubicBezTo>
                            <a:pt x="62" y="180"/>
                            <a:pt x="62" y="180"/>
                            <a:pt x="62" y="180"/>
                          </a:cubicBezTo>
                          <a:cubicBezTo>
                            <a:pt x="58" y="180"/>
                            <a:pt x="58" y="180"/>
                            <a:pt x="58" y="180"/>
                          </a:cubicBezTo>
                          <a:cubicBezTo>
                            <a:pt x="58" y="387"/>
                            <a:pt x="58" y="387"/>
                            <a:pt x="58" y="387"/>
                          </a:cubicBezTo>
                          <a:cubicBezTo>
                            <a:pt x="58" y="390"/>
                            <a:pt x="59" y="391"/>
                            <a:pt x="62" y="391"/>
                          </a:cubicBezTo>
                          <a:cubicBezTo>
                            <a:pt x="64" y="391"/>
                            <a:pt x="66" y="390"/>
                            <a:pt x="66" y="387"/>
                          </a:cubicBezTo>
                          <a:close/>
                        </a:path>
                      </a:pathLst>
                    </a:custGeom>
                    <a:grp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160" name="Freeform 159"/>
                  <p:cNvSpPr>
                    <a:spLocks/>
                  </p:cNvSpPr>
                  <p:nvPr/>
                </p:nvSpPr>
                <p:spPr bwMode="auto">
                  <a:xfrm>
                    <a:off x="1244601" y="2984500"/>
                    <a:ext cx="407988" cy="547687"/>
                  </a:xfrm>
                  <a:custGeom>
                    <a:avLst/>
                    <a:gdLst>
                      <a:gd name="T0" fmla="*/ 209 w 209"/>
                      <a:gd name="T1" fmla="*/ 194 h 284"/>
                      <a:gd name="T2" fmla="*/ 176 w 209"/>
                      <a:gd name="T3" fmla="*/ 122 h 284"/>
                      <a:gd name="T4" fmla="*/ 176 w 209"/>
                      <a:gd name="T5" fmla="*/ 55 h 284"/>
                      <a:gd name="T6" fmla="*/ 176 w 209"/>
                      <a:gd name="T7" fmla="*/ 0 h 284"/>
                      <a:gd name="T8" fmla="*/ 32 w 209"/>
                      <a:gd name="T9" fmla="*/ 119 h 284"/>
                      <a:gd name="T10" fmla="*/ 32 w 209"/>
                      <a:gd name="T11" fmla="*/ 122 h 284"/>
                      <a:gd name="T12" fmla="*/ 32 w 209"/>
                      <a:gd name="T13" fmla="*/ 182 h 284"/>
                      <a:gd name="T14" fmla="*/ 32 w 209"/>
                      <a:gd name="T15" fmla="*/ 184 h 284"/>
                      <a:gd name="T16" fmla="*/ 104 w 209"/>
                      <a:gd name="T17" fmla="*/ 269 h 284"/>
                      <a:gd name="T18" fmla="*/ 176 w 209"/>
                      <a:gd name="T19" fmla="*/ 221 h 284"/>
                      <a:gd name="T20" fmla="*/ 176 w 209"/>
                      <a:gd name="T21" fmla="*/ 194 h 284"/>
                      <a:gd name="T22" fmla="*/ 209 w 209"/>
                      <a:gd name="T23" fmla="*/ 19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284">
                        <a:moveTo>
                          <a:pt x="209" y="194"/>
                        </a:moveTo>
                        <a:cubicBezTo>
                          <a:pt x="209" y="194"/>
                          <a:pt x="196" y="153"/>
                          <a:pt x="176" y="122"/>
                        </a:cubicBezTo>
                        <a:cubicBezTo>
                          <a:pt x="176" y="55"/>
                          <a:pt x="176" y="55"/>
                          <a:pt x="176" y="55"/>
                        </a:cubicBezTo>
                        <a:cubicBezTo>
                          <a:pt x="176" y="0"/>
                          <a:pt x="176" y="0"/>
                          <a:pt x="176" y="0"/>
                        </a:cubicBezTo>
                        <a:cubicBezTo>
                          <a:pt x="0" y="0"/>
                          <a:pt x="32" y="111"/>
                          <a:pt x="32" y="119"/>
                        </a:cubicBezTo>
                        <a:cubicBezTo>
                          <a:pt x="32" y="122"/>
                          <a:pt x="32" y="122"/>
                          <a:pt x="32" y="122"/>
                        </a:cubicBezTo>
                        <a:cubicBezTo>
                          <a:pt x="32" y="182"/>
                          <a:pt x="32" y="182"/>
                          <a:pt x="32" y="182"/>
                        </a:cubicBezTo>
                        <a:cubicBezTo>
                          <a:pt x="32" y="184"/>
                          <a:pt x="32" y="184"/>
                          <a:pt x="32" y="184"/>
                        </a:cubicBezTo>
                        <a:cubicBezTo>
                          <a:pt x="32" y="220"/>
                          <a:pt x="63" y="251"/>
                          <a:pt x="104" y="269"/>
                        </a:cubicBezTo>
                        <a:cubicBezTo>
                          <a:pt x="138" y="284"/>
                          <a:pt x="176" y="259"/>
                          <a:pt x="176" y="221"/>
                        </a:cubicBezTo>
                        <a:cubicBezTo>
                          <a:pt x="176" y="194"/>
                          <a:pt x="176" y="194"/>
                          <a:pt x="176" y="194"/>
                        </a:cubicBezTo>
                        <a:cubicBezTo>
                          <a:pt x="209" y="194"/>
                          <a:pt x="209" y="194"/>
                          <a:pt x="209" y="194"/>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64" name="Freeform 163"/>
                  <p:cNvSpPr>
                    <a:spLocks/>
                  </p:cNvSpPr>
                  <p:nvPr/>
                </p:nvSpPr>
                <p:spPr bwMode="auto">
                  <a:xfrm>
                    <a:off x="962026" y="2855913"/>
                    <a:ext cx="684213" cy="606425"/>
                  </a:xfrm>
                  <a:custGeom>
                    <a:avLst/>
                    <a:gdLst>
                      <a:gd name="T0" fmla="*/ 350 w 351"/>
                      <a:gd name="T1" fmla="*/ 47 h 315"/>
                      <a:gd name="T2" fmla="*/ 328 w 351"/>
                      <a:gd name="T3" fmla="*/ 50 h 315"/>
                      <a:gd name="T4" fmla="*/ 333 w 351"/>
                      <a:gd name="T5" fmla="*/ 36 h 315"/>
                      <a:gd name="T6" fmla="*/ 331 w 351"/>
                      <a:gd name="T7" fmla="*/ 35 h 315"/>
                      <a:gd name="T8" fmla="*/ 295 w 351"/>
                      <a:gd name="T9" fmla="*/ 37 h 315"/>
                      <a:gd name="T10" fmla="*/ 163 w 351"/>
                      <a:gd name="T11" fmla="*/ 24 h 315"/>
                      <a:gd name="T12" fmla="*/ 177 w 351"/>
                      <a:gd name="T13" fmla="*/ 315 h 315"/>
                      <a:gd name="T14" fmla="*/ 177 w 351"/>
                      <a:gd name="T15" fmla="*/ 189 h 315"/>
                      <a:gd name="T16" fmla="*/ 213 w 351"/>
                      <a:gd name="T17" fmla="*/ 124 h 315"/>
                      <a:gd name="T18" fmla="*/ 299 w 351"/>
                      <a:gd name="T19" fmla="*/ 124 h 315"/>
                      <a:gd name="T20" fmla="*/ 351 w 351"/>
                      <a:gd name="T21" fmla="*/ 48 h 315"/>
                      <a:gd name="T22" fmla="*/ 350 w 351"/>
                      <a:gd name="T23" fmla="*/ 4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1" h="315">
                        <a:moveTo>
                          <a:pt x="350" y="47"/>
                        </a:moveTo>
                        <a:cubicBezTo>
                          <a:pt x="342" y="51"/>
                          <a:pt x="335" y="51"/>
                          <a:pt x="328" y="50"/>
                        </a:cubicBezTo>
                        <a:cubicBezTo>
                          <a:pt x="331" y="44"/>
                          <a:pt x="333" y="39"/>
                          <a:pt x="333" y="36"/>
                        </a:cubicBezTo>
                        <a:cubicBezTo>
                          <a:pt x="333" y="36"/>
                          <a:pt x="332" y="35"/>
                          <a:pt x="331" y="35"/>
                        </a:cubicBezTo>
                        <a:cubicBezTo>
                          <a:pt x="319" y="41"/>
                          <a:pt x="305" y="39"/>
                          <a:pt x="295" y="37"/>
                        </a:cubicBezTo>
                        <a:cubicBezTo>
                          <a:pt x="211" y="0"/>
                          <a:pt x="163" y="24"/>
                          <a:pt x="163" y="24"/>
                        </a:cubicBezTo>
                        <a:cubicBezTo>
                          <a:pt x="0" y="88"/>
                          <a:pt x="85" y="315"/>
                          <a:pt x="177" y="315"/>
                        </a:cubicBezTo>
                        <a:cubicBezTo>
                          <a:pt x="177" y="189"/>
                          <a:pt x="177" y="189"/>
                          <a:pt x="177" y="189"/>
                        </a:cubicBezTo>
                        <a:cubicBezTo>
                          <a:pt x="213" y="124"/>
                          <a:pt x="213" y="124"/>
                          <a:pt x="213" y="124"/>
                        </a:cubicBezTo>
                        <a:cubicBezTo>
                          <a:pt x="299" y="124"/>
                          <a:pt x="299" y="124"/>
                          <a:pt x="299" y="124"/>
                        </a:cubicBezTo>
                        <a:cubicBezTo>
                          <a:pt x="351" y="118"/>
                          <a:pt x="350" y="53"/>
                          <a:pt x="351" y="48"/>
                        </a:cubicBezTo>
                        <a:cubicBezTo>
                          <a:pt x="351" y="47"/>
                          <a:pt x="350" y="47"/>
                          <a:pt x="350" y="4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65" name="Freeform 164"/>
                  <p:cNvSpPr>
                    <a:spLocks/>
                  </p:cNvSpPr>
                  <p:nvPr/>
                </p:nvSpPr>
                <p:spPr bwMode="auto">
                  <a:xfrm>
                    <a:off x="1268413" y="3219450"/>
                    <a:ext cx="77788" cy="115887"/>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9"/>
                          <a:pt x="40" y="20"/>
                        </a:cubicBezTo>
                        <a:cubicBezTo>
                          <a:pt x="40" y="40"/>
                          <a:pt x="40" y="40"/>
                          <a:pt x="40" y="40"/>
                        </a:cubicBezTo>
                        <a:cubicBezTo>
                          <a:pt x="40" y="51"/>
                          <a:pt x="31" y="60"/>
                          <a:pt x="20" y="60"/>
                        </a:cubicBezTo>
                        <a:cubicBezTo>
                          <a:pt x="9" y="60"/>
                          <a:pt x="0" y="51"/>
                          <a:pt x="0" y="40"/>
                        </a:cubicBezTo>
                        <a:cubicBezTo>
                          <a:pt x="0" y="20"/>
                          <a:pt x="0" y="20"/>
                          <a:pt x="0" y="20"/>
                        </a:cubicBezTo>
                        <a:cubicBezTo>
                          <a:pt x="0" y="9"/>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6" name="Freeform: Shape 165"/>
                  <p:cNvSpPr/>
                  <p:nvPr/>
                </p:nvSpPr>
                <p:spPr>
                  <a:xfrm>
                    <a:off x="1092200" y="3549650"/>
                    <a:ext cx="529166" cy="1129607"/>
                  </a:xfrm>
                  <a:custGeom>
                    <a:avLst/>
                    <a:gdLst>
                      <a:gd name="connsiteX0" fmla="*/ 205154 w 529166"/>
                      <a:gd name="connsiteY0" fmla="*/ 0 h 1129607"/>
                      <a:gd name="connsiteX1" fmla="*/ 394677 w 529166"/>
                      <a:gd name="connsiteY1" fmla="*/ 46270 h 1129607"/>
                      <a:gd name="connsiteX2" fmla="*/ 508000 w 529166"/>
                      <a:gd name="connsiteY2" fmla="*/ 393300 h 1129607"/>
                      <a:gd name="connsiteX3" fmla="*/ 508000 w 529166"/>
                      <a:gd name="connsiteY3" fmla="*/ 798168 h 1129607"/>
                      <a:gd name="connsiteX4" fmla="*/ 504402 w 529166"/>
                      <a:gd name="connsiteY4" fmla="*/ 806451 h 1129607"/>
                      <a:gd name="connsiteX5" fmla="*/ 506455 w 529166"/>
                      <a:gd name="connsiteY5" fmla="*/ 806451 h 1129607"/>
                      <a:gd name="connsiteX6" fmla="*/ 506694 w 529166"/>
                      <a:gd name="connsiteY6" fmla="*/ 807356 h 1129607"/>
                      <a:gd name="connsiteX7" fmla="*/ 529166 w 529166"/>
                      <a:gd name="connsiteY7" fmla="*/ 892410 h 1129607"/>
                      <a:gd name="connsiteX8" fmla="*/ 139068 w 529166"/>
                      <a:gd name="connsiteY8" fmla="*/ 1129607 h 1129607"/>
                      <a:gd name="connsiteX9" fmla="*/ 12712 w 529166"/>
                      <a:gd name="connsiteY9" fmla="*/ 848688 h 1129607"/>
                      <a:gd name="connsiteX10" fmla="*/ 1587 w 529166"/>
                      <a:gd name="connsiteY10" fmla="*/ 806451 h 1129607"/>
                      <a:gd name="connsiteX11" fmla="*/ 3198 w 529166"/>
                      <a:gd name="connsiteY11" fmla="*/ 806451 h 1129607"/>
                      <a:gd name="connsiteX12" fmla="*/ 0 w 529166"/>
                      <a:gd name="connsiteY12" fmla="*/ 798168 h 1129607"/>
                      <a:gd name="connsiteX13" fmla="*/ 0 w 529166"/>
                      <a:gd name="connsiteY13" fmla="*/ 424147 h 1129607"/>
                      <a:gd name="connsiteX14" fmla="*/ 205154 w 529166"/>
                      <a:gd name="connsiteY14" fmla="*/ 0 h 112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166" h="1129607">
                        <a:moveTo>
                          <a:pt x="205154" y="0"/>
                        </a:moveTo>
                        <a:cubicBezTo>
                          <a:pt x="394677" y="46270"/>
                          <a:pt x="394677" y="46270"/>
                          <a:pt x="394677" y="46270"/>
                        </a:cubicBezTo>
                        <a:cubicBezTo>
                          <a:pt x="451339" y="117604"/>
                          <a:pt x="506046" y="333534"/>
                          <a:pt x="508000" y="393300"/>
                        </a:cubicBezTo>
                        <a:cubicBezTo>
                          <a:pt x="508000" y="798168"/>
                          <a:pt x="508000" y="798168"/>
                          <a:pt x="508000" y="798168"/>
                        </a:cubicBezTo>
                        <a:lnTo>
                          <a:pt x="504402" y="806451"/>
                        </a:lnTo>
                        <a:lnTo>
                          <a:pt x="506455" y="806451"/>
                        </a:lnTo>
                        <a:lnTo>
                          <a:pt x="506694" y="807356"/>
                        </a:lnTo>
                        <a:cubicBezTo>
                          <a:pt x="529166" y="892410"/>
                          <a:pt x="529166" y="892410"/>
                          <a:pt x="529166" y="892410"/>
                        </a:cubicBezTo>
                        <a:cubicBezTo>
                          <a:pt x="139068" y="1129607"/>
                          <a:pt x="139068" y="1129607"/>
                          <a:pt x="139068" y="1129607"/>
                        </a:cubicBezTo>
                        <a:cubicBezTo>
                          <a:pt x="76610" y="1048998"/>
                          <a:pt x="43736" y="960049"/>
                          <a:pt x="12712" y="848688"/>
                        </a:cubicBezTo>
                        <a:lnTo>
                          <a:pt x="1587" y="806451"/>
                        </a:lnTo>
                        <a:lnTo>
                          <a:pt x="3198" y="806451"/>
                        </a:lnTo>
                        <a:lnTo>
                          <a:pt x="0" y="798168"/>
                        </a:lnTo>
                        <a:cubicBezTo>
                          <a:pt x="0" y="424147"/>
                          <a:pt x="0" y="424147"/>
                          <a:pt x="0" y="424147"/>
                        </a:cubicBezTo>
                        <a:cubicBezTo>
                          <a:pt x="0" y="227497"/>
                          <a:pt x="87923" y="0"/>
                          <a:pt x="20515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sp>
                <p:nvSpPr>
                  <p:cNvPr id="167" name="Freeform 6"/>
                  <p:cNvSpPr>
                    <a:spLocks/>
                  </p:cNvSpPr>
                  <p:nvPr/>
                </p:nvSpPr>
                <p:spPr bwMode="auto">
                  <a:xfrm>
                    <a:off x="2059821" y="3961927"/>
                    <a:ext cx="295594" cy="150176"/>
                  </a:xfrm>
                  <a:custGeom>
                    <a:avLst/>
                    <a:gdLst>
                      <a:gd name="T0" fmla="*/ 110 w 111"/>
                      <a:gd name="T1" fmla="*/ 31 h 40"/>
                      <a:gd name="T2" fmla="*/ 108 w 111"/>
                      <a:gd name="T3" fmla="*/ 28 h 40"/>
                      <a:gd name="T4" fmla="*/ 72 w 111"/>
                      <a:gd name="T5" fmla="*/ 2 h 40"/>
                      <a:gd name="T6" fmla="*/ 63 w 111"/>
                      <a:gd name="T7" fmla="*/ 1 h 40"/>
                      <a:gd name="T8" fmla="*/ 41 w 111"/>
                      <a:gd name="T9" fmla="*/ 6 h 40"/>
                      <a:gd name="T10" fmla="*/ 13 w 111"/>
                      <a:gd name="T11" fmla="*/ 9 h 40"/>
                      <a:gd name="T12" fmla="*/ 0 w 111"/>
                      <a:gd name="T13" fmla="*/ 32 h 40"/>
                      <a:gd name="T14" fmla="*/ 34 w 111"/>
                      <a:gd name="T15" fmla="*/ 38 h 40"/>
                      <a:gd name="T16" fmla="*/ 40 w 111"/>
                      <a:gd name="T17" fmla="*/ 39 h 40"/>
                      <a:gd name="T18" fmla="*/ 73 w 111"/>
                      <a:gd name="T19" fmla="*/ 26 h 40"/>
                      <a:gd name="T20" fmla="*/ 102 w 111"/>
                      <a:gd name="T21" fmla="*/ 38 h 40"/>
                      <a:gd name="T22" fmla="*/ 110 w 111"/>
                      <a:gd name="T23" fmla="*/ 36 h 40"/>
                      <a:gd name="T24" fmla="*/ 110 w 111"/>
                      <a:gd name="T2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40">
                        <a:moveTo>
                          <a:pt x="110" y="31"/>
                        </a:moveTo>
                        <a:cubicBezTo>
                          <a:pt x="110" y="30"/>
                          <a:pt x="109" y="29"/>
                          <a:pt x="108" y="28"/>
                        </a:cubicBezTo>
                        <a:cubicBezTo>
                          <a:pt x="72" y="2"/>
                          <a:pt x="72" y="2"/>
                          <a:pt x="72" y="2"/>
                        </a:cubicBezTo>
                        <a:cubicBezTo>
                          <a:pt x="69" y="0"/>
                          <a:pt x="66" y="0"/>
                          <a:pt x="63" y="1"/>
                        </a:cubicBezTo>
                        <a:cubicBezTo>
                          <a:pt x="41" y="6"/>
                          <a:pt x="41" y="6"/>
                          <a:pt x="41" y="6"/>
                        </a:cubicBezTo>
                        <a:cubicBezTo>
                          <a:pt x="13" y="9"/>
                          <a:pt x="13" y="9"/>
                          <a:pt x="13" y="9"/>
                        </a:cubicBezTo>
                        <a:cubicBezTo>
                          <a:pt x="0" y="32"/>
                          <a:pt x="0" y="32"/>
                          <a:pt x="0" y="32"/>
                        </a:cubicBezTo>
                        <a:cubicBezTo>
                          <a:pt x="34" y="38"/>
                          <a:pt x="34" y="38"/>
                          <a:pt x="34" y="38"/>
                        </a:cubicBezTo>
                        <a:cubicBezTo>
                          <a:pt x="36" y="40"/>
                          <a:pt x="38" y="40"/>
                          <a:pt x="40" y="39"/>
                        </a:cubicBezTo>
                        <a:cubicBezTo>
                          <a:pt x="73" y="26"/>
                          <a:pt x="73" y="26"/>
                          <a:pt x="73" y="26"/>
                        </a:cubicBezTo>
                        <a:cubicBezTo>
                          <a:pt x="102" y="38"/>
                          <a:pt x="102" y="38"/>
                          <a:pt x="102" y="38"/>
                        </a:cubicBezTo>
                        <a:cubicBezTo>
                          <a:pt x="105" y="40"/>
                          <a:pt x="108" y="38"/>
                          <a:pt x="110" y="36"/>
                        </a:cubicBezTo>
                        <a:cubicBezTo>
                          <a:pt x="111" y="34"/>
                          <a:pt x="111" y="32"/>
                          <a:pt x="110" y="3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8" name="Freeform 43"/>
                  <p:cNvSpPr>
                    <a:spLocks/>
                  </p:cNvSpPr>
                  <p:nvPr/>
                </p:nvSpPr>
                <p:spPr bwMode="auto">
                  <a:xfrm>
                    <a:off x="1211142" y="3680778"/>
                    <a:ext cx="915035" cy="427832"/>
                  </a:xfrm>
                  <a:custGeom>
                    <a:avLst/>
                    <a:gdLst>
                      <a:gd name="T0" fmla="*/ 6 w 260"/>
                      <a:gd name="T1" fmla="*/ 14 h 122"/>
                      <a:gd name="T2" fmla="*/ 46 w 260"/>
                      <a:gd name="T3" fmla="*/ 9 h 122"/>
                      <a:gd name="T4" fmla="*/ 133 w 260"/>
                      <a:gd name="T5" fmla="*/ 77 h 122"/>
                      <a:gd name="T6" fmla="*/ 136 w 260"/>
                      <a:gd name="T7" fmla="*/ 77 h 122"/>
                      <a:gd name="T8" fmla="*/ 162 w 260"/>
                      <a:gd name="T9" fmla="*/ 77 h 122"/>
                      <a:gd name="T10" fmla="*/ 260 w 260"/>
                      <a:gd name="T11" fmla="*/ 81 h 122"/>
                      <a:gd name="T12" fmla="*/ 260 w 260"/>
                      <a:gd name="T13" fmla="*/ 88 h 122"/>
                      <a:gd name="T14" fmla="*/ 260 w 260"/>
                      <a:gd name="T15" fmla="*/ 113 h 122"/>
                      <a:gd name="T16" fmla="*/ 260 w 260"/>
                      <a:gd name="T17" fmla="*/ 122 h 122"/>
                      <a:gd name="T18" fmla="*/ 146 w 260"/>
                      <a:gd name="T19" fmla="*/ 122 h 122"/>
                      <a:gd name="T20" fmla="*/ 115 w 260"/>
                      <a:gd name="T21" fmla="*/ 122 h 122"/>
                      <a:gd name="T22" fmla="*/ 13 w 260"/>
                      <a:gd name="T23" fmla="*/ 55 h 122"/>
                      <a:gd name="T24" fmla="*/ 0 w 260"/>
                      <a:gd name="T25" fmla="*/ 32 h 122"/>
                      <a:gd name="T26" fmla="*/ 6 w 260"/>
                      <a:gd name="T27"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22">
                        <a:moveTo>
                          <a:pt x="6" y="14"/>
                        </a:moveTo>
                        <a:cubicBezTo>
                          <a:pt x="16" y="2"/>
                          <a:pt x="33" y="0"/>
                          <a:pt x="46" y="9"/>
                        </a:cubicBezTo>
                        <a:cubicBezTo>
                          <a:pt x="133" y="77"/>
                          <a:pt x="133" y="77"/>
                          <a:pt x="133" y="77"/>
                        </a:cubicBezTo>
                        <a:cubicBezTo>
                          <a:pt x="136" y="77"/>
                          <a:pt x="136" y="77"/>
                          <a:pt x="136" y="77"/>
                        </a:cubicBezTo>
                        <a:cubicBezTo>
                          <a:pt x="162" y="77"/>
                          <a:pt x="162" y="77"/>
                          <a:pt x="162" y="77"/>
                        </a:cubicBezTo>
                        <a:cubicBezTo>
                          <a:pt x="260" y="81"/>
                          <a:pt x="260" y="81"/>
                          <a:pt x="260" y="81"/>
                        </a:cubicBezTo>
                        <a:cubicBezTo>
                          <a:pt x="260" y="88"/>
                          <a:pt x="260" y="88"/>
                          <a:pt x="260" y="88"/>
                        </a:cubicBezTo>
                        <a:cubicBezTo>
                          <a:pt x="260" y="113"/>
                          <a:pt x="260" y="113"/>
                          <a:pt x="260" y="113"/>
                        </a:cubicBezTo>
                        <a:cubicBezTo>
                          <a:pt x="260" y="122"/>
                          <a:pt x="260" y="122"/>
                          <a:pt x="260" y="122"/>
                        </a:cubicBezTo>
                        <a:cubicBezTo>
                          <a:pt x="146" y="122"/>
                          <a:pt x="146" y="122"/>
                          <a:pt x="146" y="122"/>
                        </a:cubicBezTo>
                        <a:cubicBezTo>
                          <a:pt x="115" y="122"/>
                          <a:pt x="115" y="122"/>
                          <a:pt x="115" y="122"/>
                        </a:cubicBezTo>
                        <a:cubicBezTo>
                          <a:pt x="13" y="55"/>
                          <a:pt x="13" y="55"/>
                          <a:pt x="13" y="55"/>
                        </a:cubicBezTo>
                        <a:cubicBezTo>
                          <a:pt x="4" y="50"/>
                          <a:pt x="0" y="41"/>
                          <a:pt x="0" y="32"/>
                        </a:cubicBezTo>
                        <a:cubicBezTo>
                          <a:pt x="0" y="25"/>
                          <a:pt x="2" y="19"/>
                          <a:pt x="6" y="14"/>
                        </a:cubicBez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dirty="0"/>
                  </a:p>
                </p:txBody>
              </p:sp>
              <p:sp>
                <p:nvSpPr>
                  <p:cNvPr id="169" name="Freeform 143"/>
                  <p:cNvSpPr>
                    <a:spLocks/>
                  </p:cNvSpPr>
                  <p:nvPr/>
                </p:nvSpPr>
                <p:spPr bwMode="auto">
                  <a:xfrm>
                    <a:off x="1220788" y="3530600"/>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0" name="Freeform 150"/>
                  <p:cNvSpPr>
                    <a:spLocks/>
                  </p:cNvSpPr>
                  <p:nvPr/>
                </p:nvSpPr>
                <p:spPr bwMode="auto">
                  <a:xfrm>
                    <a:off x="1227138" y="3533775"/>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146" name="Freeform 168"/>
                <p:cNvSpPr>
                  <a:spLocks/>
                </p:cNvSpPr>
                <p:nvPr/>
              </p:nvSpPr>
              <p:spPr bwMode="auto">
                <a:xfrm flipH="1">
                  <a:off x="5353149" y="3591797"/>
                  <a:ext cx="57150" cy="93663"/>
                </a:xfrm>
                <a:custGeom>
                  <a:avLst/>
                  <a:gdLst>
                    <a:gd name="T0" fmla="*/ 0 w 36"/>
                    <a:gd name="T1" fmla="*/ 0 h 59"/>
                    <a:gd name="T2" fmla="*/ 10 w 36"/>
                    <a:gd name="T3" fmla="*/ 49 h 59"/>
                    <a:gd name="T4" fmla="*/ 36 w 36"/>
                    <a:gd name="T5" fmla="*/ 59 h 59"/>
                    <a:gd name="T6" fmla="*/ 0 w 36"/>
                    <a:gd name="T7" fmla="*/ 0 h 59"/>
                  </a:gdLst>
                  <a:ahLst/>
                  <a:cxnLst>
                    <a:cxn ang="0">
                      <a:pos x="T0" y="T1"/>
                    </a:cxn>
                    <a:cxn ang="0">
                      <a:pos x="T2" y="T3"/>
                    </a:cxn>
                    <a:cxn ang="0">
                      <a:pos x="T4" y="T5"/>
                    </a:cxn>
                    <a:cxn ang="0">
                      <a:pos x="T6" y="T7"/>
                    </a:cxn>
                  </a:cxnLst>
                  <a:rect l="0" t="0" r="r" b="b"/>
                  <a:pathLst>
                    <a:path w="36" h="59">
                      <a:moveTo>
                        <a:pt x="0" y="0"/>
                      </a:moveTo>
                      <a:lnTo>
                        <a:pt x="10" y="49"/>
                      </a:lnTo>
                      <a:lnTo>
                        <a:pt x="36" y="59"/>
                      </a:lnTo>
                      <a:lnTo>
                        <a:pt x="0" y="0"/>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nvGrpSpPr>
            <p:cNvPr id="2" name="Group 1"/>
            <p:cNvGrpSpPr/>
            <p:nvPr/>
          </p:nvGrpSpPr>
          <p:grpSpPr>
            <a:xfrm>
              <a:off x="568164" y="2999185"/>
              <a:ext cx="1178253" cy="2054066"/>
              <a:chOff x="757552" y="2855913"/>
              <a:chExt cx="1571004" cy="2738755"/>
            </a:xfrm>
          </p:grpSpPr>
          <p:grpSp>
            <p:nvGrpSpPr>
              <p:cNvPr id="97" name="Group 96"/>
              <p:cNvGrpSpPr/>
              <p:nvPr/>
            </p:nvGrpSpPr>
            <p:grpSpPr>
              <a:xfrm>
                <a:off x="757552" y="3848418"/>
                <a:ext cx="1101883" cy="1746250"/>
                <a:chOff x="823833" y="3848418"/>
                <a:chExt cx="1101883" cy="1746250"/>
              </a:xfrm>
              <a:solidFill>
                <a:schemeClr val="accent5"/>
              </a:solidFill>
            </p:grpSpPr>
            <p:sp>
              <p:nvSpPr>
                <p:cNvPr id="185" name="Freeform 64"/>
                <p:cNvSpPr>
                  <a:spLocks/>
                </p:cNvSpPr>
                <p:nvPr/>
              </p:nvSpPr>
              <p:spPr bwMode="auto">
                <a:xfrm>
                  <a:off x="1478676" y="4847273"/>
                  <a:ext cx="66358" cy="747395"/>
                </a:xfrm>
                <a:custGeom>
                  <a:avLst/>
                  <a:gdLst>
                    <a:gd name="T0" fmla="*/ 0 w 19"/>
                    <a:gd name="T1" fmla="*/ 0 h 213"/>
                    <a:gd name="T2" fmla="*/ 19 w 19"/>
                    <a:gd name="T3" fmla="*/ 0 h 213"/>
                    <a:gd name="T4" fmla="*/ 19 w 19"/>
                    <a:gd name="T5" fmla="*/ 209 h 213"/>
                    <a:gd name="T6" fmla="*/ 15 w 19"/>
                    <a:gd name="T7" fmla="*/ 213 h 213"/>
                    <a:gd name="T8" fmla="*/ 4 w 19"/>
                    <a:gd name="T9" fmla="*/ 213 h 213"/>
                    <a:gd name="T10" fmla="*/ 0 w 19"/>
                    <a:gd name="T11" fmla="*/ 209 h 213"/>
                    <a:gd name="T12" fmla="*/ 0 w 19"/>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19" h="213">
                      <a:moveTo>
                        <a:pt x="0" y="0"/>
                      </a:moveTo>
                      <a:cubicBezTo>
                        <a:pt x="19" y="0"/>
                        <a:pt x="19" y="0"/>
                        <a:pt x="19" y="0"/>
                      </a:cubicBezTo>
                      <a:cubicBezTo>
                        <a:pt x="19" y="209"/>
                        <a:pt x="19" y="209"/>
                        <a:pt x="19" y="209"/>
                      </a:cubicBezTo>
                      <a:cubicBezTo>
                        <a:pt x="19" y="211"/>
                        <a:pt x="17" y="213"/>
                        <a:pt x="15" y="213"/>
                      </a:cubicBezTo>
                      <a:cubicBezTo>
                        <a:pt x="4" y="213"/>
                        <a:pt x="4" y="213"/>
                        <a:pt x="4" y="213"/>
                      </a:cubicBezTo>
                      <a:cubicBezTo>
                        <a:pt x="1" y="213"/>
                        <a:pt x="0" y="211"/>
                        <a:pt x="0" y="209"/>
                      </a:cubicBezTo>
                      <a:lnTo>
                        <a:pt x="0"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6" name="Freeform 65"/>
                <p:cNvSpPr>
                  <a:spLocks/>
                </p:cNvSpPr>
                <p:nvPr/>
              </p:nvSpPr>
              <p:spPr bwMode="auto">
                <a:xfrm>
                  <a:off x="1478676" y="5434013"/>
                  <a:ext cx="66358" cy="160655"/>
                </a:xfrm>
                <a:custGeom>
                  <a:avLst/>
                  <a:gdLst>
                    <a:gd name="T0" fmla="*/ 0 w 19"/>
                    <a:gd name="T1" fmla="*/ 0 h 46"/>
                    <a:gd name="T2" fmla="*/ 19 w 19"/>
                    <a:gd name="T3" fmla="*/ 0 h 46"/>
                    <a:gd name="T4" fmla="*/ 19 w 19"/>
                    <a:gd name="T5" fmla="*/ 42 h 46"/>
                    <a:gd name="T6" fmla="*/ 15 w 19"/>
                    <a:gd name="T7" fmla="*/ 46 h 46"/>
                    <a:gd name="T8" fmla="*/ 4 w 19"/>
                    <a:gd name="T9" fmla="*/ 46 h 46"/>
                    <a:gd name="T10" fmla="*/ 0 w 19"/>
                    <a:gd name="T11" fmla="*/ 42 h 46"/>
                    <a:gd name="T12" fmla="*/ 0 w 1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9" h="46">
                      <a:moveTo>
                        <a:pt x="0" y="0"/>
                      </a:moveTo>
                      <a:cubicBezTo>
                        <a:pt x="19" y="0"/>
                        <a:pt x="19" y="0"/>
                        <a:pt x="19" y="0"/>
                      </a:cubicBezTo>
                      <a:cubicBezTo>
                        <a:pt x="19" y="42"/>
                        <a:pt x="19" y="42"/>
                        <a:pt x="19" y="42"/>
                      </a:cubicBezTo>
                      <a:cubicBezTo>
                        <a:pt x="19" y="44"/>
                        <a:pt x="17" y="46"/>
                        <a:pt x="15" y="46"/>
                      </a:cubicBezTo>
                      <a:cubicBezTo>
                        <a:pt x="4" y="46"/>
                        <a:pt x="4" y="46"/>
                        <a:pt x="4" y="46"/>
                      </a:cubicBezTo>
                      <a:cubicBezTo>
                        <a:pt x="1" y="46"/>
                        <a:pt x="0" y="44"/>
                        <a:pt x="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87" name="Rectangle 66"/>
                <p:cNvSpPr>
                  <a:spLocks noChangeArrowheads="1"/>
                </p:cNvSpPr>
                <p:nvPr/>
              </p:nvSpPr>
              <p:spPr bwMode="auto">
                <a:xfrm>
                  <a:off x="1323261" y="4857750"/>
                  <a:ext cx="377190" cy="820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nvGrpSpPr>
                <p:cNvPr id="188" name="Group 187"/>
                <p:cNvGrpSpPr/>
                <p:nvPr/>
              </p:nvGrpSpPr>
              <p:grpSpPr>
                <a:xfrm>
                  <a:off x="823833" y="3848418"/>
                  <a:ext cx="426086" cy="960437"/>
                  <a:chOff x="823833" y="3848418"/>
                  <a:chExt cx="426086" cy="960437"/>
                </a:xfrm>
                <a:grpFill/>
              </p:grpSpPr>
              <p:sp>
                <p:nvSpPr>
                  <p:cNvPr id="194" name="Freeform 67"/>
                  <p:cNvSpPr>
                    <a:spLocks/>
                  </p:cNvSpPr>
                  <p:nvPr/>
                </p:nvSpPr>
                <p:spPr bwMode="auto">
                  <a:xfrm>
                    <a:off x="834311" y="3890328"/>
                    <a:ext cx="415608" cy="918527"/>
                  </a:xfrm>
                  <a:custGeom>
                    <a:avLst/>
                    <a:gdLst>
                      <a:gd name="T0" fmla="*/ 101 w 118"/>
                      <a:gd name="T1" fmla="*/ 262 h 262"/>
                      <a:gd name="T2" fmla="*/ 106 w 118"/>
                      <a:gd name="T3" fmla="*/ 261 h 262"/>
                      <a:gd name="T4" fmla="*/ 115 w 118"/>
                      <a:gd name="T5" fmla="*/ 242 h 262"/>
                      <a:gd name="T6" fmla="*/ 30 w 118"/>
                      <a:gd name="T7" fmla="*/ 11 h 262"/>
                      <a:gd name="T8" fmla="*/ 12 w 118"/>
                      <a:gd name="T9" fmla="*/ 2 h 262"/>
                      <a:gd name="T10" fmla="*/ 3 w 118"/>
                      <a:gd name="T11" fmla="*/ 21 h 262"/>
                      <a:gd name="T12" fmla="*/ 87 w 118"/>
                      <a:gd name="T13" fmla="*/ 252 h 262"/>
                      <a:gd name="T14" fmla="*/ 101 w 118"/>
                      <a:gd name="T15" fmla="*/ 262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262">
                        <a:moveTo>
                          <a:pt x="101" y="262"/>
                        </a:moveTo>
                        <a:cubicBezTo>
                          <a:pt x="103" y="262"/>
                          <a:pt x="104" y="262"/>
                          <a:pt x="106" y="261"/>
                        </a:cubicBezTo>
                        <a:cubicBezTo>
                          <a:pt x="114" y="258"/>
                          <a:pt x="118" y="250"/>
                          <a:pt x="115" y="242"/>
                        </a:cubicBezTo>
                        <a:cubicBezTo>
                          <a:pt x="30" y="11"/>
                          <a:pt x="30" y="11"/>
                          <a:pt x="30" y="11"/>
                        </a:cubicBezTo>
                        <a:cubicBezTo>
                          <a:pt x="28" y="3"/>
                          <a:pt x="19" y="0"/>
                          <a:pt x="12" y="2"/>
                        </a:cubicBezTo>
                        <a:cubicBezTo>
                          <a:pt x="4" y="5"/>
                          <a:pt x="0" y="13"/>
                          <a:pt x="3" y="21"/>
                        </a:cubicBezTo>
                        <a:cubicBezTo>
                          <a:pt x="87" y="252"/>
                          <a:pt x="87" y="252"/>
                          <a:pt x="87" y="252"/>
                        </a:cubicBezTo>
                        <a:cubicBezTo>
                          <a:pt x="90" y="258"/>
                          <a:pt x="95" y="262"/>
                          <a:pt x="101"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5" name="Freeform 68"/>
                  <p:cNvSpPr>
                    <a:spLocks/>
                  </p:cNvSpPr>
                  <p:nvPr/>
                </p:nvSpPr>
                <p:spPr bwMode="auto">
                  <a:xfrm>
                    <a:off x="823833" y="3848418"/>
                    <a:ext cx="253206" cy="396399"/>
                  </a:xfrm>
                  <a:custGeom>
                    <a:avLst/>
                    <a:gdLst>
                      <a:gd name="T0" fmla="*/ 48 w 72"/>
                      <a:gd name="T1" fmla="*/ 112 h 113"/>
                      <a:gd name="T2" fmla="*/ 55 w 72"/>
                      <a:gd name="T3" fmla="*/ 111 h 113"/>
                      <a:gd name="T4" fmla="*/ 70 w 72"/>
                      <a:gd name="T5" fmla="*/ 90 h 113"/>
                      <a:gd name="T6" fmla="*/ 41 w 72"/>
                      <a:gd name="T7" fmla="*/ 11 h 113"/>
                      <a:gd name="T8" fmla="*/ 17 w 72"/>
                      <a:gd name="T9" fmla="*/ 4 h 113"/>
                      <a:gd name="T10" fmla="*/ 2 w 72"/>
                      <a:gd name="T11" fmla="*/ 25 h 113"/>
                      <a:gd name="T12" fmla="*/ 31 w 72"/>
                      <a:gd name="T13" fmla="*/ 104 h 113"/>
                      <a:gd name="T14" fmla="*/ 48 w 72"/>
                      <a:gd name="T15" fmla="*/ 11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13">
                        <a:moveTo>
                          <a:pt x="48" y="112"/>
                        </a:moveTo>
                        <a:cubicBezTo>
                          <a:pt x="50" y="112"/>
                          <a:pt x="53" y="112"/>
                          <a:pt x="55" y="111"/>
                        </a:cubicBezTo>
                        <a:cubicBezTo>
                          <a:pt x="66" y="107"/>
                          <a:pt x="72" y="98"/>
                          <a:pt x="70" y="90"/>
                        </a:cubicBezTo>
                        <a:cubicBezTo>
                          <a:pt x="41" y="11"/>
                          <a:pt x="41" y="11"/>
                          <a:pt x="41" y="11"/>
                        </a:cubicBezTo>
                        <a:cubicBezTo>
                          <a:pt x="38" y="3"/>
                          <a:pt x="27" y="0"/>
                          <a:pt x="17" y="4"/>
                        </a:cubicBezTo>
                        <a:cubicBezTo>
                          <a:pt x="6" y="8"/>
                          <a:pt x="0" y="17"/>
                          <a:pt x="2" y="25"/>
                        </a:cubicBezTo>
                        <a:cubicBezTo>
                          <a:pt x="31" y="104"/>
                          <a:pt x="31" y="104"/>
                          <a:pt x="31" y="104"/>
                        </a:cubicBezTo>
                        <a:cubicBezTo>
                          <a:pt x="33" y="110"/>
                          <a:pt x="40" y="113"/>
                          <a:pt x="4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189" name="Freeform 69"/>
                <p:cNvSpPr>
                  <a:spLocks/>
                </p:cNvSpPr>
                <p:nvPr/>
              </p:nvSpPr>
              <p:spPr bwMode="auto">
                <a:xfrm>
                  <a:off x="1094501" y="4693603"/>
                  <a:ext cx="831215" cy="195580"/>
                </a:xfrm>
                <a:custGeom>
                  <a:avLst/>
                  <a:gdLst>
                    <a:gd name="T0" fmla="*/ 26 w 236"/>
                    <a:gd name="T1" fmla="*/ 56 h 56"/>
                    <a:gd name="T2" fmla="*/ 211 w 236"/>
                    <a:gd name="T3" fmla="*/ 56 h 56"/>
                    <a:gd name="T4" fmla="*/ 236 w 236"/>
                    <a:gd name="T5" fmla="*/ 31 h 56"/>
                    <a:gd name="T6" fmla="*/ 236 w 236"/>
                    <a:gd name="T7" fmla="*/ 26 h 56"/>
                    <a:gd name="T8" fmla="*/ 211 w 236"/>
                    <a:gd name="T9" fmla="*/ 0 h 56"/>
                    <a:gd name="T10" fmla="*/ 26 w 236"/>
                    <a:gd name="T11" fmla="*/ 0 h 56"/>
                    <a:gd name="T12" fmla="*/ 0 w 236"/>
                    <a:gd name="T13" fmla="*/ 26 h 56"/>
                    <a:gd name="T14" fmla="*/ 0 w 236"/>
                    <a:gd name="T15" fmla="*/ 31 h 56"/>
                    <a:gd name="T16" fmla="*/ 26 w 236"/>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56">
                      <a:moveTo>
                        <a:pt x="26" y="56"/>
                      </a:moveTo>
                      <a:cubicBezTo>
                        <a:pt x="211" y="56"/>
                        <a:pt x="211" y="56"/>
                        <a:pt x="211" y="56"/>
                      </a:cubicBezTo>
                      <a:cubicBezTo>
                        <a:pt x="225" y="56"/>
                        <a:pt x="236" y="45"/>
                        <a:pt x="236" y="31"/>
                      </a:cubicBezTo>
                      <a:cubicBezTo>
                        <a:pt x="236" y="26"/>
                        <a:pt x="236" y="26"/>
                        <a:pt x="236" y="26"/>
                      </a:cubicBezTo>
                      <a:cubicBezTo>
                        <a:pt x="236" y="12"/>
                        <a:pt x="225" y="0"/>
                        <a:pt x="211" y="0"/>
                      </a:cubicBezTo>
                      <a:cubicBezTo>
                        <a:pt x="26" y="0"/>
                        <a:pt x="26" y="0"/>
                        <a:pt x="26" y="0"/>
                      </a:cubicBezTo>
                      <a:cubicBezTo>
                        <a:pt x="12" y="0"/>
                        <a:pt x="0" y="12"/>
                        <a:pt x="0" y="26"/>
                      </a:cubicBezTo>
                      <a:cubicBezTo>
                        <a:pt x="0" y="31"/>
                        <a:pt x="0" y="31"/>
                        <a:pt x="0" y="31"/>
                      </a:cubicBezTo>
                      <a:cubicBezTo>
                        <a:pt x="0" y="45"/>
                        <a:pt x="12" y="56"/>
                        <a:pt x="2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190" name="Freeform 70"/>
                <p:cNvSpPr>
                  <a:spLocks/>
                </p:cNvSpPr>
                <p:nvPr/>
              </p:nvSpPr>
              <p:spPr bwMode="auto">
                <a:xfrm>
                  <a:off x="1157366" y="5472430"/>
                  <a:ext cx="708978" cy="55880"/>
                </a:xfrm>
                <a:custGeom>
                  <a:avLst/>
                  <a:gdLst>
                    <a:gd name="T0" fmla="*/ 0 w 201"/>
                    <a:gd name="T1" fmla="*/ 16 h 16"/>
                    <a:gd name="T2" fmla="*/ 201 w 201"/>
                    <a:gd name="T3" fmla="*/ 16 h 16"/>
                    <a:gd name="T4" fmla="*/ 201 w 201"/>
                    <a:gd name="T5" fmla="*/ 15 h 16"/>
                    <a:gd name="T6" fmla="*/ 186 w 201"/>
                    <a:gd name="T7" fmla="*/ 0 h 16"/>
                    <a:gd name="T8" fmla="*/ 14 w 201"/>
                    <a:gd name="T9" fmla="*/ 0 h 16"/>
                    <a:gd name="T10" fmla="*/ 0 w 201"/>
                    <a:gd name="T11" fmla="*/ 15 h 16"/>
                    <a:gd name="T12" fmla="*/ 0 w 20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01" h="16">
                      <a:moveTo>
                        <a:pt x="0" y="16"/>
                      </a:moveTo>
                      <a:cubicBezTo>
                        <a:pt x="201" y="16"/>
                        <a:pt x="201" y="16"/>
                        <a:pt x="201" y="16"/>
                      </a:cubicBezTo>
                      <a:cubicBezTo>
                        <a:pt x="201" y="15"/>
                        <a:pt x="201" y="15"/>
                        <a:pt x="201" y="15"/>
                      </a:cubicBezTo>
                      <a:cubicBezTo>
                        <a:pt x="201" y="7"/>
                        <a:pt x="194" y="0"/>
                        <a:pt x="186" y="0"/>
                      </a:cubicBezTo>
                      <a:cubicBezTo>
                        <a:pt x="14" y="0"/>
                        <a:pt x="14" y="0"/>
                        <a:pt x="14" y="0"/>
                      </a:cubicBezTo>
                      <a:cubicBezTo>
                        <a:pt x="6" y="0"/>
                        <a:pt x="0" y="7"/>
                        <a:pt x="0" y="15"/>
                      </a:cubicBez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1" name="Oval 71"/>
                <p:cNvSpPr>
                  <a:spLocks noChangeArrowheads="1"/>
                </p:cNvSpPr>
                <p:nvPr/>
              </p:nvSpPr>
              <p:spPr bwMode="auto">
                <a:xfrm>
                  <a:off x="1157366" y="5517833"/>
                  <a:ext cx="78581"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2" name="Oval 72"/>
                <p:cNvSpPr>
                  <a:spLocks noChangeArrowheads="1"/>
                </p:cNvSpPr>
                <p:nvPr/>
              </p:nvSpPr>
              <p:spPr bwMode="auto">
                <a:xfrm>
                  <a:off x="1784271" y="5517833"/>
                  <a:ext cx="82073"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3" name="Rectangle 73"/>
                <p:cNvSpPr>
                  <a:spLocks noChangeArrowheads="1"/>
                </p:cNvSpPr>
                <p:nvPr/>
              </p:nvSpPr>
              <p:spPr bwMode="auto">
                <a:xfrm>
                  <a:off x="1443751" y="5381625"/>
                  <a:ext cx="136208" cy="1187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100" name="Group 99"/>
              <p:cNvGrpSpPr/>
              <p:nvPr/>
            </p:nvGrpSpPr>
            <p:grpSpPr>
              <a:xfrm flipH="1">
                <a:off x="935167" y="2855913"/>
                <a:ext cx="1393389" cy="2738755"/>
                <a:chOff x="4541841" y="2855913"/>
                <a:chExt cx="1393389" cy="2738755"/>
              </a:xfrm>
            </p:grpSpPr>
            <p:grpSp>
              <p:nvGrpSpPr>
                <p:cNvPr id="115" name="Group 114"/>
                <p:cNvGrpSpPr/>
                <p:nvPr/>
              </p:nvGrpSpPr>
              <p:grpSpPr>
                <a:xfrm flipH="1">
                  <a:off x="4541841" y="2855913"/>
                  <a:ext cx="1393389" cy="2738755"/>
                  <a:chOff x="962026" y="2855913"/>
                  <a:chExt cx="1393389" cy="2738755"/>
                </a:xfrm>
              </p:grpSpPr>
              <p:sp>
                <p:nvSpPr>
                  <p:cNvPr id="117" name="Freeform 44"/>
                  <p:cNvSpPr>
                    <a:spLocks/>
                  </p:cNvSpPr>
                  <p:nvPr/>
                </p:nvSpPr>
                <p:spPr bwMode="auto">
                  <a:xfrm>
                    <a:off x="1950164" y="5447983"/>
                    <a:ext cx="401638" cy="146685"/>
                  </a:xfrm>
                  <a:custGeom>
                    <a:avLst/>
                    <a:gdLst>
                      <a:gd name="T0" fmla="*/ 0 w 114"/>
                      <a:gd name="T1" fmla="*/ 0 h 42"/>
                      <a:gd name="T2" fmla="*/ 0 w 114"/>
                      <a:gd name="T3" fmla="*/ 33 h 42"/>
                      <a:gd name="T4" fmla="*/ 9 w 114"/>
                      <a:gd name="T5" fmla="*/ 42 h 42"/>
                      <a:gd name="T6" fmla="*/ 102 w 114"/>
                      <a:gd name="T7" fmla="*/ 42 h 42"/>
                      <a:gd name="T8" fmla="*/ 108 w 114"/>
                      <a:gd name="T9" fmla="*/ 27 h 42"/>
                      <a:gd name="T10" fmla="*/ 47 w 114"/>
                      <a:gd name="T11" fmla="*/ 0 h 42"/>
                      <a:gd name="T12" fmla="*/ 0 w 114"/>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14" h="42">
                        <a:moveTo>
                          <a:pt x="0" y="0"/>
                        </a:moveTo>
                        <a:cubicBezTo>
                          <a:pt x="0" y="33"/>
                          <a:pt x="0" y="33"/>
                          <a:pt x="0" y="33"/>
                        </a:cubicBezTo>
                        <a:cubicBezTo>
                          <a:pt x="0" y="38"/>
                          <a:pt x="4" y="42"/>
                          <a:pt x="9" y="42"/>
                        </a:cubicBezTo>
                        <a:cubicBezTo>
                          <a:pt x="102" y="42"/>
                          <a:pt x="102" y="42"/>
                          <a:pt x="102" y="42"/>
                        </a:cubicBezTo>
                        <a:cubicBezTo>
                          <a:pt x="111" y="42"/>
                          <a:pt x="114" y="32"/>
                          <a:pt x="108" y="27"/>
                        </a:cubicBezTo>
                        <a:cubicBezTo>
                          <a:pt x="91" y="14"/>
                          <a:pt x="67" y="0"/>
                          <a:pt x="47" y="0"/>
                        </a:cubicBezTo>
                        <a:lnTo>
                          <a:pt x="0" y="0"/>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8" name="Freeform 48"/>
                  <p:cNvSpPr>
                    <a:spLocks/>
                  </p:cNvSpPr>
                  <p:nvPr/>
                </p:nvSpPr>
                <p:spPr bwMode="auto">
                  <a:xfrm>
                    <a:off x="1229783" y="4439022"/>
                    <a:ext cx="951257" cy="1011079"/>
                  </a:xfrm>
                  <a:custGeom>
                    <a:avLst/>
                    <a:gdLst>
                      <a:gd name="T0" fmla="*/ 228 w 249"/>
                      <a:gd name="T1" fmla="*/ 9 h 288"/>
                      <a:gd name="T2" fmla="*/ 86 w 249"/>
                      <a:gd name="T3" fmla="*/ 0 h 288"/>
                      <a:gd name="T4" fmla="*/ 0 w 249"/>
                      <a:gd name="T5" fmla="*/ 68 h 288"/>
                      <a:gd name="T6" fmla="*/ 179 w 249"/>
                      <a:gd name="T7" fmla="*/ 73 h 288"/>
                      <a:gd name="T8" fmla="*/ 179 w 249"/>
                      <a:gd name="T9" fmla="*/ 288 h 288"/>
                      <a:gd name="T10" fmla="*/ 184 w 249"/>
                      <a:gd name="T11" fmla="*/ 288 h 288"/>
                      <a:gd name="T12" fmla="*/ 231 w 249"/>
                      <a:gd name="T13" fmla="*/ 288 h 288"/>
                      <a:gd name="T14" fmla="*/ 249 w 249"/>
                      <a:gd name="T15" fmla="*/ 288 h 288"/>
                      <a:gd name="T16" fmla="*/ 249 w 249"/>
                      <a:gd name="T17" fmla="*/ 35 h 288"/>
                      <a:gd name="T18" fmla="*/ 228 w 249"/>
                      <a:gd name="T19" fmla="*/ 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88">
                        <a:moveTo>
                          <a:pt x="228" y="9"/>
                        </a:moveTo>
                        <a:cubicBezTo>
                          <a:pt x="86" y="0"/>
                          <a:pt x="86" y="0"/>
                          <a:pt x="86" y="0"/>
                        </a:cubicBezTo>
                        <a:cubicBezTo>
                          <a:pt x="0" y="68"/>
                          <a:pt x="0" y="68"/>
                          <a:pt x="0" y="68"/>
                        </a:cubicBezTo>
                        <a:cubicBezTo>
                          <a:pt x="32" y="92"/>
                          <a:pt x="179" y="73"/>
                          <a:pt x="179" y="73"/>
                        </a:cubicBezTo>
                        <a:cubicBezTo>
                          <a:pt x="179" y="288"/>
                          <a:pt x="179" y="288"/>
                          <a:pt x="179" y="288"/>
                        </a:cubicBezTo>
                        <a:cubicBezTo>
                          <a:pt x="184" y="288"/>
                          <a:pt x="184" y="288"/>
                          <a:pt x="184" y="288"/>
                        </a:cubicBezTo>
                        <a:cubicBezTo>
                          <a:pt x="231" y="288"/>
                          <a:pt x="231" y="288"/>
                          <a:pt x="231" y="288"/>
                        </a:cubicBezTo>
                        <a:cubicBezTo>
                          <a:pt x="249" y="288"/>
                          <a:pt x="249" y="288"/>
                          <a:pt x="249" y="288"/>
                        </a:cubicBezTo>
                        <a:cubicBezTo>
                          <a:pt x="249" y="35"/>
                          <a:pt x="249" y="35"/>
                          <a:pt x="249" y="35"/>
                        </a:cubicBezTo>
                        <a:cubicBezTo>
                          <a:pt x="249" y="22"/>
                          <a:pt x="240" y="12"/>
                          <a:pt x="228"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20" name="Freeform 138"/>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1" name="Freeform 139"/>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2" name="Freeform 140"/>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123" name="Freeform 141"/>
                  <p:cNvSpPr>
                    <a:spLocks/>
                  </p:cNvSpPr>
                  <p:nvPr/>
                </p:nvSpPr>
                <p:spPr bwMode="auto">
                  <a:xfrm>
                    <a:off x="1092201" y="3549650"/>
                    <a:ext cx="508000" cy="827087"/>
                  </a:xfrm>
                  <a:custGeom>
                    <a:avLst/>
                    <a:gdLst>
                      <a:gd name="T0" fmla="*/ 260 w 260"/>
                      <a:gd name="T1" fmla="*/ 204 h 429"/>
                      <a:gd name="T2" fmla="*/ 260 w 260"/>
                      <a:gd name="T3" fmla="*/ 414 h 429"/>
                      <a:gd name="T4" fmla="*/ 245 w 260"/>
                      <a:gd name="T5" fmla="*/ 429 h 429"/>
                      <a:gd name="T6" fmla="*/ 14 w 260"/>
                      <a:gd name="T7" fmla="*/ 429 h 429"/>
                      <a:gd name="T8" fmla="*/ 0 w 260"/>
                      <a:gd name="T9" fmla="*/ 414 h 429"/>
                      <a:gd name="T10" fmla="*/ 0 w 260"/>
                      <a:gd name="T11" fmla="*/ 220 h 429"/>
                      <a:gd name="T12" fmla="*/ 105 w 260"/>
                      <a:gd name="T13" fmla="*/ 0 h 429"/>
                      <a:gd name="T14" fmla="*/ 202 w 260"/>
                      <a:gd name="T15" fmla="*/ 24 h 429"/>
                      <a:gd name="T16" fmla="*/ 260 w 260"/>
                      <a:gd name="T17" fmla="*/ 20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429">
                        <a:moveTo>
                          <a:pt x="260" y="204"/>
                        </a:moveTo>
                        <a:cubicBezTo>
                          <a:pt x="260" y="414"/>
                          <a:pt x="260" y="414"/>
                          <a:pt x="260" y="414"/>
                        </a:cubicBezTo>
                        <a:cubicBezTo>
                          <a:pt x="260" y="422"/>
                          <a:pt x="253" y="429"/>
                          <a:pt x="245" y="429"/>
                        </a:cubicBezTo>
                        <a:cubicBezTo>
                          <a:pt x="14" y="429"/>
                          <a:pt x="14" y="429"/>
                          <a:pt x="14" y="429"/>
                        </a:cubicBezTo>
                        <a:cubicBezTo>
                          <a:pt x="6" y="429"/>
                          <a:pt x="0" y="422"/>
                          <a:pt x="0" y="414"/>
                        </a:cubicBezTo>
                        <a:cubicBezTo>
                          <a:pt x="0" y="220"/>
                          <a:pt x="0" y="220"/>
                          <a:pt x="0" y="220"/>
                        </a:cubicBezTo>
                        <a:cubicBezTo>
                          <a:pt x="0" y="118"/>
                          <a:pt x="45" y="0"/>
                          <a:pt x="105" y="0"/>
                        </a:cubicBezTo>
                        <a:cubicBezTo>
                          <a:pt x="202" y="24"/>
                          <a:pt x="202" y="24"/>
                          <a:pt x="202" y="24"/>
                        </a:cubicBezTo>
                        <a:cubicBezTo>
                          <a:pt x="231" y="61"/>
                          <a:pt x="259" y="173"/>
                          <a:pt x="260" y="2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4" name="Freeform 142"/>
                  <p:cNvSpPr>
                    <a:spLocks/>
                  </p:cNvSpPr>
                  <p:nvPr/>
                </p:nvSpPr>
                <p:spPr bwMode="auto">
                  <a:xfrm>
                    <a:off x="1487488" y="3603625"/>
                    <a:ext cx="112713" cy="738187"/>
                  </a:xfrm>
                  <a:custGeom>
                    <a:avLst/>
                    <a:gdLst>
                      <a:gd name="T0" fmla="*/ 58 w 58"/>
                      <a:gd name="T1" fmla="*/ 383 h 383"/>
                      <a:gd name="T2" fmla="*/ 58 w 58"/>
                      <a:gd name="T3" fmla="*/ 176 h 383"/>
                      <a:gd name="T4" fmla="*/ 0 w 58"/>
                      <a:gd name="T5" fmla="*/ 0 h 383"/>
                    </a:gdLst>
                    <a:ahLst/>
                    <a:cxnLst>
                      <a:cxn ang="0">
                        <a:pos x="T0" y="T1"/>
                      </a:cxn>
                      <a:cxn ang="0">
                        <a:pos x="T2" y="T3"/>
                      </a:cxn>
                      <a:cxn ang="0">
                        <a:pos x="T4" y="T5"/>
                      </a:cxn>
                    </a:cxnLst>
                    <a:rect l="0" t="0" r="r" b="b"/>
                    <a:pathLst>
                      <a:path w="58" h="383">
                        <a:moveTo>
                          <a:pt x="58" y="383"/>
                        </a:moveTo>
                        <a:cubicBezTo>
                          <a:pt x="58" y="176"/>
                          <a:pt x="58" y="176"/>
                          <a:pt x="58" y="176"/>
                        </a:cubicBezTo>
                        <a:cubicBezTo>
                          <a:pt x="57" y="145"/>
                          <a:pt x="32" y="3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5" name="Freeform 145"/>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6" name="Freeform 146"/>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7" name="Freeform 147"/>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C8A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grpSp>
                <p:nvGrpSpPr>
                  <p:cNvPr id="128" name="Group 127"/>
                  <p:cNvGrpSpPr/>
                  <p:nvPr/>
                </p:nvGrpSpPr>
                <p:grpSpPr>
                  <a:xfrm>
                    <a:off x="1479551" y="3595688"/>
                    <a:ext cx="128588" cy="754062"/>
                    <a:chOff x="1479551" y="3595688"/>
                    <a:chExt cx="128588" cy="754062"/>
                  </a:xfrm>
                  <a:solidFill>
                    <a:schemeClr val="tx1">
                      <a:lumMod val="75000"/>
                      <a:lumOff val="25000"/>
                    </a:schemeClr>
                  </a:solidFill>
                </p:grpSpPr>
                <p:sp>
                  <p:nvSpPr>
                    <p:cNvPr id="143" name="Freeform 151"/>
                    <p:cNvSpPr>
                      <a:spLocks/>
                    </p:cNvSpPr>
                    <p:nvPr/>
                  </p:nvSpPr>
                  <p:spPr bwMode="auto">
                    <a:xfrm>
                      <a:off x="1484313" y="3595688"/>
                      <a:ext cx="50800" cy="88900"/>
                    </a:xfrm>
                    <a:custGeom>
                      <a:avLst/>
                      <a:gdLst>
                        <a:gd name="T0" fmla="*/ 0 w 32"/>
                        <a:gd name="T1" fmla="*/ 0 h 56"/>
                        <a:gd name="T2" fmla="*/ 9 w 32"/>
                        <a:gd name="T3" fmla="*/ 46 h 56"/>
                        <a:gd name="T4" fmla="*/ 32 w 32"/>
                        <a:gd name="T5" fmla="*/ 56 h 56"/>
                        <a:gd name="T6" fmla="*/ 0 w 32"/>
                        <a:gd name="T7" fmla="*/ 0 h 56"/>
                      </a:gdLst>
                      <a:ahLst/>
                      <a:cxnLst>
                        <a:cxn ang="0">
                          <a:pos x="T0" y="T1"/>
                        </a:cxn>
                        <a:cxn ang="0">
                          <a:pos x="T2" y="T3"/>
                        </a:cxn>
                        <a:cxn ang="0">
                          <a:pos x="T4" y="T5"/>
                        </a:cxn>
                        <a:cxn ang="0">
                          <a:pos x="T6" y="T7"/>
                        </a:cxn>
                      </a:cxnLst>
                      <a:rect l="0" t="0" r="r" b="b"/>
                      <a:pathLst>
                        <a:path w="32" h="56">
                          <a:moveTo>
                            <a:pt x="0" y="0"/>
                          </a:moveTo>
                          <a:lnTo>
                            <a:pt x="9" y="46"/>
                          </a:lnTo>
                          <a:lnTo>
                            <a:pt x="32" y="56"/>
                          </a:lnTo>
                          <a:lnTo>
                            <a:pt x="0" y="0"/>
                          </a:lnTo>
                          <a:close/>
                        </a:path>
                      </a:pathLst>
                    </a:custGeom>
                    <a:grp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4" name="Freeform 149"/>
                    <p:cNvSpPr>
                      <a:spLocks/>
                    </p:cNvSpPr>
                    <p:nvPr/>
                  </p:nvSpPr>
                  <p:spPr bwMode="auto">
                    <a:xfrm>
                      <a:off x="1479551" y="3595688"/>
                      <a:ext cx="128588" cy="754062"/>
                    </a:xfrm>
                    <a:custGeom>
                      <a:avLst/>
                      <a:gdLst>
                        <a:gd name="T0" fmla="*/ 66 w 66"/>
                        <a:gd name="T1" fmla="*/ 387 h 391"/>
                        <a:gd name="T2" fmla="*/ 66 w 66"/>
                        <a:gd name="T3" fmla="*/ 180 h 391"/>
                        <a:gd name="T4" fmla="*/ 66 w 66"/>
                        <a:gd name="T5" fmla="*/ 180 h 391"/>
                        <a:gd name="T6" fmla="*/ 61 w 66"/>
                        <a:gd name="T7" fmla="*/ 143 h 391"/>
                        <a:gd name="T8" fmla="*/ 40 w 66"/>
                        <a:gd name="T9" fmla="*/ 64 h 391"/>
                        <a:gd name="T10" fmla="*/ 25 w 66"/>
                        <a:gd name="T11" fmla="*/ 27 h 391"/>
                        <a:gd name="T12" fmla="*/ 7 w 66"/>
                        <a:gd name="T13" fmla="*/ 1 h 391"/>
                        <a:gd name="T14" fmla="*/ 1 w 66"/>
                        <a:gd name="T15" fmla="*/ 1 h 391"/>
                        <a:gd name="T16" fmla="*/ 1 w 66"/>
                        <a:gd name="T17" fmla="*/ 7 h 391"/>
                        <a:gd name="T18" fmla="*/ 23 w 66"/>
                        <a:gd name="T19" fmla="*/ 42 h 391"/>
                        <a:gd name="T20" fmla="*/ 48 w 66"/>
                        <a:gd name="T21" fmla="*/ 120 h 391"/>
                        <a:gd name="T22" fmla="*/ 55 w 66"/>
                        <a:gd name="T23" fmla="*/ 156 h 391"/>
                        <a:gd name="T24" fmla="*/ 58 w 66"/>
                        <a:gd name="T25" fmla="*/ 180 h 391"/>
                        <a:gd name="T26" fmla="*/ 62 w 66"/>
                        <a:gd name="T27" fmla="*/ 180 h 391"/>
                        <a:gd name="T28" fmla="*/ 58 w 66"/>
                        <a:gd name="T29" fmla="*/ 180 h 391"/>
                        <a:gd name="T30" fmla="*/ 58 w 66"/>
                        <a:gd name="T31" fmla="*/ 387 h 391"/>
                        <a:gd name="T32" fmla="*/ 62 w 66"/>
                        <a:gd name="T33" fmla="*/ 391 h 391"/>
                        <a:gd name="T34" fmla="*/ 66 w 66"/>
                        <a:gd name="T35" fmla="*/ 38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91">
                          <a:moveTo>
                            <a:pt x="66" y="387"/>
                          </a:moveTo>
                          <a:cubicBezTo>
                            <a:pt x="66" y="180"/>
                            <a:pt x="66" y="180"/>
                            <a:pt x="66" y="180"/>
                          </a:cubicBezTo>
                          <a:cubicBezTo>
                            <a:pt x="66" y="180"/>
                            <a:pt x="66" y="180"/>
                            <a:pt x="66" y="180"/>
                          </a:cubicBezTo>
                          <a:cubicBezTo>
                            <a:pt x="65" y="172"/>
                            <a:pt x="64" y="159"/>
                            <a:pt x="61" y="143"/>
                          </a:cubicBezTo>
                          <a:cubicBezTo>
                            <a:pt x="56" y="119"/>
                            <a:pt x="49" y="90"/>
                            <a:pt x="40" y="64"/>
                          </a:cubicBezTo>
                          <a:cubicBezTo>
                            <a:pt x="35" y="51"/>
                            <a:pt x="30" y="38"/>
                            <a:pt x="25" y="27"/>
                          </a:cubicBezTo>
                          <a:cubicBezTo>
                            <a:pt x="19" y="16"/>
                            <a:pt x="13" y="7"/>
                            <a:pt x="7" y="1"/>
                          </a:cubicBezTo>
                          <a:cubicBezTo>
                            <a:pt x="5" y="0"/>
                            <a:pt x="3" y="0"/>
                            <a:pt x="1" y="1"/>
                          </a:cubicBezTo>
                          <a:cubicBezTo>
                            <a:pt x="0" y="3"/>
                            <a:pt x="0" y="5"/>
                            <a:pt x="1" y="7"/>
                          </a:cubicBezTo>
                          <a:cubicBezTo>
                            <a:pt x="9" y="14"/>
                            <a:pt x="16" y="27"/>
                            <a:pt x="23" y="42"/>
                          </a:cubicBezTo>
                          <a:cubicBezTo>
                            <a:pt x="33" y="65"/>
                            <a:pt x="41" y="94"/>
                            <a:pt x="48" y="120"/>
                          </a:cubicBezTo>
                          <a:cubicBezTo>
                            <a:pt x="51" y="133"/>
                            <a:pt x="53" y="145"/>
                            <a:pt x="55" y="156"/>
                          </a:cubicBezTo>
                          <a:cubicBezTo>
                            <a:pt x="56" y="166"/>
                            <a:pt x="57" y="175"/>
                            <a:pt x="58" y="180"/>
                          </a:cubicBezTo>
                          <a:cubicBezTo>
                            <a:pt x="62" y="180"/>
                            <a:pt x="62" y="180"/>
                            <a:pt x="62" y="180"/>
                          </a:cubicBezTo>
                          <a:cubicBezTo>
                            <a:pt x="58" y="180"/>
                            <a:pt x="58" y="180"/>
                            <a:pt x="58" y="180"/>
                          </a:cubicBezTo>
                          <a:cubicBezTo>
                            <a:pt x="58" y="387"/>
                            <a:pt x="58" y="387"/>
                            <a:pt x="58" y="387"/>
                          </a:cubicBezTo>
                          <a:cubicBezTo>
                            <a:pt x="58" y="390"/>
                            <a:pt x="59" y="391"/>
                            <a:pt x="62" y="391"/>
                          </a:cubicBezTo>
                          <a:cubicBezTo>
                            <a:pt x="64" y="391"/>
                            <a:pt x="66" y="390"/>
                            <a:pt x="66" y="387"/>
                          </a:cubicBezTo>
                          <a:close/>
                        </a:path>
                      </a:pathLst>
                    </a:custGeom>
                    <a:grp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130" name="Freeform 159"/>
                  <p:cNvSpPr>
                    <a:spLocks/>
                  </p:cNvSpPr>
                  <p:nvPr/>
                </p:nvSpPr>
                <p:spPr bwMode="auto">
                  <a:xfrm>
                    <a:off x="1244601" y="2984500"/>
                    <a:ext cx="407988" cy="547687"/>
                  </a:xfrm>
                  <a:custGeom>
                    <a:avLst/>
                    <a:gdLst>
                      <a:gd name="T0" fmla="*/ 209 w 209"/>
                      <a:gd name="T1" fmla="*/ 194 h 284"/>
                      <a:gd name="T2" fmla="*/ 176 w 209"/>
                      <a:gd name="T3" fmla="*/ 122 h 284"/>
                      <a:gd name="T4" fmla="*/ 176 w 209"/>
                      <a:gd name="T5" fmla="*/ 55 h 284"/>
                      <a:gd name="T6" fmla="*/ 176 w 209"/>
                      <a:gd name="T7" fmla="*/ 0 h 284"/>
                      <a:gd name="T8" fmla="*/ 32 w 209"/>
                      <a:gd name="T9" fmla="*/ 119 h 284"/>
                      <a:gd name="T10" fmla="*/ 32 w 209"/>
                      <a:gd name="T11" fmla="*/ 122 h 284"/>
                      <a:gd name="T12" fmla="*/ 32 w 209"/>
                      <a:gd name="T13" fmla="*/ 182 h 284"/>
                      <a:gd name="T14" fmla="*/ 32 w 209"/>
                      <a:gd name="T15" fmla="*/ 184 h 284"/>
                      <a:gd name="T16" fmla="*/ 104 w 209"/>
                      <a:gd name="T17" fmla="*/ 269 h 284"/>
                      <a:gd name="T18" fmla="*/ 176 w 209"/>
                      <a:gd name="T19" fmla="*/ 221 h 284"/>
                      <a:gd name="T20" fmla="*/ 176 w 209"/>
                      <a:gd name="T21" fmla="*/ 194 h 284"/>
                      <a:gd name="T22" fmla="*/ 209 w 209"/>
                      <a:gd name="T23" fmla="*/ 19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284">
                        <a:moveTo>
                          <a:pt x="209" y="194"/>
                        </a:moveTo>
                        <a:cubicBezTo>
                          <a:pt x="209" y="194"/>
                          <a:pt x="196" y="153"/>
                          <a:pt x="176" y="122"/>
                        </a:cubicBezTo>
                        <a:cubicBezTo>
                          <a:pt x="176" y="55"/>
                          <a:pt x="176" y="55"/>
                          <a:pt x="176" y="55"/>
                        </a:cubicBezTo>
                        <a:cubicBezTo>
                          <a:pt x="176" y="0"/>
                          <a:pt x="176" y="0"/>
                          <a:pt x="176" y="0"/>
                        </a:cubicBezTo>
                        <a:cubicBezTo>
                          <a:pt x="0" y="0"/>
                          <a:pt x="32" y="111"/>
                          <a:pt x="32" y="119"/>
                        </a:cubicBezTo>
                        <a:cubicBezTo>
                          <a:pt x="32" y="122"/>
                          <a:pt x="32" y="122"/>
                          <a:pt x="32" y="122"/>
                        </a:cubicBezTo>
                        <a:cubicBezTo>
                          <a:pt x="32" y="182"/>
                          <a:pt x="32" y="182"/>
                          <a:pt x="32" y="182"/>
                        </a:cubicBezTo>
                        <a:cubicBezTo>
                          <a:pt x="32" y="184"/>
                          <a:pt x="32" y="184"/>
                          <a:pt x="32" y="184"/>
                        </a:cubicBezTo>
                        <a:cubicBezTo>
                          <a:pt x="32" y="220"/>
                          <a:pt x="63" y="251"/>
                          <a:pt x="104" y="269"/>
                        </a:cubicBezTo>
                        <a:cubicBezTo>
                          <a:pt x="138" y="284"/>
                          <a:pt x="176" y="259"/>
                          <a:pt x="176" y="221"/>
                        </a:cubicBezTo>
                        <a:cubicBezTo>
                          <a:pt x="176" y="194"/>
                          <a:pt x="176" y="194"/>
                          <a:pt x="176" y="194"/>
                        </a:cubicBezTo>
                        <a:cubicBezTo>
                          <a:pt x="209" y="194"/>
                          <a:pt x="209" y="194"/>
                          <a:pt x="209" y="194"/>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4" name="Freeform 163"/>
                  <p:cNvSpPr>
                    <a:spLocks/>
                  </p:cNvSpPr>
                  <p:nvPr/>
                </p:nvSpPr>
                <p:spPr bwMode="auto">
                  <a:xfrm>
                    <a:off x="962026" y="2855913"/>
                    <a:ext cx="684213" cy="606425"/>
                  </a:xfrm>
                  <a:custGeom>
                    <a:avLst/>
                    <a:gdLst>
                      <a:gd name="T0" fmla="*/ 350 w 351"/>
                      <a:gd name="T1" fmla="*/ 47 h 315"/>
                      <a:gd name="T2" fmla="*/ 328 w 351"/>
                      <a:gd name="T3" fmla="*/ 50 h 315"/>
                      <a:gd name="T4" fmla="*/ 333 w 351"/>
                      <a:gd name="T5" fmla="*/ 36 h 315"/>
                      <a:gd name="T6" fmla="*/ 331 w 351"/>
                      <a:gd name="T7" fmla="*/ 35 h 315"/>
                      <a:gd name="T8" fmla="*/ 295 w 351"/>
                      <a:gd name="T9" fmla="*/ 37 h 315"/>
                      <a:gd name="T10" fmla="*/ 163 w 351"/>
                      <a:gd name="T11" fmla="*/ 24 h 315"/>
                      <a:gd name="T12" fmla="*/ 177 w 351"/>
                      <a:gd name="T13" fmla="*/ 315 h 315"/>
                      <a:gd name="T14" fmla="*/ 177 w 351"/>
                      <a:gd name="T15" fmla="*/ 189 h 315"/>
                      <a:gd name="T16" fmla="*/ 213 w 351"/>
                      <a:gd name="T17" fmla="*/ 124 h 315"/>
                      <a:gd name="T18" fmla="*/ 299 w 351"/>
                      <a:gd name="T19" fmla="*/ 124 h 315"/>
                      <a:gd name="T20" fmla="*/ 351 w 351"/>
                      <a:gd name="T21" fmla="*/ 48 h 315"/>
                      <a:gd name="T22" fmla="*/ 350 w 351"/>
                      <a:gd name="T23" fmla="*/ 4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1" h="315">
                        <a:moveTo>
                          <a:pt x="350" y="47"/>
                        </a:moveTo>
                        <a:cubicBezTo>
                          <a:pt x="342" y="51"/>
                          <a:pt x="335" y="51"/>
                          <a:pt x="328" y="50"/>
                        </a:cubicBezTo>
                        <a:cubicBezTo>
                          <a:pt x="331" y="44"/>
                          <a:pt x="333" y="39"/>
                          <a:pt x="333" y="36"/>
                        </a:cubicBezTo>
                        <a:cubicBezTo>
                          <a:pt x="333" y="36"/>
                          <a:pt x="332" y="35"/>
                          <a:pt x="331" y="35"/>
                        </a:cubicBezTo>
                        <a:cubicBezTo>
                          <a:pt x="319" y="41"/>
                          <a:pt x="305" y="39"/>
                          <a:pt x="295" y="37"/>
                        </a:cubicBezTo>
                        <a:cubicBezTo>
                          <a:pt x="211" y="0"/>
                          <a:pt x="163" y="24"/>
                          <a:pt x="163" y="24"/>
                        </a:cubicBezTo>
                        <a:cubicBezTo>
                          <a:pt x="0" y="88"/>
                          <a:pt x="85" y="315"/>
                          <a:pt x="177" y="315"/>
                        </a:cubicBezTo>
                        <a:cubicBezTo>
                          <a:pt x="177" y="189"/>
                          <a:pt x="177" y="189"/>
                          <a:pt x="177" y="189"/>
                        </a:cubicBezTo>
                        <a:cubicBezTo>
                          <a:pt x="213" y="124"/>
                          <a:pt x="213" y="124"/>
                          <a:pt x="213" y="124"/>
                        </a:cubicBezTo>
                        <a:cubicBezTo>
                          <a:pt x="299" y="124"/>
                          <a:pt x="299" y="124"/>
                          <a:pt x="299" y="124"/>
                        </a:cubicBezTo>
                        <a:cubicBezTo>
                          <a:pt x="351" y="118"/>
                          <a:pt x="350" y="53"/>
                          <a:pt x="351" y="48"/>
                        </a:cubicBezTo>
                        <a:cubicBezTo>
                          <a:pt x="351" y="47"/>
                          <a:pt x="350" y="47"/>
                          <a:pt x="350" y="4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5" name="Freeform 164"/>
                  <p:cNvSpPr>
                    <a:spLocks/>
                  </p:cNvSpPr>
                  <p:nvPr/>
                </p:nvSpPr>
                <p:spPr bwMode="auto">
                  <a:xfrm>
                    <a:off x="1268413" y="3219450"/>
                    <a:ext cx="77788" cy="115887"/>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9"/>
                          <a:pt x="40" y="20"/>
                        </a:cubicBezTo>
                        <a:cubicBezTo>
                          <a:pt x="40" y="40"/>
                          <a:pt x="40" y="40"/>
                          <a:pt x="40" y="40"/>
                        </a:cubicBezTo>
                        <a:cubicBezTo>
                          <a:pt x="40" y="51"/>
                          <a:pt x="31" y="60"/>
                          <a:pt x="20" y="60"/>
                        </a:cubicBezTo>
                        <a:cubicBezTo>
                          <a:pt x="9" y="60"/>
                          <a:pt x="0" y="51"/>
                          <a:pt x="0" y="40"/>
                        </a:cubicBezTo>
                        <a:cubicBezTo>
                          <a:pt x="0" y="20"/>
                          <a:pt x="0" y="20"/>
                          <a:pt x="0" y="20"/>
                        </a:cubicBezTo>
                        <a:cubicBezTo>
                          <a:pt x="0" y="9"/>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6" name="Freeform: Shape 135"/>
                  <p:cNvSpPr/>
                  <p:nvPr/>
                </p:nvSpPr>
                <p:spPr>
                  <a:xfrm>
                    <a:off x="1092200" y="3549650"/>
                    <a:ext cx="529166" cy="1129607"/>
                  </a:xfrm>
                  <a:custGeom>
                    <a:avLst/>
                    <a:gdLst>
                      <a:gd name="connsiteX0" fmla="*/ 205154 w 529166"/>
                      <a:gd name="connsiteY0" fmla="*/ 0 h 1129607"/>
                      <a:gd name="connsiteX1" fmla="*/ 394677 w 529166"/>
                      <a:gd name="connsiteY1" fmla="*/ 46270 h 1129607"/>
                      <a:gd name="connsiteX2" fmla="*/ 508000 w 529166"/>
                      <a:gd name="connsiteY2" fmla="*/ 393300 h 1129607"/>
                      <a:gd name="connsiteX3" fmla="*/ 508000 w 529166"/>
                      <a:gd name="connsiteY3" fmla="*/ 798168 h 1129607"/>
                      <a:gd name="connsiteX4" fmla="*/ 504402 w 529166"/>
                      <a:gd name="connsiteY4" fmla="*/ 806451 h 1129607"/>
                      <a:gd name="connsiteX5" fmla="*/ 506455 w 529166"/>
                      <a:gd name="connsiteY5" fmla="*/ 806451 h 1129607"/>
                      <a:gd name="connsiteX6" fmla="*/ 506694 w 529166"/>
                      <a:gd name="connsiteY6" fmla="*/ 807356 h 1129607"/>
                      <a:gd name="connsiteX7" fmla="*/ 529166 w 529166"/>
                      <a:gd name="connsiteY7" fmla="*/ 892410 h 1129607"/>
                      <a:gd name="connsiteX8" fmla="*/ 139068 w 529166"/>
                      <a:gd name="connsiteY8" fmla="*/ 1129607 h 1129607"/>
                      <a:gd name="connsiteX9" fmla="*/ 12712 w 529166"/>
                      <a:gd name="connsiteY9" fmla="*/ 848688 h 1129607"/>
                      <a:gd name="connsiteX10" fmla="*/ 1587 w 529166"/>
                      <a:gd name="connsiteY10" fmla="*/ 806451 h 1129607"/>
                      <a:gd name="connsiteX11" fmla="*/ 3198 w 529166"/>
                      <a:gd name="connsiteY11" fmla="*/ 806451 h 1129607"/>
                      <a:gd name="connsiteX12" fmla="*/ 0 w 529166"/>
                      <a:gd name="connsiteY12" fmla="*/ 798168 h 1129607"/>
                      <a:gd name="connsiteX13" fmla="*/ 0 w 529166"/>
                      <a:gd name="connsiteY13" fmla="*/ 424147 h 1129607"/>
                      <a:gd name="connsiteX14" fmla="*/ 205154 w 529166"/>
                      <a:gd name="connsiteY14" fmla="*/ 0 h 112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166" h="1129607">
                        <a:moveTo>
                          <a:pt x="205154" y="0"/>
                        </a:moveTo>
                        <a:cubicBezTo>
                          <a:pt x="394677" y="46270"/>
                          <a:pt x="394677" y="46270"/>
                          <a:pt x="394677" y="46270"/>
                        </a:cubicBezTo>
                        <a:cubicBezTo>
                          <a:pt x="451339" y="117604"/>
                          <a:pt x="506046" y="333534"/>
                          <a:pt x="508000" y="393300"/>
                        </a:cubicBezTo>
                        <a:cubicBezTo>
                          <a:pt x="508000" y="798168"/>
                          <a:pt x="508000" y="798168"/>
                          <a:pt x="508000" y="798168"/>
                        </a:cubicBezTo>
                        <a:lnTo>
                          <a:pt x="504402" y="806451"/>
                        </a:lnTo>
                        <a:lnTo>
                          <a:pt x="506455" y="806451"/>
                        </a:lnTo>
                        <a:lnTo>
                          <a:pt x="506694" y="807356"/>
                        </a:lnTo>
                        <a:cubicBezTo>
                          <a:pt x="529166" y="892410"/>
                          <a:pt x="529166" y="892410"/>
                          <a:pt x="529166" y="892410"/>
                        </a:cubicBezTo>
                        <a:cubicBezTo>
                          <a:pt x="139068" y="1129607"/>
                          <a:pt x="139068" y="1129607"/>
                          <a:pt x="139068" y="1129607"/>
                        </a:cubicBezTo>
                        <a:cubicBezTo>
                          <a:pt x="76610" y="1048998"/>
                          <a:pt x="43736" y="960049"/>
                          <a:pt x="12712" y="848688"/>
                        </a:cubicBezTo>
                        <a:lnTo>
                          <a:pt x="1587" y="806451"/>
                        </a:lnTo>
                        <a:lnTo>
                          <a:pt x="3198" y="806451"/>
                        </a:lnTo>
                        <a:lnTo>
                          <a:pt x="0" y="798168"/>
                        </a:lnTo>
                        <a:cubicBezTo>
                          <a:pt x="0" y="424147"/>
                          <a:pt x="0" y="424147"/>
                          <a:pt x="0" y="424147"/>
                        </a:cubicBezTo>
                        <a:cubicBezTo>
                          <a:pt x="0" y="227497"/>
                          <a:pt x="87923" y="0"/>
                          <a:pt x="20515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sp>
                <p:nvSpPr>
                  <p:cNvPr id="137" name="Freeform 6"/>
                  <p:cNvSpPr>
                    <a:spLocks/>
                  </p:cNvSpPr>
                  <p:nvPr/>
                </p:nvSpPr>
                <p:spPr bwMode="auto">
                  <a:xfrm>
                    <a:off x="2059821" y="3961927"/>
                    <a:ext cx="295594" cy="150176"/>
                  </a:xfrm>
                  <a:custGeom>
                    <a:avLst/>
                    <a:gdLst>
                      <a:gd name="T0" fmla="*/ 110 w 111"/>
                      <a:gd name="T1" fmla="*/ 31 h 40"/>
                      <a:gd name="T2" fmla="*/ 108 w 111"/>
                      <a:gd name="T3" fmla="*/ 28 h 40"/>
                      <a:gd name="T4" fmla="*/ 72 w 111"/>
                      <a:gd name="T5" fmla="*/ 2 h 40"/>
                      <a:gd name="T6" fmla="*/ 63 w 111"/>
                      <a:gd name="T7" fmla="*/ 1 h 40"/>
                      <a:gd name="T8" fmla="*/ 41 w 111"/>
                      <a:gd name="T9" fmla="*/ 6 h 40"/>
                      <a:gd name="T10" fmla="*/ 13 w 111"/>
                      <a:gd name="T11" fmla="*/ 9 h 40"/>
                      <a:gd name="T12" fmla="*/ 0 w 111"/>
                      <a:gd name="T13" fmla="*/ 32 h 40"/>
                      <a:gd name="T14" fmla="*/ 34 w 111"/>
                      <a:gd name="T15" fmla="*/ 38 h 40"/>
                      <a:gd name="T16" fmla="*/ 40 w 111"/>
                      <a:gd name="T17" fmla="*/ 39 h 40"/>
                      <a:gd name="T18" fmla="*/ 73 w 111"/>
                      <a:gd name="T19" fmla="*/ 26 h 40"/>
                      <a:gd name="T20" fmla="*/ 102 w 111"/>
                      <a:gd name="T21" fmla="*/ 38 h 40"/>
                      <a:gd name="T22" fmla="*/ 110 w 111"/>
                      <a:gd name="T23" fmla="*/ 36 h 40"/>
                      <a:gd name="T24" fmla="*/ 110 w 111"/>
                      <a:gd name="T2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40">
                        <a:moveTo>
                          <a:pt x="110" y="31"/>
                        </a:moveTo>
                        <a:cubicBezTo>
                          <a:pt x="110" y="30"/>
                          <a:pt x="109" y="29"/>
                          <a:pt x="108" y="28"/>
                        </a:cubicBezTo>
                        <a:cubicBezTo>
                          <a:pt x="72" y="2"/>
                          <a:pt x="72" y="2"/>
                          <a:pt x="72" y="2"/>
                        </a:cubicBezTo>
                        <a:cubicBezTo>
                          <a:pt x="69" y="0"/>
                          <a:pt x="66" y="0"/>
                          <a:pt x="63" y="1"/>
                        </a:cubicBezTo>
                        <a:cubicBezTo>
                          <a:pt x="41" y="6"/>
                          <a:pt x="41" y="6"/>
                          <a:pt x="41" y="6"/>
                        </a:cubicBezTo>
                        <a:cubicBezTo>
                          <a:pt x="13" y="9"/>
                          <a:pt x="13" y="9"/>
                          <a:pt x="13" y="9"/>
                        </a:cubicBezTo>
                        <a:cubicBezTo>
                          <a:pt x="0" y="32"/>
                          <a:pt x="0" y="32"/>
                          <a:pt x="0" y="32"/>
                        </a:cubicBezTo>
                        <a:cubicBezTo>
                          <a:pt x="34" y="38"/>
                          <a:pt x="34" y="38"/>
                          <a:pt x="34" y="38"/>
                        </a:cubicBezTo>
                        <a:cubicBezTo>
                          <a:pt x="36" y="40"/>
                          <a:pt x="38" y="40"/>
                          <a:pt x="40" y="39"/>
                        </a:cubicBezTo>
                        <a:cubicBezTo>
                          <a:pt x="73" y="26"/>
                          <a:pt x="73" y="26"/>
                          <a:pt x="73" y="26"/>
                        </a:cubicBezTo>
                        <a:cubicBezTo>
                          <a:pt x="102" y="38"/>
                          <a:pt x="102" y="38"/>
                          <a:pt x="102" y="38"/>
                        </a:cubicBezTo>
                        <a:cubicBezTo>
                          <a:pt x="105" y="40"/>
                          <a:pt x="108" y="38"/>
                          <a:pt x="110" y="36"/>
                        </a:cubicBezTo>
                        <a:cubicBezTo>
                          <a:pt x="111" y="34"/>
                          <a:pt x="111" y="32"/>
                          <a:pt x="110" y="3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8" name="Freeform 43"/>
                  <p:cNvSpPr>
                    <a:spLocks/>
                  </p:cNvSpPr>
                  <p:nvPr/>
                </p:nvSpPr>
                <p:spPr bwMode="auto">
                  <a:xfrm>
                    <a:off x="1211142" y="3680778"/>
                    <a:ext cx="915035" cy="427832"/>
                  </a:xfrm>
                  <a:custGeom>
                    <a:avLst/>
                    <a:gdLst>
                      <a:gd name="T0" fmla="*/ 6 w 260"/>
                      <a:gd name="T1" fmla="*/ 14 h 122"/>
                      <a:gd name="T2" fmla="*/ 46 w 260"/>
                      <a:gd name="T3" fmla="*/ 9 h 122"/>
                      <a:gd name="T4" fmla="*/ 133 w 260"/>
                      <a:gd name="T5" fmla="*/ 77 h 122"/>
                      <a:gd name="T6" fmla="*/ 136 w 260"/>
                      <a:gd name="T7" fmla="*/ 77 h 122"/>
                      <a:gd name="T8" fmla="*/ 162 w 260"/>
                      <a:gd name="T9" fmla="*/ 77 h 122"/>
                      <a:gd name="T10" fmla="*/ 260 w 260"/>
                      <a:gd name="T11" fmla="*/ 81 h 122"/>
                      <a:gd name="T12" fmla="*/ 260 w 260"/>
                      <a:gd name="T13" fmla="*/ 88 h 122"/>
                      <a:gd name="T14" fmla="*/ 260 w 260"/>
                      <a:gd name="T15" fmla="*/ 113 h 122"/>
                      <a:gd name="T16" fmla="*/ 260 w 260"/>
                      <a:gd name="T17" fmla="*/ 122 h 122"/>
                      <a:gd name="T18" fmla="*/ 146 w 260"/>
                      <a:gd name="T19" fmla="*/ 122 h 122"/>
                      <a:gd name="T20" fmla="*/ 115 w 260"/>
                      <a:gd name="T21" fmla="*/ 122 h 122"/>
                      <a:gd name="T22" fmla="*/ 13 w 260"/>
                      <a:gd name="T23" fmla="*/ 55 h 122"/>
                      <a:gd name="T24" fmla="*/ 0 w 260"/>
                      <a:gd name="T25" fmla="*/ 32 h 122"/>
                      <a:gd name="T26" fmla="*/ 6 w 260"/>
                      <a:gd name="T27"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22">
                        <a:moveTo>
                          <a:pt x="6" y="14"/>
                        </a:moveTo>
                        <a:cubicBezTo>
                          <a:pt x="16" y="2"/>
                          <a:pt x="33" y="0"/>
                          <a:pt x="46" y="9"/>
                        </a:cubicBezTo>
                        <a:cubicBezTo>
                          <a:pt x="133" y="77"/>
                          <a:pt x="133" y="77"/>
                          <a:pt x="133" y="77"/>
                        </a:cubicBezTo>
                        <a:cubicBezTo>
                          <a:pt x="136" y="77"/>
                          <a:pt x="136" y="77"/>
                          <a:pt x="136" y="77"/>
                        </a:cubicBezTo>
                        <a:cubicBezTo>
                          <a:pt x="162" y="77"/>
                          <a:pt x="162" y="77"/>
                          <a:pt x="162" y="77"/>
                        </a:cubicBezTo>
                        <a:cubicBezTo>
                          <a:pt x="260" y="81"/>
                          <a:pt x="260" y="81"/>
                          <a:pt x="260" y="81"/>
                        </a:cubicBezTo>
                        <a:cubicBezTo>
                          <a:pt x="260" y="88"/>
                          <a:pt x="260" y="88"/>
                          <a:pt x="260" y="88"/>
                        </a:cubicBezTo>
                        <a:cubicBezTo>
                          <a:pt x="260" y="113"/>
                          <a:pt x="260" y="113"/>
                          <a:pt x="260" y="113"/>
                        </a:cubicBezTo>
                        <a:cubicBezTo>
                          <a:pt x="260" y="122"/>
                          <a:pt x="260" y="122"/>
                          <a:pt x="260" y="122"/>
                        </a:cubicBezTo>
                        <a:cubicBezTo>
                          <a:pt x="146" y="122"/>
                          <a:pt x="146" y="122"/>
                          <a:pt x="146" y="122"/>
                        </a:cubicBezTo>
                        <a:cubicBezTo>
                          <a:pt x="115" y="122"/>
                          <a:pt x="115" y="122"/>
                          <a:pt x="115" y="122"/>
                        </a:cubicBezTo>
                        <a:cubicBezTo>
                          <a:pt x="13" y="55"/>
                          <a:pt x="13" y="55"/>
                          <a:pt x="13" y="55"/>
                        </a:cubicBezTo>
                        <a:cubicBezTo>
                          <a:pt x="4" y="50"/>
                          <a:pt x="0" y="41"/>
                          <a:pt x="0" y="32"/>
                        </a:cubicBezTo>
                        <a:cubicBezTo>
                          <a:pt x="0" y="25"/>
                          <a:pt x="2" y="19"/>
                          <a:pt x="6" y="14"/>
                        </a:cubicBezTo>
                        <a:close/>
                      </a:path>
                    </a:pathLst>
                  </a:custGeom>
                  <a:solidFill>
                    <a:schemeClr val="accent2">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dirty="0"/>
                  </a:p>
                </p:txBody>
              </p:sp>
              <p:sp>
                <p:nvSpPr>
                  <p:cNvPr id="139" name="Freeform 143"/>
                  <p:cNvSpPr>
                    <a:spLocks/>
                  </p:cNvSpPr>
                  <p:nvPr/>
                </p:nvSpPr>
                <p:spPr bwMode="auto">
                  <a:xfrm>
                    <a:off x="1220788" y="3530600"/>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0" name="Freeform 150"/>
                  <p:cNvSpPr>
                    <a:spLocks/>
                  </p:cNvSpPr>
                  <p:nvPr/>
                </p:nvSpPr>
                <p:spPr bwMode="auto">
                  <a:xfrm>
                    <a:off x="1227138" y="3533775"/>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chemeClr val="accent2">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116" name="Freeform 168"/>
                <p:cNvSpPr>
                  <a:spLocks/>
                </p:cNvSpPr>
                <p:nvPr/>
              </p:nvSpPr>
              <p:spPr bwMode="auto">
                <a:xfrm flipH="1">
                  <a:off x="5353149" y="3591797"/>
                  <a:ext cx="57150" cy="93663"/>
                </a:xfrm>
                <a:custGeom>
                  <a:avLst/>
                  <a:gdLst>
                    <a:gd name="T0" fmla="*/ 0 w 36"/>
                    <a:gd name="T1" fmla="*/ 0 h 59"/>
                    <a:gd name="T2" fmla="*/ 10 w 36"/>
                    <a:gd name="T3" fmla="*/ 49 h 59"/>
                    <a:gd name="T4" fmla="*/ 36 w 36"/>
                    <a:gd name="T5" fmla="*/ 59 h 59"/>
                    <a:gd name="T6" fmla="*/ 0 w 36"/>
                    <a:gd name="T7" fmla="*/ 0 h 59"/>
                  </a:gdLst>
                  <a:ahLst/>
                  <a:cxnLst>
                    <a:cxn ang="0">
                      <a:pos x="T0" y="T1"/>
                    </a:cxn>
                    <a:cxn ang="0">
                      <a:pos x="T2" y="T3"/>
                    </a:cxn>
                    <a:cxn ang="0">
                      <a:pos x="T4" y="T5"/>
                    </a:cxn>
                    <a:cxn ang="0">
                      <a:pos x="T6" y="T7"/>
                    </a:cxn>
                  </a:cxnLst>
                  <a:rect l="0" t="0" r="r" b="b"/>
                  <a:pathLst>
                    <a:path w="36" h="59">
                      <a:moveTo>
                        <a:pt x="0" y="0"/>
                      </a:moveTo>
                      <a:lnTo>
                        <a:pt x="10" y="49"/>
                      </a:lnTo>
                      <a:lnTo>
                        <a:pt x="36" y="59"/>
                      </a:lnTo>
                      <a:lnTo>
                        <a:pt x="0" y="0"/>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nvGrpSpPr>
            <p:cNvPr id="4" name="Group 3"/>
            <p:cNvGrpSpPr/>
            <p:nvPr/>
          </p:nvGrpSpPr>
          <p:grpSpPr>
            <a:xfrm>
              <a:off x="1198066" y="3938708"/>
              <a:ext cx="2760821" cy="1114544"/>
              <a:chOff x="1597421" y="4108610"/>
              <a:chExt cx="3681095" cy="1486059"/>
            </a:xfrm>
          </p:grpSpPr>
          <p:sp>
            <p:nvSpPr>
              <p:cNvPr id="92" name="Rectangle 50"/>
              <p:cNvSpPr>
                <a:spLocks noChangeArrowheads="1"/>
              </p:cNvSpPr>
              <p:nvPr/>
            </p:nvSpPr>
            <p:spPr bwMode="auto">
              <a:xfrm>
                <a:off x="419234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93" name="Rectangle 51"/>
              <p:cNvSpPr>
                <a:spLocks noChangeArrowheads="1"/>
              </p:cNvSpPr>
              <p:nvPr/>
            </p:nvSpPr>
            <p:spPr bwMode="auto">
              <a:xfrm>
                <a:off x="246006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94" name="Freeform 52"/>
              <p:cNvSpPr>
                <a:spLocks/>
              </p:cNvSpPr>
              <p:nvPr/>
            </p:nvSpPr>
            <p:spPr bwMode="auto">
              <a:xfrm>
                <a:off x="1597421" y="4108610"/>
                <a:ext cx="3681095" cy="195580"/>
              </a:xfrm>
              <a:custGeom>
                <a:avLst/>
                <a:gdLst>
                  <a:gd name="T0" fmla="*/ 25 w 1046"/>
                  <a:gd name="T1" fmla="*/ 0 h 56"/>
                  <a:gd name="T2" fmla="*/ 1020 w 1046"/>
                  <a:gd name="T3" fmla="*/ 0 h 56"/>
                  <a:gd name="T4" fmla="*/ 1046 w 1046"/>
                  <a:gd name="T5" fmla="*/ 26 h 56"/>
                  <a:gd name="T6" fmla="*/ 1046 w 1046"/>
                  <a:gd name="T7" fmla="*/ 31 h 56"/>
                  <a:gd name="T8" fmla="*/ 1020 w 1046"/>
                  <a:gd name="T9" fmla="*/ 56 h 56"/>
                  <a:gd name="T10" fmla="*/ 25 w 1046"/>
                  <a:gd name="T11" fmla="*/ 56 h 56"/>
                  <a:gd name="T12" fmla="*/ 0 w 1046"/>
                  <a:gd name="T13" fmla="*/ 31 h 56"/>
                  <a:gd name="T14" fmla="*/ 0 w 1046"/>
                  <a:gd name="T15" fmla="*/ 26 h 56"/>
                  <a:gd name="T16" fmla="*/ 25 w 1046"/>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6" h="56">
                    <a:moveTo>
                      <a:pt x="25" y="0"/>
                    </a:moveTo>
                    <a:cubicBezTo>
                      <a:pt x="1020" y="0"/>
                      <a:pt x="1020" y="0"/>
                      <a:pt x="1020" y="0"/>
                    </a:cubicBezTo>
                    <a:cubicBezTo>
                      <a:pt x="1034" y="0"/>
                      <a:pt x="1046" y="12"/>
                      <a:pt x="1046" y="26"/>
                    </a:cubicBezTo>
                    <a:cubicBezTo>
                      <a:pt x="1046" y="31"/>
                      <a:pt x="1046" y="31"/>
                      <a:pt x="1046" y="31"/>
                    </a:cubicBezTo>
                    <a:cubicBezTo>
                      <a:pt x="1046" y="45"/>
                      <a:pt x="1034" y="56"/>
                      <a:pt x="1020" y="56"/>
                    </a:cubicBezTo>
                    <a:cubicBezTo>
                      <a:pt x="25" y="56"/>
                      <a:pt x="25" y="56"/>
                      <a:pt x="25" y="56"/>
                    </a:cubicBezTo>
                    <a:cubicBezTo>
                      <a:pt x="11" y="56"/>
                      <a:pt x="0" y="45"/>
                      <a:pt x="0" y="31"/>
                    </a:cubicBezTo>
                    <a:cubicBezTo>
                      <a:pt x="0" y="26"/>
                      <a:pt x="0" y="26"/>
                      <a:pt x="0" y="26"/>
                    </a:cubicBezTo>
                    <a:cubicBezTo>
                      <a:pt x="0" y="12"/>
                      <a:pt x="11" y="0"/>
                      <a:pt x="25" y="0"/>
                    </a:cubicBezTo>
                    <a:close/>
                  </a:path>
                </a:pathLst>
              </a:custGeom>
              <a:solidFill>
                <a:schemeClr val="accent6"/>
              </a:solidFill>
              <a:ln>
                <a:noFill/>
              </a:ln>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95" name="Rectangle 53"/>
              <p:cNvSpPr>
                <a:spLocks noChangeArrowheads="1"/>
              </p:cNvSpPr>
              <p:nvPr/>
            </p:nvSpPr>
            <p:spPr bwMode="auto">
              <a:xfrm>
                <a:off x="2526426" y="5222717"/>
                <a:ext cx="1819593" cy="66357"/>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8" name="Rectangle 74"/>
              <p:cNvSpPr>
                <a:spLocks noChangeArrowheads="1"/>
              </p:cNvSpPr>
              <p:nvPr/>
            </p:nvSpPr>
            <p:spPr bwMode="auto">
              <a:xfrm>
                <a:off x="1819196" y="4304190"/>
                <a:ext cx="3234055" cy="132715"/>
              </a:xfrm>
              <a:prstGeom prst="rect">
                <a:avLst/>
              </a:prstGeom>
              <a:solidFill>
                <a:schemeClr val="accent6">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464" name="Group 463"/>
            <p:cNvGrpSpPr/>
            <p:nvPr/>
          </p:nvGrpSpPr>
          <p:grpSpPr>
            <a:xfrm>
              <a:off x="2524778" y="3747432"/>
              <a:ext cx="558413" cy="217529"/>
              <a:chOff x="-7320204" y="2303305"/>
              <a:chExt cx="5073650" cy="1976438"/>
            </a:xfrm>
          </p:grpSpPr>
          <p:sp>
            <p:nvSpPr>
              <p:cNvPr id="435" name="Freeform 86"/>
              <p:cNvSpPr>
                <a:spLocks/>
              </p:cNvSpPr>
              <p:nvPr/>
            </p:nvSpPr>
            <p:spPr bwMode="auto">
              <a:xfrm>
                <a:off x="-4038842" y="2314417"/>
                <a:ext cx="1792288" cy="1936750"/>
              </a:xfrm>
              <a:custGeom>
                <a:avLst/>
                <a:gdLst>
                  <a:gd name="T0" fmla="*/ 51 w 927"/>
                  <a:gd name="T1" fmla="*/ 585 h 1005"/>
                  <a:gd name="T2" fmla="*/ 556 w 927"/>
                  <a:gd name="T3" fmla="*/ 959 h 1005"/>
                  <a:gd name="T4" fmla="*/ 877 w 927"/>
                  <a:gd name="T5" fmla="*/ 420 h 1005"/>
                  <a:gd name="T6" fmla="*/ 372 w 927"/>
                  <a:gd name="T7" fmla="*/ 46 h 1005"/>
                  <a:gd name="T8" fmla="*/ 51 w 927"/>
                  <a:gd name="T9" fmla="*/ 585 h 1005"/>
                </a:gdLst>
                <a:ahLst/>
                <a:cxnLst>
                  <a:cxn ang="0">
                    <a:pos x="T0" y="T1"/>
                  </a:cxn>
                  <a:cxn ang="0">
                    <a:pos x="T2" y="T3"/>
                  </a:cxn>
                  <a:cxn ang="0">
                    <a:pos x="T4" y="T5"/>
                  </a:cxn>
                  <a:cxn ang="0">
                    <a:pos x="T6" y="T7"/>
                  </a:cxn>
                  <a:cxn ang="0">
                    <a:pos x="T8" y="T9"/>
                  </a:cxn>
                </a:cxnLst>
                <a:rect l="0" t="0" r="r" b="b"/>
                <a:pathLst>
                  <a:path w="927" h="1005">
                    <a:moveTo>
                      <a:pt x="51" y="585"/>
                    </a:moveTo>
                    <a:cubicBezTo>
                      <a:pt x="102" y="837"/>
                      <a:pt x="327" y="1005"/>
                      <a:pt x="556" y="959"/>
                    </a:cubicBezTo>
                    <a:cubicBezTo>
                      <a:pt x="784" y="913"/>
                      <a:pt x="927" y="672"/>
                      <a:pt x="877" y="420"/>
                    </a:cubicBezTo>
                    <a:cubicBezTo>
                      <a:pt x="826" y="167"/>
                      <a:pt x="600" y="0"/>
                      <a:pt x="372" y="46"/>
                    </a:cubicBezTo>
                    <a:cubicBezTo>
                      <a:pt x="144" y="92"/>
                      <a:pt x="0" y="333"/>
                      <a:pt x="51" y="585"/>
                    </a:cubicBezTo>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36" name="Freeform 87"/>
              <p:cNvSpPr>
                <a:spLocks/>
              </p:cNvSpPr>
              <p:nvPr/>
            </p:nvSpPr>
            <p:spPr bwMode="auto">
              <a:xfrm>
                <a:off x="-4110279" y="2330292"/>
                <a:ext cx="1792288" cy="1933575"/>
              </a:xfrm>
              <a:custGeom>
                <a:avLst/>
                <a:gdLst>
                  <a:gd name="T0" fmla="*/ 51 w 927"/>
                  <a:gd name="T1" fmla="*/ 585 h 1004"/>
                  <a:gd name="T2" fmla="*/ 555 w 927"/>
                  <a:gd name="T3" fmla="*/ 958 h 1004"/>
                  <a:gd name="T4" fmla="*/ 877 w 927"/>
                  <a:gd name="T5" fmla="*/ 419 h 1004"/>
                  <a:gd name="T6" fmla="*/ 372 w 927"/>
                  <a:gd name="T7" fmla="*/ 46 h 1004"/>
                  <a:gd name="T8" fmla="*/ 51 w 927"/>
                  <a:gd name="T9" fmla="*/ 585 h 1004"/>
                </a:gdLst>
                <a:ahLst/>
                <a:cxnLst>
                  <a:cxn ang="0">
                    <a:pos x="T0" y="T1"/>
                  </a:cxn>
                  <a:cxn ang="0">
                    <a:pos x="T2" y="T3"/>
                  </a:cxn>
                  <a:cxn ang="0">
                    <a:pos x="T4" y="T5"/>
                  </a:cxn>
                  <a:cxn ang="0">
                    <a:pos x="T6" y="T7"/>
                  </a:cxn>
                  <a:cxn ang="0">
                    <a:pos x="T8" y="T9"/>
                  </a:cxn>
                </a:cxnLst>
                <a:rect l="0" t="0" r="r" b="b"/>
                <a:pathLst>
                  <a:path w="927" h="1004">
                    <a:moveTo>
                      <a:pt x="51" y="585"/>
                    </a:moveTo>
                    <a:cubicBezTo>
                      <a:pt x="101" y="837"/>
                      <a:pt x="327" y="1004"/>
                      <a:pt x="555" y="958"/>
                    </a:cubicBezTo>
                    <a:cubicBezTo>
                      <a:pt x="783" y="912"/>
                      <a:pt x="927" y="671"/>
                      <a:pt x="877" y="419"/>
                    </a:cubicBezTo>
                    <a:cubicBezTo>
                      <a:pt x="826" y="167"/>
                      <a:pt x="600" y="0"/>
                      <a:pt x="372" y="46"/>
                    </a:cubicBezTo>
                    <a:cubicBezTo>
                      <a:pt x="144" y="91"/>
                      <a:pt x="0" y="333"/>
                      <a:pt x="51" y="58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37" name="Freeform 88"/>
              <p:cNvSpPr>
                <a:spLocks/>
              </p:cNvSpPr>
              <p:nvPr/>
            </p:nvSpPr>
            <p:spPr bwMode="auto">
              <a:xfrm>
                <a:off x="-4215054" y="2422367"/>
                <a:ext cx="1679575" cy="1812925"/>
              </a:xfrm>
              <a:custGeom>
                <a:avLst/>
                <a:gdLst>
                  <a:gd name="T0" fmla="*/ 48 w 869"/>
                  <a:gd name="T1" fmla="*/ 548 h 941"/>
                  <a:gd name="T2" fmla="*/ 521 w 869"/>
                  <a:gd name="T3" fmla="*/ 898 h 941"/>
                  <a:gd name="T4" fmla="*/ 822 w 869"/>
                  <a:gd name="T5" fmla="*/ 393 h 941"/>
                  <a:gd name="T6" fmla="*/ 349 w 869"/>
                  <a:gd name="T7" fmla="*/ 43 h 941"/>
                  <a:gd name="T8" fmla="*/ 48 w 869"/>
                  <a:gd name="T9" fmla="*/ 548 h 941"/>
                </a:gdLst>
                <a:ahLst/>
                <a:cxnLst>
                  <a:cxn ang="0">
                    <a:pos x="T0" y="T1"/>
                  </a:cxn>
                  <a:cxn ang="0">
                    <a:pos x="T2" y="T3"/>
                  </a:cxn>
                  <a:cxn ang="0">
                    <a:pos x="T4" y="T5"/>
                  </a:cxn>
                  <a:cxn ang="0">
                    <a:pos x="T6" y="T7"/>
                  </a:cxn>
                  <a:cxn ang="0">
                    <a:pos x="T8" y="T9"/>
                  </a:cxn>
                </a:cxnLst>
                <a:rect l="0" t="0" r="r" b="b"/>
                <a:pathLst>
                  <a:path w="869" h="941">
                    <a:moveTo>
                      <a:pt x="48" y="548"/>
                    </a:moveTo>
                    <a:cubicBezTo>
                      <a:pt x="95" y="784"/>
                      <a:pt x="307" y="941"/>
                      <a:pt x="521" y="898"/>
                    </a:cubicBezTo>
                    <a:cubicBezTo>
                      <a:pt x="734" y="855"/>
                      <a:pt x="869" y="629"/>
                      <a:pt x="822" y="393"/>
                    </a:cubicBezTo>
                    <a:cubicBezTo>
                      <a:pt x="774" y="157"/>
                      <a:pt x="563" y="0"/>
                      <a:pt x="349" y="43"/>
                    </a:cubicBezTo>
                    <a:cubicBezTo>
                      <a:pt x="135" y="86"/>
                      <a:pt x="0" y="312"/>
                      <a:pt x="48" y="548"/>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438" name="Freeform 89"/>
              <p:cNvSpPr>
                <a:spLocks/>
              </p:cNvSpPr>
              <p:nvPr/>
            </p:nvSpPr>
            <p:spPr bwMode="auto">
              <a:xfrm>
                <a:off x="-3956292" y="2609692"/>
                <a:ext cx="1236663" cy="1392238"/>
              </a:xfrm>
              <a:custGeom>
                <a:avLst/>
                <a:gdLst>
                  <a:gd name="T0" fmla="*/ 338 w 779"/>
                  <a:gd name="T1" fmla="*/ 245 h 877"/>
                  <a:gd name="T2" fmla="*/ 284 w 779"/>
                  <a:gd name="T3" fmla="*/ 99 h 877"/>
                  <a:gd name="T4" fmla="*/ 305 w 779"/>
                  <a:gd name="T5" fmla="*/ 252 h 877"/>
                  <a:gd name="T6" fmla="*/ 266 w 779"/>
                  <a:gd name="T7" fmla="*/ 284 h 877"/>
                  <a:gd name="T8" fmla="*/ 185 w 779"/>
                  <a:gd name="T9" fmla="*/ 229 h 877"/>
                  <a:gd name="T10" fmla="*/ 226 w 779"/>
                  <a:gd name="T11" fmla="*/ 302 h 877"/>
                  <a:gd name="T12" fmla="*/ 196 w 779"/>
                  <a:gd name="T13" fmla="*/ 371 h 877"/>
                  <a:gd name="T14" fmla="*/ 0 w 779"/>
                  <a:gd name="T15" fmla="*/ 301 h 877"/>
                  <a:gd name="T16" fmla="*/ 177 w 779"/>
                  <a:gd name="T17" fmla="*/ 404 h 877"/>
                  <a:gd name="T18" fmla="*/ 177 w 779"/>
                  <a:gd name="T19" fmla="*/ 426 h 877"/>
                  <a:gd name="T20" fmla="*/ 49 w 779"/>
                  <a:gd name="T21" fmla="*/ 427 h 877"/>
                  <a:gd name="T22" fmla="*/ 178 w 779"/>
                  <a:gd name="T23" fmla="*/ 450 h 877"/>
                  <a:gd name="T24" fmla="*/ 187 w 779"/>
                  <a:gd name="T25" fmla="*/ 495 h 877"/>
                  <a:gd name="T26" fmla="*/ 90 w 779"/>
                  <a:gd name="T27" fmla="*/ 546 h 877"/>
                  <a:gd name="T28" fmla="*/ 192 w 779"/>
                  <a:gd name="T29" fmla="*/ 525 h 877"/>
                  <a:gd name="T30" fmla="*/ 198 w 779"/>
                  <a:gd name="T31" fmla="*/ 552 h 877"/>
                  <a:gd name="T32" fmla="*/ 98 w 779"/>
                  <a:gd name="T33" fmla="*/ 690 h 877"/>
                  <a:gd name="T34" fmla="*/ 211 w 779"/>
                  <a:gd name="T35" fmla="*/ 575 h 877"/>
                  <a:gd name="T36" fmla="*/ 237 w 779"/>
                  <a:gd name="T37" fmla="*/ 610 h 877"/>
                  <a:gd name="T38" fmla="*/ 193 w 779"/>
                  <a:gd name="T39" fmla="*/ 700 h 877"/>
                  <a:gd name="T40" fmla="*/ 261 w 779"/>
                  <a:gd name="T41" fmla="*/ 625 h 877"/>
                  <a:gd name="T42" fmla="*/ 280 w 779"/>
                  <a:gd name="T43" fmla="*/ 649 h 877"/>
                  <a:gd name="T44" fmla="*/ 266 w 779"/>
                  <a:gd name="T45" fmla="*/ 841 h 877"/>
                  <a:gd name="T46" fmla="*/ 301 w 779"/>
                  <a:gd name="T47" fmla="*/ 649 h 877"/>
                  <a:gd name="T48" fmla="*/ 334 w 779"/>
                  <a:gd name="T49" fmla="*/ 655 h 877"/>
                  <a:gd name="T50" fmla="*/ 347 w 779"/>
                  <a:gd name="T51" fmla="*/ 825 h 877"/>
                  <a:gd name="T52" fmla="*/ 357 w 779"/>
                  <a:gd name="T53" fmla="*/ 657 h 877"/>
                  <a:gd name="T54" fmla="*/ 384 w 779"/>
                  <a:gd name="T55" fmla="*/ 657 h 877"/>
                  <a:gd name="T56" fmla="*/ 439 w 779"/>
                  <a:gd name="T57" fmla="*/ 877 h 877"/>
                  <a:gd name="T58" fmla="*/ 406 w 779"/>
                  <a:gd name="T59" fmla="*/ 649 h 877"/>
                  <a:gd name="T60" fmla="*/ 430 w 779"/>
                  <a:gd name="T61" fmla="*/ 639 h 877"/>
                  <a:gd name="T62" fmla="*/ 524 w 779"/>
                  <a:gd name="T63" fmla="*/ 812 h 877"/>
                  <a:gd name="T64" fmla="*/ 455 w 779"/>
                  <a:gd name="T65" fmla="*/ 633 h 877"/>
                  <a:gd name="T66" fmla="*/ 477 w 779"/>
                  <a:gd name="T67" fmla="*/ 616 h 877"/>
                  <a:gd name="T68" fmla="*/ 567 w 779"/>
                  <a:gd name="T69" fmla="*/ 707 h 877"/>
                  <a:gd name="T70" fmla="*/ 491 w 779"/>
                  <a:gd name="T71" fmla="*/ 603 h 877"/>
                  <a:gd name="T72" fmla="*/ 513 w 779"/>
                  <a:gd name="T73" fmla="*/ 577 h 877"/>
                  <a:gd name="T74" fmla="*/ 653 w 779"/>
                  <a:gd name="T75" fmla="*/ 638 h 877"/>
                  <a:gd name="T76" fmla="*/ 523 w 779"/>
                  <a:gd name="T77" fmla="*/ 555 h 877"/>
                  <a:gd name="T78" fmla="*/ 539 w 779"/>
                  <a:gd name="T79" fmla="*/ 529 h 877"/>
                  <a:gd name="T80" fmla="*/ 770 w 779"/>
                  <a:gd name="T81" fmla="*/ 598 h 877"/>
                  <a:gd name="T82" fmla="*/ 552 w 779"/>
                  <a:gd name="T83" fmla="*/ 502 h 877"/>
                  <a:gd name="T84" fmla="*/ 554 w 779"/>
                  <a:gd name="T85" fmla="*/ 472 h 877"/>
                  <a:gd name="T86" fmla="*/ 779 w 779"/>
                  <a:gd name="T87" fmla="*/ 427 h 877"/>
                  <a:gd name="T88" fmla="*/ 553 w 779"/>
                  <a:gd name="T89" fmla="*/ 440 h 877"/>
                  <a:gd name="T90" fmla="*/ 547 w 779"/>
                  <a:gd name="T91" fmla="*/ 409 h 877"/>
                  <a:gd name="T92" fmla="*/ 670 w 779"/>
                  <a:gd name="T93" fmla="*/ 336 h 877"/>
                  <a:gd name="T94" fmla="*/ 536 w 779"/>
                  <a:gd name="T95" fmla="*/ 375 h 877"/>
                  <a:gd name="T96" fmla="*/ 508 w 779"/>
                  <a:gd name="T97" fmla="*/ 339 h 877"/>
                  <a:gd name="T98" fmla="*/ 632 w 779"/>
                  <a:gd name="T99" fmla="*/ 150 h 877"/>
                  <a:gd name="T100" fmla="*/ 486 w 779"/>
                  <a:gd name="T101" fmla="*/ 310 h 877"/>
                  <a:gd name="T102" fmla="*/ 472 w 779"/>
                  <a:gd name="T103" fmla="*/ 287 h 877"/>
                  <a:gd name="T104" fmla="*/ 515 w 779"/>
                  <a:gd name="T105" fmla="*/ 117 h 877"/>
                  <a:gd name="T106" fmla="*/ 447 w 779"/>
                  <a:gd name="T107" fmla="*/ 274 h 877"/>
                  <a:gd name="T108" fmla="*/ 411 w 779"/>
                  <a:gd name="T109" fmla="*/ 256 h 877"/>
                  <a:gd name="T110" fmla="*/ 438 w 779"/>
                  <a:gd name="T111" fmla="*/ 0 h 877"/>
                  <a:gd name="T112" fmla="*/ 380 w 779"/>
                  <a:gd name="T113" fmla="*/ 253 h 877"/>
                  <a:gd name="T114" fmla="*/ 338 w 779"/>
                  <a:gd name="T115" fmla="*/ 2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9" h="877">
                    <a:moveTo>
                      <a:pt x="338" y="245"/>
                    </a:moveTo>
                    <a:lnTo>
                      <a:pt x="284" y="99"/>
                    </a:lnTo>
                    <a:lnTo>
                      <a:pt x="305" y="252"/>
                    </a:lnTo>
                    <a:lnTo>
                      <a:pt x="266" y="284"/>
                    </a:lnTo>
                    <a:lnTo>
                      <a:pt x="185" y="229"/>
                    </a:lnTo>
                    <a:lnTo>
                      <a:pt x="226" y="302"/>
                    </a:lnTo>
                    <a:lnTo>
                      <a:pt x="196" y="371"/>
                    </a:lnTo>
                    <a:lnTo>
                      <a:pt x="0" y="301"/>
                    </a:lnTo>
                    <a:lnTo>
                      <a:pt x="177" y="404"/>
                    </a:lnTo>
                    <a:lnTo>
                      <a:pt x="177" y="426"/>
                    </a:lnTo>
                    <a:lnTo>
                      <a:pt x="49" y="427"/>
                    </a:lnTo>
                    <a:lnTo>
                      <a:pt x="178" y="450"/>
                    </a:lnTo>
                    <a:lnTo>
                      <a:pt x="187" y="495"/>
                    </a:lnTo>
                    <a:lnTo>
                      <a:pt x="90" y="546"/>
                    </a:lnTo>
                    <a:lnTo>
                      <a:pt x="192" y="525"/>
                    </a:lnTo>
                    <a:lnTo>
                      <a:pt x="198" y="552"/>
                    </a:lnTo>
                    <a:lnTo>
                      <a:pt x="98" y="690"/>
                    </a:lnTo>
                    <a:lnTo>
                      <a:pt x="211" y="575"/>
                    </a:lnTo>
                    <a:lnTo>
                      <a:pt x="237" y="610"/>
                    </a:lnTo>
                    <a:lnTo>
                      <a:pt x="193" y="700"/>
                    </a:lnTo>
                    <a:lnTo>
                      <a:pt x="261" y="625"/>
                    </a:lnTo>
                    <a:lnTo>
                      <a:pt x="280" y="649"/>
                    </a:lnTo>
                    <a:lnTo>
                      <a:pt x="266" y="841"/>
                    </a:lnTo>
                    <a:lnTo>
                      <a:pt x="301" y="649"/>
                    </a:lnTo>
                    <a:lnTo>
                      <a:pt x="334" y="655"/>
                    </a:lnTo>
                    <a:lnTo>
                      <a:pt x="347" y="825"/>
                    </a:lnTo>
                    <a:lnTo>
                      <a:pt x="357" y="657"/>
                    </a:lnTo>
                    <a:lnTo>
                      <a:pt x="384" y="657"/>
                    </a:lnTo>
                    <a:lnTo>
                      <a:pt x="439" y="877"/>
                    </a:lnTo>
                    <a:lnTo>
                      <a:pt x="406" y="649"/>
                    </a:lnTo>
                    <a:lnTo>
                      <a:pt x="430" y="639"/>
                    </a:lnTo>
                    <a:lnTo>
                      <a:pt x="524" y="812"/>
                    </a:lnTo>
                    <a:lnTo>
                      <a:pt x="455" y="633"/>
                    </a:lnTo>
                    <a:lnTo>
                      <a:pt x="477" y="616"/>
                    </a:lnTo>
                    <a:lnTo>
                      <a:pt x="567" y="707"/>
                    </a:lnTo>
                    <a:lnTo>
                      <a:pt x="491" y="603"/>
                    </a:lnTo>
                    <a:lnTo>
                      <a:pt x="513" y="577"/>
                    </a:lnTo>
                    <a:lnTo>
                      <a:pt x="653" y="638"/>
                    </a:lnTo>
                    <a:lnTo>
                      <a:pt x="523" y="555"/>
                    </a:lnTo>
                    <a:lnTo>
                      <a:pt x="539" y="529"/>
                    </a:lnTo>
                    <a:lnTo>
                      <a:pt x="770" y="598"/>
                    </a:lnTo>
                    <a:lnTo>
                      <a:pt x="552" y="502"/>
                    </a:lnTo>
                    <a:lnTo>
                      <a:pt x="554" y="472"/>
                    </a:lnTo>
                    <a:lnTo>
                      <a:pt x="779" y="427"/>
                    </a:lnTo>
                    <a:lnTo>
                      <a:pt x="553" y="440"/>
                    </a:lnTo>
                    <a:lnTo>
                      <a:pt x="547" y="409"/>
                    </a:lnTo>
                    <a:lnTo>
                      <a:pt x="670" y="336"/>
                    </a:lnTo>
                    <a:lnTo>
                      <a:pt x="536" y="375"/>
                    </a:lnTo>
                    <a:lnTo>
                      <a:pt x="508" y="339"/>
                    </a:lnTo>
                    <a:lnTo>
                      <a:pt x="632" y="150"/>
                    </a:lnTo>
                    <a:lnTo>
                      <a:pt x="486" y="310"/>
                    </a:lnTo>
                    <a:lnTo>
                      <a:pt x="472" y="287"/>
                    </a:lnTo>
                    <a:lnTo>
                      <a:pt x="515" y="117"/>
                    </a:lnTo>
                    <a:lnTo>
                      <a:pt x="447" y="274"/>
                    </a:lnTo>
                    <a:lnTo>
                      <a:pt x="411" y="256"/>
                    </a:lnTo>
                    <a:lnTo>
                      <a:pt x="438" y="0"/>
                    </a:lnTo>
                    <a:lnTo>
                      <a:pt x="380" y="253"/>
                    </a:lnTo>
                    <a:lnTo>
                      <a:pt x="338" y="245"/>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439" name="Freeform 90"/>
              <p:cNvSpPr>
                <a:spLocks/>
              </p:cNvSpPr>
              <p:nvPr/>
            </p:nvSpPr>
            <p:spPr bwMode="auto">
              <a:xfrm>
                <a:off x="-3956292" y="2609692"/>
                <a:ext cx="1236663" cy="1392238"/>
              </a:xfrm>
              <a:custGeom>
                <a:avLst/>
                <a:gdLst>
                  <a:gd name="T0" fmla="*/ 338 w 779"/>
                  <a:gd name="T1" fmla="*/ 245 h 877"/>
                  <a:gd name="T2" fmla="*/ 284 w 779"/>
                  <a:gd name="T3" fmla="*/ 99 h 877"/>
                  <a:gd name="T4" fmla="*/ 305 w 779"/>
                  <a:gd name="T5" fmla="*/ 252 h 877"/>
                  <a:gd name="T6" fmla="*/ 266 w 779"/>
                  <a:gd name="T7" fmla="*/ 284 h 877"/>
                  <a:gd name="T8" fmla="*/ 185 w 779"/>
                  <a:gd name="T9" fmla="*/ 229 h 877"/>
                  <a:gd name="T10" fmla="*/ 226 w 779"/>
                  <a:gd name="T11" fmla="*/ 302 h 877"/>
                  <a:gd name="T12" fmla="*/ 196 w 779"/>
                  <a:gd name="T13" fmla="*/ 371 h 877"/>
                  <a:gd name="T14" fmla="*/ 0 w 779"/>
                  <a:gd name="T15" fmla="*/ 301 h 877"/>
                  <a:gd name="T16" fmla="*/ 177 w 779"/>
                  <a:gd name="T17" fmla="*/ 404 h 877"/>
                  <a:gd name="T18" fmla="*/ 177 w 779"/>
                  <a:gd name="T19" fmla="*/ 426 h 877"/>
                  <a:gd name="T20" fmla="*/ 49 w 779"/>
                  <a:gd name="T21" fmla="*/ 427 h 877"/>
                  <a:gd name="T22" fmla="*/ 178 w 779"/>
                  <a:gd name="T23" fmla="*/ 450 h 877"/>
                  <a:gd name="T24" fmla="*/ 187 w 779"/>
                  <a:gd name="T25" fmla="*/ 495 h 877"/>
                  <a:gd name="T26" fmla="*/ 90 w 779"/>
                  <a:gd name="T27" fmla="*/ 546 h 877"/>
                  <a:gd name="T28" fmla="*/ 192 w 779"/>
                  <a:gd name="T29" fmla="*/ 525 h 877"/>
                  <a:gd name="T30" fmla="*/ 198 w 779"/>
                  <a:gd name="T31" fmla="*/ 552 h 877"/>
                  <a:gd name="T32" fmla="*/ 98 w 779"/>
                  <a:gd name="T33" fmla="*/ 690 h 877"/>
                  <a:gd name="T34" fmla="*/ 211 w 779"/>
                  <a:gd name="T35" fmla="*/ 575 h 877"/>
                  <a:gd name="T36" fmla="*/ 237 w 779"/>
                  <a:gd name="T37" fmla="*/ 610 h 877"/>
                  <a:gd name="T38" fmla="*/ 193 w 779"/>
                  <a:gd name="T39" fmla="*/ 700 h 877"/>
                  <a:gd name="T40" fmla="*/ 261 w 779"/>
                  <a:gd name="T41" fmla="*/ 625 h 877"/>
                  <a:gd name="T42" fmla="*/ 280 w 779"/>
                  <a:gd name="T43" fmla="*/ 649 h 877"/>
                  <a:gd name="T44" fmla="*/ 266 w 779"/>
                  <a:gd name="T45" fmla="*/ 841 h 877"/>
                  <a:gd name="T46" fmla="*/ 301 w 779"/>
                  <a:gd name="T47" fmla="*/ 649 h 877"/>
                  <a:gd name="T48" fmla="*/ 334 w 779"/>
                  <a:gd name="T49" fmla="*/ 655 h 877"/>
                  <a:gd name="T50" fmla="*/ 347 w 779"/>
                  <a:gd name="T51" fmla="*/ 825 h 877"/>
                  <a:gd name="T52" fmla="*/ 357 w 779"/>
                  <a:gd name="T53" fmla="*/ 657 h 877"/>
                  <a:gd name="T54" fmla="*/ 384 w 779"/>
                  <a:gd name="T55" fmla="*/ 657 h 877"/>
                  <a:gd name="T56" fmla="*/ 439 w 779"/>
                  <a:gd name="T57" fmla="*/ 877 h 877"/>
                  <a:gd name="T58" fmla="*/ 406 w 779"/>
                  <a:gd name="T59" fmla="*/ 649 h 877"/>
                  <a:gd name="T60" fmla="*/ 430 w 779"/>
                  <a:gd name="T61" fmla="*/ 639 h 877"/>
                  <a:gd name="T62" fmla="*/ 524 w 779"/>
                  <a:gd name="T63" fmla="*/ 812 h 877"/>
                  <a:gd name="T64" fmla="*/ 455 w 779"/>
                  <a:gd name="T65" fmla="*/ 633 h 877"/>
                  <a:gd name="T66" fmla="*/ 477 w 779"/>
                  <a:gd name="T67" fmla="*/ 616 h 877"/>
                  <a:gd name="T68" fmla="*/ 567 w 779"/>
                  <a:gd name="T69" fmla="*/ 707 h 877"/>
                  <a:gd name="T70" fmla="*/ 491 w 779"/>
                  <a:gd name="T71" fmla="*/ 603 h 877"/>
                  <a:gd name="T72" fmla="*/ 513 w 779"/>
                  <a:gd name="T73" fmla="*/ 577 h 877"/>
                  <a:gd name="T74" fmla="*/ 653 w 779"/>
                  <a:gd name="T75" fmla="*/ 638 h 877"/>
                  <a:gd name="T76" fmla="*/ 523 w 779"/>
                  <a:gd name="T77" fmla="*/ 555 h 877"/>
                  <a:gd name="T78" fmla="*/ 539 w 779"/>
                  <a:gd name="T79" fmla="*/ 529 h 877"/>
                  <a:gd name="T80" fmla="*/ 770 w 779"/>
                  <a:gd name="T81" fmla="*/ 598 h 877"/>
                  <a:gd name="T82" fmla="*/ 552 w 779"/>
                  <a:gd name="T83" fmla="*/ 502 h 877"/>
                  <a:gd name="T84" fmla="*/ 554 w 779"/>
                  <a:gd name="T85" fmla="*/ 472 h 877"/>
                  <a:gd name="T86" fmla="*/ 779 w 779"/>
                  <a:gd name="T87" fmla="*/ 427 h 877"/>
                  <a:gd name="T88" fmla="*/ 553 w 779"/>
                  <a:gd name="T89" fmla="*/ 440 h 877"/>
                  <a:gd name="T90" fmla="*/ 547 w 779"/>
                  <a:gd name="T91" fmla="*/ 409 h 877"/>
                  <a:gd name="T92" fmla="*/ 670 w 779"/>
                  <a:gd name="T93" fmla="*/ 336 h 877"/>
                  <a:gd name="T94" fmla="*/ 536 w 779"/>
                  <a:gd name="T95" fmla="*/ 375 h 877"/>
                  <a:gd name="T96" fmla="*/ 508 w 779"/>
                  <a:gd name="T97" fmla="*/ 339 h 877"/>
                  <a:gd name="T98" fmla="*/ 632 w 779"/>
                  <a:gd name="T99" fmla="*/ 150 h 877"/>
                  <a:gd name="T100" fmla="*/ 486 w 779"/>
                  <a:gd name="T101" fmla="*/ 310 h 877"/>
                  <a:gd name="T102" fmla="*/ 472 w 779"/>
                  <a:gd name="T103" fmla="*/ 287 h 877"/>
                  <a:gd name="T104" fmla="*/ 515 w 779"/>
                  <a:gd name="T105" fmla="*/ 117 h 877"/>
                  <a:gd name="T106" fmla="*/ 447 w 779"/>
                  <a:gd name="T107" fmla="*/ 274 h 877"/>
                  <a:gd name="T108" fmla="*/ 411 w 779"/>
                  <a:gd name="T109" fmla="*/ 256 h 877"/>
                  <a:gd name="T110" fmla="*/ 438 w 779"/>
                  <a:gd name="T111" fmla="*/ 0 h 877"/>
                  <a:gd name="T112" fmla="*/ 380 w 779"/>
                  <a:gd name="T113" fmla="*/ 253 h 877"/>
                  <a:gd name="T114" fmla="*/ 338 w 779"/>
                  <a:gd name="T115" fmla="*/ 2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9" h="877">
                    <a:moveTo>
                      <a:pt x="338" y="245"/>
                    </a:moveTo>
                    <a:lnTo>
                      <a:pt x="284" y="99"/>
                    </a:lnTo>
                    <a:lnTo>
                      <a:pt x="305" y="252"/>
                    </a:lnTo>
                    <a:lnTo>
                      <a:pt x="266" y="284"/>
                    </a:lnTo>
                    <a:lnTo>
                      <a:pt x="185" y="229"/>
                    </a:lnTo>
                    <a:lnTo>
                      <a:pt x="226" y="302"/>
                    </a:lnTo>
                    <a:lnTo>
                      <a:pt x="196" y="371"/>
                    </a:lnTo>
                    <a:lnTo>
                      <a:pt x="0" y="301"/>
                    </a:lnTo>
                    <a:lnTo>
                      <a:pt x="177" y="404"/>
                    </a:lnTo>
                    <a:lnTo>
                      <a:pt x="177" y="426"/>
                    </a:lnTo>
                    <a:lnTo>
                      <a:pt x="49" y="427"/>
                    </a:lnTo>
                    <a:lnTo>
                      <a:pt x="178" y="450"/>
                    </a:lnTo>
                    <a:lnTo>
                      <a:pt x="187" y="495"/>
                    </a:lnTo>
                    <a:lnTo>
                      <a:pt x="90" y="546"/>
                    </a:lnTo>
                    <a:lnTo>
                      <a:pt x="192" y="525"/>
                    </a:lnTo>
                    <a:lnTo>
                      <a:pt x="198" y="552"/>
                    </a:lnTo>
                    <a:lnTo>
                      <a:pt x="98" y="690"/>
                    </a:lnTo>
                    <a:lnTo>
                      <a:pt x="211" y="575"/>
                    </a:lnTo>
                    <a:lnTo>
                      <a:pt x="237" y="610"/>
                    </a:lnTo>
                    <a:lnTo>
                      <a:pt x="193" y="700"/>
                    </a:lnTo>
                    <a:lnTo>
                      <a:pt x="261" y="625"/>
                    </a:lnTo>
                    <a:lnTo>
                      <a:pt x="280" y="649"/>
                    </a:lnTo>
                    <a:lnTo>
                      <a:pt x="266" y="841"/>
                    </a:lnTo>
                    <a:lnTo>
                      <a:pt x="301" y="649"/>
                    </a:lnTo>
                    <a:lnTo>
                      <a:pt x="334" y="655"/>
                    </a:lnTo>
                    <a:lnTo>
                      <a:pt x="347" y="825"/>
                    </a:lnTo>
                    <a:lnTo>
                      <a:pt x="357" y="657"/>
                    </a:lnTo>
                    <a:lnTo>
                      <a:pt x="384" y="657"/>
                    </a:lnTo>
                    <a:lnTo>
                      <a:pt x="439" y="877"/>
                    </a:lnTo>
                    <a:lnTo>
                      <a:pt x="406" y="649"/>
                    </a:lnTo>
                    <a:lnTo>
                      <a:pt x="430" y="639"/>
                    </a:lnTo>
                    <a:lnTo>
                      <a:pt x="524" y="812"/>
                    </a:lnTo>
                    <a:lnTo>
                      <a:pt x="455" y="633"/>
                    </a:lnTo>
                    <a:lnTo>
                      <a:pt x="477" y="616"/>
                    </a:lnTo>
                    <a:lnTo>
                      <a:pt x="567" y="707"/>
                    </a:lnTo>
                    <a:lnTo>
                      <a:pt x="491" y="603"/>
                    </a:lnTo>
                    <a:lnTo>
                      <a:pt x="513" y="577"/>
                    </a:lnTo>
                    <a:lnTo>
                      <a:pt x="653" y="638"/>
                    </a:lnTo>
                    <a:lnTo>
                      <a:pt x="523" y="555"/>
                    </a:lnTo>
                    <a:lnTo>
                      <a:pt x="539" y="529"/>
                    </a:lnTo>
                    <a:lnTo>
                      <a:pt x="770" y="598"/>
                    </a:lnTo>
                    <a:lnTo>
                      <a:pt x="552" y="502"/>
                    </a:lnTo>
                    <a:lnTo>
                      <a:pt x="554" y="472"/>
                    </a:lnTo>
                    <a:lnTo>
                      <a:pt x="779" y="427"/>
                    </a:lnTo>
                    <a:lnTo>
                      <a:pt x="553" y="440"/>
                    </a:lnTo>
                    <a:lnTo>
                      <a:pt x="547" y="409"/>
                    </a:lnTo>
                    <a:lnTo>
                      <a:pt x="670" y="336"/>
                    </a:lnTo>
                    <a:lnTo>
                      <a:pt x="536" y="375"/>
                    </a:lnTo>
                    <a:lnTo>
                      <a:pt x="508" y="339"/>
                    </a:lnTo>
                    <a:lnTo>
                      <a:pt x="632" y="150"/>
                    </a:lnTo>
                    <a:lnTo>
                      <a:pt x="486" y="310"/>
                    </a:lnTo>
                    <a:lnTo>
                      <a:pt x="472" y="287"/>
                    </a:lnTo>
                    <a:lnTo>
                      <a:pt x="515" y="117"/>
                    </a:lnTo>
                    <a:lnTo>
                      <a:pt x="447" y="274"/>
                    </a:lnTo>
                    <a:lnTo>
                      <a:pt x="411" y="256"/>
                    </a:lnTo>
                    <a:lnTo>
                      <a:pt x="438" y="0"/>
                    </a:lnTo>
                    <a:lnTo>
                      <a:pt x="380" y="253"/>
                    </a:lnTo>
                    <a:lnTo>
                      <a:pt x="338" y="24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440" name="Freeform 91"/>
              <p:cNvSpPr>
                <a:spLocks/>
              </p:cNvSpPr>
              <p:nvPr/>
            </p:nvSpPr>
            <p:spPr bwMode="auto">
              <a:xfrm>
                <a:off x="-3726104" y="2949417"/>
                <a:ext cx="701675" cy="757238"/>
              </a:xfrm>
              <a:custGeom>
                <a:avLst/>
                <a:gdLst>
                  <a:gd name="T0" fmla="*/ 20 w 363"/>
                  <a:gd name="T1" fmla="*/ 229 h 393"/>
                  <a:gd name="T2" fmla="*/ 218 w 363"/>
                  <a:gd name="T3" fmla="*/ 375 h 393"/>
                  <a:gd name="T4" fmla="*/ 344 w 363"/>
                  <a:gd name="T5" fmla="*/ 164 h 393"/>
                  <a:gd name="T6" fmla="*/ 146 w 363"/>
                  <a:gd name="T7" fmla="*/ 18 h 393"/>
                  <a:gd name="T8" fmla="*/ 20 w 363"/>
                  <a:gd name="T9" fmla="*/ 229 h 393"/>
                </a:gdLst>
                <a:ahLst/>
                <a:cxnLst>
                  <a:cxn ang="0">
                    <a:pos x="T0" y="T1"/>
                  </a:cxn>
                  <a:cxn ang="0">
                    <a:pos x="T2" y="T3"/>
                  </a:cxn>
                  <a:cxn ang="0">
                    <a:pos x="T4" y="T5"/>
                  </a:cxn>
                  <a:cxn ang="0">
                    <a:pos x="T6" y="T7"/>
                  </a:cxn>
                  <a:cxn ang="0">
                    <a:pos x="T8" y="T9"/>
                  </a:cxn>
                </a:cxnLst>
                <a:rect l="0" t="0" r="r" b="b"/>
                <a:pathLst>
                  <a:path w="363" h="393">
                    <a:moveTo>
                      <a:pt x="20" y="229"/>
                    </a:moveTo>
                    <a:cubicBezTo>
                      <a:pt x="40" y="328"/>
                      <a:pt x="128" y="393"/>
                      <a:pt x="218" y="375"/>
                    </a:cubicBezTo>
                    <a:cubicBezTo>
                      <a:pt x="307" y="357"/>
                      <a:pt x="363" y="263"/>
                      <a:pt x="344" y="164"/>
                    </a:cubicBezTo>
                    <a:cubicBezTo>
                      <a:pt x="324" y="65"/>
                      <a:pt x="235" y="0"/>
                      <a:pt x="146" y="18"/>
                    </a:cubicBezTo>
                    <a:cubicBezTo>
                      <a:pt x="56" y="36"/>
                      <a:pt x="0" y="130"/>
                      <a:pt x="20" y="229"/>
                    </a:cubicBez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2" name="Freeform 92"/>
              <p:cNvSpPr>
                <a:spLocks/>
              </p:cNvSpPr>
              <p:nvPr/>
            </p:nvSpPr>
            <p:spPr bwMode="auto">
              <a:xfrm>
                <a:off x="-5088179" y="3236755"/>
                <a:ext cx="339725" cy="457200"/>
              </a:xfrm>
              <a:custGeom>
                <a:avLst/>
                <a:gdLst>
                  <a:gd name="T0" fmla="*/ 51 w 214"/>
                  <a:gd name="T1" fmla="*/ 288 h 288"/>
                  <a:gd name="T2" fmla="*/ 214 w 214"/>
                  <a:gd name="T3" fmla="*/ 255 h 288"/>
                  <a:gd name="T4" fmla="*/ 163 w 214"/>
                  <a:gd name="T5" fmla="*/ 0 h 288"/>
                  <a:gd name="T6" fmla="*/ 0 w 214"/>
                  <a:gd name="T7" fmla="*/ 33 h 288"/>
                  <a:gd name="T8" fmla="*/ 51 w 214"/>
                  <a:gd name="T9" fmla="*/ 288 h 288"/>
                </a:gdLst>
                <a:ahLst/>
                <a:cxnLst>
                  <a:cxn ang="0">
                    <a:pos x="T0" y="T1"/>
                  </a:cxn>
                  <a:cxn ang="0">
                    <a:pos x="T2" y="T3"/>
                  </a:cxn>
                  <a:cxn ang="0">
                    <a:pos x="T4" y="T5"/>
                  </a:cxn>
                  <a:cxn ang="0">
                    <a:pos x="T6" y="T7"/>
                  </a:cxn>
                  <a:cxn ang="0">
                    <a:pos x="T8" y="T9"/>
                  </a:cxn>
                </a:cxnLst>
                <a:rect l="0" t="0" r="r" b="b"/>
                <a:pathLst>
                  <a:path w="214" h="288">
                    <a:moveTo>
                      <a:pt x="51" y="288"/>
                    </a:moveTo>
                    <a:lnTo>
                      <a:pt x="214" y="255"/>
                    </a:lnTo>
                    <a:lnTo>
                      <a:pt x="163" y="0"/>
                    </a:lnTo>
                    <a:lnTo>
                      <a:pt x="0" y="33"/>
                    </a:lnTo>
                    <a:lnTo>
                      <a:pt x="51" y="288"/>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3" name="Freeform 93"/>
              <p:cNvSpPr>
                <a:spLocks/>
              </p:cNvSpPr>
              <p:nvPr/>
            </p:nvSpPr>
            <p:spPr bwMode="auto">
              <a:xfrm>
                <a:off x="-5088179" y="3236755"/>
                <a:ext cx="339725" cy="457200"/>
              </a:xfrm>
              <a:custGeom>
                <a:avLst/>
                <a:gdLst>
                  <a:gd name="T0" fmla="*/ 51 w 214"/>
                  <a:gd name="T1" fmla="*/ 288 h 288"/>
                  <a:gd name="T2" fmla="*/ 214 w 214"/>
                  <a:gd name="T3" fmla="*/ 255 h 288"/>
                  <a:gd name="T4" fmla="*/ 163 w 214"/>
                  <a:gd name="T5" fmla="*/ 0 h 288"/>
                  <a:gd name="T6" fmla="*/ 0 w 214"/>
                  <a:gd name="T7" fmla="*/ 33 h 288"/>
                  <a:gd name="T8" fmla="*/ 51 w 214"/>
                  <a:gd name="T9" fmla="*/ 288 h 288"/>
                </a:gdLst>
                <a:ahLst/>
                <a:cxnLst>
                  <a:cxn ang="0">
                    <a:pos x="T0" y="T1"/>
                  </a:cxn>
                  <a:cxn ang="0">
                    <a:pos x="T2" y="T3"/>
                  </a:cxn>
                  <a:cxn ang="0">
                    <a:pos x="T4" y="T5"/>
                  </a:cxn>
                  <a:cxn ang="0">
                    <a:pos x="T6" y="T7"/>
                  </a:cxn>
                  <a:cxn ang="0">
                    <a:pos x="T8" y="T9"/>
                  </a:cxn>
                </a:cxnLst>
                <a:rect l="0" t="0" r="r" b="b"/>
                <a:pathLst>
                  <a:path w="214" h="288">
                    <a:moveTo>
                      <a:pt x="51" y="288"/>
                    </a:moveTo>
                    <a:lnTo>
                      <a:pt x="214" y="255"/>
                    </a:lnTo>
                    <a:lnTo>
                      <a:pt x="163" y="0"/>
                    </a:lnTo>
                    <a:lnTo>
                      <a:pt x="0" y="33"/>
                    </a:lnTo>
                    <a:lnTo>
                      <a:pt x="51" y="2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4" name="Freeform 94"/>
              <p:cNvSpPr>
                <a:spLocks/>
              </p:cNvSpPr>
              <p:nvPr/>
            </p:nvSpPr>
            <p:spPr bwMode="auto">
              <a:xfrm>
                <a:off x="-4842117" y="2303305"/>
                <a:ext cx="1795463" cy="1933575"/>
              </a:xfrm>
              <a:custGeom>
                <a:avLst/>
                <a:gdLst>
                  <a:gd name="T0" fmla="*/ 51 w 928"/>
                  <a:gd name="T1" fmla="*/ 585 h 1004"/>
                  <a:gd name="T2" fmla="*/ 556 w 928"/>
                  <a:gd name="T3" fmla="*/ 959 h 1004"/>
                  <a:gd name="T4" fmla="*/ 877 w 928"/>
                  <a:gd name="T5" fmla="*/ 419 h 1004"/>
                  <a:gd name="T6" fmla="*/ 372 w 928"/>
                  <a:gd name="T7" fmla="*/ 46 h 1004"/>
                  <a:gd name="T8" fmla="*/ 51 w 928"/>
                  <a:gd name="T9" fmla="*/ 585 h 1004"/>
                </a:gdLst>
                <a:ahLst/>
                <a:cxnLst>
                  <a:cxn ang="0">
                    <a:pos x="T0" y="T1"/>
                  </a:cxn>
                  <a:cxn ang="0">
                    <a:pos x="T2" y="T3"/>
                  </a:cxn>
                  <a:cxn ang="0">
                    <a:pos x="T4" y="T5"/>
                  </a:cxn>
                  <a:cxn ang="0">
                    <a:pos x="T6" y="T7"/>
                  </a:cxn>
                  <a:cxn ang="0">
                    <a:pos x="T8" y="T9"/>
                  </a:cxn>
                </a:cxnLst>
                <a:rect l="0" t="0" r="r" b="b"/>
                <a:pathLst>
                  <a:path w="928" h="1004">
                    <a:moveTo>
                      <a:pt x="51" y="585"/>
                    </a:moveTo>
                    <a:cubicBezTo>
                      <a:pt x="102" y="837"/>
                      <a:pt x="328" y="1004"/>
                      <a:pt x="556" y="959"/>
                    </a:cubicBezTo>
                    <a:cubicBezTo>
                      <a:pt x="784" y="913"/>
                      <a:pt x="928" y="671"/>
                      <a:pt x="877" y="419"/>
                    </a:cubicBezTo>
                    <a:cubicBezTo>
                      <a:pt x="826" y="167"/>
                      <a:pt x="600" y="0"/>
                      <a:pt x="372" y="46"/>
                    </a:cubicBezTo>
                    <a:cubicBezTo>
                      <a:pt x="144" y="92"/>
                      <a:pt x="0" y="333"/>
                      <a:pt x="51" y="585"/>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45" name="Freeform 95"/>
              <p:cNvSpPr>
                <a:spLocks/>
              </p:cNvSpPr>
              <p:nvPr/>
            </p:nvSpPr>
            <p:spPr bwMode="auto">
              <a:xfrm>
                <a:off x="-5578717" y="3335180"/>
                <a:ext cx="342900" cy="455613"/>
              </a:xfrm>
              <a:custGeom>
                <a:avLst/>
                <a:gdLst>
                  <a:gd name="T0" fmla="*/ 52 w 216"/>
                  <a:gd name="T1" fmla="*/ 287 h 287"/>
                  <a:gd name="T2" fmla="*/ 216 w 216"/>
                  <a:gd name="T3" fmla="*/ 254 h 287"/>
                  <a:gd name="T4" fmla="*/ 165 w 216"/>
                  <a:gd name="T5" fmla="*/ 0 h 287"/>
                  <a:gd name="T6" fmla="*/ 0 w 216"/>
                  <a:gd name="T7" fmla="*/ 33 h 287"/>
                  <a:gd name="T8" fmla="*/ 52 w 216"/>
                  <a:gd name="T9" fmla="*/ 287 h 287"/>
                </a:gdLst>
                <a:ahLst/>
                <a:cxnLst>
                  <a:cxn ang="0">
                    <a:pos x="T0" y="T1"/>
                  </a:cxn>
                  <a:cxn ang="0">
                    <a:pos x="T2" y="T3"/>
                  </a:cxn>
                  <a:cxn ang="0">
                    <a:pos x="T4" y="T5"/>
                  </a:cxn>
                  <a:cxn ang="0">
                    <a:pos x="T6" y="T7"/>
                  </a:cxn>
                  <a:cxn ang="0">
                    <a:pos x="T8" y="T9"/>
                  </a:cxn>
                </a:cxnLst>
                <a:rect l="0" t="0" r="r" b="b"/>
                <a:pathLst>
                  <a:path w="216" h="287">
                    <a:moveTo>
                      <a:pt x="52" y="287"/>
                    </a:moveTo>
                    <a:lnTo>
                      <a:pt x="216" y="254"/>
                    </a:lnTo>
                    <a:lnTo>
                      <a:pt x="165" y="0"/>
                    </a:lnTo>
                    <a:lnTo>
                      <a:pt x="0" y="33"/>
                    </a:lnTo>
                    <a:lnTo>
                      <a:pt x="52" y="287"/>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6" name="Freeform 96"/>
              <p:cNvSpPr>
                <a:spLocks/>
              </p:cNvSpPr>
              <p:nvPr/>
            </p:nvSpPr>
            <p:spPr bwMode="auto">
              <a:xfrm>
                <a:off x="-5424729" y="3179605"/>
                <a:ext cx="438150" cy="685800"/>
              </a:xfrm>
              <a:custGeom>
                <a:avLst/>
                <a:gdLst>
                  <a:gd name="T0" fmla="*/ 79 w 276"/>
                  <a:gd name="T1" fmla="*/ 432 h 432"/>
                  <a:gd name="T2" fmla="*/ 276 w 276"/>
                  <a:gd name="T3" fmla="*/ 392 h 432"/>
                  <a:gd name="T4" fmla="*/ 198 w 276"/>
                  <a:gd name="T5" fmla="*/ 0 h 432"/>
                  <a:gd name="T6" fmla="*/ 0 w 276"/>
                  <a:gd name="T7" fmla="*/ 40 h 432"/>
                  <a:gd name="T8" fmla="*/ 79 w 276"/>
                  <a:gd name="T9" fmla="*/ 432 h 432"/>
                </a:gdLst>
                <a:ahLst/>
                <a:cxnLst>
                  <a:cxn ang="0">
                    <a:pos x="T0" y="T1"/>
                  </a:cxn>
                  <a:cxn ang="0">
                    <a:pos x="T2" y="T3"/>
                  </a:cxn>
                  <a:cxn ang="0">
                    <a:pos x="T4" y="T5"/>
                  </a:cxn>
                  <a:cxn ang="0">
                    <a:pos x="T6" y="T7"/>
                  </a:cxn>
                  <a:cxn ang="0">
                    <a:pos x="T8" y="T9"/>
                  </a:cxn>
                </a:cxnLst>
                <a:rect l="0" t="0" r="r" b="b"/>
                <a:pathLst>
                  <a:path w="276" h="432">
                    <a:moveTo>
                      <a:pt x="79" y="432"/>
                    </a:moveTo>
                    <a:lnTo>
                      <a:pt x="276" y="392"/>
                    </a:lnTo>
                    <a:lnTo>
                      <a:pt x="198" y="0"/>
                    </a:lnTo>
                    <a:lnTo>
                      <a:pt x="0" y="40"/>
                    </a:lnTo>
                    <a:lnTo>
                      <a:pt x="79" y="432"/>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7" name="Freeform 97"/>
              <p:cNvSpPr>
                <a:spLocks/>
              </p:cNvSpPr>
              <p:nvPr/>
            </p:nvSpPr>
            <p:spPr bwMode="auto">
              <a:xfrm>
                <a:off x="-7320204" y="3258980"/>
                <a:ext cx="1949450" cy="985838"/>
              </a:xfrm>
              <a:custGeom>
                <a:avLst/>
                <a:gdLst>
                  <a:gd name="T0" fmla="*/ 79 w 1228"/>
                  <a:gd name="T1" fmla="*/ 621 h 621"/>
                  <a:gd name="T2" fmla="*/ 1228 w 1228"/>
                  <a:gd name="T3" fmla="*/ 392 h 621"/>
                  <a:gd name="T4" fmla="*/ 1149 w 1228"/>
                  <a:gd name="T5" fmla="*/ 0 h 621"/>
                  <a:gd name="T6" fmla="*/ 0 w 1228"/>
                  <a:gd name="T7" fmla="*/ 229 h 621"/>
                  <a:gd name="T8" fmla="*/ 79 w 1228"/>
                  <a:gd name="T9" fmla="*/ 621 h 621"/>
                </a:gdLst>
                <a:ahLst/>
                <a:cxnLst>
                  <a:cxn ang="0">
                    <a:pos x="T0" y="T1"/>
                  </a:cxn>
                  <a:cxn ang="0">
                    <a:pos x="T2" y="T3"/>
                  </a:cxn>
                  <a:cxn ang="0">
                    <a:pos x="T4" y="T5"/>
                  </a:cxn>
                  <a:cxn ang="0">
                    <a:pos x="T6" y="T7"/>
                  </a:cxn>
                  <a:cxn ang="0">
                    <a:pos x="T8" y="T9"/>
                  </a:cxn>
                </a:cxnLst>
                <a:rect l="0" t="0" r="r" b="b"/>
                <a:pathLst>
                  <a:path w="1228" h="621">
                    <a:moveTo>
                      <a:pt x="79" y="621"/>
                    </a:moveTo>
                    <a:lnTo>
                      <a:pt x="1228" y="392"/>
                    </a:lnTo>
                    <a:lnTo>
                      <a:pt x="1149" y="0"/>
                    </a:lnTo>
                    <a:lnTo>
                      <a:pt x="0" y="229"/>
                    </a:lnTo>
                    <a:lnTo>
                      <a:pt x="79" y="621"/>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8" name="Freeform 98"/>
              <p:cNvSpPr>
                <a:spLocks/>
              </p:cNvSpPr>
              <p:nvPr/>
            </p:nvSpPr>
            <p:spPr bwMode="auto">
              <a:xfrm>
                <a:off x="-7320204" y="3258980"/>
                <a:ext cx="1949450" cy="985838"/>
              </a:xfrm>
              <a:custGeom>
                <a:avLst/>
                <a:gdLst>
                  <a:gd name="T0" fmla="*/ 79 w 1228"/>
                  <a:gd name="T1" fmla="*/ 621 h 621"/>
                  <a:gd name="T2" fmla="*/ 1228 w 1228"/>
                  <a:gd name="T3" fmla="*/ 392 h 621"/>
                  <a:gd name="T4" fmla="*/ 1149 w 1228"/>
                  <a:gd name="T5" fmla="*/ 0 h 621"/>
                  <a:gd name="T6" fmla="*/ 0 w 1228"/>
                  <a:gd name="T7" fmla="*/ 229 h 621"/>
                  <a:gd name="T8" fmla="*/ 79 w 1228"/>
                  <a:gd name="T9" fmla="*/ 621 h 621"/>
                </a:gdLst>
                <a:ahLst/>
                <a:cxnLst>
                  <a:cxn ang="0">
                    <a:pos x="T0" y="T1"/>
                  </a:cxn>
                  <a:cxn ang="0">
                    <a:pos x="T2" y="T3"/>
                  </a:cxn>
                  <a:cxn ang="0">
                    <a:pos x="T4" y="T5"/>
                  </a:cxn>
                  <a:cxn ang="0">
                    <a:pos x="T6" y="T7"/>
                  </a:cxn>
                  <a:cxn ang="0">
                    <a:pos x="T8" y="T9"/>
                  </a:cxn>
                </a:cxnLst>
                <a:rect l="0" t="0" r="r" b="b"/>
                <a:pathLst>
                  <a:path w="1228" h="621">
                    <a:moveTo>
                      <a:pt x="79" y="621"/>
                    </a:moveTo>
                    <a:lnTo>
                      <a:pt x="1228" y="392"/>
                    </a:lnTo>
                    <a:lnTo>
                      <a:pt x="1149" y="0"/>
                    </a:lnTo>
                    <a:lnTo>
                      <a:pt x="0" y="229"/>
                    </a:lnTo>
                    <a:lnTo>
                      <a:pt x="79" y="6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9" name="Freeform 99"/>
              <p:cNvSpPr>
                <a:spLocks/>
              </p:cNvSpPr>
              <p:nvPr/>
            </p:nvSpPr>
            <p:spPr bwMode="auto">
              <a:xfrm>
                <a:off x="-5051667" y="2344580"/>
                <a:ext cx="1792288" cy="1935163"/>
              </a:xfrm>
              <a:custGeom>
                <a:avLst/>
                <a:gdLst>
                  <a:gd name="T0" fmla="*/ 51 w 927"/>
                  <a:gd name="T1" fmla="*/ 585 h 1004"/>
                  <a:gd name="T2" fmla="*/ 555 w 927"/>
                  <a:gd name="T3" fmla="*/ 959 h 1004"/>
                  <a:gd name="T4" fmla="*/ 877 w 927"/>
                  <a:gd name="T5" fmla="*/ 419 h 1004"/>
                  <a:gd name="T6" fmla="*/ 372 w 927"/>
                  <a:gd name="T7" fmla="*/ 46 h 1004"/>
                  <a:gd name="T8" fmla="*/ 51 w 927"/>
                  <a:gd name="T9" fmla="*/ 585 h 1004"/>
                </a:gdLst>
                <a:ahLst/>
                <a:cxnLst>
                  <a:cxn ang="0">
                    <a:pos x="T0" y="T1"/>
                  </a:cxn>
                  <a:cxn ang="0">
                    <a:pos x="T2" y="T3"/>
                  </a:cxn>
                  <a:cxn ang="0">
                    <a:pos x="T4" y="T5"/>
                  </a:cxn>
                  <a:cxn ang="0">
                    <a:pos x="T6" y="T7"/>
                  </a:cxn>
                  <a:cxn ang="0">
                    <a:pos x="T8" y="T9"/>
                  </a:cxn>
                </a:cxnLst>
                <a:rect l="0" t="0" r="r" b="b"/>
                <a:pathLst>
                  <a:path w="927" h="1004">
                    <a:moveTo>
                      <a:pt x="51" y="585"/>
                    </a:moveTo>
                    <a:cubicBezTo>
                      <a:pt x="101" y="837"/>
                      <a:pt x="327" y="1004"/>
                      <a:pt x="555" y="959"/>
                    </a:cubicBezTo>
                    <a:cubicBezTo>
                      <a:pt x="783" y="913"/>
                      <a:pt x="927" y="671"/>
                      <a:pt x="877" y="419"/>
                    </a:cubicBezTo>
                    <a:cubicBezTo>
                      <a:pt x="826" y="167"/>
                      <a:pt x="600" y="0"/>
                      <a:pt x="372" y="46"/>
                    </a:cubicBezTo>
                    <a:cubicBezTo>
                      <a:pt x="144" y="92"/>
                      <a:pt x="0" y="333"/>
                      <a:pt x="51" y="585"/>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50" name="Freeform 100"/>
              <p:cNvSpPr>
                <a:spLocks/>
              </p:cNvSpPr>
              <p:nvPr/>
            </p:nvSpPr>
            <p:spPr bwMode="auto">
              <a:xfrm>
                <a:off x="-4977054" y="2425542"/>
                <a:ext cx="1643063" cy="1774825"/>
              </a:xfrm>
              <a:custGeom>
                <a:avLst/>
                <a:gdLst>
                  <a:gd name="T0" fmla="*/ 46 w 850"/>
                  <a:gd name="T1" fmla="*/ 536 h 921"/>
                  <a:gd name="T2" fmla="*/ 509 w 850"/>
                  <a:gd name="T3" fmla="*/ 879 h 921"/>
                  <a:gd name="T4" fmla="*/ 803 w 850"/>
                  <a:gd name="T5" fmla="*/ 384 h 921"/>
                  <a:gd name="T6" fmla="*/ 341 w 850"/>
                  <a:gd name="T7" fmla="*/ 42 h 921"/>
                  <a:gd name="T8" fmla="*/ 46 w 850"/>
                  <a:gd name="T9" fmla="*/ 536 h 921"/>
                </a:gdLst>
                <a:ahLst/>
                <a:cxnLst>
                  <a:cxn ang="0">
                    <a:pos x="T0" y="T1"/>
                  </a:cxn>
                  <a:cxn ang="0">
                    <a:pos x="T2" y="T3"/>
                  </a:cxn>
                  <a:cxn ang="0">
                    <a:pos x="T4" y="T5"/>
                  </a:cxn>
                  <a:cxn ang="0">
                    <a:pos x="T6" y="T7"/>
                  </a:cxn>
                  <a:cxn ang="0">
                    <a:pos x="T8" y="T9"/>
                  </a:cxn>
                </a:cxnLst>
                <a:rect l="0" t="0" r="r" b="b"/>
                <a:pathLst>
                  <a:path w="850" h="921">
                    <a:moveTo>
                      <a:pt x="46" y="536"/>
                    </a:moveTo>
                    <a:cubicBezTo>
                      <a:pt x="92" y="767"/>
                      <a:pt x="300" y="921"/>
                      <a:pt x="509" y="879"/>
                    </a:cubicBezTo>
                    <a:cubicBezTo>
                      <a:pt x="718" y="837"/>
                      <a:pt x="850" y="615"/>
                      <a:pt x="803" y="384"/>
                    </a:cubicBezTo>
                    <a:cubicBezTo>
                      <a:pt x="757" y="153"/>
                      <a:pt x="550" y="0"/>
                      <a:pt x="341" y="42"/>
                    </a:cubicBezTo>
                    <a:cubicBezTo>
                      <a:pt x="131" y="84"/>
                      <a:pt x="0" y="305"/>
                      <a:pt x="46" y="536"/>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451" name="Freeform 101"/>
              <p:cNvSpPr>
                <a:spLocks/>
              </p:cNvSpPr>
              <p:nvPr/>
            </p:nvSpPr>
            <p:spPr bwMode="auto">
              <a:xfrm>
                <a:off x="-4940542" y="2466817"/>
                <a:ext cx="1568450" cy="1693863"/>
              </a:xfrm>
              <a:custGeom>
                <a:avLst/>
                <a:gdLst>
                  <a:gd name="T0" fmla="*/ 44 w 811"/>
                  <a:gd name="T1" fmla="*/ 512 h 879"/>
                  <a:gd name="T2" fmla="*/ 486 w 811"/>
                  <a:gd name="T3" fmla="*/ 839 h 879"/>
                  <a:gd name="T4" fmla="*/ 767 w 811"/>
                  <a:gd name="T5" fmla="*/ 367 h 879"/>
                  <a:gd name="T6" fmla="*/ 325 w 811"/>
                  <a:gd name="T7" fmla="*/ 40 h 879"/>
                  <a:gd name="T8" fmla="*/ 44 w 811"/>
                  <a:gd name="T9" fmla="*/ 512 h 879"/>
                </a:gdLst>
                <a:ahLst/>
                <a:cxnLst>
                  <a:cxn ang="0">
                    <a:pos x="T0" y="T1"/>
                  </a:cxn>
                  <a:cxn ang="0">
                    <a:pos x="T2" y="T3"/>
                  </a:cxn>
                  <a:cxn ang="0">
                    <a:pos x="T4" y="T5"/>
                  </a:cxn>
                  <a:cxn ang="0">
                    <a:pos x="T6" y="T7"/>
                  </a:cxn>
                  <a:cxn ang="0">
                    <a:pos x="T8" y="T9"/>
                  </a:cxn>
                </a:cxnLst>
                <a:rect l="0" t="0" r="r" b="b"/>
                <a:pathLst>
                  <a:path w="811" h="879">
                    <a:moveTo>
                      <a:pt x="44" y="512"/>
                    </a:moveTo>
                    <a:cubicBezTo>
                      <a:pt x="88" y="732"/>
                      <a:pt x="286" y="879"/>
                      <a:pt x="486" y="839"/>
                    </a:cubicBezTo>
                    <a:cubicBezTo>
                      <a:pt x="686" y="799"/>
                      <a:pt x="811" y="587"/>
                      <a:pt x="767" y="367"/>
                    </a:cubicBezTo>
                    <a:cubicBezTo>
                      <a:pt x="723" y="146"/>
                      <a:pt x="525" y="0"/>
                      <a:pt x="325" y="40"/>
                    </a:cubicBezTo>
                    <a:cubicBezTo>
                      <a:pt x="126" y="80"/>
                      <a:pt x="0" y="291"/>
                      <a:pt x="44" y="512"/>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452" name="Freeform 102"/>
              <p:cNvSpPr>
                <a:spLocks/>
              </p:cNvSpPr>
              <p:nvPr/>
            </p:nvSpPr>
            <p:spPr bwMode="auto">
              <a:xfrm>
                <a:off x="-4853229" y="2560480"/>
                <a:ext cx="1393825" cy="1503363"/>
              </a:xfrm>
              <a:custGeom>
                <a:avLst/>
                <a:gdLst>
                  <a:gd name="T0" fmla="*/ 40 w 721"/>
                  <a:gd name="T1" fmla="*/ 455 h 780"/>
                  <a:gd name="T2" fmla="*/ 432 w 721"/>
                  <a:gd name="T3" fmla="*/ 745 h 780"/>
                  <a:gd name="T4" fmla="*/ 681 w 721"/>
                  <a:gd name="T5" fmla="*/ 326 h 780"/>
                  <a:gd name="T6" fmla="*/ 289 w 721"/>
                  <a:gd name="T7" fmla="*/ 36 h 780"/>
                  <a:gd name="T8" fmla="*/ 40 w 721"/>
                  <a:gd name="T9" fmla="*/ 455 h 780"/>
                </a:gdLst>
                <a:ahLst/>
                <a:cxnLst>
                  <a:cxn ang="0">
                    <a:pos x="T0" y="T1"/>
                  </a:cxn>
                  <a:cxn ang="0">
                    <a:pos x="T2" y="T3"/>
                  </a:cxn>
                  <a:cxn ang="0">
                    <a:pos x="T4" y="T5"/>
                  </a:cxn>
                  <a:cxn ang="0">
                    <a:pos x="T6" y="T7"/>
                  </a:cxn>
                  <a:cxn ang="0">
                    <a:pos x="T8" y="T9"/>
                  </a:cxn>
                </a:cxnLst>
                <a:rect l="0" t="0" r="r" b="b"/>
                <a:pathLst>
                  <a:path w="721" h="780">
                    <a:moveTo>
                      <a:pt x="40" y="455"/>
                    </a:moveTo>
                    <a:cubicBezTo>
                      <a:pt x="79" y="650"/>
                      <a:pt x="255" y="780"/>
                      <a:pt x="432" y="745"/>
                    </a:cubicBezTo>
                    <a:cubicBezTo>
                      <a:pt x="609" y="709"/>
                      <a:pt x="721" y="522"/>
                      <a:pt x="681" y="326"/>
                    </a:cubicBezTo>
                    <a:cubicBezTo>
                      <a:pt x="642" y="130"/>
                      <a:pt x="467" y="0"/>
                      <a:pt x="289" y="36"/>
                    </a:cubicBezTo>
                    <a:cubicBezTo>
                      <a:pt x="112" y="71"/>
                      <a:pt x="0" y="259"/>
                      <a:pt x="40" y="455"/>
                    </a:cubicBezTo>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453" name="Freeform 103"/>
              <p:cNvSpPr>
                <a:spLocks/>
              </p:cNvSpPr>
              <p:nvPr/>
            </p:nvSpPr>
            <p:spPr bwMode="auto">
              <a:xfrm>
                <a:off x="-4437304" y="3008155"/>
                <a:ext cx="561975" cy="608013"/>
              </a:xfrm>
              <a:custGeom>
                <a:avLst/>
                <a:gdLst>
                  <a:gd name="T0" fmla="*/ 16 w 291"/>
                  <a:gd name="T1" fmla="*/ 184 h 316"/>
                  <a:gd name="T2" fmla="*/ 174 w 291"/>
                  <a:gd name="T3" fmla="*/ 302 h 316"/>
                  <a:gd name="T4" fmla="*/ 275 w 291"/>
                  <a:gd name="T5" fmla="*/ 132 h 316"/>
                  <a:gd name="T6" fmla="*/ 117 w 291"/>
                  <a:gd name="T7" fmla="*/ 15 h 316"/>
                  <a:gd name="T8" fmla="*/ 16 w 291"/>
                  <a:gd name="T9" fmla="*/ 184 h 316"/>
                </a:gdLst>
                <a:ahLst/>
                <a:cxnLst>
                  <a:cxn ang="0">
                    <a:pos x="T0" y="T1"/>
                  </a:cxn>
                  <a:cxn ang="0">
                    <a:pos x="T2" y="T3"/>
                  </a:cxn>
                  <a:cxn ang="0">
                    <a:pos x="T4" y="T5"/>
                  </a:cxn>
                  <a:cxn ang="0">
                    <a:pos x="T6" y="T7"/>
                  </a:cxn>
                  <a:cxn ang="0">
                    <a:pos x="T8" y="T9"/>
                  </a:cxn>
                </a:cxnLst>
                <a:rect l="0" t="0" r="r" b="b"/>
                <a:pathLst>
                  <a:path w="291" h="316">
                    <a:moveTo>
                      <a:pt x="16" y="184"/>
                    </a:moveTo>
                    <a:cubicBezTo>
                      <a:pt x="32" y="264"/>
                      <a:pt x="103" y="316"/>
                      <a:pt x="174" y="302"/>
                    </a:cubicBezTo>
                    <a:cubicBezTo>
                      <a:pt x="246" y="287"/>
                      <a:pt x="291" y="211"/>
                      <a:pt x="275" y="132"/>
                    </a:cubicBezTo>
                    <a:cubicBezTo>
                      <a:pt x="260" y="53"/>
                      <a:pt x="189" y="0"/>
                      <a:pt x="117" y="15"/>
                    </a:cubicBezTo>
                    <a:cubicBezTo>
                      <a:pt x="45" y="29"/>
                      <a:pt x="0" y="105"/>
                      <a:pt x="16" y="184"/>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4" name="Freeform 104"/>
              <p:cNvSpPr>
                <a:spLocks/>
              </p:cNvSpPr>
              <p:nvPr/>
            </p:nvSpPr>
            <p:spPr bwMode="auto">
              <a:xfrm>
                <a:off x="-4897679" y="3670142"/>
                <a:ext cx="1066800" cy="549275"/>
              </a:xfrm>
              <a:custGeom>
                <a:avLst/>
                <a:gdLst>
                  <a:gd name="T0" fmla="*/ 3 w 552"/>
                  <a:gd name="T1" fmla="*/ 0 h 285"/>
                  <a:gd name="T2" fmla="*/ 0 w 552"/>
                  <a:gd name="T3" fmla="*/ 0 h 285"/>
                  <a:gd name="T4" fmla="*/ 400 w 552"/>
                  <a:gd name="T5" fmla="*/ 285 h 285"/>
                  <a:gd name="T6" fmla="*/ 475 w 552"/>
                  <a:gd name="T7" fmla="*/ 278 h 285"/>
                  <a:gd name="T8" fmla="*/ 552 w 552"/>
                  <a:gd name="T9" fmla="*/ 254 h 285"/>
                  <a:gd name="T10" fmla="*/ 529 w 552"/>
                  <a:gd name="T11" fmla="*/ 256 h 285"/>
                  <a:gd name="T12" fmla="*/ 475 w 552"/>
                  <a:gd name="T13" fmla="*/ 271 h 285"/>
                  <a:gd name="T14" fmla="*/ 399 w 552"/>
                  <a:gd name="T15" fmla="*/ 278 h 285"/>
                  <a:gd name="T16" fmla="*/ 3 w 552"/>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 h="285">
                    <a:moveTo>
                      <a:pt x="3" y="0"/>
                    </a:moveTo>
                    <a:cubicBezTo>
                      <a:pt x="0" y="0"/>
                      <a:pt x="0" y="0"/>
                      <a:pt x="0" y="0"/>
                    </a:cubicBezTo>
                    <a:cubicBezTo>
                      <a:pt x="71" y="172"/>
                      <a:pt x="229" y="285"/>
                      <a:pt x="400" y="285"/>
                    </a:cubicBezTo>
                    <a:cubicBezTo>
                      <a:pt x="425" y="285"/>
                      <a:pt x="450" y="283"/>
                      <a:pt x="475" y="278"/>
                    </a:cubicBezTo>
                    <a:cubicBezTo>
                      <a:pt x="502" y="272"/>
                      <a:pt x="528" y="264"/>
                      <a:pt x="552" y="254"/>
                    </a:cubicBezTo>
                    <a:cubicBezTo>
                      <a:pt x="545" y="255"/>
                      <a:pt x="537" y="255"/>
                      <a:pt x="529" y="256"/>
                    </a:cubicBezTo>
                    <a:cubicBezTo>
                      <a:pt x="512" y="262"/>
                      <a:pt x="494" y="267"/>
                      <a:pt x="475" y="271"/>
                    </a:cubicBezTo>
                    <a:cubicBezTo>
                      <a:pt x="450" y="276"/>
                      <a:pt x="425" y="278"/>
                      <a:pt x="399" y="278"/>
                    </a:cubicBezTo>
                    <a:cubicBezTo>
                      <a:pt x="231" y="278"/>
                      <a:pt x="75" y="168"/>
                      <a:pt x="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5" name="Freeform 105"/>
              <p:cNvSpPr>
                <a:spLocks/>
              </p:cNvSpPr>
              <p:nvPr/>
            </p:nvSpPr>
            <p:spPr bwMode="auto">
              <a:xfrm>
                <a:off x="-4972292" y="3300255"/>
                <a:ext cx="80963" cy="369888"/>
              </a:xfrm>
              <a:custGeom>
                <a:avLst/>
                <a:gdLst>
                  <a:gd name="T0" fmla="*/ 0 w 42"/>
                  <a:gd name="T1" fmla="*/ 0 h 192"/>
                  <a:gd name="T2" fmla="*/ 10 w 42"/>
                  <a:gd name="T3" fmla="*/ 96 h 192"/>
                  <a:gd name="T4" fmla="*/ 39 w 42"/>
                  <a:gd name="T5" fmla="*/ 192 h 192"/>
                  <a:gd name="T6" fmla="*/ 42 w 42"/>
                  <a:gd name="T7" fmla="*/ 192 h 192"/>
                  <a:gd name="T8" fmla="*/ 10 w 42"/>
                  <a:gd name="T9" fmla="*/ 89 h 192"/>
                  <a:gd name="T10" fmla="*/ 0 w 42"/>
                  <a:gd name="T11" fmla="*/ 0 h 192"/>
                </a:gdLst>
                <a:ahLst/>
                <a:cxnLst>
                  <a:cxn ang="0">
                    <a:pos x="T0" y="T1"/>
                  </a:cxn>
                  <a:cxn ang="0">
                    <a:pos x="T2" y="T3"/>
                  </a:cxn>
                  <a:cxn ang="0">
                    <a:pos x="T4" y="T5"/>
                  </a:cxn>
                  <a:cxn ang="0">
                    <a:pos x="T6" y="T7"/>
                  </a:cxn>
                  <a:cxn ang="0">
                    <a:pos x="T8" y="T9"/>
                  </a:cxn>
                  <a:cxn ang="0">
                    <a:pos x="T10" y="T11"/>
                  </a:cxn>
                </a:cxnLst>
                <a:rect l="0" t="0" r="r" b="b"/>
                <a:pathLst>
                  <a:path w="42" h="192">
                    <a:moveTo>
                      <a:pt x="0" y="0"/>
                    </a:moveTo>
                    <a:cubicBezTo>
                      <a:pt x="0" y="32"/>
                      <a:pt x="3" y="64"/>
                      <a:pt x="10" y="96"/>
                    </a:cubicBezTo>
                    <a:cubicBezTo>
                      <a:pt x="17" y="130"/>
                      <a:pt x="26" y="162"/>
                      <a:pt x="39" y="192"/>
                    </a:cubicBezTo>
                    <a:cubicBezTo>
                      <a:pt x="42" y="192"/>
                      <a:pt x="42" y="192"/>
                      <a:pt x="42" y="192"/>
                    </a:cubicBezTo>
                    <a:cubicBezTo>
                      <a:pt x="28" y="159"/>
                      <a:pt x="17" y="125"/>
                      <a:pt x="10" y="89"/>
                    </a:cubicBezTo>
                    <a:cubicBezTo>
                      <a:pt x="4" y="59"/>
                      <a:pt x="0" y="29"/>
                      <a:pt x="0"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6" name="Freeform 106"/>
              <p:cNvSpPr>
                <a:spLocks/>
              </p:cNvSpPr>
              <p:nvPr/>
            </p:nvSpPr>
            <p:spPr bwMode="auto">
              <a:xfrm>
                <a:off x="-3875329" y="3755867"/>
                <a:ext cx="450850" cy="407988"/>
              </a:xfrm>
              <a:custGeom>
                <a:avLst/>
                <a:gdLst>
                  <a:gd name="T0" fmla="*/ 233 w 233"/>
                  <a:gd name="T1" fmla="*/ 0 h 212"/>
                  <a:gd name="T2" fmla="*/ 229 w 233"/>
                  <a:gd name="T3" fmla="*/ 1 h 212"/>
                  <a:gd name="T4" fmla="*/ 0 w 233"/>
                  <a:gd name="T5" fmla="*/ 212 h 212"/>
                  <a:gd name="T6" fmla="*/ 23 w 233"/>
                  <a:gd name="T7" fmla="*/ 210 h 212"/>
                  <a:gd name="T8" fmla="*/ 233 w 233"/>
                  <a:gd name="T9" fmla="*/ 0 h 212"/>
                </a:gdLst>
                <a:ahLst/>
                <a:cxnLst>
                  <a:cxn ang="0">
                    <a:pos x="T0" y="T1"/>
                  </a:cxn>
                  <a:cxn ang="0">
                    <a:pos x="T2" y="T3"/>
                  </a:cxn>
                  <a:cxn ang="0">
                    <a:pos x="T4" y="T5"/>
                  </a:cxn>
                  <a:cxn ang="0">
                    <a:pos x="T6" y="T7"/>
                  </a:cxn>
                  <a:cxn ang="0">
                    <a:pos x="T8" y="T9"/>
                  </a:cxn>
                </a:cxnLst>
                <a:rect l="0" t="0" r="r" b="b"/>
                <a:pathLst>
                  <a:path w="233" h="212">
                    <a:moveTo>
                      <a:pt x="233" y="0"/>
                    </a:moveTo>
                    <a:cubicBezTo>
                      <a:pt x="232" y="0"/>
                      <a:pt x="231" y="1"/>
                      <a:pt x="229" y="1"/>
                    </a:cubicBezTo>
                    <a:cubicBezTo>
                      <a:pt x="182" y="99"/>
                      <a:pt x="101" y="175"/>
                      <a:pt x="0" y="212"/>
                    </a:cubicBezTo>
                    <a:cubicBezTo>
                      <a:pt x="8" y="211"/>
                      <a:pt x="16" y="211"/>
                      <a:pt x="23" y="210"/>
                    </a:cubicBezTo>
                    <a:cubicBezTo>
                      <a:pt x="117" y="169"/>
                      <a:pt x="190" y="94"/>
                      <a:pt x="233"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7" name="Freeform 107"/>
              <p:cNvSpPr>
                <a:spLocks/>
              </p:cNvSpPr>
              <p:nvPr/>
            </p:nvSpPr>
            <p:spPr bwMode="auto">
              <a:xfrm>
                <a:off x="-4977054" y="2476342"/>
                <a:ext cx="1544638" cy="1730375"/>
              </a:xfrm>
              <a:custGeom>
                <a:avLst/>
                <a:gdLst>
                  <a:gd name="T0" fmla="*/ 280 w 799"/>
                  <a:gd name="T1" fmla="*/ 0 h 898"/>
                  <a:gd name="T2" fmla="*/ 2 w 799"/>
                  <a:gd name="T3" fmla="*/ 428 h 898"/>
                  <a:gd name="T4" fmla="*/ 12 w 799"/>
                  <a:gd name="T5" fmla="*/ 517 h 898"/>
                  <a:gd name="T6" fmla="*/ 44 w 799"/>
                  <a:gd name="T7" fmla="*/ 620 h 898"/>
                  <a:gd name="T8" fmla="*/ 440 w 799"/>
                  <a:gd name="T9" fmla="*/ 898 h 898"/>
                  <a:gd name="T10" fmla="*/ 516 w 799"/>
                  <a:gd name="T11" fmla="*/ 891 h 898"/>
                  <a:gd name="T12" fmla="*/ 570 w 799"/>
                  <a:gd name="T13" fmla="*/ 876 h 898"/>
                  <a:gd name="T14" fmla="*/ 799 w 799"/>
                  <a:gd name="T15" fmla="*/ 665 h 898"/>
                  <a:gd name="T16" fmla="*/ 750 w 799"/>
                  <a:gd name="T17" fmla="*/ 679 h 898"/>
                  <a:gd name="T18" fmla="*/ 509 w 799"/>
                  <a:gd name="T19" fmla="*/ 853 h 898"/>
                  <a:gd name="T20" fmla="*/ 439 w 799"/>
                  <a:gd name="T21" fmla="*/ 860 h 898"/>
                  <a:gd name="T22" fmla="*/ 46 w 799"/>
                  <a:gd name="T23" fmla="*/ 510 h 898"/>
                  <a:gd name="T24" fmla="*/ 263 w 799"/>
                  <a:gd name="T25" fmla="*/ 41 h 898"/>
                  <a:gd name="T26" fmla="*/ 280 w 799"/>
                  <a:gd name="T27" fmla="*/ 0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9" h="898">
                    <a:moveTo>
                      <a:pt x="280" y="0"/>
                    </a:moveTo>
                    <a:cubicBezTo>
                      <a:pt x="111" y="60"/>
                      <a:pt x="0" y="233"/>
                      <a:pt x="2" y="428"/>
                    </a:cubicBezTo>
                    <a:cubicBezTo>
                      <a:pt x="2" y="457"/>
                      <a:pt x="6" y="487"/>
                      <a:pt x="12" y="517"/>
                    </a:cubicBezTo>
                    <a:cubicBezTo>
                      <a:pt x="19" y="553"/>
                      <a:pt x="30" y="587"/>
                      <a:pt x="44" y="620"/>
                    </a:cubicBezTo>
                    <a:cubicBezTo>
                      <a:pt x="116" y="788"/>
                      <a:pt x="272" y="898"/>
                      <a:pt x="440" y="898"/>
                    </a:cubicBezTo>
                    <a:cubicBezTo>
                      <a:pt x="466" y="898"/>
                      <a:pt x="491" y="896"/>
                      <a:pt x="516" y="891"/>
                    </a:cubicBezTo>
                    <a:cubicBezTo>
                      <a:pt x="535" y="887"/>
                      <a:pt x="553" y="882"/>
                      <a:pt x="570" y="876"/>
                    </a:cubicBezTo>
                    <a:cubicBezTo>
                      <a:pt x="671" y="839"/>
                      <a:pt x="752" y="763"/>
                      <a:pt x="799" y="665"/>
                    </a:cubicBezTo>
                    <a:cubicBezTo>
                      <a:pt x="783" y="671"/>
                      <a:pt x="767" y="675"/>
                      <a:pt x="750" y="679"/>
                    </a:cubicBezTo>
                    <a:cubicBezTo>
                      <a:pt x="697" y="767"/>
                      <a:pt x="612" y="832"/>
                      <a:pt x="509" y="853"/>
                    </a:cubicBezTo>
                    <a:cubicBezTo>
                      <a:pt x="485" y="857"/>
                      <a:pt x="462" y="860"/>
                      <a:pt x="439" y="860"/>
                    </a:cubicBezTo>
                    <a:cubicBezTo>
                      <a:pt x="255" y="860"/>
                      <a:pt x="87" y="716"/>
                      <a:pt x="46" y="510"/>
                    </a:cubicBezTo>
                    <a:cubicBezTo>
                      <a:pt x="6" y="309"/>
                      <a:pt x="100" y="116"/>
                      <a:pt x="263" y="41"/>
                    </a:cubicBezTo>
                    <a:cubicBezTo>
                      <a:pt x="268" y="27"/>
                      <a:pt x="273" y="13"/>
                      <a:pt x="280" y="0"/>
                    </a:cubicBezTo>
                  </a:path>
                </a:pathLst>
              </a:custGeom>
              <a:solidFill>
                <a:srgbClr val="9698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458" name="Freeform 108"/>
              <p:cNvSpPr>
                <a:spLocks/>
              </p:cNvSpPr>
              <p:nvPr/>
            </p:nvSpPr>
            <p:spPr bwMode="auto">
              <a:xfrm>
                <a:off x="-4964354" y="2555717"/>
                <a:ext cx="1438275" cy="1577975"/>
              </a:xfrm>
              <a:custGeom>
                <a:avLst/>
                <a:gdLst>
                  <a:gd name="T0" fmla="*/ 257 w 744"/>
                  <a:gd name="T1" fmla="*/ 0 h 819"/>
                  <a:gd name="T2" fmla="*/ 40 w 744"/>
                  <a:gd name="T3" fmla="*/ 469 h 819"/>
                  <a:gd name="T4" fmla="*/ 433 w 744"/>
                  <a:gd name="T5" fmla="*/ 819 h 819"/>
                  <a:gd name="T6" fmla="*/ 503 w 744"/>
                  <a:gd name="T7" fmla="*/ 812 h 819"/>
                  <a:gd name="T8" fmla="*/ 744 w 744"/>
                  <a:gd name="T9" fmla="*/ 638 h 819"/>
                  <a:gd name="T10" fmla="*/ 744 w 744"/>
                  <a:gd name="T11" fmla="*/ 638 h 819"/>
                  <a:gd name="T12" fmla="*/ 720 w 744"/>
                  <a:gd name="T13" fmla="*/ 642 h 819"/>
                  <a:gd name="T14" fmla="*/ 499 w 744"/>
                  <a:gd name="T15" fmla="*/ 793 h 819"/>
                  <a:gd name="T16" fmla="*/ 432 w 744"/>
                  <a:gd name="T17" fmla="*/ 799 h 819"/>
                  <a:gd name="T18" fmla="*/ 57 w 744"/>
                  <a:gd name="T19" fmla="*/ 466 h 819"/>
                  <a:gd name="T20" fmla="*/ 249 w 744"/>
                  <a:gd name="T21" fmla="*/ 25 h 819"/>
                  <a:gd name="T22" fmla="*/ 257 w 744"/>
                  <a:gd name="T23"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4" h="819">
                    <a:moveTo>
                      <a:pt x="257" y="0"/>
                    </a:moveTo>
                    <a:cubicBezTo>
                      <a:pt x="94" y="75"/>
                      <a:pt x="0" y="268"/>
                      <a:pt x="40" y="469"/>
                    </a:cubicBezTo>
                    <a:cubicBezTo>
                      <a:pt x="81" y="675"/>
                      <a:pt x="249" y="819"/>
                      <a:pt x="433" y="819"/>
                    </a:cubicBezTo>
                    <a:cubicBezTo>
                      <a:pt x="456" y="819"/>
                      <a:pt x="479" y="816"/>
                      <a:pt x="503" y="812"/>
                    </a:cubicBezTo>
                    <a:cubicBezTo>
                      <a:pt x="606" y="791"/>
                      <a:pt x="691" y="726"/>
                      <a:pt x="744" y="638"/>
                    </a:cubicBezTo>
                    <a:cubicBezTo>
                      <a:pt x="744" y="638"/>
                      <a:pt x="744" y="638"/>
                      <a:pt x="744" y="638"/>
                    </a:cubicBezTo>
                    <a:cubicBezTo>
                      <a:pt x="736" y="639"/>
                      <a:pt x="728" y="641"/>
                      <a:pt x="720" y="642"/>
                    </a:cubicBezTo>
                    <a:cubicBezTo>
                      <a:pt x="669" y="718"/>
                      <a:pt x="592" y="774"/>
                      <a:pt x="499" y="793"/>
                    </a:cubicBezTo>
                    <a:cubicBezTo>
                      <a:pt x="477" y="797"/>
                      <a:pt x="454" y="799"/>
                      <a:pt x="432" y="799"/>
                    </a:cubicBezTo>
                    <a:cubicBezTo>
                      <a:pt x="257" y="799"/>
                      <a:pt x="97" y="662"/>
                      <a:pt x="57" y="466"/>
                    </a:cubicBezTo>
                    <a:cubicBezTo>
                      <a:pt x="20" y="280"/>
                      <a:pt x="103" y="102"/>
                      <a:pt x="249" y="25"/>
                    </a:cubicBezTo>
                    <a:cubicBezTo>
                      <a:pt x="251" y="17"/>
                      <a:pt x="254" y="8"/>
                      <a:pt x="257" y="0"/>
                    </a:cubicBezTo>
                  </a:path>
                </a:pathLst>
              </a:custGeom>
              <a:solidFill>
                <a:srgbClr val="BCB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459" name="Freeform 109"/>
              <p:cNvSpPr>
                <a:spLocks/>
              </p:cNvSpPr>
              <p:nvPr/>
            </p:nvSpPr>
            <p:spPr bwMode="auto">
              <a:xfrm>
                <a:off x="-4926254" y="2603342"/>
                <a:ext cx="1352550" cy="1490663"/>
              </a:xfrm>
              <a:custGeom>
                <a:avLst/>
                <a:gdLst>
                  <a:gd name="T0" fmla="*/ 229 w 700"/>
                  <a:gd name="T1" fmla="*/ 0 h 774"/>
                  <a:gd name="T2" fmla="*/ 37 w 700"/>
                  <a:gd name="T3" fmla="*/ 441 h 774"/>
                  <a:gd name="T4" fmla="*/ 412 w 700"/>
                  <a:gd name="T5" fmla="*/ 774 h 774"/>
                  <a:gd name="T6" fmla="*/ 479 w 700"/>
                  <a:gd name="T7" fmla="*/ 768 h 774"/>
                  <a:gd name="T8" fmla="*/ 700 w 700"/>
                  <a:gd name="T9" fmla="*/ 617 h 774"/>
                  <a:gd name="T10" fmla="*/ 648 w 700"/>
                  <a:gd name="T11" fmla="*/ 620 h 774"/>
                  <a:gd name="T12" fmla="*/ 642 w 700"/>
                  <a:gd name="T13" fmla="*/ 620 h 774"/>
                  <a:gd name="T14" fmla="*/ 470 w 700"/>
                  <a:gd name="T15" fmla="*/ 723 h 774"/>
                  <a:gd name="T16" fmla="*/ 411 w 700"/>
                  <a:gd name="T17" fmla="*/ 729 h 774"/>
                  <a:gd name="T18" fmla="*/ 78 w 700"/>
                  <a:gd name="T19" fmla="*/ 433 h 774"/>
                  <a:gd name="T20" fmla="*/ 215 w 700"/>
                  <a:gd name="T21" fmla="*/ 62 h 774"/>
                  <a:gd name="T22" fmla="*/ 229 w 700"/>
                  <a:gd name="T23"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0" h="774">
                    <a:moveTo>
                      <a:pt x="229" y="0"/>
                    </a:moveTo>
                    <a:cubicBezTo>
                      <a:pt x="83" y="77"/>
                      <a:pt x="0" y="255"/>
                      <a:pt x="37" y="441"/>
                    </a:cubicBezTo>
                    <a:cubicBezTo>
                      <a:pt x="77" y="637"/>
                      <a:pt x="237" y="774"/>
                      <a:pt x="412" y="774"/>
                    </a:cubicBezTo>
                    <a:cubicBezTo>
                      <a:pt x="434" y="774"/>
                      <a:pt x="457" y="772"/>
                      <a:pt x="479" y="768"/>
                    </a:cubicBezTo>
                    <a:cubicBezTo>
                      <a:pt x="572" y="749"/>
                      <a:pt x="649" y="693"/>
                      <a:pt x="700" y="617"/>
                    </a:cubicBezTo>
                    <a:cubicBezTo>
                      <a:pt x="683" y="619"/>
                      <a:pt x="665" y="620"/>
                      <a:pt x="648" y="620"/>
                    </a:cubicBezTo>
                    <a:cubicBezTo>
                      <a:pt x="646" y="620"/>
                      <a:pt x="644" y="620"/>
                      <a:pt x="642" y="620"/>
                    </a:cubicBezTo>
                    <a:cubicBezTo>
                      <a:pt x="598" y="672"/>
                      <a:pt x="539" y="709"/>
                      <a:pt x="470" y="723"/>
                    </a:cubicBezTo>
                    <a:cubicBezTo>
                      <a:pt x="450" y="727"/>
                      <a:pt x="430" y="729"/>
                      <a:pt x="411" y="729"/>
                    </a:cubicBezTo>
                    <a:cubicBezTo>
                      <a:pt x="255" y="729"/>
                      <a:pt x="113" y="607"/>
                      <a:pt x="78" y="433"/>
                    </a:cubicBezTo>
                    <a:cubicBezTo>
                      <a:pt x="48" y="283"/>
                      <a:pt x="106" y="137"/>
                      <a:pt x="215" y="62"/>
                    </a:cubicBezTo>
                    <a:cubicBezTo>
                      <a:pt x="218" y="41"/>
                      <a:pt x="223" y="20"/>
                      <a:pt x="229"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460" name="Freeform 110"/>
              <p:cNvSpPr>
                <a:spLocks/>
              </p:cNvSpPr>
              <p:nvPr/>
            </p:nvSpPr>
            <p:spPr bwMode="auto">
              <a:xfrm>
                <a:off x="-4834179" y="2722405"/>
                <a:ext cx="1149350" cy="1285875"/>
              </a:xfrm>
              <a:custGeom>
                <a:avLst/>
                <a:gdLst>
                  <a:gd name="T0" fmla="*/ 167 w 594"/>
                  <a:gd name="T1" fmla="*/ 0 h 667"/>
                  <a:gd name="T2" fmla="*/ 30 w 594"/>
                  <a:gd name="T3" fmla="*/ 371 h 667"/>
                  <a:gd name="T4" fmla="*/ 363 w 594"/>
                  <a:gd name="T5" fmla="*/ 667 h 667"/>
                  <a:gd name="T6" fmla="*/ 422 w 594"/>
                  <a:gd name="T7" fmla="*/ 661 h 667"/>
                  <a:gd name="T8" fmla="*/ 594 w 594"/>
                  <a:gd name="T9" fmla="*/ 558 h 667"/>
                  <a:gd name="T10" fmla="*/ 323 w 594"/>
                  <a:gd name="T11" fmla="*/ 448 h 667"/>
                  <a:gd name="T12" fmla="*/ 221 w 594"/>
                  <a:gd name="T13" fmla="*/ 332 h 667"/>
                  <a:gd name="T14" fmla="*/ 218 w 594"/>
                  <a:gd name="T15" fmla="*/ 311 h 667"/>
                  <a:gd name="T16" fmla="*/ 171 w 594"/>
                  <a:gd name="T17" fmla="*/ 177 h 667"/>
                  <a:gd name="T18" fmla="*/ 167 w 594"/>
                  <a:gd name="T19" fmla="*/ 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4" h="667">
                    <a:moveTo>
                      <a:pt x="167" y="0"/>
                    </a:moveTo>
                    <a:cubicBezTo>
                      <a:pt x="58" y="75"/>
                      <a:pt x="0" y="221"/>
                      <a:pt x="30" y="371"/>
                    </a:cubicBezTo>
                    <a:cubicBezTo>
                      <a:pt x="65" y="545"/>
                      <a:pt x="207" y="667"/>
                      <a:pt x="363" y="667"/>
                    </a:cubicBezTo>
                    <a:cubicBezTo>
                      <a:pt x="382" y="667"/>
                      <a:pt x="402" y="665"/>
                      <a:pt x="422" y="661"/>
                    </a:cubicBezTo>
                    <a:cubicBezTo>
                      <a:pt x="491" y="647"/>
                      <a:pt x="550" y="610"/>
                      <a:pt x="594" y="558"/>
                    </a:cubicBezTo>
                    <a:cubicBezTo>
                      <a:pt x="494" y="557"/>
                      <a:pt x="398" y="516"/>
                      <a:pt x="323" y="448"/>
                    </a:cubicBezTo>
                    <a:cubicBezTo>
                      <a:pt x="273" y="434"/>
                      <a:pt x="232" y="390"/>
                      <a:pt x="221" y="332"/>
                    </a:cubicBezTo>
                    <a:cubicBezTo>
                      <a:pt x="219" y="325"/>
                      <a:pt x="218" y="318"/>
                      <a:pt x="218" y="311"/>
                    </a:cubicBezTo>
                    <a:cubicBezTo>
                      <a:pt x="197" y="270"/>
                      <a:pt x="181" y="225"/>
                      <a:pt x="171" y="177"/>
                    </a:cubicBezTo>
                    <a:cubicBezTo>
                      <a:pt x="159" y="117"/>
                      <a:pt x="158" y="57"/>
                      <a:pt x="167" y="0"/>
                    </a:cubicBezTo>
                  </a:path>
                </a:pathLst>
              </a:custGeom>
              <a:solidFill>
                <a:srgbClr val="DE84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461" name="Freeform 111"/>
              <p:cNvSpPr>
                <a:spLocks/>
              </p:cNvSpPr>
              <p:nvPr/>
            </p:nvSpPr>
            <p:spPr bwMode="auto">
              <a:xfrm>
                <a:off x="-4411904" y="3322480"/>
                <a:ext cx="203200" cy="263525"/>
              </a:xfrm>
              <a:custGeom>
                <a:avLst/>
                <a:gdLst>
                  <a:gd name="T0" fmla="*/ 0 w 105"/>
                  <a:gd name="T1" fmla="*/ 0 h 137"/>
                  <a:gd name="T2" fmla="*/ 3 w 105"/>
                  <a:gd name="T3" fmla="*/ 21 h 137"/>
                  <a:gd name="T4" fmla="*/ 105 w 105"/>
                  <a:gd name="T5" fmla="*/ 137 h 137"/>
                  <a:gd name="T6" fmla="*/ 0 w 105"/>
                  <a:gd name="T7" fmla="*/ 0 h 137"/>
                </a:gdLst>
                <a:ahLst/>
                <a:cxnLst>
                  <a:cxn ang="0">
                    <a:pos x="T0" y="T1"/>
                  </a:cxn>
                  <a:cxn ang="0">
                    <a:pos x="T2" y="T3"/>
                  </a:cxn>
                  <a:cxn ang="0">
                    <a:pos x="T4" y="T5"/>
                  </a:cxn>
                  <a:cxn ang="0">
                    <a:pos x="T6" y="T7"/>
                  </a:cxn>
                </a:cxnLst>
                <a:rect l="0" t="0" r="r" b="b"/>
                <a:pathLst>
                  <a:path w="105" h="137">
                    <a:moveTo>
                      <a:pt x="0" y="0"/>
                    </a:moveTo>
                    <a:cubicBezTo>
                      <a:pt x="0" y="7"/>
                      <a:pt x="1" y="14"/>
                      <a:pt x="3" y="21"/>
                    </a:cubicBezTo>
                    <a:cubicBezTo>
                      <a:pt x="14" y="79"/>
                      <a:pt x="55" y="123"/>
                      <a:pt x="105" y="137"/>
                    </a:cubicBezTo>
                    <a:cubicBezTo>
                      <a:pt x="63" y="99"/>
                      <a:pt x="27" y="53"/>
                      <a:pt x="0"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62" name="Freeform 112"/>
              <p:cNvSpPr>
                <a:spLocks/>
              </p:cNvSpPr>
              <p:nvPr/>
            </p:nvSpPr>
            <p:spPr bwMode="auto">
              <a:xfrm>
                <a:off x="-7320204" y="3622517"/>
                <a:ext cx="1949450" cy="622300"/>
              </a:xfrm>
              <a:custGeom>
                <a:avLst/>
                <a:gdLst>
                  <a:gd name="T0" fmla="*/ 0 w 1228"/>
                  <a:gd name="T1" fmla="*/ 0 h 392"/>
                  <a:gd name="T2" fmla="*/ 0 w 1228"/>
                  <a:gd name="T3" fmla="*/ 0 h 392"/>
                  <a:gd name="T4" fmla="*/ 79 w 1228"/>
                  <a:gd name="T5" fmla="*/ 392 h 392"/>
                  <a:gd name="T6" fmla="*/ 1228 w 1228"/>
                  <a:gd name="T7" fmla="*/ 163 h 392"/>
                  <a:gd name="T8" fmla="*/ 0 w 1228"/>
                  <a:gd name="T9" fmla="*/ 0 h 392"/>
                </a:gdLst>
                <a:ahLst/>
                <a:cxnLst>
                  <a:cxn ang="0">
                    <a:pos x="T0" y="T1"/>
                  </a:cxn>
                  <a:cxn ang="0">
                    <a:pos x="T2" y="T3"/>
                  </a:cxn>
                  <a:cxn ang="0">
                    <a:pos x="T4" y="T5"/>
                  </a:cxn>
                  <a:cxn ang="0">
                    <a:pos x="T6" y="T7"/>
                  </a:cxn>
                  <a:cxn ang="0">
                    <a:pos x="T8" y="T9"/>
                  </a:cxn>
                </a:cxnLst>
                <a:rect l="0" t="0" r="r" b="b"/>
                <a:pathLst>
                  <a:path w="1228" h="392">
                    <a:moveTo>
                      <a:pt x="0" y="0"/>
                    </a:moveTo>
                    <a:lnTo>
                      <a:pt x="0" y="0"/>
                    </a:lnTo>
                    <a:lnTo>
                      <a:pt x="79" y="392"/>
                    </a:lnTo>
                    <a:lnTo>
                      <a:pt x="1228" y="163"/>
                    </a:lnTo>
                    <a:lnTo>
                      <a:pt x="0" y="0"/>
                    </a:lnTo>
                    <a:close/>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63" name="Freeform 113"/>
              <p:cNvSpPr>
                <a:spLocks/>
              </p:cNvSpPr>
              <p:nvPr/>
            </p:nvSpPr>
            <p:spPr bwMode="auto">
              <a:xfrm>
                <a:off x="-7320204" y="3622517"/>
                <a:ext cx="1949450" cy="622300"/>
              </a:xfrm>
              <a:custGeom>
                <a:avLst/>
                <a:gdLst>
                  <a:gd name="T0" fmla="*/ 0 w 1228"/>
                  <a:gd name="T1" fmla="*/ 0 h 392"/>
                  <a:gd name="T2" fmla="*/ 0 w 1228"/>
                  <a:gd name="T3" fmla="*/ 0 h 392"/>
                  <a:gd name="T4" fmla="*/ 79 w 1228"/>
                  <a:gd name="T5" fmla="*/ 392 h 392"/>
                  <a:gd name="T6" fmla="*/ 1228 w 1228"/>
                  <a:gd name="T7" fmla="*/ 163 h 392"/>
                  <a:gd name="T8" fmla="*/ 0 w 1228"/>
                  <a:gd name="T9" fmla="*/ 0 h 392"/>
                </a:gdLst>
                <a:ahLst/>
                <a:cxnLst>
                  <a:cxn ang="0">
                    <a:pos x="T0" y="T1"/>
                  </a:cxn>
                  <a:cxn ang="0">
                    <a:pos x="T2" y="T3"/>
                  </a:cxn>
                  <a:cxn ang="0">
                    <a:pos x="T4" y="T5"/>
                  </a:cxn>
                  <a:cxn ang="0">
                    <a:pos x="T6" y="T7"/>
                  </a:cxn>
                  <a:cxn ang="0">
                    <a:pos x="T8" y="T9"/>
                  </a:cxn>
                </a:cxnLst>
                <a:rect l="0" t="0" r="r" b="b"/>
                <a:pathLst>
                  <a:path w="1228" h="392">
                    <a:moveTo>
                      <a:pt x="0" y="0"/>
                    </a:moveTo>
                    <a:lnTo>
                      <a:pt x="0" y="0"/>
                    </a:lnTo>
                    <a:lnTo>
                      <a:pt x="79" y="392"/>
                    </a:lnTo>
                    <a:lnTo>
                      <a:pt x="1228" y="16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11" name="Group 10"/>
            <p:cNvGrpSpPr/>
            <p:nvPr/>
          </p:nvGrpSpPr>
          <p:grpSpPr>
            <a:xfrm>
              <a:off x="2090389" y="3796933"/>
              <a:ext cx="404085" cy="141775"/>
              <a:chOff x="2787185" y="3919577"/>
              <a:chExt cx="538780" cy="189033"/>
            </a:xfrm>
          </p:grpSpPr>
          <p:grpSp>
            <p:nvGrpSpPr>
              <p:cNvPr id="10" name="Group 9"/>
              <p:cNvGrpSpPr/>
              <p:nvPr/>
            </p:nvGrpSpPr>
            <p:grpSpPr>
              <a:xfrm>
                <a:off x="2811280" y="3931997"/>
                <a:ext cx="501520" cy="165434"/>
                <a:chOff x="2811280" y="3931997"/>
                <a:chExt cx="501520" cy="165434"/>
              </a:xfrm>
            </p:grpSpPr>
            <p:sp>
              <p:nvSpPr>
                <p:cNvPr id="468" name="Freeform 117"/>
                <p:cNvSpPr>
                  <a:spLocks/>
                </p:cNvSpPr>
                <p:nvPr/>
              </p:nvSpPr>
              <p:spPr bwMode="auto">
                <a:xfrm>
                  <a:off x="2811280" y="3931997"/>
                  <a:ext cx="501520" cy="165434"/>
                </a:xfrm>
                <a:custGeom>
                  <a:avLst/>
                  <a:gdLst>
                    <a:gd name="T0" fmla="*/ 1657 w 1657"/>
                    <a:gd name="T1" fmla="*/ 0 h 549"/>
                    <a:gd name="T2" fmla="*/ 240 w 1657"/>
                    <a:gd name="T3" fmla="*/ 0 h 549"/>
                    <a:gd name="T4" fmla="*/ 0 w 1657"/>
                    <a:gd name="T5" fmla="*/ 250 h 549"/>
                    <a:gd name="T6" fmla="*/ 0 w 1657"/>
                    <a:gd name="T7" fmla="*/ 298 h 549"/>
                    <a:gd name="T8" fmla="*/ 240 w 1657"/>
                    <a:gd name="T9" fmla="*/ 549 h 549"/>
                    <a:gd name="T10" fmla="*/ 1657 w 1657"/>
                    <a:gd name="T11" fmla="*/ 549 h 549"/>
                    <a:gd name="T12" fmla="*/ 1657 w 1657"/>
                    <a:gd name="T13" fmla="*/ 0 h 549"/>
                  </a:gdLst>
                  <a:ahLst/>
                  <a:cxnLst>
                    <a:cxn ang="0">
                      <a:pos x="T0" y="T1"/>
                    </a:cxn>
                    <a:cxn ang="0">
                      <a:pos x="T2" y="T3"/>
                    </a:cxn>
                    <a:cxn ang="0">
                      <a:pos x="T4" y="T5"/>
                    </a:cxn>
                    <a:cxn ang="0">
                      <a:pos x="T6" y="T7"/>
                    </a:cxn>
                    <a:cxn ang="0">
                      <a:pos x="T8" y="T9"/>
                    </a:cxn>
                    <a:cxn ang="0">
                      <a:pos x="T10" y="T11"/>
                    </a:cxn>
                    <a:cxn ang="0">
                      <a:pos x="T12" y="T13"/>
                    </a:cxn>
                  </a:cxnLst>
                  <a:rect l="0" t="0" r="r" b="b"/>
                  <a:pathLst>
                    <a:path w="1657" h="549">
                      <a:moveTo>
                        <a:pt x="1657" y="0"/>
                      </a:moveTo>
                      <a:cubicBezTo>
                        <a:pt x="240" y="0"/>
                        <a:pt x="240" y="0"/>
                        <a:pt x="240" y="0"/>
                      </a:cubicBezTo>
                      <a:cubicBezTo>
                        <a:pt x="107" y="0"/>
                        <a:pt x="0" y="112"/>
                        <a:pt x="0" y="250"/>
                      </a:cubicBezTo>
                      <a:cubicBezTo>
                        <a:pt x="0" y="298"/>
                        <a:pt x="0" y="298"/>
                        <a:pt x="0" y="298"/>
                      </a:cubicBezTo>
                      <a:cubicBezTo>
                        <a:pt x="0" y="437"/>
                        <a:pt x="107" y="549"/>
                        <a:pt x="240" y="549"/>
                      </a:cubicBezTo>
                      <a:cubicBezTo>
                        <a:pt x="1657" y="549"/>
                        <a:pt x="1657" y="549"/>
                        <a:pt x="1657" y="549"/>
                      </a:cubicBezTo>
                      <a:lnTo>
                        <a:pt x="16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469" name="Rectangle 118"/>
                <p:cNvSpPr>
                  <a:spLocks noChangeArrowheads="1"/>
                </p:cNvSpPr>
                <p:nvPr/>
              </p:nvSpPr>
              <p:spPr bwMode="auto">
                <a:xfrm>
                  <a:off x="2822458" y="394069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0" name="Rectangle 119"/>
                <p:cNvSpPr>
                  <a:spLocks noChangeArrowheads="1"/>
                </p:cNvSpPr>
                <p:nvPr/>
              </p:nvSpPr>
              <p:spPr bwMode="auto">
                <a:xfrm>
                  <a:off x="2822458" y="3947646"/>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1" name="Rectangle 120"/>
                <p:cNvSpPr>
                  <a:spLocks noChangeArrowheads="1"/>
                </p:cNvSpPr>
                <p:nvPr/>
              </p:nvSpPr>
              <p:spPr bwMode="auto">
                <a:xfrm>
                  <a:off x="2822458" y="3954353"/>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2" name="Rectangle 121"/>
                <p:cNvSpPr>
                  <a:spLocks noChangeArrowheads="1"/>
                </p:cNvSpPr>
                <p:nvPr/>
              </p:nvSpPr>
              <p:spPr bwMode="auto">
                <a:xfrm>
                  <a:off x="2822458" y="3961308"/>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3" name="Rectangle 122"/>
                <p:cNvSpPr>
                  <a:spLocks noChangeArrowheads="1"/>
                </p:cNvSpPr>
                <p:nvPr/>
              </p:nvSpPr>
              <p:spPr bwMode="auto">
                <a:xfrm>
                  <a:off x="2822458" y="3968014"/>
                  <a:ext cx="490342" cy="3478"/>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4" name="Rectangle 123"/>
                <p:cNvSpPr>
                  <a:spLocks noChangeArrowheads="1"/>
                </p:cNvSpPr>
                <p:nvPr/>
              </p:nvSpPr>
              <p:spPr bwMode="auto">
                <a:xfrm>
                  <a:off x="2822458" y="397497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5" name="Rectangle 124"/>
                <p:cNvSpPr>
                  <a:spLocks noChangeArrowheads="1"/>
                </p:cNvSpPr>
                <p:nvPr/>
              </p:nvSpPr>
              <p:spPr bwMode="auto">
                <a:xfrm>
                  <a:off x="2822458" y="398192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6" name="Rectangle 125"/>
                <p:cNvSpPr>
                  <a:spLocks noChangeArrowheads="1"/>
                </p:cNvSpPr>
                <p:nvPr/>
              </p:nvSpPr>
              <p:spPr bwMode="auto">
                <a:xfrm>
                  <a:off x="2822458" y="398888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7" name="Rectangle 126"/>
                <p:cNvSpPr>
                  <a:spLocks noChangeArrowheads="1"/>
                </p:cNvSpPr>
                <p:nvPr/>
              </p:nvSpPr>
              <p:spPr bwMode="auto">
                <a:xfrm>
                  <a:off x="2822458" y="399583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8" name="Rectangle 127"/>
                <p:cNvSpPr>
                  <a:spLocks noChangeArrowheads="1"/>
                </p:cNvSpPr>
                <p:nvPr/>
              </p:nvSpPr>
              <p:spPr bwMode="auto">
                <a:xfrm>
                  <a:off x="2822458" y="400279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9" name="Rectangle 128"/>
                <p:cNvSpPr>
                  <a:spLocks noChangeArrowheads="1"/>
                </p:cNvSpPr>
                <p:nvPr/>
              </p:nvSpPr>
              <p:spPr bwMode="auto">
                <a:xfrm>
                  <a:off x="2822458" y="400949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0" name="Rectangle 129"/>
                <p:cNvSpPr>
                  <a:spLocks noChangeArrowheads="1"/>
                </p:cNvSpPr>
                <p:nvPr/>
              </p:nvSpPr>
              <p:spPr bwMode="auto">
                <a:xfrm>
                  <a:off x="2822458" y="4016453"/>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1" name="Rectangle 130"/>
                <p:cNvSpPr>
                  <a:spLocks noChangeArrowheads="1"/>
                </p:cNvSpPr>
                <p:nvPr/>
              </p:nvSpPr>
              <p:spPr bwMode="auto">
                <a:xfrm>
                  <a:off x="2822458" y="4023408"/>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2" name="Rectangle 131"/>
                <p:cNvSpPr>
                  <a:spLocks noChangeArrowheads="1"/>
                </p:cNvSpPr>
                <p:nvPr/>
              </p:nvSpPr>
              <p:spPr bwMode="auto">
                <a:xfrm>
                  <a:off x="2822458" y="4030114"/>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3" name="Rectangle 132"/>
                <p:cNvSpPr>
                  <a:spLocks noChangeArrowheads="1"/>
                </p:cNvSpPr>
                <p:nvPr/>
              </p:nvSpPr>
              <p:spPr bwMode="auto">
                <a:xfrm>
                  <a:off x="2822458" y="403707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4" name="Rectangle 133"/>
                <p:cNvSpPr>
                  <a:spLocks noChangeArrowheads="1"/>
                </p:cNvSpPr>
                <p:nvPr/>
              </p:nvSpPr>
              <p:spPr bwMode="auto">
                <a:xfrm>
                  <a:off x="2822458" y="404402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5" name="Rectangle 134"/>
                <p:cNvSpPr>
                  <a:spLocks noChangeArrowheads="1"/>
                </p:cNvSpPr>
                <p:nvPr/>
              </p:nvSpPr>
              <p:spPr bwMode="auto">
                <a:xfrm>
                  <a:off x="2822458" y="405098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6" name="Rectangle 135"/>
                <p:cNvSpPr>
                  <a:spLocks noChangeArrowheads="1"/>
                </p:cNvSpPr>
                <p:nvPr/>
              </p:nvSpPr>
              <p:spPr bwMode="auto">
                <a:xfrm>
                  <a:off x="2822458" y="405793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7" name="Rectangle 136"/>
                <p:cNvSpPr>
                  <a:spLocks noChangeArrowheads="1"/>
                </p:cNvSpPr>
                <p:nvPr/>
              </p:nvSpPr>
              <p:spPr bwMode="auto">
                <a:xfrm>
                  <a:off x="2822458" y="406489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8" name="Rectangle 137"/>
                <p:cNvSpPr>
                  <a:spLocks noChangeArrowheads="1"/>
                </p:cNvSpPr>
                <p:nvPr/>
              </p:nvSpPr>
              <p:spPr bwMode="auto">
                <a:xfrm>
                  <a:off x="2822458" y="407159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9" name="Rectangle 138"/>
                <p:cNvSpPr>
                  <a:spLocks noChangeArrowheads="1"/>
                </p:cNvSpPr>
                <p:nvPr/>
              </p:nvSpPr>
              <p:spPr bwMode="auto">
                <a:xfrm>
                  <a:off x="2822458" y="4078553"/>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0" name="Rectangle 139"/>
                <p:cNvSpPr>
                  <a:spLocks noChangeArrowheads="1"/>
                </p:cNvSpPr>
                <p:nvPr/>
              </p:nvSpPr>
              <p:spPr bwMode="auto">
                <a:xfrm>
                  <a:off x="2822458" y="4085508"/>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491" name="Freeform 140"/>
              <p:cNvSpPr>
                <a:spLocks/>
              </p:cNvSpPr>
              <p:nvPr/>
            </p:nvSpPr>
            <p:spPr bwMode="auto">
              <a:xfrm>
                <a:off x="2787185" y="3919577"/>
                <a:ext cx="538780" cy="189033"/>
              </a:xfrm>
              <a:custGeom>
                <a:avLst/>
                <a:gdLst>
                  <a:gd name="T0" fmla="*/ 1780 w 1780"/>
                  <a:gd name="T1" fmla="*/ 570 h 627"/>
                  <a:gd name="T2" fmla="*/ 320 w 1780"/>
                  <a:gd name="T3" fmla="*/ 570 h 627"/>
                  <a:gd name="T4" fmla="*/ 109 w 1780"/>
                  <a:gd name="T5" fmla="*/ 373 h 627"/>
                  <a:gd name="T6" fmla="*/ 109 w 1780"/>
                  <a:gd name="T7" fmla="*/ 254 h 627"/>
                  <a:gd name="T8" fmla="*/ 320 w 1780"/>
                  <a:gd name="T9" fmla="*/ 57 h 627"/>
                  <a:gd name="T10" fmla="*/ 1780 w 1780"/>
                  <a:gd name="T11" fmla="*/ 57 h 627"/>
                  <a:gd name="T12" fmla="*/ 1780 w 1780"/>
                  <a:gd name="T13" fmla="*/ 0 h 627"/>
                  <a:gd name="T14" fmla="*/ 240 w 1780"/>
                  <a:gd name="T15" fmla="*/ 0 h 627"/>
                  <a:gd name="T16" fmla="*/ 0 w 1780"/>
                  <a:gd name="T17" fmla="*/ 241 h 627"/>
                  <a:gd name="T18" fmla="*/ 0 w 1780"/>
                  <a:gd name="T19" fmla="*/ 387 h 627"/>
                  <a:gd name="T20" fmla="*/ 240 w 1780"/>
                  <a:gd name="T21" fmla="*/ 627 h 627"/>
                  <a:gd name="T22" fmla="*/ 1780 w 1780"/>
                  <a:gd name="T23" fmla="*/ 627 h 627"/>
                  <a:gd name="T24" fmla="*/ 1780 w 1780"/>
                  <a:gd name="T25" fmla="*/ 570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0" h="627">
                    <a:moveTo>
                      <a:pt x="1780" y="570"/>
                    </a:moveTo>
                    <a:cubicBezTo>
                      <a:pt x="320" y="570"/>
                      <a:pt x="320" y="570"/>
                      <a:pt x="320" y="570"/>
                    </a:cubicBezTo>
                    <a:cubicBezTo>
                      <a:pt x="203" y="570"/>
                      <a:pt x="109" y="482"/>
                      <a:pt x="109" y="373"/>
                    </a:cubicBezTo>
                    <a:cubicBezTo>
                      <a:pt x="109" y="254"/>
                      <a:pt x="109" y="254"/>
                      <a:pt x="109" y="254"/>
                    </a:cubicBezTo>
                    <a:cubicBezTo>
                      <a:pt x="109" y="145"/>
                      <a:pt x="203" y="57"/>
                      <a:pt x="320" y="57"/>
                    </a:cubicBezTo>
                    <a:cubicBezTo>
                      <a:pt x="1780" y="57"/>
                      <a:pt x="1780" y="57"/>
                      <a:pt x="1780" y="57"/>
                    </a:cubicBezTo>
                    <a:cubicBezTo>
                      <a:pt x="1780" y="0"/>
                      <a:pt x="1780" y="0"/>
                      <a:pt x="1780" y="0"/>
                    </a:cubicBezTo>
                    <a:cubicBezTo>
                      <a:pt x="240" y="0"/>
                      <a:pt x="240" y="0"/>
                      <a:pt x="240" y="0"/>
                    </a:cubicBezTo>
                    <a:cubicBezTo>
                      <a:pt x="107" y="0"/>
                      <a:pt x="0" y="108"/>
                      <a:pt x="0" y="241"/>
                    </a:cubicBezTo>
                    <a:cubicBezTo>
                      <a:pt x="0" y="387"/>
                      <a:pt x="0" y="387"/>
                      <a:pt x="0" y="387"/>
                    </a:cubicBezTo>
                    <a:cubicBezTo>
                      <a:pt x="0" y="519"/>
                      <a:pt x="107" y="627"/>
                      <a:pt x="240" y="627"/>
                    </a:cubicBezTo>
                    <a:cubicBezTo>
                      <a:pt x="1780" y="627"/>
                      <a:pt x="1780" y="627"/>
                      <a:pt x="1780" y="627"/>
                    </a:cubicBezTo>
                    <a:lnTo>
                      <a:pt x="1780" y="570"/>
                    </a:lnTo>
                    <a:close/>
                  </a:path>
                </a:pathLst>
              </a:custGeom>
              <a:solidFill>
                <a:schemeClr val="accent5"/>
              </a:solidFill>
              <a:ln>
                <a:noFill/>
              </a:ln>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grpSp>
        <p:grpSp>
          <p:nvGrpSpPr>
            <p:cNvPr id="9" name="Group 8"/>
            <p:cNvGrpSpPr/>
            <p:nvPr/>
          </p:nvGrpSpPr>
          <p:grpSpPr>
            <a:xfrm>
              <a:off x="2141063" y="3655158"/>
              <a:ext cx="404271" cy="141588"/>
              <a:chOff x="2854750" y="3730544"/>
              <a:chExt cx="539028" cy="188784"/>
            </a:xfrm>
          </p:grpSpPr>
          <p:sp>
            <p:nvSpPr>
              <p:cNvPr id="492" name="Freeform 141"/>
              <p:cNvSpPr>
                <a:spLocks/>
              </p:cNvSpPr>
              <p:nvPr/>
            </p:nvSpPr>
            <p:spPr bwMode="auto">
              <a:xfrm>
                <a:off x="2868412" y="3742716"/>
                <a:ext cx="501520" cy="165434"/>
              </a:xfrm>
              <a:custGeom>
                <a:avLst/>
                <a:gdLst>
                  <a:gd name="T0" fmla="*/ 0 w 1657"/>
                  <a:gd name="T1" fmla="*/ 0 h 549"/>
                  <a:gd name="T2" fmla="*/ 1417 w 1657"/>
                  <a:gd name="T3" fmla="*/ 0 h 549"/>
                  <a:gd name="T4" fmla="*/ 1657 w 1657"/>
                  <a:gd name="T5" fmla="*/ 251 h 549"/>
                  <a:gd name="T6" fmla="*/ 1657 w 1657"/>
                  <a:gd name="T7" fmla="*/ 299 h 549"/>
                  <a:gd name="T8" fmla="*/ 1417 w 1657"/>
                  <a:gd name="T9" fmla="*/ 549 h 549"/>
                  <a:gd name="T10" fmla="*/ 0 w 1657"/>
                  <a:gd name="T11" fmla="*/ 549 h 549"/>
                  <a:gd name="T12" fmla="*/ 0 w 1657"/>
                  <a:gd name="T13" fmla="*/ 0 h 549"/>
                </a:gdLst>
                <a:ahLst/>
                <a:cxnLst>
                  <a:cxn ang="0">
                    <a:pos x="T0" y="T1"/>
                  </a:cxn>
                  <a:cxn ang="0">
                    <a:pos x="T2" y="T3"/>
                  </a:cxn>
                  <a:cxn ang="0">
                    <a:pos x="T4" y="T5"/>
                  </a:cxn>
                  <a:cxn ang="0">
                    <a:pos x="T6" y="T7"/>
                  </a:cxn>
                  <a:cxn ang="0">
                    <a:pos x="T8" y="T9"/>
                  </a:cxn>
                  <a:cxn ang="0">
                    <a:pos x="T10" y="T11"/>
                  </a:cxn>
                  <a:cxn ang="0">
                    <a:pos x="T12" y="T13"/>
                  </a:cxn>
                </a:cxnLst>
                <a:rect l="0" t="0" r="r" b="b"/>
                <a:pathLst>
                  <a:path w="1657" h="549">
                    <a:moveTo>
                      <a:pt x="0" y="0"/>
                    </a:moveTo>
                    <a:cubicBezTo>
                      <a:pt x="1417" y="0"/>
                      <a:pt x="1417" y="0"/>
                      <a:pt x="1417" y="0"/>
                    </a:cubicBezTo>
                    <a:cubicBezTo>
                      <a:pt x="1550" y="0"/>
                      <a:pt x="1657" y="112"/>
                      <a:pt x="1657" y="251"/>
                    </a:cubicBezTo>
                    <a:cubicBezTo>
                      <a:pt x="1657" y="299"/>
                      <a:pt x="1657" y="299"/>
                      <a:pt x="1657" y="299"/>
                    </a:cubicBezTo>
                    <a:cubicBezTo>
                      <a:pt x="1657" y="437"/>
                      <a:pt x="1550" y="549"/>
                      <a:pt x="1417" y="549"/>
                    </a:cubicBezTo>
                    <a:cubicBezTo>
                      <a:pt x="0" y="549"/>
                      <a:pt x="0" y="549"/>
                      <a:pt x="0" y="549"/>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493" name="Rectangle 142"/>
              <p:cNvSpPr>
                <a:spLocks noChangeArrowheads="1"/>
              </p:cNvSpPr>
              <p:nvPr/>
            </p:nvSpPr>
            <p:spPr bwMode="auto">
              <a:xfrm>
                <a:off x="2868412" y="375141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4" name="Rectangle 143"/>
              <p:cNvSpPr>
                <a:spLocks noChangeArrowheads="1"/>
              </p:cNvSpPr>
              <p:nvPr/>
            </p:nvSpPr>
            <p:spPr bwMode="auto">
              <a:xfrm>
                <a:off x="2868412" y="3758365"/>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5" name="Rectangle 144"/>
              <p:cNvSpPr>
                <a:spLocks noChangeArrowheads="1"/>
              </p:cNvSpPr>
              <p:nvPr/>
            </p:nvSpPr>
            <p:spPr bwMode="auto">
              <a:xfrm>
                <a:off x="2868412" y="376532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6" name="Rectangle 145"/>
              <p:cNvSpPr>
                <a:spLocks noChangeArrowheads="1"/>
              </p:cNvSpPr>
              <p:nvPr/>
            </p:nvSpPr>
            <p:spPr bwMode="auto">
              <a:xfrm>
                <a:off x="2868412" y="377227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7" name="Rectangle 146"/>
              <p:cNvSpPr>
                <a:spLocks noChangeArrowheads="1"/>
              </p:cNvSpPr>
              <p:nvPr/>
            </p:nvSpPr>
            <p:spPr bwMode="auto">
              <a:xfrm>
                <a:off x="2868412" y="3778982"/>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8" name="Rectangle 147"/>
              <p:cNvSpPr>
                <a:spLocks noChangeArrowheads="1"/>
              </p:cNvSpPr>
              <p:nvPr/>
            </p:nvSpPr>
            <p:spPr bwMode="auto">
              <a:xfrm>
                <a:off x="2868412" y="378593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9" name="Rectangle 148"/>
              <p:cNvSpPr>
                <a:spLocks noChangeArrowheads="1"/>
              </p:cNvSpPr>
              <p:nvPr/>
            </p:nvSpPr>
            <p:spPr bwMode="auto">
              <a:xfrm>
                <a:off x="2868412" y="3792892"/>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0" name="Rectangle 149"/>
              <p:cNvSpPr>
                <a:spLocks noChangeArrowheads="1"/>
              </p:cNvSpPr>
              <p:nvPr/>
            </p:nvSpPr>
            <p:spPr bwMode="auto">
              <a:xfrm>
                <a:off x="2868412" y="3799848"/>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1" name="Rectangle 150"/>
              <p:cNvSpPr>
                <a:spLocks noChangeArrowheads="1"/>
              </p:cNvSpPr>
              <p:nvPr/>
            </p:nvSpPr>
            <p:spPr bwMode="auto">
              <a:xfrm>
                <a:off x="2868412" y="3806803"/>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2" name="Rectangle 151"/>
              <p:cNvSpPr>
                <a:spLocks noChangeArrowheads="1"/>
              </p:cNvSpPr>
              <p:nvPr/>
            </p:nvSpPr>
            <p:spPr bwMode="auto">
              <a:xfrm>
                <a:off x="2868412" y="381351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3" name="Rectangle 152"/>
              <p:cNvSpPr>
                <a:spLocks noChangeArrowheads="1"/>
              </p:cNvSpPr>
              <p:nvPr/>
            </p:nvSpPr>
            <p:spPr bwMode="auto">
              <a:xfrm>
                <a:off x="2868412" y="3820465"/>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4" name="Rectangle 153"/>
              <p:cNvSpPr>
                <a:spLocks noChangeArrowheads="1"/>
              </p:cNvSpPr>
              <p:nvPr/>
            </p:nvSpPr>
            <p:spPr bwMode="auto">
              <a:xfrm>
                <a:off x="2868412" y="382742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5" name="Rectangle 154"/>
              <p:cNvSpPr>
                <a:spLocks noChangeArrowheads="1"/>
              </p:cNvSpPr>
              <p:nvPr/>
            </p:nvSpPr>
            <p:spPr bwMode="auto">
              <a:xfrm>
                <a:off x="2868412" y="383437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6" name="Rectangle 155"/>
              <p:cNvSpPr>
                <a:spLocks noChangeArrowheads="1"/>
              </p:cNvSpPr>
              <p:nvPr/>
            </p:nvSpPr>
            <p:spPr bwMode="auto">
              <a:xfrm>
                <a:off x="2868412" y="384133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7" name="Rectangle 156"/>
              <p:cNvSpPr>
                <a:spLocks noChangeArrowheads="1"/>
              </p:cNvSpPr>
              <p:nvPr/>
            </p:nvSpPr>
            <p:spPr bwMode="auto">
              <a:xfrm>
                <a:off x="2868412" y="384803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8" name="Rectangle 157"/>
              <p:cNvSpPr>
                <a:spLocks noChangeArrowheads="1"/>
              </p:cNvSpPr>
              <p:nvPr/>
            </p:nvSpPr>
            <p:spPr bwMode="auto">
              <a:xfrm>
                <a:off x="2868412" y="3854992"/>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9" name="Rectangle 158"/>
              <p:cNvSpPr>
                <a:spLocks noChangeArrowheads="1"/>
              </p:cNvSpPr>
              <p:nvPr/>
            </p:nvSpPr>
            <p:spPr bwMode="auto">
              <a:xfrm>
                <a:off x="2868412" y="3861948"/>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0" name="Rectangle 159"/>
              <p:cNvSpPr>
                <a:spLocks noChangeArrowheads="1"/>
              </p:cNvSpPr>
              <p:nvPr/>
            </p:nvSpPr>
            <p:spPr bwMode="auto">
              <a:xfrm>
                <a:off x="2868412" y="3868654"/>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1" name="Rectangle 160"/>
              <p:cNvSpPr>
                <a:spLocks noChangeArrowheads="1"/>
              </p:cNvSpPr>
              <p:nvPr/>
            </p:nvSpPr>
            <p:spPr bwMode="auto">
              <a:xfrm>
                <a:off x="2868412" y="387561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2" name="Rectangle 161"/>
              <p:cNvSpPr>
                <a:spLocks noChangeArrowheads="1"/>
              </p:cNvSpPr>
              <p:nvPr/>
            </p:nvSpPr>
            <p:spPr bwMode="auto">
              <a:xfrm>
                <a:off x="2868412" y="3882565"/>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3" name="Rectangle 162"/>
              <p:cNvSpPr>
                <a:spLocks noChangeArrowheads="1"/>
              </p:cNvSpPr>
              <p:nvPr/>
            </p:nvSpPr>
            <p:spPr bwMode="auto">
              <a:xfrm>
                <a:off x="2868412" y="388952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4" name="Rectangle 163"/>
              <p:cNvSpPr>
                <a:spLocks noChangeArrowheads="1"/>
              </p:cNvSpPr>
              <p:nvPr/>
            </p:nvSpPr>
            <p:spPr bwMode="auto">
              <a:xfrm>
                <a:off x="2868412" y="389647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5" name="Freeform 164"/>
              <p:cNvSpPr>
                <a:spLocks/>
              </p:cNvSpPr>
              <p:nvPr/>
            </p:nvSpPr>
            <p:spPr bwMode="auto">
              <a:xfrm>
                <a:off x="2854750" y="3730544"/>
                <a:ext cx="539028" cy="188784"/>
              </a:xfrm>
              <a:custGeom>
                <a:avLst/>
                <a:gdLst>
                  <a:gd name="T0" fmla="*/ 0 w 1781"/>
                  <a:gd name="T1" fmla="*/ 570 h 626"/>
                  <a:gd name="T2" fmla="*/ 1461 w 1781"/>
                  <a:gd name="T3" fmla="*/ 570 h 626"/>
                  <a:gd name="T4" fmla="*/ 1672 w 1781"/>
                  <a:gd name="T5" fmla="*/ 373 h 626"/>
                  <a:gd name="T6" fmla="*/ 1672 w 1781"/>
                  <a:gd name="T7" fmla="*/ 254 h 626"/>
                  <a:gd name="T8" fmla="*/ 1461 w 1781"/>
                  <a:gd name="T9" fmla="*/ 57 h 626"/>
                  <a:gd name="T10" fmla="*/ 0 w 1781"/>
                  <a:gd name="T11" fmla="*/ 57 h 626"/>
                  <a:gd name="T12" fmla="*/ 0 w 1781"/>
                  <a:gd name="T13" fmla="*/ 0 h 626"/>
                  <a:gd name="T14" fmla="*/ 1541 w 1781"/>
                  <a:gd name="T15" fmla="*/ 0 h 626"/>
                  <a:gd name="T16" fmla="*/ 1781 w 1781"/>
                  <a:gd name="T17" fmla="*/ 240 h 626"/>
                  <a:gd name="T18" fmla="*/ 1781 w 1781"/>
                  <a:gd name="T19" fmla="*/ 386 h 626"/>
                  <a:gd name="T20" fmla="*/ 1541 w 1781"/>
                  <a:gd name="T21" fmla="*/ 626 h 626"/>
                  <a:gd name="T22" fmla="*/ 0 w 1781"/>
                  <a:gd name="T23" fmla="*/ 626 h 626"/>
                  <a:gd name="T24" fmla="*/ 0 w 1781"/>
                  <a:gd name="T25" fmla="*/ 57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626">
                    <a:moveTo>
                      <a:pt x="0" y="570"/>
                    </a:moveTo>
                    <a:cubicBezTo>
                      <a:pt x="1461" y="570"/>
                      <a:pt x="1461" y="570"/>
                      <a:pt x="1461" y="570"/>
                    </a:cubicBezTo>
                    <a:cubicBezTo>
                      <a:pt x="1578" y="570"/>
                      <a:pt x="1672" y="482"/>
                      <a:pt x="1672" y="373"/>
                    </a:cubicBezTo>
                    <a:cubicBezTo>
                      <a:pt x="1672" y="254"/>
                      <a:pt x="1672" y="254"/>
                      <a:pt x="1672" y="254"/>
                    </a:cubicBezTo>
                    <a:cubicBezTo>
                      <a:pt x="1672" y="145"/>
                      <a:pt x="1578" y="57"/>
                      <a:pt x="1461" y="57"/>
                    </a:cubicBezTo>
                    <a:cubicBezTo>
                      <a:pt x="0" y="57"/>
                      <a:pt x="0" y="57"/>
                      <a:pt x="0" y="57"/>
                    </a:cubicBezTo>
                    <a:cubicBezTo>
                      <a:pt x="0" y="0"/>
                      <a:pt x="0" y="0"/>
                      <a:pt x="0" y="0"/>
                    </a:cubicBezTo>
                    <a:cubicBezTo>
                      <a:pt x="1541" y="0"/>
                      <a:pt x="1541" y="0"/>
                      <a:pt x="1541" y="0"/>
                    </a:cubicBezTo>
                    <a:cubicBezTo>
                      <a:pt x="1674" y="0"/>
                      <a:pt x="1781" y="108"/>
                      <a:pt x="1781" y="240"/>
                    </a:cubicBezTo>
                    <a:cubicBezTo>
                      <a:pt x="1781" y="386"/>
                      <a:pt x="1781" y="386"/>
                      <a:pt x="1781" y="386"/>
                    </a:cubicBezTo>
                    <a:cubicBezTo>
                      <a:pt x="1781" y="519"/>
                      <a:pt x="1674" y="626"/>
                      <a:pt x="1541" y="626"/>
                    </a:cubicBezTo>
                    <a:cubicBezTo>
                      <a:pt x="0" y="626"/>
                      <a:pt x="0" y="626"/>
                      <a:pt x="0" y="626"/>
                    </a:cubicBezTo>
                    <a:lnTo>
                      <a:pt x="0" y="570"/>
                    </a:lnTo>
                    <a:close/>
                  </a:path>
                </a:pathLst>
              </a:custGeom>
              <a:solidFill>
                <a:schemeClr val="accent3"/>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grpSp>
        <p:grpSp>
          <p:nvGrpSpPr>
            <p:cNvPr id="584" name="Group 583"/>
            <p:cNvGrpSpPr/>
            <p:nvPr/>
          </p:nvGrpSpPr>
          <p:grpSpPr>
            <a:xfrm flipH="1">
              <a:off x="1381981" y="1954528"/>
              <a:ext cx="682286" cy="681473"/>
              <a:chOff x="4610100" y="360363"/>
              <a:chExt cx="1331913" cy="1330325"/>
            </a:xfrm>
          </p:grpSpPr>
          <p:sp>
            <p:nvSpPr>
              <p:cNvPr id="585" name="Oval 22"/>
              <p:cNvSpPr>
                <a:spLocks noChangeArrowheads="1"/>
              </p:cNvSpPr>
              <p:nvPr/>
            </p:nvSpPr>
            <p:spPr bwMode="auto">
              <a:xfrm>
                <a:off x="4610100" y="360363"/>
                <a:ext cx="1331913" cy="1330325"/>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86" name="Freeform 23"/>
              <p:cNvSpPr>
                <a:spLocks/>
              </p:cNvSpPr>
              <p:nvPr/>
            </p:nvSpPr>
            <p:spPr bwMode="auto">
              <a:xfrm>
                <a:off x="4889500" y="733426"/>
                <a:ext cx="773113" cy="677863"/>
              </a:xfrm>
              <a:custGeom>
                <a:avLst/>
                <a:gdLst>
                  <a:gd name="T0" fmla="*/ 178 w 204"/>
                  <a:gd name="T1" fmla="*/ 129 h 179"/>
                  <a:gd name="T2" fmla="*/ 192 w 204"/>
                  <a:gd name="T3" fmla="*/ 179 h 179"/>
                  <a:gd name="T4" fmla="*/ 129 w 204"/>
                  <a:gd name="T5" fmla="*/ 151 h 179"/>
                  <a:gd name="T6" fmla="*/ 102 w 204"/>
                  <a:gd name="T7" fmla="*/ 154 h 179"/>
                  <a:gd name="T8" fmla="*/ 0 w 204"/>
                  <a:gd name="T9" fmla="*/ 77 h 179"/>
                  <a:gd name="T10" fmla="*/ 102 w 204"/>
                  <a:gd name="T11" fmla="*/ 0 h 179"/>
                  <a:gd name="T12" fmla="*/ 204 w 204"/>
                  <a:gd name="T13" fmla="*/ 77 h 179"/>
                  <a:gd name="T14" fmla="*/ 178 w 204"/>
                  <a:gd name="T15" fmla="*/ 12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79">
                    <a:moveTo>
                      <a:pt x="178" y="129"/>
                    </a:moveTo>
                    <a:cubicBezTo>
                      <a:pt x="172" y="146"/>
                      <a:pt x="177" y="166"/>
                      <a:pt x="192" y="179"/>
                    </a:cubicBezTo>
                    <a:cubicBezTo>
                      <a:pt x="167" y="179"/>
                      <a:pt x="145" y="169"/>
                      <a:pt x="129" y="151"/>
                    </a:cubicBezTo>
                    <a:cubicBezTo>
                      <a:pt x="120" y="153"/>
                      <a:pt x="111" y="154"/>
                      <a:pt x="102" y="154"/>
                    </a:cubicBezTo>
                    <a:cubicBezTo>
                      <a:pt x="45" y="154"/>
                      <a:pt x="0" y="119"/>
                      <a:pt x="0" y="77"/>
                    </a:cubicBezTo>
                    <a:cubicBezTo>
                      <a:pt x="0" y="35"/>
                      <a:pt x="45" y="0"/>
                      <a:pt x="102" y="0"/>
                    </a:cubicBezTo>
                    <a:cubicBezTo>
                      <a:pt x="159" y="0"/>
                      <a:pt x="204" y="35"/>
                      <a:pt x="204" y="77"/>
                    </a:cubicBezTo>
                    <a:cubicBezTo>
                      <a:pt x="204" y="97"/>
                      <a:pt x="194" y="116"/>
                      <a:pt x="178" y="129"/>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87" name="Freeform 24"/>
              <p:cNvSpPr>
                <a:spLocks/>
              </p:cNvSpPr>
              <p:nvPr/>
            </p:nvSpPr>
            <p:spPr bwMode="auto">
              <a:xfrm>
                <a:off x="4889500" y="733426"/>
                <a:ext cx="677863" cy="557213"/>
              </a:xfrm>
              <a:custGeom>
                <a:avLst/>
                <a:gdLst>
                  <a:gd name="T0" fmla="*/ 102 w 179"/>
                  <a:gd name="T1" fmla="*/ 0 h 147"/>
                  <a:gd name="T2" fmla="*/ 0 w 179"/>
                  <a:gd name="T3" fmla="*/ 77 h 147"/>
                  <a:gd name="T4" fmla="*/ 59 w 179"/>
                  <a:gd name="T5" fmla="*/ 147 h 147"/>
                  <a:gd name="T6" fmla="*/ 179 w 179"/>
                  <a:gd name="T7" fmla="*/ 26 h 147"/>
                  <a:gd name="T8" fmla="*/ 102 w 179"/>
                  <a:gd name="T9" fmla="*/ 0 h 147"/>
                </a:gdLst>
                <a:ahLst/>
                <a:cxnLst>
                  <a:cxn ang="0">
                    <a:pos x="T0" y="T1"/>
                  </a:cxn>
                  <a:cxn ang="0">
                    <a:pos x="T2" y="T3"/>
                  </a:cxn>
                  <a:cxn ang="0">
                    <a:pos x="T4" y="T5"/>
                  </a:cxn>
                  <a:cxn ang="0">
                    <a:pos x="T6" y="T7"/>
                  </a:cxn>
                  <a:cxn ang="0">
                    <a:pos x="T8" y="T9"/>
                  </a:cxn>
                </a:cxnLst>
                <a:rect l="0" t="0" r="r" b="b"/>
                <a:pathLst>
                  <a:path w="179" h="147">
                    <a:moveTo>
                      <a:pt x="102" y="0"/>
                    </a:moveTo>
                    <a:cubicBezTo>
                      <a:pt x="45" y="0"/>
                      <a:pt x="0" y="35"/>
                      <a:pt x="0" y="77"/>
                    </a:cubicBezTo>
                    <a:cubicBezTo>
                      <a:pt x="0" y="108"/>
                      <a:pt x="24" y="134"/>
                      <a:pt x="59" y="147"/>
                    </a:cubicBezTo>
                    <a:cubicBezTo>
                      <a:pt x="179" y="26"/>
                      <a:pt x="179" y="26"/>
                      <a:pt x="179" y="26"/>
                    </a:cubicBezTo>
                    <a:cubicBezTo>
                      <a:pt x="158" y="8"/>
                      <a:pt x="130" y="0"/>
                      <a:pt x="1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88" name="Oval 25"/>
              <p:cNvSpPr>
                <a:spLocks noChangeArrowheads="1"/>
              </p:cNvSpPr>
              <p:nvPr/>
            </p:nvSpPr>
            <p:spPr bwMode="auto">
              <a:xfrm>
                <a:off x="5238750" y="1036638"/>
                <a:ext cx="76200"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589" name="Oval 26"/>
              <p:cNvSpPr>
                <a:spLocks noChangeArrowheads="1"/>
              </p:cNvSpPr>
              <p:nvPr/>
            </p:nvSpPr>
            <p:spPr bwMode="auto">
              <a:xfrm>
                <a:off x="5094288" y="1036638"/>
                <a:ext cx="73025"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590" name="Oval 27"/>
              <p:cNvSpPr>
                <a:spLocks noChangeArrowheads="1"/>
              </p:cNvSpPr>
              <p:nvPr/>
            </p:nvSpPr>
            <p:spPr bwMode="auto">
              <a:xfrm>
                <a:off x="5386388" y="1036638"/>
                <a:ext cx="71438"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grpSp>
          <p:nvGrpSpPr>
            <p:cNvPr id="7" name="Group 6"/>
            <p:cNvGrpSpPr/>
            <p:nvPr/>
          </p:nvGrpSpPr>
          <p:grpSpPr>
            <a:xfrm>
              <a:off x="1691164" y="2980135"/>
              <a:ext cx="350471" cy="1873674"/>
              <a:chOff x="2254885" y="2830513"/>
              <a:chExt cx="467294" cy="2498232"/>
            </a:xfrm>
          </p:grpSpPr>
          <p:grpSp>
            <p:nvGrpSpPr>
              <p:cNvPr id="267" name="Group 266"/>
              <p:cNvGrpSpPr/>
              <p:nvPr/>
            </p:nvGrpSpPr>
            <p:grpSpPr>
              <a:xfrm>
                <a:off x="2254885" y="2830513"/>
                <a:ext cx="448514" cy="1279525"/>
                <a:chOff x="2320925" y="2043113"/>
                <a:chExt cx="733426" cy="2092325"/>
              </a:xfrm>
            </p:grpSpPr>
            <p:sp>
              <p:nvSpPr>
                <p:cNvPr id="265" name="Freeform 7"/>
                <p:cNvSpPr>
                  <a:spLocks/>
                </p:cNvSpPr>
                <p:nvPr/>
              </p:nvSpPr>
              <p:spPr bwMode="auto">
                <a:xfrm>
                  <a:off x="2754313" y="3263900"/>
                  <a:ext cx="228600" cy="755650"/>
                </a:xfrm>
                <a:custGeom>
                  <a:avLst/>
                  <a:gdLst>
                    <a:gd name="T0" fmla="*/ 72 w 144"/>
                    <a:gd name="T1" fmla="*/ 0 h 476"/>
                    <a:gd name="T2" fmla="*/ 17 w 144"/>
                    <a:gd name="T3" fmla="*/ 26 h 476"/>
                    <a:gd name="T4" fmla="*/ 0 w 144"/>
                    <a:gd name="T5" fmla="*/ 476 h 476"/>
                    <a:gd name="T6" fmla="*/ 144 w 144"/>
                    <a:gd name="T7" fmla="*/ 476 h 476"/>
                    <a:gd name="T8" fmla="*/ 72 w 144"/>
                    <a:gd name="T9" fmla="*/ 0 h 476"/>
                  </a:gdLst>
                  <a:ahLst/>
                  <a:cxnLst>
                    <a:cxn ang="0">
                      <a:pos x="T0" y="T1"/>
                    </a:cxn>
                    <a:cxn ang="0">
                      <a:pos x="T2" y="T3"/>
                    </a:cxn>
                    <a:cxn ang="0">
                      <a:pos x="T4" y="T5"/>
                    </a:cxn>
                    <a:cxn ang="0">
                      <a:pos x="T6" y="T7"/>
                    </a:cxn>
                    <a:cxn ang="0">
                      <a:pos x="T8" y="T9"/>
                    </a:cxn>
                  </a:cxnLst>
                  <a:rect l="0" t="0" r="r" b="b"/>
                  <a:pathLst>
                    <a:path w="144" h="476">
                      <a:moveTo>
                        <a:pt x="72" y="0"/>
                      </a:moveTo>
                      <a:lnTo>
                        <a:pt x="17" y="26"/>
                      </a:lnTo>
                      <a:lnTo>
                        <a:pt x="0" y="476"/>
                      </a:lnTo>
                      <a:lnTo>
                        <a:pt x="144" y="476"/>
                      </a:lnTo>
                      <a:lnTo>
                        <a:pt x="7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1" name="Freeform 5"/>
                <p:cNvSpPr>
                  <a:spLocks/>
                </p:cNvSpPr>
                <p:nvPr/>
              </p:nvSpPr>
              <p:spPr bwMode="auto">
                <a:xfrm>
                  <a:off x="2320925" y="2043113"/>
                  <a:ext cx="527050" cy="1631950"/>
                </a:xfrm>
                <a:custGeom>
                  <a:avLst/>
                  <a:gdLst>
                    <a:gd name="T0" fmla="*/ 179 w 332"/>
                    <a:gd name="T1" fmla="*/ 1028 h 1028"/>
                    <a:gd name="T2" fmla="*/ 332 w 332"/>
                    <a:gd name="T3" fmla="*/ 28 h 1028"/>
                    <a:gd name="T4" fmla="*/ 153 w 332"/>
                    <a:gd name="T5" fmla="*/ 0 h 1028"/>
                    <a:gd name="T6" fmla="*/ 0 w 332"/>
                    <a:gd name="T7" fmla="*/ 1002 h 1028"/>
                    <a:gd name="T8" fmla="*/ 179 w 332"/>
                    <a:gd name="T9" fmla="*/ 1028 h 1028"/>
                  </a:gdLst>
                  <a:ahLst/>
                  <a:cxnLst>
                    <a:cxn ang="0">
                      <a:pos x="T0" y="T1"/>
                    </a:cxn>
                    <a:cxn ang="0">
                      <a:pos x="T2" y="T3"/>
                    </a:cxn>
                    <a:cxn ang="0">
                      <a:pos x="T4" y="T5"/>
                    </a:cxn>
                    <a:cxn ang="0">
                      <a:pos x="T6" y="T7"/>
                    </a:cxn>
                    <a:cxn ang="0">
                      <a:pos x="T8" y="T9"/>
                    </a:cxn>
                  </a:cxnLst>
                  <a:rect l="0" t="0" r="r" b="b"/>
                  <a:pathLst>
                    <a:path w="332" h="1028">
                      <a:moveTo>
                        <a:pt x="179" y="1028"/>
                      </a:moveTo>
                      <a:lnTo>
                        <a:pt x="332" y="28"/>
                      </a:lnTo>
                      <a:lnTo>
                        <a:pt x="153" y="0"/>
                      </a:lnTo>
                      <a:lnTo>
                        <a:pt x="0" y="1002"/>
                      </a:lnTo>
                      <a:lnTo>
                        <a:pt x="179" y="1028"/>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64" name="Freeform 6"/>
                <p:cNvSpPr>
                  <a:spLocks/>
                </p:cNvSpPr>
                <p:nvPr/>
              </p:nvSpPr>
              <p:spPr bwMode="auto">
                <a:xfrm>
                  <a:off x="2605088" y="2133600"/>
                  <a:ext cx="341313" cy="1541463"/>
                </a:xfrm>
                <a:custGeom>
                  <a:avLst/>
                  <a:gdLst>
                    <a:gd name="T0" fmla="*/ 46 w 66"/>
                    <a:gd name="T1" fmla="*/ 0 h 304"/>
                    <a:gd name="T2" fmla="*/ 60 w 66"/>
                    <a:gd name="T3" fmla="*/ 100 h 304"/>
                    <a:gd name="T4" fmla="*/ 61 w 66"/>
                    <a:gd name="T5" fmla="*/ 179 h 304"/>
                    <a:gd name="T6" fmla="*/ 35 w 66"/>
                    <a:gd name="T7" fmla="*/ 253 h 304"/>
                    <a:gd name="T8" fmla="*/ 0 w 66"/>
                    <a:gd name="T9" fmla="*/ 304 h 304"/>
                    <a:gd name="T10" fmla="*/ 46 w 66"/>
                    <a:gd name="T11" fmla="*/ 0 h 304"/>
                  </a:gdLst>
                  <a:ahLst/>
                  <a:cxnLst>
                    <a:cxn ang="0">
                      <a:pos x="T0" y="T1"/>
                    </a:cxn>
                    <a:cxn ang="0">
                      <a:pos x="T2" y="T3"/>
                    </a:cxn>
                    <a:cxn ang="0">
                      <a:pos x="T4" y="T5"/>
                    </a:cxn>
                    <a:cxn ang="0">
                      <a:pos x="T6" y="T7"/>
                    </a:cxn>
                    <a:cxn ang="0">
                      <a:pos x="T8" y="T9"/>
                    </a:cxn>
                    <a:cxn ang="0">
                      <a:pos x="T10" y="T11"/>
                    </a:cxn>
                  </a:cxnLst>
                  <a:rect l="0" t="0" r="r" b="b"/>
                  <a:pathLst>
                    <a:path w="66" h="304">
                      <a:moveTo>
                        <a:pt x="46" y="0"/>
                      </a:moveTo>
                      <a:cubicBezTo>
                        <a:pt x="46" y="0"/>
                        <a:pt x="66" y="15"/>
                        <a:pt x="60" y="100"/>
                      </a:cubicBezTo>
                      <a:cubicBezTo>
                        <a:pt x="60" y="100"/>
                        <a:pt x="54" y="144"/>
                        <a:pt x="61" y="179"/>
                      </a:cubicBezTo>
                      <a:cubicBezTo>
                        <a:pt x="61" y="179"/>
                        <a:pt x="66" y="221"/>
                        <a:pt x="35" y="253"/>
                      </a:cubicBezTo>
                      <a:cubicBezTo>
                        <a:pt x="35" y="253"/>
                        <a:pt x="7" y="284"/>
                        <a:pt x="0" y="304"/>
                      </a:cubicBezTo>
                      <a:lnTo>
                        <a:pt x="46"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66" name="Rectangle 8"/>
                <p:cNvSpPr>
                  <a:spLocks noChangeArrowheads="1"/>
                </p:cNvSpPr>
                <p:nvPr/>
              </p:nvSpPr>
              <p:spPr bwMode="auto">
                <a:xfrm>
                  <a:off x="2538413" y="4019550"/>
                  <a:ext cx="515938" cy="115888"/>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5" name="Rectangle 4"/>
              <p:cNvSpPr/>
              <p:nvPr/>
            </p:nvSpPr>
            <p:spPr>
              <a:xfrm>
                <a:off x="2406869" y="4099034"/>
                <a:ext cx="315310" cy="12297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grpSp>
          <p:nvGrpSpPr>
            <p:cNvPr id="8" name="Group 7"/>
            <p:cNvGrpSpPr/>
            <p:nvPr/>
          </p:nvGrpSpPr>
          <p:grpSpPr>
            <a:xfrm>
              <a:off x="3121870" y="2980135"/>
              <a:ext cx="336386" cy="1877615"/>
              <a:chOff x="4162493" y="2830513"/>
              <a:chExt cx="448514" cy="2503487"/>
            </a:xfrm>
          </p:grpSpPr>
          <p:grpSp>
            <p:nvGrpSpPr>
              <p:cNvPr id="268" name="Group 267"/>
              <p:cNvGrpSpPr/>
              <p:nvPr/>
            </p:nvGrpSpPr>
            <p:grpSpPr>
              <a:xfrm flipH="1">
                <a:off x="4162493" y="2830513"/>
                <a:ext cx="448514" cy="1279525"/>
                <a:chOff x="2320925" y="2043113"/>
                <a:chExt cx="733426" cy="2092325"/>
              </a:xfrm>
            </p:grpSpPr>
            <p:sp>
              <p:nvSpPr>
                <p:cNvPr id="269" name="Freeform 7"/>
                <p:cNvSpPr>
                  <a:spLocks/>
                </p:cNvSpPr>
                <p:nvPr/>
              </p:nvSpPr>
              <p:spPr bwMode="auto">
                <a:xfrm>
                  <a:off x="2754313" y="3263900"/>
                  <a:ext cx="228600" cy="755650"/>
                </a:xfrm>
                <a:custGeom>
                  <a:avLst/>
                  <a:gdLst>
                    <a:gd name="T0" fmla="*/ 72 w 144"/>
                    <a:gd name="T1" fmla="*/ 0 h 476"/>
                    <a:gd name="T2" fmla="*/ 17 w 144"/>
                    <a:gd name="T3" fmla="*/ 26 h 476"/>
                    <a:gd name="T4" fmla="*/ 0 w 144"/>
                    <a:gd name="T5" fmla="*/ 476 h 476"/>
                    <a:gd name="T6" fmla="*/ 144 w 144"/>
                    <a:gd name="T7" fmla="*/ 476 h 476"/>
                    <a:gd name="T8" fmla="*/ 72 w 144"/>
                    <a:gd name="T9" fmla="*/ 0 h 476"/>
                  </a:gdLst>
                  <a:ahLst/>
                  <a:cxnLst>
                    <a:cxn ang="0">
                      <a:pos x="T0" y="T1"/>
                    </a:cxn>
                    <a:cxn ang="0">
                      <a:pos x="T2" y="T3"/>
                    </a:cxn>
                    <a:cxn ang="0">
                      <a:pos x="T4" y="T5"/>
                    </a:cxn>
                    <a:cxn ang="0">
                      <a:pos x="T6" y="T7"/>
                    </a:cxn>
                    <a:cxn ang="0">
                      <a:pos x="T8" y="T9"/>
                    </a:cxn>
                  </a:cxnLst>
                  <a:rect l="0" t="0" r="r" b="b"/>
                  <a:pathLst>
                    <a:path w="144" h="476">
                      <a:moveTo>
                        <a:pt x="72" y="0"/>
                      </a:moveTo>
                      <a:lnTo>
                        <a:pt x="17" y="26"/>
                      </a:lnTo>
                      <a:lnTo>
                        <a:pt x="0" y="476"/>
                      </a:lnTo>
                      <a:lnTo>
                        <a:pt x="144" y="476"/>
                      </a:lnTo>
                      <a:lnTo>
                        <a:pt x="7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70" name="Freeform 5"/>
                <p:cNvSpPr>
                  <a:spLocks/>
                </p:cNvSpPr>
                <p:nvPr/>
              </p:nvSpPr>
              <p:spPr bwMode="auto">
                <a:xfrm>
                  <a:off x="2320925" y="2043113"/>
                  <a:ext cx="527050" cy="1631950"/>
                </a:xfrm>
                <a:custGeom>
                  <a:avLst/>
                  <a:gdLst>
                    <a:gd name="T0" fmla="*/ 179 w 332"/>
                    <a:gd name="T1" fmla="*/ 1028 h 1028"/>
                    <a:gd name="T2" fmla="*/ 332 w 332"/>
                    <a:gd name="T3" fmla="*/ 28 h 1028"/>
                    <a:gd name="T4" fmla="*/ 153 w 332"/>
                    <a:gd name="T5" fmla="*/ 0 h 1028"/>
                    <a:gd name="T6" fmla="*/ 0 w 332"/>
                    <a:gd name="T7" fmla="*/ 1002 h 1028"/>
                    <a:gd name="T8" fmla="*/ 179 w 332"/>
                    <a:gd name="T9" fmla="*/ 1028 h 1028"/>
                  </a:gdLst>
                  <a:ahLst/>
                  <a:cxnLst>
                    <a:cxn ang="0">
                      <a:pos x="T0" y="T1"/>
                    </a:cxn>
                    <a:cxn ang="0">
                      <a:pos x="T2" y="T3"/>
                    </a:cxn>
                    <a:cxn ang="0">
                      <a:pos x="T4" y="T5"/>
                    </a:cxn>
                    <a:cxn ang="0">
                      <a:pos x="T6" y="T7"/>
                    </a:cxn>
                    <a:cxn ang="0">
                      <a:pos x="T8" y="T9"/>
                    </a:cxn>
                  </a:cxnLst>
                  <a:rect l="0" t="0" r="r" b="b"/>
                  <a:pathLst>
                    <a:path w="332" h="1028">
                      <a:moveTo>
                        <a:pt x="179" y="1028"/>
                      </a:moveTo>
                      <a:lnTo>
                        <a:pt x="332" y="28"/>
                      </a:lnTo>
                      <a:lnTo>
                        <a:pt x="153" y="0"/>
                      </a:lnTo>
                      <a:lnTo>
                        <a:pt x="0" y="1002"/>
                      </a:lnTo>
                      <a:lnTo>
                        <a:pt x="179" y="1028"/>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71" name="Freeform 6"/>
                <p:cNvSpPr>
                  <a:spLocks/>
                </p:cNvSpPr>
                <p:nvPr/>
              </p:nvSpPr>
              <p:spPr bwMode="auto">
                <a:xfrm>
                  <a:off x="2605088" y="2133600"/>
                  <a:ext cx="341313" cy="1541463"/>
                </a:xfrm>
                <a:custGeom>
                  <a:avLst/>
                  <a:gdLst>
                    <a:gd name="T0" fmla="*/ 46 w 66"/>
                    <a:gd name="T1" fmla="*/ 0 h 304"/>
                    <a:gd name="T2" fmla="*/ 60 w 66"/>
                    <a:gd name="T3" fmla="*/ 100 h 304"/>
                    <a:gd name="T4" fmla="*/ 61 w 66"/>
                    <a:gd name="T5" fmla="*/ 179 h 304"/>
                    <a:gd name="T6" fmla="*/ 35 w 66"/>
                    <a:gd name="T7" fmla="*/ 253 h 304"/>
                    <a:gd name="T8" fmla="*/ 0 w 66"/>
                    <a:gd name="T9" fmla="*/ 304 h 304"/>
                    <a:gd name="T10" fmla="*/ 46 w 66"/>
                    <a:gd name="T11" fmla="*/ 0 h 304"/>
                  </a:gdLst>
                  <a:ahLst/>
                  <a:cxnLst>
                    <a:cxn ang="0">
                      <a:pos x="T0" y="T1"/>
                    </a:cxn>
                    <a:cxn ang="0">
                      <a:pos x="T2" y="T3"/>
                    </a:cxn>
                    <a:cxn ang="0">
                      <a:pos x="T4" y="T5"/>
                    </a:cxn>
                    <a:cxn ang="0">
                      <a:pos x="T6" y="T7"/>
                    </a:cxn>
                    <a:cxn ang="0">
                      <a:pos x="T8" y="T9"/>
                    </a:cxn>
                    <a:cxn ang="0">
                      <a:pos x="T10" y="T11"/>
                    </a:cxn>
                  </a:cxnLst>
                  <a:rect l="0" t="0" r="r" b="b"/>
                  <a:pathLst>
                    <a:path w="66" h="304">
                      <a:moveTo>
                        <a:pt x="46" y="0"/>
                      </a:moveTo>
                      <a:cubicBezTo>
                        <a:pt x="46" y="0"/>
                        <a:pt x="66" y="15"/>
                        <a:pt x="60" y="100"/>
                      </a:cubicBezTo>
                      <a:cubicBezTo>
                        <a:pt x="60" y="100"/>
                        <a:pt x="54" y="144"/>
                        <a:pt x="61" y="179"/>
                      </a:cubicBezTo>
                      <a:cubicBezTo>
                        <a:pt x="61" y="179"/>
                        <a:pt x="66" y="221"/>
                        <a:pt x="35" y="253"/>
                      </a:cubicBezTo>
                      <a:cubicBezTo>
                        <a:pt x="35" y="253"/>
                        <a:pt x="7" y="284"/>
                        <a:pt x="0" y="304"/>
                      </a:cubicBezTo>
                      <a:lnTo>
                        <a:pt x="46"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72" name="Rectangle 8"/>
                <p:cNvSpPr>
                  <a:spLocks noChangeArrowheads="1"/>
                </p:cNvSpPr>
                <p:nvPr/>
              </p:nvSpPr>
              <p:spPr bwMode="auto">
                <a:xfrm>
                  <a:off x="2538413" y="4019550"/>
                  <a:ext cx="515938" cy="115888"/>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236" name="Rectangle 235"/>
              <p:cNvSpPr/>
              <p:nvPr/>
            </p:nvSpPr>
            <p:spPr>
              <a:xfrm>
                <a:off x="4167352" y="4104289"/>
                <a:ext cx="315310" cy="12297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grpSp>
      <p:grpSp>
        <p:nvGrpSpPr>
          <p:cNvPr id="16" name="Groupe 15"/>
          <p:cNvGrpSpPr/>
          <p:nvPr/>
        </p:nvGrpSpPr>
        <p:grpSpPr>
          <a:xfrm>
            <a:off x="4879493" y="1498526"/>
            <a:ext cx="4233126" cy="2630729"/>
            <a:chOff x="4163292" y="2319254"/>
            <a:chExt cx="3190093" cy="1521646"/>
          </a:xfrm>
        </p:grpSpPr>
        <p:sp>
          <p:nvSpPr>
            <p:cNvPr id="548" name="Oval 112"/>
            <p:cNvSpPr>
              <a:spLocks noChangeArrowheads="1"/>
            </p:cNvSpPr>
            <p:nvPr/>
          </p:nvSpPr>
          <p:spPr bwMode="auto">
            <a:xfrm>
              <a:off x="5620874" y="2319254"/>
              <a:ext cx="1529954" cy="1521646"/>
            </a:xfrm>
            <a:prstGeom prst="ellipse">
              <a:avLst/>
            </a:prstGeom>
            <a:solidFill>
              <a:srgbClr val="00B9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49" name="Freeform 113"/>
            <p:cNvSpPr>
              <a:spLocks/>
            </p:cNvSpPr>
            <p:nvPr/>
          </p:nvSpPr>
          <p:spPr bwMode="auto">
            <a:xfrm>
              <a:off x="5981700" y="2582831"/>
              <a:ext cx="854803" cy="950944"/>
            </a:xfrm>
            <a:custGeom>
              <a:avLst/>
              <a:gdLst>
                <a:gd name="T0" fmla="*/ 156 w 169"/>
                <a:gd name="T1" fmla="*/ 22 h 204"/>
                <a:gd name="T2" fmla="*/ 169 w 169"/>
                <a:gd name="T3" fmla="*/ 35 h 204"/>
                <a:gd name="T4" fmla="*/ 169 w 169"/>
                <a:gd name="T5" fmla="*/ 49 h 204"/>
                <a:gd name="T6" fmla="*/ 156 w 169"/>
                <a:gd name="T7" fmla="*/ 62 h 204"/>
                <a:gd name="T8" fmla="*/ 169 w 169"/>
                <a:gd name="T9" fmla="*/ 75 h 204"/>
                <a:gd name="T10" fmla="*/ 169 w 169"/>
                <a:gd name="T11" fmla="*/ 89 h 204"/>
                <a:gd name="T12" fmla="*/ 156 w 169"/>
                <a:gd name="T13" fmla="*/ 102 h 204"/>
                <a:gd name="T14" fmla="*/ 169 w 169"/>
                <a:gd name="T15" fmla="*/ 115 h 204"/>
                <a:gd name="T16" fmla="*/ 169 w 169"/>
                <a:gd name="T17" fmla="*/ 129 h 204"/>
                <a:gd name="T18" fmla="*/ 156 w 169"/>
                <a:gd name="T19" fmla="*/ 142 h 204"/>
                <a:gd name="T20" fmla="*/ 169 w 169"/>
                <a:gd name="T21" fmla="*/ 155 h 204"/>
                <a:gd name="T22" fmla="*/ 169 w 169"/>
                <a:gd name="T23" fmla="*/ 169 h 204"/>
                <a:gd name="T24" fmla="*/ 156 w 169"/>
                <a:gd name="T25" fmla="*/ 182 h 204"/>
                <a:gd name="T26" fmla="*/ 169 w 169"/>
                <a:gd name="T27" fmla="*/ 195 h 204"/>
                <a:gd name="T28" fmla="*/ 169 w 169"/>
                <a:gd name="T29" fmla="*/ 204 h 204"/>
                <a:gd name="T30" fmla="*/ 0 w 169"/>
                <a:gd name="T31" fmla="*/ 204 h 204"/>
                <a:gd name="T32" fmla="*/ 0 w 169"/>
                <a:gd name="T33" fmla="*/ 0 h 204"/>
                <a:gd name="T34" fmla="*/ 169 w 169"/>
                <a:gd name="T35" fmla="*/ 0 h 204"/>
                <a:gd name="T36" fmla="*/ 169 w 169"/>
                <a:gd name="T37" fmla="*/ 9 h 204"/>
                <a:gd name="T38" fmla="*/ 156 w 169"/>
                <a:gd name="T39" fmla="*/ 2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9" h="204">
                  <a:moveTo>
                    <a:pt x="156" y="22"/>
                  </a:moveTo>
                  <a:cubicBezTo>
                    <a:pt x="156" y="29"/>
                    <a:pt x="162" y="35"/>
                    <a:pt x="169" y="35"/>
                  </a:cubicBezTo>
                  <a:cubicBezTo>
                    <a:pt x="169" y="49"/>
                    <a:pt x="169" y="49"/>
                    <a:pt x="169" y="49"/>
                  </a:cubicBezTo>
                  <a:cubicBezTo>
                    <a:pt x="162" y="49"/>
                    <a:pt x="156" y="55"/>
                    <a:pt x="156" y="62"/>
                  </a:cubicBezTo>
                  <a:cubicBezTo>
                    <a:pt x="156" y="69"/>
                    <a:pt x="162" y="75"/>
                    <a:pt x="169" y="75"/>
                  </a:cubicBezTo>
                  <a:cubicBezTo>
                    <a:pt x="169" y="89"/>
                    <a:pt x="169" y="89"/>
                    <a:pt x="169" y="89"/>
                  </a:cubicBezTo>
                  <a:cubicBezTo>
                    <a:pt x="162" y="89"/>
                    <a:pt x="156" y="95"/>
                    <a:pt x="156" y="102"/>
                  </a:cubicBezTo>
                  <a:cubicBezTo>
                    <a:pt x="156" y="109"/>
                    <a:pt x="162" y="115"/>
                    <a:pt x="169" y="115"/>
                  </a:cubicBezTo>
                  <a:cubicBezTo>
                    <a:pt x="169" y="129"/>
                    <a:pt x="169" y="129"/>
                    <a:pt x="169" y="129"/>
                  </a:cubicBezTo>
                  <a:cubicBezTo>
                    <a:pt x="162" y="129"/>
                    <a:pt x="156" y="135"/>
                    <a:pt x="156" y="142"/>
                  </a:cubicBezTo>
                  <a:cubicBezTo>
                    <a:pt x="156" y="149"/>
                    <a:pt x="162" y="155"/>
                    <a:pt x="169" y="155"/>
                  </a:cubicBezTo>
                  <a:cubicBezTo>
                    <a:pt x="169" y="169"/>
                    <a:pt x="169" y="169"/>
                    <a:pt x="169" y="169"/>
                  </a:cubicBezTo>
                  <a:cubicBezTo>
                    <a:pt x="162" y="169"/>
                    <a:pt x="156" y="175"/>
                    <a:pt x="156" y="182"/>
                  </a:cubicBezTo>
                  <a:cubicBezTo>
                    <a:pt x="156" y="189"/>
                    <a:pt x="162" y="195"/>
                    <a:pt x="169" y="195"/>
                  </a:cubicBezTo>
                  <a:cubicBezTo>
                    <a:pt x="169" y="204"/>
                    <a:pt x="169" y="204"/>
                    <a:pt x="169" y="204"/>
                  </a:cubicBezTo>
                  <a:cubicBezTo>
                    <a:pt x="0" y="204"/>
                    <a:pt x="0" y="204"/>
                    <a:pt x="0" y="204"/>
                  </a:cubicBezTo>
                  <a:cubicBezTo>
                    <a:pt x="0" y="0"/>
                    <a:pt x="0" y="0"/>
                    <a:pt x="0" y="0"/>
                  </a:cubicBezTo>
                  <a:cubicBezTo>
                    <a:pt x="169" y="0"/>
                    <a:pt x="169" y="0"/>
                    <a:pt x="169" y="0"/>
                  </a:cubicBezTo>
                  <a:cubicBezTo>
                    <a:pt x="169" y="9"/>
                    <a:pt x="169" y="9"/>
                    <a:pt x="169" y="9"/>
                  </a:cubicBezTo>
                  <a:cubicBezTo>
                    <a:pt x="162" y="9"/>
                    <a:pt x="156" y="15"/>
                    <a:pt x="156"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r>
                <a:rPr lang="fr-FR" sz="900" dirty="0">
                  <a:latin typeface="Verdana" panose="020B0604030504040204" pitchFamily="34" charset="0"/>
                  <a:ea typeface="Verdana" panose="020B0604030504040204" pitchFamily="34" charset="0"/>
                  <a:cs typeface="Verdana" panose="020B0604030504040204" pitchFamily="34" charset="0"/>
                </a:rPr>
                <a:t>200 000 x 2% = 4 000 €</a:t>
              </a:r>
            </a:p>
            <a:p>
              <a:endParaRPr lang="fr-FR" sz="900" dirty="0">
                <a:latin typeface="Verdana" panose="020B0604030504040204" pitchFamily="34" charset="0"/>
                <a:ea typeface="Verdana" panose="020B0604030504040204" pitchFamily="34" charset="0"/>
                <a:cs typeface="Verdana" panose="020B0604030504040204" pitchFamily="34" charset="0"/>
              </a:endParaRPr>
            </a:p>
            <a:p>
              <a:endParaRPr lang="fr-FR" sz="900" dirty="0">
                <a:latin typeface="Verdana" panose="020B0604030504040204" pitchFamily="34" charset="0"/>
                <a:ea typeface="Verdana" panose="020B0604030504040204" pitchFamily="34" charset="0"/>
                <a:cs typeface="Verdana" panose="020B0604030504040204" pitchFamily="34" charset="0"/>
              </a:endParaRPr>
            </a:p>
            <a:p>
              <a:r>
                <a:rPr lang="fr-FR" sz="900" dirty="0">
                  <a:latin typeface="Verdana" panose="020B0604030504040204" pitchFamily="34" charset="0"/>
                  <a:ea typeface="Verdana" panose="020B0604030504040204" pitchFamily="34" charset="0"/>
                  <a:cs typeface="Verdana" panose="020B0604030504040204" pitchFamily="34" charset="0"/>
                </a:rPr>
                <a:t>205 053 – 200 000 = 5 503 €</a:t>
              </a:r>
            </a:p>
            <a:p>
              <a:endParaRPr lang="fr-FR" sz="900" dirty="0">
                <a:latin typeface="Verdana" panose="020B0604030504040204" pitchFamily="34" charset="0"/>
                <a:ea typeface="Verdana" panose="020B0604030504040204" pitchFamily="34" charset="0"/>
                <a:cs typeface="Verdana" panose="020B0604030504040204" pitchFamily="34" charset="0"/>
              </a:endParaRPr>
            </a:p>
            <a:p>
              <a:endParaRPr lang="fr-FR" sz="900" dirty="0">
                <a:latin typeface="Verdana" panose="020B0604030504040204" pitchFamily="34" charset="0"/>
                <a:ea typeface="Verdana" panose="020B0604030504040204" pitchFamily="34" charset="0"/>
                <a:cs typeface="Verdana" panose="020B0604030504040204" pitchFamily="34" charset="0"/>
              </a:endParaRPr>
            </a:p>
            <a:p>
              <a:r>
                <a:rPr lang="fr-FR" sz="900" dirty="0">
                  <a:latin typeface="Verdana" panose="020B0604030504040204" pitchFamily="34" charset="0"/>
                  <a:ea typeface="Verdana" panose="020B0604030504040204" pitchFamily="34" charset="0"/>
                  <a:cs typeface="Verdana" panose="020B0604030504040204" pitchFamily="34" charset="0"/>
                </a:rPr>
                <a:t>5 503 – 4 000 = 1 503 €</a:t>
              </a:r>
            </a:p>
            <a:p>
              <a:endParaRPr lang="id-ID" sz="700" dirty="0">
                <a:latin typeface="Verdana" panose="020B0604030504040204" pitchFamily="34" charset="0"/>
                <a:ea typeface="Verdana" panose="020B0604030504040204" pitchFamily="34" charset="0"/>
                <a:cs typeface="Verdana" panose="020B0604030504040204" pitchFamily="34" charset="0"/>
              </a:endParaRPr>
            </a:p>
          </p:txBody>
        </p:sp>
        <p:grpSp>
          <p:nvGrpSpPr>
            <p:cNvPr id="13" name="Groupe 12"/>
            <p:cNvGrpSpPr/>
            <p:nvPr/>
          </p:nvGrpSpPr>
          <p:grpSpPr>
            <a:xfrm>
              <a:off x="6769768" y="2671131"/>
              <a:ext cx="583617" cy="605641"/>
              <a:chOff x="6836503" y="2370305"/>
              <a:chExt cx="314325" cy="345282"/>
            </a:xfrm>
          </p:grpSpPr>
          <p:sp>
            <p:nvSpPr>
              <p:cNvPr id="550" name="Freeform 114"/>
              <p:cNvSpPr>
                <a:spLocks/>
              </p:cNvSpPr>
              <p:nvPr/>
            </p:nvSpPr>
            <p:spPr bwMode="auto">
              <a:xfrm>
                <a:off x="6838884" y="2407214"/>
                <a:ext cx="278606" cy="300038"/>
              </a:xfrm>
              <a:custGeom>
                <a:avLst/>
                <a:gdLst>
                  <a:gd name="T0" fmla="*/ 98 w 98"/>
                  <a:gd name="T1" fmla="*/ 26 h 106"/>
                  <a:gd name="T2" fmla="*/ 30 w 98"/>
                  <a:gd name="T3" fmla="*/ 102 h 106"/>
                  <a:gd name="T4" fmla="*/ 12 w 98"/>
                  <a:gd name="T5" fmla="*/ 106 h 106"/>
                  <a:gd name="T6" fmla="*/ 8 w 98"/>
                  <a:gd name="T7" fmla="*/ 99 h 106"/>
                  <a:gd name="T8" fmla="*/ 0 w 98"/>
                  <a:gd name="T9" fmla="*/ 96 h 106"/>
                  <a:gd name="T10" fmla="*/ 2 w 98"/>
                  <a:gd name="T11" fmla="*/ 77 h 106"/>
                  <a:gd name="T12" fmla="*/ 70 w 98"/>
                  <a:gd name="T13" fmla="*/ 0 h 106"/>
                  <a:gd name="T14" fmla="*/ 98 w 98"/>
                  <a:gd name="T15" fmla="*/ 2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06">
                    <a:moveTo>
                      <a:pt x="98" y="26"/>
                    </a:moveTo>
                    <a:cubicBezTo>
                      <a:pt x="30" y="102"/>
                      <a:pt x="30" y="102"/>
                      <a:pt x="30" y="102"/>
                    </a:cubicBezTo>
                    <a:cubicBezTo>
                      <a:pt x="12" y="106"/>
                      <a:pt x="12" y="106"/>
                      <a:pt x="12" y="106"/>
                    </a:cubicBezTo>
                    <a:cubicBezTo>
                      <a:pt x="11" y="104"/>
                      <a:pt x="10" y="101"/>
                      <a:pt x="8" y="99"/>
                    </a:cubicBezTo>
                    <a:cubicBezTo>
                      <a:pt x="5" y="97"/>
                      <a:pt x="3" y="96"/>
                      <a:pt x="0" y="96"/>
                    </a:cubicBezTo>
                    <a:cubicBezTo>
                      <a:pt x="2" y="77"/>
                      <a:pt x="2" y="77"/>
                      <a:pt x="2" y="77"/>
                    </a:cubicBezTo>
                    <a:cubicBezTo>
                      <a:pt x="70" y="0"/>
                      <a:pt x="70" y="0"/>
                      <a:pt x="70" y="0"/>
                    </a:cubicBezTo>
                    <a:lnTo>
                      <a:pt x="98" y="26"/>
                    </a:lnTo>
                    <a:close/>
                  </a:path>
                </a:pathLst>
              </a:custGeom>
              <a:solidFill>
                <a:srgbClr val="F4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51" name="Freeform 115"/>
              <p:cNvSpPr>
                <a:spLocks/>
              </p:cNvSpPr>
              <p:nvPr/>
            </p:nvSpPr>
            <p:spPr bwMode="auto">
              <a:xfrm>
                <a:off x="6847218" y="2407214"/>
                <a:ext cx="270272" cy="285750"/>
              </a:xfrm>
              <a:custGeom>
                <a:avLst/>
                <a:gdLst>
                  <a:gd name="T0" fmla="*/ 95 w 95"/>
                  <a:gd name="T1" fmla="*/ 26 h 101"/>
                  <a:gd name="T2" fmla="*/ 95 w 95"/>
                  <a:gd name="T3" fmla="*/ 26 h 101"/>
                  <a:gd name="T4" fmla="*/ 29 w 95"/>
                  <a:gd name="T5" fmla="*/ 101 h 101"/>
                  <a:gd name="T6" fmla="*/ 29 w 95"/>
                  <a:gd name="T7" fmla="*/ 100 h 101"/>
                  <a:gd name="T8" fmla="*/ 27 w 95"/>
                  <a:gd name="T9" fmla="*/ 89 h 101"/>
                  <a:gd name="T10" fmla="*/ 14 w 95"/>
                  <a:gd name="T11" fmla="*/ 89 h 101"/>
                  <a:gd name="T12" fmla="*/ 14 w 95"/>
                  <a:gd name="T13" fmla="*/ 88 h 101"/>
                  <a:gd name="T14" fmla="*/ 12 w 95"/>
                  <a:gd name="T15" fmla="*/ 76 h 101"/>
                  <a:gd name="T16" fmla="*/ 0 w 95"/>
                  <a:gd name="T17" fmla="*/ 75 h 101"/>
                  <a:gd name="T18" fmla="*/ 0 w 95"/>
                  <a:gd name="T19" fmla="*/ 75 h 101"/>
                  <a:gd name="T20" fmla="*/ 66 w 95"/>
                  <a:gd name="T21" fmla="*/ 0 h 101"/>
                  <a:gd name="T22" fmla="*/ 67 w 95"/>
                  <a:gd name="T23" fmla="*/ 0 h 101"/>
                  <a:gd name="T24" fmla="*/ 95 w 95"/>
                  <a:gd name="T25"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01">
                    <a:moveTo>
                      <a:pt x="95" y="26"/>
                    </a:moveTo>
                    <a:cubicBezTo>
                      <a:pt x="95" y="26"/>
                      <a:pt x="95" y="26"/>
                      <a:pt x="95" y="26"/>
                    </a:cubicBezTo>
                    <a:cubicBezTo>
                      <a:pt x="29" y="101"/>
                      <a:pt x="29" y="101"/>
                      <a:pt x="29" y="101"/>
                    </a:cubicBezTo>
                    <a:cubicBezTo>
                      <a:pt x="29" y="101"/>
                      <a:pt x="29" y="101"/>
                      <a:pt x="29" y="100"/>
                    </a:cubicBezTo>
                    <a:cubicBezTo>
                      <a:pt x="31" y="97"/>
                      <a:pt x="30" y="92"/>
                      <a:pt x="27" y="89"/>
                    </a:cubicBezTo>
                    <a:cubicBezTo>
                      <a:pt x="23" y="86"/>
                      <a:pt x="18" y="86"/>
                      <a:pt x="14" y="89"/>
                    </a:cubicBezTo>
                    <a:cubicBezTo>
                      <a:pt x="14" y="89"/>
                      <a:pt x="14" y="88"/>
                      <a:pt x="14" y="88"/>
                    </a:cubicBezTo>
                    <a:cubicBezTo>
                      <a:pt x="16" y="84"/>
                      <a:pt x="16" y="79"/>
                      <a:pt x="12" y="76"/>
                    </a:cubicBezTo>
                    <a:cubicBezTo>
                      <a:pt x="9" y="73"/>
                      <a:pt x="4" y="73"/>
                      <a:pt x="0" y="75"/>
                    </a:cubicBezTo>
                    <a:cubicBezTo>
                      <a:pt x="0" y="76"/>
                      <a:pt x="0" y="75"/>
                      <a:pt x="0" y="75"/>
                    </a:cubicBezTo>
                    <a:cubicBezTo>
                      <a:pt x="66" y="0"/>
                      <a:pt x="66" y="0"/>
                      <a:pt x="66" y="0"/>
                    </a:cubicBezTo>
                    <a:cubicBezTo>
                      <a:pt x="66" y="0"/>
                      <a:pt x="67" y="0"/>
                      <a:pt x="67" y="0"/>
                    </a:cubicBezTo>
                    <a:lnTo>
                      <a:pt x="95" y="2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grpSp>
            <p:nvGrpSpPr>
              <p:cNvPr id="12" name="Groupe 11"/>
              <p:cNvGrpSpPr/>
              <p:nvPr/>
            </p:nvGrpSpPr>
            <p:grpSpPr>
              <a:xfrm>
                <a:off x="6887699" y="2370305"/>
                <a:ext cx="263129" cy="322660"/>
                <a:chOff x="6887699" y="2370305"/>
                <a:chExt cx="263129" cy="322660"/>
              </a:xfrm>
            </p:grpSpPr>
            <p:sp>
              <p:nvSpPr>
                <p:cNvPr id="552" name="Freeform 116"/>
                <p:cNvSpPr>
                  <a:spLocks/>
                </p:cNvSpPr>
                <p:nvPr/>
              </p:nvSpPr>
              <p:spPr bwMode="auto">
                <a:xfrm>
                  <a:off x="7037718" y="2392927"/>
                  <a:ext cx="94060" cy="88106"/>
                </a:xfrm>
                <a:custGeom>
                  <a:avLst/>
                  <a:gdLst>
                    <a:gd name="T0" fmla="*/ 10 w 79"/>
                    <a:gd name="T1" fmla="*/ 0 h 74"/>
                    <a:gd name="T2" fmla="*/ 79 w 79"/>
                    <a:gd name="T3" fmla="*/ 62 h 74"/>
                    <a:gd name="T4" fmla="*/ 67 w 79"/>
                    <a:gd name="T5" fmla="*/ 74 h 74"/>
                    <a:gd name="T6" fmla="*/ 0 w 79"/>
                    <a:gd name="T7" fmla="*/ 12 h 74"/>
                    <a:gd name="T8" fmla="*/ 10 w 79"/>
                    <a:gd name="T9" fmla="*/ 0 h 74"/>
                  </a:gdLst>
                  <a:ahLst/>
                  <a:cxnLst>
                    <a:cxn ang="0">
                      <a:pos x="T0" y="T1"/>
                    </a:cxn>
                    <a:cxn ang="0">
                      <a:pos x="T2" y="T3"/>
                    </a:cxn>
                    <a:cxn ang="0">
                      <a:pos x="T4" y="T5"/>
                    </a:cxn>
                    <a:cxn ang="0">
                      <a:pos x="T6" y="T7"/>
                    </a:cxn>
                    <a:cxn ang="0">
                      <a:pos x="T8" y="T9"/>
                    </a:cxn>
                  </a:cxnLst>
                  <a:rect l="0" t="0" r="r" b="b"/>
                  <a:pathLst>
                    <a:path w="79" h="74">
                      <a:moveTo>
                        <a:pt x="10" y="0"/>
                      </a:moveTo>
                      <a:lnTo>
                        <a:pt x="79" y="62"/>
                      </a:lnTo>
                      <a:lnTo>
                        <a:pt x="67" y="74"/>
                      </a:lnTo>
                      <a:lnTo>
                        <a:pt x="0" y="12"/>
                      </a:lnTo>
                      <a:lnTo>
                        <a:pt x="1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id-ID" sz="1350"/>
                </a:p>
              </p:txBody>
            </p:sp>
            <p:sp>
              <p:nvSpPr>
                <p:cNvPr id="553" name="Freeform 117"/>
                <p:cNvSpPr>
                  <a:spLocks/>
                </p:cNvSpPr>
                <p:nvPr/>
              </p:nvSpPr>
              <p:spPr bwMode="auto">
                <a:xfrm>
                  <a:off x="7049624" y="2370305"/>
                  <a:ext cx="101204" cy="96441"/>
                </a:xfrm>
                <a:custGeom>
                  <a:avLst/>
                  <a:gdLst>
                    <a:gd name="T0" fmla="*/ 27 w 36"/>
                    <a:gd name="T1" fmla="*/ 7 h 34"/>
                    <a:gd name="T2" fmla="*/ 27 w 36"/>
                    <a:gd name="T3" fmla="*/ 7 h 34"/>
                    <a:gd name="T4" fmla="*/ 0 w 36"/>
                    <a:gd name="T5" fmla="*/ 8 h 34"/>
                    <a:gd name="T6" fmla="*/ 0 w 36"/>
                    <a:gd name="T7" fmla="*/ 8 h 34"/>
                    <a:gd name="T8" fmla="*/ 29 w 36"/>
                    <a:gd name="T9" fmla="*/ 34 h 34"/>
                    <a:gd name="T10" fmla="*/ 29 w 36"/>
                    <a:gd name="T11" fmla="*/ 34 h 34"/>
                    <a:gd name="T12" fmla="*/ 27 w 36"/>
                    <a:gd name="T13" fmla="*/ 7 h 34"/>
                  </a:gdLst>
                  <a:ahLst/>
                  <a:cxnLst>
                    <a:cxn ang="0">
                      <a:pos x="T0" y="T1"/>
                    </a:cxn>
                    <a:cxn ang="0">
                      <a:pos x="T2" y="T3"/>
                    </a:cxn>
                    <a:cxn ang="0">
                      <a:pos x="T4" y="T5"/>
                    </a:cxn>
                    <a:cxn ang="0">
                      <a:pos x="T6" y="T7"/>
                    </a:cxn>
                    <a:cxn ang="0">
                      <a:pos x="T8" y="T9"/>
                    </a:cxn>
                    <a:cxn ang="0">
                      <a:pos x="T10" y="T11"/>
                    </a:cxn>
                    <a:cxn ang="0">
                      <a:pos x="T12" y="T13"/>
                    </a:cxn>
                  </a:cxnLst>
                  <a:rect l="0" t="0" r="r" b="b"/>
                  <a:pathLst>
                    <a:path w="36" h="34">
                      <a:moveTo>
                        <a:pt x="27" y="7"/>
                      </a:moveTo>
                      <a:cubicBezTo>
                        <a:pt x="27" y="7"/>
                        <a:pt x="27" y="7"/>
                        <a:pt x="27" y="7"/>
                      </a:cubicBezTo>
                      <a:cubicBezTo>
                        <a:pt x="19" y="0"/>
                        <a:pt x="7" y="0"/>
                        <a:pt x="0" y="8"/>
                      </a:cubicBezTo>
                      <a:cubicBezTo>
                        <a:pt x="0" y="8"/>
                        <a:pt x="0" y="8"/>
                        <a:pt x="0" y="8"/>
                      </a:cubicBezTo>
                      <a:cubicBezTo>
                        <a:pt x="29" y="34"/>
                        <a:pt x="29" y="34"/>
                        <a:pt x="29" y="34"/>
                      </a:cubicBezTo>
                      <a:cubicBezTo>
                        <a:pt x="29" y="34"/>
                        <a:pt x="29" y="34"/>
                        <a:pt x="29" y="34"/>
                      </a:cubicBezTo>
                      <a:cubicBezTo>
                        <a:pt x="36" y="26"/>
                        <a:pt x="35" y="14"/>
                        <a:pt x="27" y="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54" name="Freeform 118"/>
                <p:cNvSpPr>
                  <a:spLocks/>
                </p:cNvSpPr>
                <p:nvPr/>
              </p:nvSpPr>
              <p:spPr bwMode="auto">
                <a:xfrm>
                  <a:off x="6887699" y="2444124"/>
                  <a:ext cx="229791" cy="248841"/>
                </a:xfrm>
                <a:custGeom>
                  <a:avLst/>
                  <a:gdLst>
                    <a:gd name="T0" fmla="*/ 81 w 81"/>
                    <a:gd name="T1" fmla="*/ 13 h 88"/>
                    <a:gd name="T2" fmla="*/ 15 w 81"/>
                    <a:gd name="T3" fmla="*/ 88 h 88"/>
                    <a:gd name="T4" fmla="*/ 15 w 81"/>
                    <a:gd name="T5" fmla="*/ 88 h 88"/>
                    <a:gd name="T6" fmla="*/ 13 w 81"/>
                    <a:gd name="T7" fmla="*/ 76 h 88"/>
                    <a:gd name="T8" fmla="*/ 0 w 81"/>
                    <a:gd name="T9" fmla="*/ 76 h 88"/>
                    <a:gd name="T10" fmla="*/ 0 w 81"/>
                    <a:gd name="T11" fmla="*/ 75 h 88"/>
                    <a:gd name="T12" fmla="*/ 67 w 81"/>
                    <a:gd name="T13" fmla="*/ 0 h 88"/>
                    <a:gd name="T14" fmla="*/ 67 w 81"/>
                    <a:gd name="T15" fmla="*/ 0 h 88"/>
                    <a:gd name="T16" fmla="*/ 81 w 81"/>
                    <a:gd name="T17" fmla="*/ 13 h 88"/>
                    <a:gd name="T18" fmla="*/ 81 w 81"/>
                    <a:gd name="T19" fmla="*/ 1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8">
                      <a:moveTo>
                        <a:pt x="81" y="13"/>
                      </a:moveTo>
                      <a:cubicBezTo>
                        <a:pt x="15" y="88"/>
                        <a:pt x="15" y="88"/>
                        <a:pt x="15" y="88"/>
                      </a:cubicBezTo>
                      <a:cubicBezTo>
                        <a:pt x="15" y="88"/>
                        <a:pt x="15" y="88"/>
                        <a:pt x="15" y="88"/>
                      </a:cubicBezTo>
                      <a:cubicBezTo>
                        <a:pt x="17" y="84"/>
                        <a:pt x="16" y="79"/>
                        <a:pt x="13" y="76"/>
                      </a:cubicBezTo>
                      <a:cubicBezTo>
                        <a:pt x="9" y="73"/>
                        <a:pt x="4" y="73"/>
                        <a:pt x="0" y="76"/>
                      </a:cubicBezTo>
                      <a:cubicBezTo>
                        <a:pt x="0" y="76"/>
                        <a:pt x="0" y="75"/>
                        <a:pt x="0" y="75"/>
                      </a:cubicBezTo>
                      <a:cubicBezTo>
                        <a:pt x="67" y="0"/>
                        <a:pt x="67" y="0"/>
                        <a:pt x="67" y="0"/>
                      </a:cubicBezTo>
                      <a:cubicBezTo>
                        <a:pt x="67" y="0"/>
                        <a:pt x="67" y="0"/>
                        <a:pt x="67" y="0"/>
                      </a:cubicBezTo>
                      <a:cubicBezTo>
                        <a:pt x="81" y="13"/>
                        <a:pt x="81" y="13"/>
                        <a:pt x="81" y="13"/>
                      </a:cubicBezTo>
                      <a:cubicBezTo>
                        <a:pt x="81" y="13"/>
                        <a:pt x="81" y="13"/>
                        <a:pt x="81" y="13"/>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grpSp>
          <p:sp>
            <p:nvSpPr>
              <p:cNvPr id="555" name="Freeform 119"/>
              <p:cNvSpPr>
                <a:spLocks/>
              </p:cNvSpPr>
              <p:nvPr/>
            </p:nvSpPr>
            <p:spPr bwMode="auto">
              <a:xfrm>
                <a:off x="6836503" y="2678677"/>
                <a:ext cx="36910" cy="36910"/>
              </a:xfrm>
              <a:custGeom>
                <a:avLst/>
                <a:gdLst>
                  <a:gd name="T0" fmla="*/ 13 w 13"/>
                  <a:gd name="T1" fmla="*/ 10 h 13"/>
                  <a:gd name="T2" fmla="*/ 0 w 13"/>
                  <a:gd name="T3" fmla="*/ 13 h 13"/>
                  <a:gd name="T4" fmla="*/ 1 w 13"/>
                  <a:gd name="T5" fmla="*/ 0 h 13"/>
                  <a:gd name="T6" fmla="*/ 9 w 13"/>
                  <a:gd name="T7" fmla="*/ 3 h 13"/>
                  <a:gd name="T8" fmla="*/ 13 w 13"/>
                  <a:gd name="T9" fmla="*/ 10 h 13"/>
                </a:gdLst>
                <a:ahLst/>
                <a:cxnLst>
                  <a:cxn ang="0">
                    <a:pos x="T0" y="T1"/>
                  </a:cxn>
                  <a:cxn ang="0">
                    <a:pos x="T2" y="T3"/>
                  </a:cxn>
                  <a:cxn ang="0">
                    <a:pos x="T4" y="T5"/>
                  </a:cxn>
                  <a:cxn ang="0">
                    <a:pos x="T6" y="T7"/>
                  </a:cxn>
                  <a:cxn ang="0">
                    <a:pos x="T8" y="T9"/>
                  </a:cxn>
                </a:cxnLst>
                <a:rect l="0" t="0" r="r" b="b"/>
                <a:pathLst>
                  <a:path w="13" h="13">
                    <a:moveTo>
                      <a:pt x="13" y="10"/>
                    </a:moveTo>
                    <a:cubicBezTo>
                      <a:pt x="0" y="13"/>
                      <a:pt x="0" y="13"/>
                      <a:pt x="0" y="13"/>
                    </a:cubicBezTo>
                    <a:cubicBezTo>
                      <a:pt x="1" y="0"/>
                      <a:pt x="1" y="0"/>
                      <a:pt x="1" y="0"/>
                    </a:cubicBezTo>
                    <a:cubicBezTo>
                      <a:pt x="4" y="0"/>
                      <a:pt x="6" y="1"/>
                      <a:pt x="9" y="3"/>
                    </a:cubicBezTo>
                    <a:cubicBezTo>
                      <a:pt x="11" y="5"/>
                      <a:pt x="12" y="8"/>
                      <a:pt x="13" y="1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sp>
          <p:nvSpPr>
            <p:cNvPr id="14" name="Rectangle 13"/>
            <p:cNvSpPr/>
            <p:nvPr/>
          </p:nvSpPr>
          <p:spPr>
            <a:xfrm>
              <a:off x="4163292" y="2637534"/>
              <a:ext cx="1763679" cy="22781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schemeClr val="tx1"/>
                  </a:solidFill>
                  <a:latin typeface="Verdana" panose="020B0604030504040204" pitchFamily="34" charset="0"/>
                  <a:ea typeface="Verdana" panose="020B0604030504040204" pitchFamily="34" charset="0"/>
                  <a:cs typeface="Verdana" panose="020B0604030504040204" pitchFamily="34" charset="0"/>
                </a:rPr>
                <a:t>Seuil au-delà duquel les performances sont arbitrées</a:t>
              </a:r>
            </a:p>
          </p:txBody>
        </p:sp>
        <p:sp>
          <p:nvSpPr>
            <p:cNvPr id="246" name="Rectangle 245"/>
            <p:cNvSpPr/>
            <p:nvPr/>
          </p:nvSpPr>
          <p:spPr>
            <a:xfrm>
              <a:off x="4163292" y="2944393"/>
              <a:ext cx="1763679" cy="22781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schemeClr val="tx1"/>
                  </a:solidFill>
                  <a:latin typeface="Verdana" panose="020B0604030504040204" pitchFamily="34" charset="0"/>
                  <a:ea typeface="Verdana" panose="020B0604030504040204" pitchFamily="34" charset="0"/>
                  <a:cs typeface="Verdana" panose="020B0604030504040204" pitchFamily="34" charset="0"/>
                </a:rPr>
                <a:t>Performance réalisée sur le support A : </a:t>
              </a:r>
            </a:p>
          </p:txBody>
        </p:sp>
        <p:sp>
          <p:nvSpPr>
            <p:cNvPr id="247" name="Rectangle 246"/>
            <p:cNvSpPr/>
            <p:nvPr/>
          </p:nvSpPr>
          <p:spPr>
            <a:xfrm>
              <a:off x="4163292" y="3262152"/>
              <a:ext cx="1763679" cy="22781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schemeClr val="tx1"/>
                  </a:solidFill>
                  <a:latin typeface="Verdana" panose="020B0604030504040204" pitchFamily="34" charset="0"/>
                  <a:ea typeface="Verdana" panose="020B0604030504040204" pitchFamily="34" charset="0"/>
                  <a:cs typeface="Verdana" panose="020B0604030504040204" pitchFamily="34" charset="0"/>
                </a:rPr>
                <a:t>Surperformance réalisée sur le support A : </a:t>
              </a:r>
            </a:p>
          </p:txBody>
        </p:sp>
      </p:grpSp>
      <p:grpSp>
        <p:nvGrpSpPr>
          <p:cNvPr id="15" name="Groupe 14"/>
          <p:cNvGrpSpPr/>
          <p:nvPr/>
        </p:nvGrpSpPr>
        <p:grpSpPr>
          <a:xfrm>
            <a:off x="393406" y="1075653"/>
            <a:ext cx="4178594" cy="1208166"/>
            <a:chOff x="393406" y="1075653"/>
            <a:chExt cx="4178594" cy="1208166"/>
          </a:xfrm>
        </p:grpSpPr>
        <p:sp>
          <p:nvSpPr>
            <p:cNvPr id="249" name="Rectangle 248"/>
            <p:cNvSpPr/>
            <p:nvPr/>
          </p:nvSpPr>
          <p:spPr>
            <a:xfrm>
              <a:off x="393406" y="1075653"/>
              <a:ext cx="2966483" cy="287231"/>
            </a:xfrm>
            <a:prstGeom prst="rect">
              <a:avLst/>
            </a:prstGeom>
            <a:solidFill>
              <a:srgbClr val="D69829"/>
            </a:solidFill>
            <a:ln>
              <a:solidFill>
                <a:srgbClr val="8E7339"/>
              </a:solidFill>
            </a:ln>
          </p:spPr>
          <p:style>
            <a:lnRef idx="0">
              <a:scrgbClr r="0" g="0" b="0"/>
            </a:lnRef>
            <a:fillRef idx="0">
              <a:scrgbClr r="0" g="0" b="0"/>
            </a:fillRef>
            <a:effectRef idx="0">
              <a:scrgbClr r="0" g="0" b="0"/>
            </a:effectRef>
            <a:fontRef idx="minor">
              <a:schemeClr val="lt1"/>
            </a:fontRef>
          </p:style>
          <p:txBody>
            <a:bodyPr spcFirstLastPara="0" vert="horz" wrap="square" lIns="213384" tIns="0" rIns="213384" bIns="0" numCol="1" spcCol="1270" anchor="ctr" anchorCtr="0">
              <a:noAutofit/>
            </a:bodyPr>
            <a:lstStyle/>
            <a:p>
              <a:pPr lvl="0" algn="l" defTabSz="622300">
                <a:lnSpc>
                  <a:spcPct val="90000"/>
                </a:lnSpc>
                <a:spcBef>
                  <a:spcPct val="0"/>
                </a:spcBef>
                <a:spcAft>
                  <a:spcPct val="35000"/>
                </a:spcAft>
              </a:pPr>
              <a:r>
                <a:rPr lang="fr-FR" sz="1200" kern="1200" dirty="0">
                  <a:solidFill>
                    <a:schemeClr val="tx1"/>
                  </a:solidFill>
                  <a:latin typeface="Verdana" panose="020B0604030504040204" pitchFamily="34" charset="0"/>
                  <a:ea typeface="Verdana" panose="020B0604030504040204" pitchFamily="34" charset="0"/>
                  <a:cs typeface="Verdana" panose="020B0604030504040204" pitchFamily="34" charset="0"/>
                </a:rPr>
                <a:t>Exemple</a:t>
              </a:r>
            </a:p>
          </p:txBody>
        </p:sp>
        <p:grpSp>
          <p:nvGrpSpPr>
            <p:cNvPr id="250" name="Groupe 249"/>
            <p:cNvGrpSpPr/>
            <p:nvPr/>
          </p:nvGrpSpPr>
          <p:grpSpPr>
            <a:xfrm>
              <a:off x="393406" y="1362318"/>
              <a:ext cx="4178594" cy="921501"/>
              <a:chOff x="13809021" y="-2146002"/>
              <a:chExt cx="13439918" cy="633232"/>
            </a:xfrm>
          </p:grpSpPr>
          <p:sp>
            <p:nvSpPr>
              <p:cNvPr id="251" name="Rectangle 250"/>
              <p:cNvSpPr/>
              <p:nvPr/>
            </p:nvSpPr>
            <p:spPr>
              <a:xfrm>
                <a:off x="13809021" y="-2145665"/>
                <a:ext cx="13439918" cy="632895"/>
              </a:xfrm>
              <a:prstGeom prst="rect">
                <a:avLst/>
              </a:prstGeom>
              <a:ln>
                <a:solidFill>
                  <a:srgbClr val="8E733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52" name="Rectangle 251"/>
              <p:cNvSpPr/>
              <p:nvPr/>
            </p:nvSpPr>
            <p:spPr>
              <a:xfrm>
                <a:off x="13809021" y="-2146002"/>
                <a:ext cx="13439918" cy="624569"/>
              </a:xfrm>
              <a:prstGeom prst="rect">
                <a:avLst/>
              </a:prstGeom>
              <a:ln>
                <a:solidFill>
                  <a:srgbClr val="8E7339"/>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2000" tIns="108000" rIns="36000" bIns="36000" numCol="1" spcCol="1270" anchor="ctr" anchorCtr="0">
                <a:noAutofit/>
              </a:bodyPr>
              <a:lstStyle/>
              <a:p>
                <a:pPr marL="177800" lvl="1" indent="-177800" algn="l" defTabSz="533400">
                  <a:lnSpc>
                    <a:spcPct val="100000"/>
                  </a:lnSpc>
                  <a:spcBef>
                    <a:spcPct val="0"/>
                  </a:spcBef>
                  <a:spcAft>
                    <a:spcPts val="0"/>
                  </a:spcAft>
                  <a:buChar char="••"/>
                  <a:tabLst>
                    <a:tab pos="177800" algn="l"/>
                  </a:tabLst>
                </a:pPr>
                <a:r>
                  <a:rPr lang="fr-FR" sz="1200" kern="1200" dirty="0">
                    <a:solidFill>
                      <a:srgbClr val="391909"/>
                    </a:solidFill>
                    <a:sym typeface="Wingdings" panose="05000000000000000000" pitchFamily="2" charset="2"/>
                  </a:rPr>
                  <a:t>Nous choisissons des arbitrages annuels</a:t>
                </a:r>
              </a:p>
              <a:p>
                <a:pPr marL="177800" lvl="1" indent="-177800" algn="l" defTabSz="533400">
                  <a:lnSpc>
                    <a:spcPct val="100000"/>
                  </a:lnSpc>
                  <a:spcBef>
                    <a:spcPct val="0"/>
                  </a:spcBef>
                  <a:spcAft>
                    <a:spcPts val="0"/>
                  </a:spcAft>
                  <a:buChar char="••"/>
                  <a:tabLst>
                    <a:tab pos="177800" algn="l"/>
                  </a:tabLst>
                </a:pPr>
                <a:r>
                  <a:rPr lang="fr-FR" sz="1200" dirty="0">
                    <a:solidFill>
                      <a:srgbClr val="391909"/>
                    </a:solidFill>
                    <a:ea typeface="Times New Roman"/>
                    <a:cs typeface="Times New Roman"/>
                    <a:sym typeface="Wingdings" panose="05000000000000000000" pitchFamily="2" charset="2"/>
                  </a:rPr>
                  <a:t>200 000 €uros est affecté à l’option</a:t>
                </a:r>
              </a:p>
              <a:p>
                <a:pPr marL="177800" lvl="1" indent="-177800" algn="l" defTabSz="533400">
                  <a:lnSpc>
                    <a:spcPct val="100000"/>
                  </a:lnSpc>
                  <a:spcBef>
                    <a:spcPct val="0"/>
                  </a:spcBef>
                  <a:spcAft>
                    <a:spcPts val="0"/>
                  </a:spcAft>
                  <a:buChar char="••"/>
                  <a:tabLst>
                    <a:tab pos="177800" algn="l"/>
                  </a:tabLst>
                </a:pPr>
                <a:r>
                  <a:rPr lang="fr-FR" sz="1200" kern="1200" dirty="0">
                    <a:solidFill>
                      <a:srgbClr val="391909"/>
                    </a:solidFill>
                    <a:ea typeface="Times New Roman"/>
                    <a:cs typeface="Times New Roman"/>
                    <a:sym typeface="Wingdings" panose="05000000000000000000" pitchFamily="2" charset="2"/>
                  </a:rPr>
                  <a:t>2 % est le seuil annuel au-delà duquel les performances seront transférées</a:t>
                </a:r>
                <a:endParaRPr lang="fr-FR" sz="1200" kern="1200" dirty="0">
                  <a:ea typeface="Times New Roman"/>
                  <a:cs typeface="Times New Roman"/>
                </a:endParaRPr>
              </a:p>
            </p:txBody>
          </p:sp>
        </p:grpSp>
      </p:grpSp>
      <p:grpSp>
        <p:nvGrpSpPr>
          <p:cNvPr id="277" name="Groupe 276"/>
          <p:cNvGrpSpPr/>
          <p:nvPr/>
        </p:nvGrpSpPr>
        <p:grpSpPr>
          <a:xfrm>
            <a:off x="393406" y="2415791"/>
            <a:ext cx="4178594" cy="580212"/>
            <a:chOff x="0" y="2016227"/>
            <a:chExt cx="8064896" cy="580212"/>
          </a:xfrm>
        </p:grpSpPr>
        <p:sp>
          <p:nvSpPr>
            <p:cNvPr id="278" name="Rectangle 277"/>
            <p:cNvSpPr/>
            <p:nvPr/>
          </p:nvSpPr>
          <p:spPr>
            <a:xfrm>
              <a:off x="0" y="2016227"/>
              <a:ext cx="8064896" cy="580212"/>
            </a:xfrm>
            <a:prstGeom prst="rect">
              <a:avLst/>
            </a:prstGeom>
            <a:ln>
              <a:solidFill>
                <a:srgbClr val="581D74"/>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9" name="Rectangle 278"/>
            <p:cNvSpPr/>
            <p:nvPr/>
          </p:nvSpPr>
          <p:spPr>
            <a:xfrm>
              <a:off x="0" y="2016227"/>
              <a:ext cx="8064896" cy="580212"/>
            </a:xfrm>
            <a:prstGeom prst="rect">
              <a:avLst/>
            </a:prstGeom>
            <a:ln>
              <a:solidFill>
                <a:srgbClr val="581D74"/>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2000" tIns="108000" rIns="625926" bIns="0" numCol="1" spcCol="1270" anchor="ctr" anchorCtr="0">
              <a:noAutofit/>
            </a:bodyPr>
            <a:lstStyle/>
            <a:p>
              <a:pPr marL="0" lvl="1" algn="l" defTabSz="533400">
                <a:lnSpc>
                  <a:spcPct val="100000"/>
                </a:lnSpc>
                <a:spcBef>
                  <a:spcPct val="0"/>
                </a:spcBef>
                <a:spcAft>
                  <a:spcPts val="0"/>
                </a:spcAft>
                <a:buChar char="••"/>
                <a:tabLst>
                  <a:tab pos="265113" algn="l"/>
                  <a:tab pos="627063" algn="l"/>
                  <a:tab pos="1616075" algn="l"/>
                  <a:tab pos="3587750" algn="l"/>
                </a:tabLst>
              </a:pPr>
              <a:r>
                <a:rPr lang="fr-FR" sz="1200" kern="1200" dirty="0">
                  <a:solidFill>
                    <a:srgbClr val="391909"/>
                  </a:solidFill>
                  <a:sym typeface="Wingdings" panose="05000000000000000000" pitchFamily="2" charset="2"/>
                </a:rPr>
                <a:t> Mise en place de l’option le 01/01/2016</a:t>
              </a:r>
            </a:p>
            <a:p>
              <a:pPr marL="0" lvl="1" algn="l" defTabSz="533400">
                <a:lnSpc>
                  <a:spcPct val="100000"/>
                </a:lnSpc>
                <a:spcBef>
                  <a:spcPct val="0"/>
                </a:spcBef>
                <a:spcAft>
                  <a:spcPts val="0"/>
                </a:spcAft>
                <a:buChar char="••"/>
                <a:tabLst>
                  <a:tab pos="265113" algn="l"/>
                  <a:tab pos="627063" algn="l"/>
                  <a:tab pos="1616075" algn="l"/>
                  <a:tab pos="3587750" algn="l"/>
                </a:tabLst>
              </a:pPr>
              <a:r>
                <a:rPr lang="fr-FR" sz="1200" dirty="0">
                  <a:solidFill>
                    <a:srgbClr val="391909"/>
                  </a:solidFill>
                  <a:sym typeface="Wingdings" panose="05000000000000000000" pitchFamily="2" charset="2"/>
                </a:rPr>
                <a:t> EA au 31/12/2016 : 205 503 €</a:t>
              </a:r>
              <a:endParaRPr lang="fr-FR" sz="1200" kern="1200" dirty="0">
                <a:solidFill>
                  <a:srgbClr val="391909"/>
                </a:solidFill>
              </a:endParaRPr>
            </a:p>
          </p:txBody>
        </p:sp>
      </p:grpSp>
      <p:graphicFrame>
        <p:nvGraphicFramePr>
          <p:cNvPr id="18" name="Tableau 17"/>
          <p:cNvGraphicFramePr>
            <a:graphicFrameLocks noGrp="1"/>
          </p:cNvGraphicFramePr>
          <p:nvPr>
            <p:extLst>
              <p:ext uri="{D42A27DB-BD31-4B8C-83A1-F6EECF244321}">
                <p14:modId xmlns:p14="http://schemas.microsoft.com/office/powerpoint/2010/main" val="1487709979"/>
              </p:ext>
            </p:extLst>
          </p:nvPr>
        </p:nvGraphicFramePr>
        <p:xfrm>
          <a:off x="97627" y="4469319"/>
          <a:ext cx="3081507" cy="1435317"/>
        </p:xfrm>
        <a:graphic>
          <a:graphicData uri="http://schemas.openxmlformats.org/drawingml/2006/table">
            <a:tbl>
              <a:tblPr firstRow="1" bandRow="1">
                <a:tableStyleId>{21E4AEA4-8DFA-4A89-87EB-49C32662AFE0}</a:tableStyleId>
              </a:tblPr>
              <a:tblGrid>
                <a:gridCol w="912466">
                  <a:extLst>
                    <a:ext uri="{9D8B030D-6E8A-4147-A177-3AD203B41FA5}">
                      <a16:colId xmlns:a16="http://schemas.microsoft.com/office/drawing/2014/main" val="20000"/>
                    </a:ext>
                  </a:extLst>
                </a:gridCol>
                <a:gridCol w="1073888">
                  <a:extLst>
                    <a:ext uri="{9D8B030D-6E8A-4147-A177-3AD203B41FA5}">
                      <a16:colId xmlns:a16="http://schemas.microsoft.com/office/drawing/2014/main" val="20001"/>
                    </a:ext>
                  </a:extLst>
                </a:gridCol>
                <a:gridCol w="1095153">
                  <a:extLst>
                    <a:ext uri="{9D8B030D-6E8A-4147-A177-3AD203B41FA5}">
                      <a16:colId xmlns:a16="http://schemas.microsoft.com/office/drawing/2014/main" val="20002"/>
                    </a:ext>
                  </a:extLst>
                </a:gridCol>
              </a:tblGrid>
              <a:tr h="478439">
                <a:tc>
                  <a:txBody>
                    <a:bodyPr/>
                    <a:lstStyle/>
                    <a:p>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r>
                        <a:rPr lang="fr-FR" sz="900" b="1" dirty="0">
                          <a:solidFill>
                            <a:schemeClr val="bg1"/>
                          </a:solidFill>
                          <a:latin typeface="Verdana" panose="020B0604030504040204" pitchFamily="34" charset="0"/>
                          <a:ea typeface="Verdana" panose="020B0604030504040204" pitchFamily="34" charset="0"/>
                          <a:cs typeface="Verdana" panose="020B0604030504040204" pitchFamily="34" charset="0"/>
                        </a:rPr>
                        <a:t>Amplitude</a:t>
                      </a:r>
                    </a:p>
                  </a:txBody>
                  <a:tcPr>
                    <a:solidFill>
                      <a:srgbClr val="581D74"/>
                    </a:solidFill>
                  </a:tcPr>
                </a:tc>
                <a:tc>
                  <a:txBody>
                    <a:bodyPr/>
                    <a:lstStyle/>
                    <a:p>
                      <a:pPr algn="ctr"/>
                      <a:r>
                        <a:rPr lang="fr-FR" sz="900" b="1" dirty="0">
                          <a:solidFill>
                            <a:schemeClr val="bg1"/>
                          </a:solidFill>
                          <a:latin typeface="Verdana" panose="020B0604030504040204" pitchFamily="34" charset="0"/>
                          <a:ea typeface="Verdana" panose="020B0604030504040204" pitchFamily="34" charset="0"/>
                          <a:cs typeface="Verdana" panose="020B0604030504040204" pitchFamily="34" charset="0"/>
                        </a:rPr>
                        <a:t>Confort</a:t>
                      </a:r>
                    </a:p>
                  </a:txBody>
                  <a:tcPr>
                    <a:solidFill>
                      <a:srgbClr val="581D74"/>
                    </a:solidFill>
                  </a:tcPr>
                </a:tc>
                <a:extLst>
                  <a:ext uri="{0D108BD9-81ED-4DB2-BD59-A6C34878D82A}">
                    <a16:rowId xmlns:a16="http://schemas.microsoft.com/office/drawing/2014/main" val="10000"/>
                  </a:ext>
                </a:extLst>
              </a:tr>
              <a:tr h="478439">
                <a:tc>
                  <a:txBody>
                    <a:bodyPr/>
                    <a:lstStyle/>
                    <a:p>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Allocation source</a:t>
                      </a:r>
                    </a:p>
                  </a:txBody>
                  <a:tcPr>
                    <a:solidFill>
                      <a:srgbClr val="581D74"/>
                    </a:solidFill>
                  </a:tcPr>
                </a:tc>
                <a:tc>
                  <a:txBody>
                    <a:bodyPr/>
                    <a:lstStyle/>
                    <a:p>
                      <a:pPr algn="ctr"/>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a:t>
                      </a:r>
                    </a:p>
                  </a:txBody>
                  <a:tcPr>
                    <a:solidFill>
                      <a:srgbClr val="581D74"/>
                    </a:solidFill>
                  </a:tcPr>
                </a:tc>
                <a:tc>
                  <a:txBody>
                    <a:bodyPr/>
                    <a:lstStyle/>
                    <a:p>
                      <a:pPr algn="ctr"/>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Support dynamique</a:t>
                      </a:r>
                    </a:p>
                  </a:txBody>
                  <a:tcPr>
                    <a:solidFill>
                      <a:srgbClr val="581D74"/>
                    </a:solidFill>
                  </a:tcPr>
                </a:tc>
                <a:extLst>
                  <a:ext uri="{0D108BD9-81ED-4DB2-BD59-A6C34878D82A}">
                    <a16:rowId xmlns:a16="http://schemas.microsoft.com/office/drawing/2014/main" val="10001"/>
                  </a:ext>
                </a:extLst>
              </a:tr>
              <a:tr h="478439">
                <a:tc>
                  <a:txBody>
                    <a:bodyPr/>
                    <a:lstStyle/>
                    <a:p>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Allocation cible</a:t>
                      </a:r>
                    </a:p>
                  </a:txBody>
                  <a:tcPr>
                    <a:solidFill>
                      <a:srgbClr val="581D74"/>
                    </a:solidFill>
                  </a:tcPr>
                </a:tc>
                <a:tc>
                  <a:txBody>
                    <a:bodyPr/>
                    <a:lstStyle/>
                    <a:p>
                      <a:pPr algn="ctr"/>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Support dynamique</a:t>
                      </a:r>
                    </a:p>
                  </a:txBody>
                  <a:tcPr>
                    <a:solidFill>
                      <a:srgbClr val="581D74"/>
                    </a:solidFill>
                  </a:tcPr>
                </a:tc>
                <a:tc>
                  <a:txBody>
                    <a:bodyPr/>
                    <a:lstStyle/>
                    <a:p>
                      <a:pPr algn="ctr"/>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a:t>
                      </a:r>
                    </a:p>
                  </a:txBody>
                  <a:tcPr>
                    <a:solidFill>
                      <a:srgbClr val="581D74"/>
                    </a:solidFill>
                  </a:tcPr>
                </a:tc>
                <a:extLst>
                  <a:ext uri="{0D108BD9-81ED-4DB2-BD59-A6C34878D82A}">
                    <a16:rowId xmlns:a16="http://schemas.microsoft.com/office/drawing/2014/main" val="10002"/>
                  </a:ext>
                </a:extLst>
              </a:tr>
            </a:tbl>
          </a:graphicData>
        </a:graphic>
      </p:graphicFrame>
      <p:pic>
        <p:nvPicPr>
          <p:cNvPr id="235" name="Image 234">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353053" y="6156354"/>
            <a:ext cx="650296" cy="650296"/>
          </a:xfrm>
          <a:prstGeom prst="rect">
            <a:avLst/>
          </a:prstGeom>
        </p:spPr>
      </p:pic>
      <p:pic>
        <p:nvPicPr>
          <p:cNvPr id="237" name="Image 236">
            <a:hlinkClick r:id="rId4"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17" y="6300148"/>
            <a:ext cx="650296" cy="650296"/>
          </a:xfrm>
          <a:prstGeom prst="rect">
            <a:avLst/>
          </a:prstGeom>
        </p:spPr>
      </p:pic>
    </p:spTree>
    <p:extLst>
      <p:ext uri="{BB962C8B-B14F-4D97-AF65-F5344CB8AC3E}">
        <p14:creationId xmlns:p14="http://schemas.microsoft.com/office/powerpoint/2010/main" val="340622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42" presetClass="entr" presetSubtype="0" fill="hold" nodeType="afterEffect">
                                  <p:stCondLst>
                                    <p:cond delay="2000"/>
                                  </p:stCondLst>
                                  <p:childTnLst>
                                    <p:set>
                                      <p:cBhvr>
                                        <p:cTn id="17" dur="1" fill="hold">
                                          <p:stCondLst>
                                            <p:cond delay="0"/>
                                          </p:stCondLst>
                                        </p:cTn>
                                        <p:tgtEl>
                                          <p:spTgt spid="277"/>
                                        </p:tgtEl>
                                        <p:attrNameLst>
                                          <p:attrName>style.visibility</p:attrName>
                                        </p:attrNameLst>
                                      </p:cBhvr>
                                      <p:to>
                                        <p:strVal val="visible"/>
                                      </p:to>
                                    </p:set>
                                    <p:animEffect transition="in" filter="fade">
                                      <p:cBhvr>
                                        <p:cTn id="18" dur="1000"/>
                                        <p:tgtEl>
                                          <p:spTgt spid="277"/>
                                        </p:tgtEl>
                                      </p:cBhvr>
                                    </p:animEffect>
                                    <p:anim calcmode="lin" valueType="num">
                                      <p:cBhvr>
                                        <p:cTn id="19" dur="1000" fill="hold"/>
                                        <p:tgtEl>
                                          <p:spTgt spid="277"/>
                                        </p:tgtEl>
                                        <p:attrNameLst>
                                          <p:attrName>ppt_x</p:attrName>
                                        </p:attrNameLst>
                                      </p:cBhvr>
                                      <p:tavLst>
                                        <p:tav tm="0">
                                          <p:val>
                                            <p:strVal val="#ppt_x"/>
                                          </p:val>
                                        </p:tav>
                                        <p:tav tm="100000">
                                          <p:val>
                                            <p:strVal val="#ppt_x"/>
                                          </p:val>
                                        </p:tav>
                                      </p:tavLst>
                                    </p:anim>
                                    <p:anim calcmode="lin" valueType="num">
                                      <p:cBhvr>
                                        <p:cTn id="20" dur="1000" fill="hold"/>
                                        <p:tgtEl>
                                          <p:spTgt spid="277"/>
                                        </p:tgtEl>
                                        <p:attrNameLst>
                                          <p:attrName>ppt_y</p:attrName>
                                        </p:attrNameLst>
                                      </p:cBhvr>
                                      <p:tavLst>
                                        <p:tav tm="0">
                                          <p:val>
                                            <p:strVal val="#ppt_y+.1"/>
                                          </p:val>
                                        </p:tav>
                                        <p:tav tm="100000">
                                          <p:val>
                                            <p:strVal val="#ppt_y"/>
                                          </p:val>
                                        </p:tav>
                                      </p:tavLst>
                                    </p:anim>
                                  </p:childTnLst>
                                </p:cTn>
                              </p:par>
                            </p:childTnLst>
                          </p:cTn>
                        </p:par>
                        <p:par>
                          <p:cTn id="21" fill="hold">
                            <p:stCondLst>
                              <p:cond delay="4750"/>
                            </p:stCondLst>
                            <p:childTnLst>
                              <p:par>
                                <p:cTn id="22" presetID="53" presetClass="entr" presetSubtype="16"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par>
                          <p:cTn id="27" fill="hold">
                            <p:stCondLst>
                              <p:cond delay="5250"/>
                            </p:stCondLst>
                            <p:childTnLst>
                              <p:par>
                                <p:cTn id="28" presetID="42"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1" name="Group 210"/>
          <p:cNvGrpSpPr/>
          <p:nvPr/>
        </p:nvGrpSpPr>
        <p:grpSpPr>
          <a:xfrm rot="19670901" flipH="1">
            <a:off x="2992759" y="4161633"/>
            <a:ext cx="1224311" cy="473138"/>
            <a:chOff x="848137" y="3566277"/>
            <a:chExt cx="1297715" cy="544670"/>
          </a:xfrm>
        </p:grpSpPr>
        <p:grpSp>
          <p:nvGrpSpPr>
            <p:cNvPr id="212" name="Group 211"/>
            <p:cNvGrpSpPr/>
            <p:nvPr/>
          </p:nvGrpSpPr>
          <p:grpSpPr>
            <a:xfrm>
              <a:off x="1242087" y="3566277"/>
              <a:ext cx="903765" cy="544670"/>
              <a:chOff x="1242087" y="3566277"/>
              <a:chExt cx="903765" cy="544670"/>
            </a:xfrm>
          </p:grpSpPr>
          <p:sp>
            <p:nvSpPr>
              <p:cNvPr id="214" name="Freeform 42"/>
              <p:cNvSpPr>
                <a:spLocks/>
              </p:cNvSpPr>
              <p:nvPr/>
            </p:nvSpPr>
            <p:spPr bwMode="auto">
              <a:xfrm>
                <a:off x="1242087" y="3646649"/>
                <a:ext cx="708126" cy="464298"/>
              </a:xfrm>
              <a:custGeom>
                <a:avLst/>
                <a:gdLst>
                  <a:gd name="T0" fmla="*/ 193 w 227"/>
                  <a:gd name="T1" fmla="*/ 0 h 176"/>
                  <a:gd name="T2" fmla="*/ 0 w 227"/>
                  <a:gd name="T3" fmla="*/ 88 h 176"/>
                  <a:gd name="T4" fmla="*/ 20 w 227"/>
                  <a:gd name="T5" fmla="*/ 176 h 176"/>
                  <a:gd name="T6" fmla="*/ 72 w 227"/>
                  <a:gd name="T7" fmla="*/ 176 h 176"/>
                  <a:gd name="T8" fmla="*/ 227 w 227"/>
                  <a:gd name="T9" fmla="*/ 82 h 176"/>
                  <a:gd name="T10" fmla="*/ 193 w 227"/>
                  <a:gd name="T11" fmla="*/ 0 h 176"/>
                  <a:gd name="connsiteX0" fmla="*/ 16366 w 17864"/>
                  <a:gd name="connsiteY0" fmla="*/ 0 h 10000"/>
                  <a:gd name="connsiteX1" fmla="*/ 0 w 17864"/>
                  <a:gd name="connsiteY1" fmla="*/ 9383 h 10000"/>
                  <a:gd name="connsiteX2" fmla="*/ 8745 w 17864"/>
                  <a:gd name="connsiteY2" fmla="*/ 10000 h 10000"/>
                  <a:gd name="connsiteX3" fmla="*/ 11036 w 17864"/>
                  <a:gd name="connsiteY3" fmla="*/ 10000 h 10000"/>
                  <a:gd name="connsiteX4" fmla="*/ 17864 w 17864"/>
                  <a:gd name="connsiteY4" fmla="*/ 4659 h 10000"/>
                  <a:gd name="connsiteX5" fmla="*/ 16366 w 17864"/>
                  <a:gd name="connsiteY5" fmla="*/ 0 h 10000"/>
                  <a:gd name="connsiteX0" fmla="*/ 16366 w 17864"/>
                  <a:gd name="connsiteY0" fmla="*/ 0 h 15107"/>
                  <a:gd name="connsiteX1" fmla="*/ 0 w 17864"/>
                  <a:gd name="connsiteY1" fmla="*/ 9383 h 15107"/>
                  <a:gd name="connsiteX2" fmla="*/ 1445 w 17864"/>
                  <a:gd name="connsiteY2" fmla="*/ 15107 h 15107"/>
                  <a:gd name="connsiteX3" fmla="*/ 11036 w 17864"/>
                  <a:gd name="connsiteY3" fmla="*/ 10000 h 15107"/>
                  <a:gd name="connsiteX4" fmla="*/ 17864 w 17864"/>
                  <a:gd name="connsiteY4" fmla="*/ 4659 h 15107"/>
                  <a:gd name="connsiteX5" fmla="*/ 16366 w 17864"/>
                  <a:gd name="connsiteY5" fmla="*/ 0 h 1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64" h="15107">
                    <a:moveTo>
                      <a:pt x="16366" y="0"/>
                    </a:moveTo>
                    <a:lnTo>
                      <a:pt x="0" y="9383"/>
                    </a:lnTo>
                    <a:lnTo>
                      <a:pt x="1445" y="15107"/>
                    </a:lnTo>
                    <a:lnTo>
                      <a:pt x="11036" y="10000"/>
                    </a:lnTo>
                    <a:lnTo>
                      <a:pt x="17864" y="4659"/>
                    </a:lnTo>
                    <a:lnTo>
                      <a:pt x="16366" y="0"/>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nvGrpSpPr>
              <p:cNvPr id="215" name="Group 214"/>
              <p:cNvGrpSpPr/>
              <p:nvPr/>
            </p:nvGrpSpPr>
            <p:grpSpPr>
              <a:xfrm rot="16200000">
                <a:off x="1918840" y="3544052"/>
                <a:ext cx="204788" cy="249237"/>
                <a:chOff x="1317626" y="4337050"/>
                <a:chExt cx="204788" cy="249237"/>
              </a:xfrm>
            </p:grpSpPr>
            <p:sp>
              <p:nvSpPr>
                <p:cNvPr id="216" name="Freeform 152"/>
                <p:cNvSpPr>
                  <a:spLocks/>
                </p:cNvSpPr>
                <p:nvPr/>
              </p:nvSpPr>
              <p:spPr bwMode="auto">
                <a:xfrm>
                  <a:off x="1412876" y="4386263"/>
                  <a:ext cx="109538" cy="96837"/>
                </a:xfrm>
                <a:custGeom>
                  <a:avLst/>
                  <a:gdLst>
                    <a:gd name="T0" fmla="*/ 45 w 56"/>
                    <a:gd name="T1" fmla="*/ 50 h 50"/>
                    <a:gd name="T2" fmla="*/ 36 w 56"/>
                    <a:gd name="T3" fmla="*/ 45 h 50"/>
                    <a:gd name="T4" fmla="*/ 7 w 56"/>
                    <a:gd name="T5" fmla="*/ 20 h 50"/>
                    <a:gd name="T6" fmla="*/ 2 w 56"/>
                    <a:gd name="T7" fmla="*/ 7 h 50"/>
                    <a:gd name="T8" fmla="*/ 15 w 56"/>
                    <a:gd name="T9" fmla="*/ 2 h 50"/>
                    <a:gd name="T10" fmla="*/ 53 w 56"/>
                    <a:gd name="T11" fmla="*/ 35 h 50"/>
                    <a:gd name="T12" fmla="*/ 49 w 56"/>
                    <a:gd name="T13" fmla="*/ 49 h 50"/>
                    <a:gd name="T14" fmla="*/ 45 w 5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50">
                      <a:moveTo>
                        <a:pt x="45" y="50"/>
                      </a:moveTo>
                      <a:cubicBezTo>
                        <a:pt x="41" y="50"/>
                        <a:pt x="38" y="49"/>
                        <a:pt x="36" y="45"/>
                      </a:cubicBezTo>
                      <a:cubicBezTo>
                        <a:pt x="26" y="29"/>
                        <a:pt x="8" y="21"/>
                        <a:pt x="7" y="20"/>
                      </a:cubicBezTo>
                      <a:cubicBezTo>
                        <a:pt x="2" y="18"/>
                        <a:pt x="0" y="12"/>
                        <a:pt x="2" y="7"/>
                      </a:cubicBezTo>
                      <a:cubicBezTo>
                        <a:pt x="4" y="2"/>
                        <a:pt x="10" y="0"/>
                        <a:pt x="15" y="2"/>
                      </a:cubicBezTo>
                      <a:cubicBezTo>
                        <a:pt x="16" y="3"/>
                        <a:pt x="40" y="13"/>
                        <a:pt x="53" y="35"/>
                      </a:cubicBezTo>
                      <a:cubicBezTo>
                        <a:pt x="56" y="40"/>
                        <a:pt x="54" y="46"/>
                        <a:pt x="49" y="49"/>
                      </a:cubicBezTo>
                      <a:cubicBezTo>
                        <a:pt x="48" y="50"/>
                        <a:pt x="46" y="50"/>
                        <a:pt x="45" y="5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17" name="Freeform 153"/>
                <p:cNvSpPr>
                  <a:spLocks/>
                </p:cNvSpPr>
                <p:nvPr/>
              </p:nvSpPr>
              <p:spPr bwMode="auto">
                <a:xfrm>
                  <a:off x="1317626" y="4337050"/>
                  <a:ext cx="195263" cy="249237"/>
                </a:xfrm>
                <a:custGeom>
                  <a:avLst/>
                  <a:gdLst>
                    <a:gd name="T0" fmla="*/ 0 w 100"/>
                    <a:gd name="T1" fmla="*/ 23 h 129"/>
                    <a:gd name="T2" fmla="*/ 39 w 100"/>
                    <a:gd name="T3" fmla="*/ 112 h 129"/>
                    <a:gd name="T4" fmla="*/ 65 w 100"/>
                    <a:gd name="T5" fmla="*/ 129 h 129"/>
                    <a:gd name="T6" fmla="*/ 79 w 100"/>
                    <a:gd name="T7" fmla="*/ 125 h 129"/>
                    <a:gd name="T8" fmla="*/ 92 w 100"/>
                    <a:gd name="T9" fmla="*/ 85 h 129"/>
                    <a:gd name="T10" fmla="*/ 55 w 100"/>
                    <a:gd name="T11" fmla="*/ 0 h 129"/>
                    <a:gd name="T12" fmla="*/ 0 w 100"/>
                    <a:gd name="T13" fmla="*/ 23 h 129"/>
                  </a:gdLst>
                  <a:ahLst/>
                  <a:cxnLst>
                    <a:cxn ang="0">
                      <a:pos x="T0" y="T1"/>
                    </a:cxn>
                    <a:cxn ang="0">
                      <a:pos x="T2" y="T3"/>
                    </a:cxn>
                    <a:cxn ang="0">
                      <a:pos x="T4" y="T5"/>
                    </a:cxn>
                    <a:cxn ang="0">
                      <a:pos x="T6" y="T7"/>
                    </a:cxn>
                    <a:cxn ang="0">
                      <a:pos x="T8" y="T9"/>
                    </a:cxn>
                    <a:cxn ang="0">
                      <a:pos x="T10" y="T11"/>
                    </a:cxn>
                    <a:cxn ang="0">
                      <a:pos x="T12" y="T13"/>
                    </a:cxn>
                  </a:cxnLst>
                  <a:rect l="0" t="0" r="r" b="b"/>
                  <a:pathLst>
                    <a:path w="100" h="129">
                      <a:moveTo>
                        <a:pt x="0" y="23"/>
                      </a:moveTo>
                      <a:cubicBezTo>
                        <a:pt x="10" y="51"/>
                        <a:pt x="22" y="81"/>
                        <a:pt x="39" y="112"/>
                      </a:cubicBezTo>
                      <a:cubicBezTo>
                        <a:pt x="44" y="123"/>
                        <a:pt x="54" y="129"/>
                        <a:pt x="65" y="129"/>
                      </a:cubicBezTo>
                      <a:cubicBezTo>
                        <a:pt x="70" y="129"/>
                        <a:pt x="75" y="128"/>
                        <a:pt x="79" y="125"/>
                      </a:cubicBezTo>
                      <a:cubicBezTo>
                        <a:pt x="94" y="118"/>
                        <a:pt x="100" y="100"/>
                        <a:pt x="92" y="85"/>
                      </a:cubicBezTo>
                      <a:cubicBezTo>
                        <a:pt x="76" y="54"/>
                        <a:pt x="64" y="26"/>
                        <a:pt x="55" y="0"/>
                      </a:cubicBezTo>
                      <a:cubicBezTo>
                        <a:pt x="0" y="23"/>
                        <a:pt x="0" y="23"/>
                        <a:pt x="0" y="23"/>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grpSp>
        </p:grpSp>
        <p:sp>
          <p:nvSpPr>
            <p:cNvPr id="213" name="Rectangle 212"/>
            <p:cNvSpPr/>
            <p:nvPr/>
          </p:nvSpPr>
          <p:spPr>
            <a:xfrm>
              <a:off x="848137" y="3605050"/>
              <a:ext cx="749437" cy="483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grpSp>
        <p:nvGrpSpPr>
          <p:cNvPr id="8" name="Group 7"/>
          <p:cNvGrpSpPr/>
          <p:nvPr/>
        </p:nvGrpSpPr>
        <p:grpSpPr>
          <a:xfrm rot="1929099">
            <a:off x="51858" y="4290304"/>
            <a:ext cx="1222301" cy="473137"/>
            <a:chOff x="848137" y="3566277"/>
            <a:chExt cx="1297715" cy="544670"/>
          </a:xfrm>
        </p:grpSpPr>
        <p:grpSp>
          <p:nvGrpSpPr>
            <p:cNvPr id="2" name="Group 1"/>
            <p:cNvGrpSpPr/>
            <p:nvPr/>
          </p:nvGrpSpPr>
          <p:grpSpPr>
            <a:xfrm>
              <a:off x="1242087" y="3566277"/>
              <a:ext cx="903765" cy="544670"/>
              <a:chOff x="1242087" y="3566277"/>
              <a:chExt cx="903765" cy="544670"/>
            </a:xfrm>
          </p:grpSpPr>
          <p:sp>
            <p:nvSpPr>
              <p:cNvPr id="384" name="Freeform 42"/>
              <p:cNvSpPr>
                <a:spLocks/>
              </p:cNvSpPr>
              <p:nvPr/>
            </p:nvSpPr>
            <p:spPr bwMode="auto">
              <a:xfrm>
                <a:off x="1242087" y="3646649"/>
                <a:ext cx="708126" cy="464298"/>
              </a:xfrm>
              <a:custGeom>
                <a:avLst/>
                <a:gdLst>
                  <a:gd name="T0" fmla="*/ 193 w 227"/>
                  <a:gd name="T1" fmla="*/ 0 h 176"/>
                  <a:gd name="T2" fmla="*/ 0 w 227"/>
                  <a:gd name="T3" fmla="*/ 88 h 176"/>
                  <a:gd name="T4" fmla="*/ 20 w 227"/>
                  <a:gd name="T5" fmla="*/ 176 h 176"/>
                  <a:gd name="T6" fmla="*/ 72 w 227"/>
                  <a:gd name="T7" fmla="*/ 176 h 176"/>
                  <a:gd name="T8" fmla="*/ 227 w 227"/>
                  <a:gd name="T9" fmla="*/ 82 h 176"/>
                  <a:gd name="T10" fmla="*/ 193 w 227"/>
                  <a:gd name="T11" fmla="*/ 0 h 176"/>
                  <a:gd name="connsiteX0" fmla="*/ 16366 w 17864"/>
                  <a:gd name="connsiteY0" fmla="*/ 0 h 10000"/>
                  <a:gd name="connsiteX1" fmla="*/ 0 w 17864"/>
                  <a:gd name="connsiteY1" fmla="*/ 9383 h 10000"/>
                  <a:gd name="connsiteX2" fmla="*/ 8745 w 17864"/>
                  <a:gd name="connsiteY2" fmla="*/ 10000 h 10000"/>
                  <a:gd name="connsiteX3" fmla="*/ 11036 w 17864"/>
                  <a:gd name="connsiteY3" fmla="*/ 10000 h 10000"/>
                  <a:gd name="connsiteX4" fmla="*/ 17864 w 17864"/>
                  <a:gd name="connsiteY4" fmla="*/ 4659 h 10000"/>
                  <a:gd name="connsiteX5" fmla="*/ 16366 w 17864"/>
                  <a:gd name="connsiteY5" fmla="*/ 0 h 10000"/>
                  <a:gd name="connsiteX0" fmla="*/ 16366 w 17864"/>
                  <a:gd name="connsiteY0" fmla="*/ 0 h 15107"/>
                  <a:gd name="connsiteX1" fmla="*/ 0 w 17864"/>
                  <a:gd name="connsiteY1" fmla="*/ 9383 h 15107"/>
                  <a:gd name="connsiteX2" fmla="*/ 1445 w 17864"/>
                  <a:gd name="connsiteY2" fmla="*/ 15107 h 15107"/>
                  <a:gd name="connsiteX3" fmla="*/ 11036 w 17864"/>
                  <a:gd name="connsiteY3" fmla="*/ 10000 h 15107"/>
                  <a:gd name="connsiteX4" fmla="*/ 17864 w 17864"/>
                  <a:gd name="connsiteY4" fmla="*/ 4659 h 15107"/>
                  <a:gd name="connsiteX5" fmla="*/ 16366 w 17864"/>
                  <a:gd name="connsiteY5" fmla="*/ 0 h 1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64" h="15107">
                    <a:moveTo>
                      <a:pt x="16366" y="0"/>
                    </a:moveTo>
                    <a:lnTo>
                      <a:pt x="0" y="9383"/>
                    </a:lnTo>
                    <a:lnTo>
                      <a:pt x="1445" y="15107"/>
                    </a:lnTo>
                    <a:lnTo>
                      <a:pt x="11036" y="10000"/>
                    </a:lnTo>
                    <a:lnTo>
                      <a:pt x="17864" y="4659"/>
                    </a:lnTo>
                    <a:lnTo>
                      <a:pt x="16366" y="0"/>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nvGrpSpPr>
              <p:cNvPr id="394" name="Group 393"/>
              <p:cNvGrpSpPr/>
              <p:nvPr/>
            </p:nvGrpSpPr>
            <p:grpSpPr>
              <a:xfrm rot="16200000">
                <a:off x="1918840" y="3544052"/>
                <a:ext cx="204788" cy="249237"/>
                <a:chOff x="1317626" y="4337050"/>
                <a:chExt cx="204788" cy="249237"/>
              </a:xfrm>
            </p:grpSpPr>
            <p:sp>
              <p:nvSpPr>
                <p:cNvPr id="406" name="Freeform 152"/>
                <p:cNvSpPr>
                  <a:spLocks/>
                </p:cNvSpPr>
                <p:nvPr/>
              </p:nvSpPr>
              <p:spPr bwMode="auto">
                <a:xfrm>
                  <a:off x="1412876" y="4386263"/>
                  <a:ext cx="109538" cy="96837"/>
                </a:xfrm>
                <a:custGeom>
                  <a:avLst/>
                  <a:gdLst>
                    <a:gd name="T0" fmla="*/ 45 w 56"/>
                    <a:gd name="T1" fmla="*/ 50 h 50"/>
                    <a:gd name="T2" fmla="*/ 36 w 56"/>
                    <a:gd name="T3" fmla="*/ 45 h 50"/>
                    <a:gd name="T4" fmla="*/ 7 w 56"/>
                    <a:gd name="T5" fmla="*/ 20 h 50"/>
                    <a:gd name="T6" fmla="*/ 2 w 56"/>
                    <a:gd name="T7" fmla="*/ 7 h 50"/>
                    <a:gd name="T8" fmla="*/ 15 w 56"/>
                    <a:gd name="T9" fmla="*/ 2 h 50"/>
                    <a:gd name="T10" fmla="*/ 53 w 56"/>
                    <a:gd name="T11" fmla="*/ 35 h 50"/>
                    <a:gd name="T12" fmla="*/ 49 w 56"/>
                    <a:gd name="T13" fmla="*/ 49 h 50"/>
                    <a:gd name="T14" fmla="*/ 45 w 5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50">
                      <a:moveTo>
                        <a:pt x="45" y="50"/>
                      </a:moveTo>
                      <a:cubicBezTo>
                        <a:pt x="41" y="50"/>
                        <a:pt x="38" y="49"/>
                        <a:pt x="36" y="45"/>
                      </a:cubicBezTo>
                      <a:cubicBezTo>
                        <a:pt x="26" y="29"/>
                        <a:pt x="8" y="21"/>
                        <a:pt x="7" y="20"/>
                      </a:cubicBezTo>
                      <a:cubicBezTo>
                        <a:pt x="2" y="18"/>
                        <a:pt x="0" y="12"/>
                        <a:pt x="2" y="7"/>
                      </a:cubicBezTo>
                      <a:cubicBezTo>
                        <a:pt x="4" y="2"/>
                        <a:pt x="10" y="0"/>
                        <a:pt x="15" y="2"/>
                      </a:cubicBezTo>
                      <a:cubicBezTo>
                        <a:pt x="16" y="3"/>
                        <a:pt x="40" y="13"/>
                        <a:pt x="53" y="35"/>
                      </a:cubicBezTo>
                      <a:cubicBezTo>
                        <a:pt x="56" y="40"/>
                        <a:pt x="54" y="46"/>
                        <a:pt x="49" y="49"/>
                      </a:cubicBezTo>
                      <a:cubicBezTo>
                        <a:pt x="48" y="50"/>
                        <a:pt x="46" y="50"/>
                        <a:pt x="45" y="5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07" name="Freeform 153"/>
                <p:cNvSpPr>
                  <a:spLocks/>
                </p:cNvSpPr>
                <p:nvPr/>
              </p:nvSpPr>
              <p:spPr bwMode="auto">
                <a:xfrm>
                  <a:off x="1317626" y="4337050"/>
                  <a:ext cx="195263" cy="249237"/>
                </a:xfrm>
                <a:custGeom>
                  <a:avLst/>
                  <a:gdLst>
                    <a:gd name="T0" fmla="*/ 0 w 100"/>
                    <a:gd name="T1" fmla="*/ 23 h 129"/>
                    <a:gd name="T2" fmla="*/ 39 w 100"/>
                    <a:gd name="T3" fmla="*/ 112 h 129"/>
                    <a:gd name="T4" fmla="*/ 65 w 100"/>
                    <a:gd name="T5" fmla="*/ 129 h 129"/>
                    <a:gd name="T6" fmla="*/ 79 w 100"/>
                    <a:gd name="T7" fmla="*/ 125 h 129"/>
                    <a:gd name="T8" fmla="*/ 92 w 100"/>
                    <a:gd name="T9" fmla="*/ 85 h 129"/>
                    <a:gd name="T10" fmla="*/ 55 w 100"/>
                    <a:gd name="T11" fmla="*/ 0 h 129"/>
                    <a:gd name="T12" fmla="*/ 0 w 100"/>
                    <a:gd name="T13" fmla="*/ 23 h 129"/>
                  </a:gdLst>
                  <a:ahLst/>
                  <a:cxnLst>
                    <a:cxn ang="0">
                      <a:pos x="T0" y="T1"/>
                    </a:cxn>
                    <a:cxn ang="0">
                      <a:pos x="T2" y="T3"/>
                    </a:cxn>
                    <a:cxn ang="0">
                      <a:pos x="T4" y="T5"/>
                    </a:cxn>
                    <a:cxn ang="0">
                      <a:pos x="T6" y="T7"/>
                    </a:cxn>
                    <a:cxn ang="0">
                      <a:pos x="T8" y="T9"/>
                    </a:cxn>
                    <a:cxn ang="0">
                      <a:pos x="T10" y="T11"/>
                    </a:cxn>
                    <a:cxn ang="0">
                      <a:pos x="T12" y="T13"/>
                    </a:cxn>
                  </a:cxnLst>
                  <a:rect l="0" t="0" r="r" b="b"/>
                  <a:pathLst>
                    <a:path w="100" h="129">
                      <a:moveTo>
                        <a:pt x="0" y="23"/>
                      </a:moveTo>
                      <a:cubicBezTo>
                        <a:pt x="10" y="51"/>
                        <a:pt x="22" y="81"/>
                        <a:pt x="39" y="112"/>
                      </a:cubicBezTo>
                      <a:cubicBezTo>
                        <a:pt x="44" y="123"/>
                        <a:pt x="54" y="129"/>
                        <a:pt x="65" y="129"/>
                      </a:cubicBezTo>
                      <a:cubicBezTo>
                        <a:pt x="70" y="129"/>
                        <a:pt x="75" y="128"/>
                        <a:pt x="79" y="125"/>
                      </a:cubicBezTo>
                      <a:cubicBezTo>
                        <a:pt x="94" y="118"/>
                        <a:pt x="100" y="100"/>
                        <a:pt x="92" y="85"/>
                      </a:cubicBezTo>
                      <a:cubicBezTo>
                        <a:pt x="76" y="54"/>
                        <a:pt x="64" y="26"/>
                        <a:pt x="55" y="0"/>
                      </a:cubicBezTo>
                      <a:cubicBezTo>
                        <a:pt x="0" y="23"/>
                        <a:pt x="0" y="23"/>
                        <a:pt x="0" y="23"/>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grpSp>
        </p:grpSp>
        <p:sp>
          <p:nvSpPr>
            <p:cNvPr id="7" name="Rectangle 6"/>
            <p:cNvSpPr/>
            <p:nvPr/>
          </p:nvSpPr>
          <p:spPr>
            <a:xfrm>
              <a:off x="848137" y="3605050"/>
              <a:ext cx="749437" cy="483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sp>
        <p:nvSpPr>
          <p:cNvPr id="6" name="Title 5"/>
          <p:cNvSpPr>
            <a:spLocks noGrp="1"/>
          </p:cNvSpPr>
          <p:nvPr>
            <p:ph type="title"/>
          </p:nvPr>
        </p:nvSpPr>
        <p:spPr>
          <a:xfrm>
            <a:off x="355387" y="104665"/>
            <a:ext cx="7886700" cy="290849"/>
          </a:xfrm>
        </p:spPr>
        <p:txBody>
          <a:bodyPr>
            <a:normAutofit/>
          </a:bodyPr>
          <a:lstStyle/>
          <a:p>
            <a:r>
              <a:rPr lang="fr-FR" dirty="0"/>
              <a:t>Dynamisation / Sécurisation des plus-values</a:t>
            </a:r>
          </a:p>
        </p:txBody>
      </p:sp>
      <p:sp>
        <p:nvSpPr>
          <p:cNvPr id="441" name="Oval 78"/>
          <p:cNvSpPr>
            <a:spLocks noChangeArrowheads="1"/>
          </p:cNvSpPr>
          <p:nvPr/>
        </p:nvSpPr>
        <p:spPr bwMode="auto">
          <a:xfrm>
            <a:off x="91098" y="5261931"/>
            <a:ext cx="4517917" cy="734996"/>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157" name="Group 156"/>
          <p:cNvGrpSpPr/>
          <p:nvPr/>
        </p:nvGrpSpPr>
        <p:grpSpPr>
          <a:xfrm>
            <a:off x="1613556" y="2756914"/>
            <a:ext cx="1461881" cy="2647477"/>
            <a:chOff x="12619038" y="1255712"/>
            <a:chExt cx="1878013" cy="3687764"/>
          </a:xfrm>
        </p:grpSpPr>
        <p:sp>
          <p:nvSpPr>
            <p:cNvPr id="318" name="Rectangle 79"/>
            <p:cNvSpPr>
              <a:spLocks noChangeArrowheads="1"/>
            </p:cNvSpPr>
            <p:nvPr/>
          </p:nvSpPr>
          <p:spPr bwMode="auto">
            <a:xfrm>
              <a:off x="13082588" y="2178050"/>
              <a:ext cx="282575" cy="106363"/>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9" name="Rectangle 80"/>
            <p:cNvSpPr>
              <a:spLocks noChangeArrowheads="1"/>
            </p:cNvSpPr>
            <p:nvPr/>
          </p:nvSpPr>
          <p:spPr bwMode="auto">
            <a:xfrm>
              <a:off x="13103226" y="2097088"/>
              <a:ext cx="241300" cy="454025"/>
            </a:xfrm>
            <a:prstGeom prst="rect">
              <a:avLst/>
            </a:prstGeom>
            <a:solidFill>
              <a:srgbClr val="F2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98" name="Freeform 81"/>
            <p:cNvSpPr>
              <a:spLocks/>
            </p:cNvSpPr>
            <p:nvPr/>
          </p:nvSpPr>
          <p:spPr bwMode="auto">
            <a:xfrm>
              <a:off x="13103226" y="2109788"/>
              <a:ext cx="241300" cy="109538"/>
            </a:xfrm>
            <a:custGeom>
              <a:avLst/>
              <a:gdLst>
                <a:gd name="T0" fmla="*/ 0 w 152"/>
                <a:gd name="T1" fmla="*/ 0 h 69"/>
                <a:gd name="T2" fmla="*/ 0 w 152"/>
                <a:gd name="T3" fmla="*/ 16 h 69"/>
                <a:gd name="T4" fmla="*/ 152 w 152"/>
                <a:gd name="T5" fmla="*/ 69 h 69"/>
                <a:gd name="T6" fmla="*/ 152 w 152"/>
                <a:gd name="T7" fmla="*/ 0 h 69"/>
                <a:gd name="T8" fmla="*/ 0 w 152"/>
                <a:gd name="T9" fmla="*/ 0 h 69"/>
              </a:gdLst>
              <a:ahLst/>
              <a:cxnLst>
                <a:cxn ang="0">
                  <a:pos x="T0" y="T1"/>
                </a:cxn>
                <a:cxn ang="0">
                  <a:pos x="T2" y="T3"/>
                </a:cxn>
                <a:cxn ang="0">
                  <a:pos x="T4" y="T5"/>
                </a:cxn>
                <a:cxn ang="0">
                  <a:pos x="T6" y="T7"/>
                </a:cxn>
                <a:cxn ang="0">
                  <a:pos x="T8" y="T9"/>
                </a:cxn>
              </a:cxnLst>
              <a:rect l="0" t="0" r="r" b="b"/>
              <a:pathLst>
                <a:path w="152" h="69">
                  <a:moveTo>
                    <a:pt x="0" y="0"/>
                  </a:moveTo>
                  <a:lnTo>
                    <a:pt x="0" y="16"/>
                  </a:lnTo>
                  <a:lnTo>
                    <a:pt x="152" y="69"/>
                  </a:lnTo>
                  <a:lnTo>
                    <a:pt x="152" y="0"/>
                  </a:lnTo>
                  <a:lnTo>
                    <a:pt x="0" y="0"/>
                  </a:lnTo>
                  <a:close/>
                </a:path>
              </a:pathLst>
            </a:custGeom>
            <a:solidFill>
              <a:srgbClr val="C8A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9" name="Freeform 82"/>
            <p:cNvSpPr>
              <a:spLocks/>
            </p:cNvSpPr>
            <p:nvPr/>
          </p:nvSpPr>
          <p:spPr bwMode="auto">
            <a:xfrm>
              <a:off x="12882563" y="3357563"/>
              <a:ext cx="682625" cy="1455738"/>
            </a:xfrm>
            <a:custGeom>
              <a:avLst/>
              <a:gdLst>
                <a:gd name="T0" fmla="*/ 0 w 430"/>
                <a:gd name="T1" fmla="*/ 145 h 917"/>
                <a:gd name="T2" fmla="*/ 0 w 430"/>
                <a:gd name="T3" fmla="*/ 917 h 917"/>
                <a:gd name="T4" fmla="*/ 174 w 430"/>
                <a:gd name="T5" fmla="*/ 917 h 917"/>
                <a:gd name="T6" fmla="*/ 193 w 430"/>
                <a:gd name="T7" fmla="*/ 145 h 917"/>
                <a:gd name="T8" fmla="*/ 237 w 430"/>
                <a:gd name="T9" fmla="*/ 145 h 917"/>
                <a:gd name="T10" fmla="*/ 256 w 430"/>
                <a:gd name="T11" fmla="*/ 917 h 917"/>
                <a:gd name="T12" fmla="*/ 430 w 430"/>
                <a:gd name="T13" fmla="*/ 917 h 917"/>
                <a:gd name="T14" fmla="*/ 430 w 430"/>
                <a:gd name="T15" fmla="*/ 145 h 917"/>
                <a:gd name="T16" fmla="*/ 430 w 430"/>
                <a:gd name="T17" fmla="*/ 0 h 917"/>
                <a:gd name="T18" fmla="*/ 243 w 430"/>
                <a:gd name="T19" fmla="*/ 0 h 917"/>
                <a:gd name="T20" fmla="*/ 187 w 430"/>
                <a:gd name="T21" fmla="*/ 0 h 917"/>
                <a:gd name="T22" fmla="*/ 0 w 430"/>
                <a:gd name="T23" fmla="*/ 0 h 917"/>
                <a:gd name="T24" fmla="*/ 0 w 430"/>
                <a:gd name="T25" fmla="*/ 145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0" h="917">
                  <a:moveTo>
                    <a:pt x="0" y="145"/>
                  </a:moveTo>
                  <a:lnTo>
                    <a:pt x="0" y="917"/>
                  </a:lnTo>
                  <a:lnTo>
                    <a:pt x="174" y="917"/>
                  </a:lnTo>
                  <a:lnTo>
                    <a:pt x="193" y="145"/>
                  </a:lnTo>
                  <a:lnTo>
                    <a:pt x="237" y="145"/>
                  </a:lnTo>
                  <a:lnTo>
                    <a:pt x="256" y="917"/>
                  </a:lnTo>
                  <a:lnTo>
                    <a:pt x="430" y="917"/>
                  </a:lnTo>
                  <a:lnTo>
                    <a:pt x="430" y="145"/>
                  </a:lnTo>
                  <a:lnTo>
                    <a:pt x="430" y="0"/>
                  </a:lnTo>
                  <a:lnTo>
                    <a:pt x="243" y="0"/>
                  </a:lnTo>
                  <a:lnTo>
                    <a:pt x="187" y="0"/>
                  </a:lnTo>
                  <a:lnTo>
                    <a:pt x="0" y="0"/>
                  </a:lnTo>
                  <a:lnTo>
                    <a:pt x="0" y="145"/>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00" name="Freeform 83"/>
            <p:cNvSpPr>
              <a:spLocks/>
            </p:cNvSpPr>
            <p:nvPr/>
          </p:nvSpPr>
          <p:spPr bwMode="auto">
            <a:xfrm>
              <a:off x="12882563" y="3357563"/>
              <a:ext cx="682625" cy="1455738"/>
            </a:xfrm>
            <a:custGeom>
              <a:avLst/>
              <a:gdLst>
                <a:gd name="T0" fmla="*/ 0 w 430"/>
                <a:gd name="T1" fmla="*/ 145 h 917"/>
                <a:gd name="T2" fmla="*/ 0 w 430"/>
                <a:gd name="T3" fmla="*/ 917 h 917"/>
                <a:gd name="T4" fmla="*/ 174 w 430"/>
                <a:gd name="T5" fmla="*/ 917 h 917"/>
                <a:gd name="T6" fmla="*/ 193 w 430"/>
                <a:gd name="T7" fmla="*/ 145 h 917"/>
                <a:gd name="T8" fmla="*/ 237 w 430"/>
                <a:gd name="T9" fmla="*/ 145 h 917"/>
                <a:gd name="T10" fmla="*/ 256 w 430"/>
                <a:gd name="T11" fmla="*/ 917 h 917"/>
                <a:gd name="T12" fmla="*/ 430 w 430"/>
                <a:gd name="T13" fmla="*/ 917 h 917"/>
                <a:gd name="T14" fmla="*/ 430 w 430"/>
                <a:gd name="T15" fmla="*/ 145 h 917"/>
                <a:gd name="T16" fmla="*/ 430 w 430"/>
                <a:gd name="T17" fmla="*/ 0 h 917"/>
                <a:gd name="T18" fmla="*/ 243 w 430"/>
                <a:gd name="T19" fmla="*/ 0 h 917"/>
                <a:gd name="T20" fmla="*/ 187 w 430"/>
                <a:gd name="T21" fmla="*/ 0 h 917"/>
                <a:gd name="T22" fmla="*/ 0 w 430"/>
                <a:gd name="T23" fmla="*/ 0 h 917"/>
                <a:gd name="T24" fmla="*/ 0 w 430"/>
                <a:gd name="T25" fmla="*/ 145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0" h="917">
                  <a:moveTo>
                    <a:pt x="0" y="145"/>
                  </a:moveTo>
                  <a:lnTo>
                    <a:pt x="0" y="917"/>
                  </a:lnTo>
                  <a:lnTo>
                    <a:pt x="174" y="917"/>
                  </a:lnTo>
                  <a:lnTo>
                    <a:pt x="193" y="145"/>
                  </a:lnTo>
                  <a:lnTo>
                    <a:pt x="237" y="145"/>
                  </a:lnTo>
                  <a:lnTo>
                    <a:pt x="256" y="917"/>
                  </a:lnTo>
                  <a:lnTo>
                    <a:pt x="430" y="917"/>
                  </a:lnTo>
                  <a:lnTo>
                    <a:pt x="430" y="145"/>
                  </a:lnTo>
                  <a:lnTo>
                    <a:pt x="430" y="0"/>
                  </a:lnTo>
                  <a:lnTo>
                    <a:pt x="243" y="0"/>
                  </a:lnTo>
                  <a:lnTo>
                    <a:pt x="187" y="0"/>
                  </a:lnTo>
                  <a:lnTo>
                    <a:pt x="0" y="0"/>
                  </a:lnTo>
                  <a:lnTo>
                    <a:pt x="0" y="14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02" name="Freeform 85"/>
            <p:cNvSpPr>
              <a:spLocks/>
            </p:cNvSpPr>
            <p:nvPr/>
          </p:nvSpPr>
          <p:spPr bwMode="auto">
            <a:xfrm>
              <a:off x="12828588" y="4745038"/>
              <a:ext cx="368300" cy="198438"/>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2" y="0"/>
                    <a:pt x="70" y="0"/>
                  </a:cubicBezTo>
                  <a:cubicBezTo>
                    <a:pt x="109"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dirty="0"/>
            </a:p>
          </p:txBody>
        </p:sp>
        <p:sp>
          <p:nvSpPr>
            <p:cNvPr id="103" name="Freeform 86"/>
            <p:cNvSpPr>
              <a:spLocks/>
            </p:cNvSpPr>
            <p:nvPr/>
          </p:nvSpPr>
          <p:spPr bwMode="auto">
            <a:xfrm>
              <a:off x="13250863" y="4745038"/>
              <a:ext cx="368300" cy="198438"/>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8"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104" name="Rectangle 87"/>
            <p:cNvSpPr>
              <a:spLocks noChangeArrowheads="1"/>
            </p:cNvSpPr>
            <p:nvPr/>
          </p:nvSpPr>
          <p:spPr bwMode="auto">
            <a:xfrm>
              <a:off x="12882563" y="3282950"/>
              <a:ext cx="682625" cy="7461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5" name="Freeform 88"/>
            <p:cNvSpPr>
              <a:spLocks noEditPoints="1"/>
            </p:cNvSpPr>
            <p:nvPr/>
          </p:nvSpPr>
          <p:spPr bwMode="auto">
            <a:xfrm>
              <a:off x="13150851" y="3263900"/>
              <a:ext cx="146050" cy="115888"/>
            </a:xfrm>
            <a:custGeom>
              <a:avLst/>
              <a:gdLst>
                <a:gd name="T0" fmla="*/ 40 w 56"/>
                <a:gd name="T1" fmla="*/ 44 h 44"/>
                <a:gd name="T2" fmla="*/ 16 w 56"/>
                <a:gd name="T3" fmla="*/ 44 h 44"/>
                <a:gd name="T4" fmla="*/ 0 w 56"/>
                <a:gd name="T5" fmla="*/ 27 h 44"/>
                <a:gd name="T6" fmla="*/ 0 w 56"/>
                <a:gd name="T7" fmla="*/ 16 h 44"/>
                <a:gd name="T8" fmla="*/ 16 w 56"/>
                <a:gd name="T9" fmla="*/ 0 h 44"/>
                <a:gd name="T10" fmla="*/ 40 w 56"/>
                <a:gd name="T11" fmla="*/ 0 h 44"/>
                <a:gd name="T12" fmla="*/ 56 w 56"/>
                <a:gd name="T13" fmla="*/ 16 h 44"/>
                <a:gd name="T14" fmla="*/ 56 w 56"/>
                <a:gd name="T15" fmla="*/ 27 h 44"/>
                <a:gd name="T16" fmla="*/ 40 w 56"/>
                <a:gd name="T17" fmla="*/ 44 h 44"/>
                <a:gd name="T18" fmla="*/ 16 w 56"/>
                <a:gd name="T19" fmla="*/ 8 h 44"/>
                <a:gd name="T20" fmla="*/ 8 w 56"/>
                <a:gd name="T21" fmla="*/ 16 h 44"/>
                <a:gd name="T22" fmla="*/ 8 w 56"/>
                <a:gd name="T23" fmla="*/ 27 h 44"/>
                <a:gd name="T24" fmla="*/ 16 w 56"/>
                <a:gd name="T25" fmla="*/ 36 h 44"/>
                <a:gd name="T26" fmla="*/ 40 w 56"/>
                <a:gd name="T27" fmla="*/ 36 h 44"/>
                <a:gd name="T28" fmla="*/ 48 w 56"/>
                <a:gd name="T29" fmla="*/ 27 h 44"/>
                <a:gd name="T30" fmla="*/ 48 w 56"/>
                <a:gd name="T31" fmla="*/ 16 h 44"/>
                <a:gd name="T32" fmla="*/ 40 w 56"/>
                <a:gd name="T33" fmla="*/ 8 h 44"/>
                <a:gd name="T34" fmla="*/ 16 w 56"/>
                <a:gd name="T35"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44">
                  <a:moveTo>
                    <a:pt x="40" y="44"/>
                  </a:moveTo>
                  <a:cubicBezTo>
                    <a:pt x="16" y="44"/>
                    <a:pt x="16" y="44"/>
                    <a:pt x="16" y="44"/>
                  </a:cubicBezTo>
                  <a:cubicBezTo>
                    <a:pt x="7" y="44"/>
                    <a:pt x="0" y="36"/>
                    <a:pt x="0" y="27"/>
                  </a:cubicBezTo>
                  <a:cubicBezTo>
                    <a:pt x="0" y="16"/>
                    <a:pt x="0" y="16"/>
                    <a:pt x="0" y="16"/>
                  </a:cubicBezTo>
                  <a:cubicBezTo>
                    <a:pt x="0" y="7"/>
                    <a:pt x="7" y="0"/>
                    <a:pt x="16" y="0"/>
                  </a:cubicBezTo>
                  <a:cubicBezTo>
                    <a:pt x="40" y="0"/>
                    <a:pt x="40" y="0"/>
                    <a:pt x="40" y="0"/>
                  </a:cubicBezTo>
                  <a:cubicBezTo>
                    <a:pt x="49" y="0"/>
                    <a:pt x="56" y="7"/>
                    <a:pt x="56" y="16"/>
                  </a:cubicBezTo>
                  <a:cubicBezTo>
                    <a:pt x="56" y="27"/>
                    <a:pt x="56" y="27"/>
                    <a:pt x="56" y="27"/>
                  </a:cubicBezTo>
                  <a:cubicBezTo>
                    <a:pt x="56" y="36"/>
                    <a:pt x="49" y="44"/>
                    <a:pt x="40" y="44"/>
                  </a:cubicBezTo>
                  <a:close/>
                  <a:moveTo>
                    <a:pt x="16" y="8"/>
                  </a:moveTo>
                  <a:cubicBezTo>
                    <a:pt x="12" y="8"/>
                    <a:pt x="8" y="11"/>
                    <a:pt x="8" y="16"/>
                  </a:cubicBezTo>
                  <a:cubicBezTo>
                    <a:pt x="8" y="27"/>
                    <a:pt x="8" y="27"/>
                    <a:pt x="8" y="27"/>
                  </a:cubicBezTo>
                  <a:cubicBezTo>
                    <a:pt x="8" y="32"/>
                    <a:pt x="12" y="36"/>
                    <a:pt x="16" y="36"/>
                  </a:cubicBezTo>
                  <a:cubicBezTo>
                    <a:pt x="40" y="36"/>
                    <a:pt x="40" y="36"/>
                    <a:pt x="40" y="36"/>
                  </a:cubicBezTo>
                  <a:cubicBezTo>
                    <a:pt x="45" y="36"/>
                    <a:pt x="48" y="32"/>
                    <a:pt x="48" y="27"/>
                  </a:cubicBezTo>
                  <a:cubicBezTo>
                    <a:pt x="48" y="16"/>
                    <a:pt x="48" y="16"/>
                    <a:pt x="48" y="16"/>
                  </a:cubicBezTo>
                  <a:cubicBezTo>
                    <a:pt x="48" y="11"/>
                    <a:pt x="45" y="8"/>
                    <a:pt x="40" y="8"/>
                  </a:cubicBezTo>
                  <a:lnTo>
                    <a:pt x="16" y="8"/>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6" name="Freeform 89"/>
            <p:cNvSpPr>
              <a:spLocks/>
            </p:cNvSpPr>
            <p:nvPr/>
          </p:nvSpPr>
          <p:spPr bwMode="auto">
            <a:xfrm>
              <a:off x="12844463" y="2206625"/>
              <a:ext cx="758825" cy="1076325"/>
            </a:xfrm>
            <a:custGeom>
              <a:avLst/>
              <a:gdLst>
                <a:gd name="T0" fmla="*/ 288 w 288"/>
                <a:gd name="T1" fmla="*/ 154 h 412"/>
                <a:gd name="T2" fmla="*/ 288 w 288"/>
                <a:gd name="T3" fmla="*/ 41 h 412"/>
                <a:gd name="T4" fmla="*/ 206 w 288"/>
                <a:gd name="T5" fmla="*/ 0 h 412"/>
                <a:gd name="T6" fmla="*/ 202 w 288"/>
                <a:gd name="T7" fmla="*/ 0 h 412"/>
                <a:gd name="T8" fmla="*/ 144 w 288"/>
                <a:gd name="T9" fmla="*/ 83 h 412"/>
                <a:gd name="T10" fmla="*/ 86 w 288"/>
                <a:gd name="T11" fmla="*/ 0 h 412"/>
                <a:gd name="T12" fmla="*/ 82 w 288"/>
                <a:gd name="T13" fmla="*/ 0 h 412"/>
                <a:gd name="T14" fmla="*/ 0 w 288"/>
                <a:gd name="T15" fmla="*/ 41 h 412"/>
                <a:gd name="T16" fmla="*/ 0 w 288"/>
                <a:gd name="T17" fmla="*/ 154 h 412"/>
                <a:gd name="T18" fmla="*/ 0 w 288"/>
                <a:gd name="T19" fmla="*/ 155 h 412"/>
                <a:gd name="T20" fmla="*/ 0 w 288"/>
                <a:gd name="T21" fmla="*/ 396 h 412"/>
                <a:gd name="T22" fmla="*/ 16 w 288"/>
                <a:gd name="T23" fmla="*/ 412 h 412"/>
                <a:gd name="T24" fmla="*/ 144 w 288"/>
                <a:gd name="T25" fmla="*/ 412 h 412"/>
                <a:gd name="T26" fmla="*/ 272 w 288"/>
                <a:gd name="T27" fmla="*/ 412 h 412"/>
                <a:gd name="T28" fmla="*/ 288 w 288"/>
                <a:gd name="T29" fmla="*/ 396 h 412"/>
                <a:gd name="T30" fmla="*/ 288 w 288"/>
                <a:gd name="T31" fmla="*/ 155 h 412"/>
                <a:gd name="T32" fmla="*/ 288 w 288"/>
                <a:gd name="T33" fmla="*/ 15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412">
                  <a:moveTo>
                    <a:pt x="288" y="154"/>
                  </a:moveTo>
                  <a:cubicBezTo>
                    <a:pt x="288" y="41"/>
                    <a:pt x="288" y="41"/>
                    <a:pt x="288" y="41"/>
                  </a:cubicBezTo>
                  <a:cubicBezTo>
                    <a:pt x="266" y="20"/>
                    <a:pt x="237" y="4"/>
                    <a:pt x="206" y="0"/>
                  </a:cubicBezTo>
                  <a:cubicBezTo>
                    <a:pt x="205" y="0"/>
                    <a:pt x="203" y="0"/>
                    <a:pt x="202" y="0"/>
                  </a:cubicBezTo>
                  <a:cubicBezTo>
                    <a:pt x="144" y="83"/>
                    <a:pt x="144" y="83"/>
                    <a:pt x="144" y="83"/>
                  </a:cubicBezTo>
                  <a:cubicBezTo>
                    <a:pt x="86" y="0"/>
                    <a:pt x="86" y="0"/>
                    <a:pt x="86" y="0"/>
                  </a:cubicBezTo>
                  <a:cubicBezTo>
                    <a:pt x="85" y="0"/>
                    <a:pt x="83" y="0"/>
                    <a:pt x="82" y="0"/>
                  </a:cubicBezTo>
                  <a:cubicBezTo>
                    <a:pt x="51" y="4"/>
                    <a:pt x="22" y="20"/>
                    <a:pt x="0" y="41"/>
                  </a:cubicBezTo>
                  <a:cubicBezTo>
                    <a:pt x="0" y="154"/>
                    <a:pt x="0" y="154"/>
                    <a:pt x="0" y="154"/>
                  </a:cubicBezTo>
                  <a:cubicBezTo>
                    <a:pt x="0" y="155"/>
                    <a:pt x="0" y="155"/>
                    <a:pt x="0" y="155"/>
                  </a:cubicBezTo>
                  <a:cubicBezTo>
                    <a:pt x="0" y="396"/>
                    <a:pt x="0" y="396"/>
                    <a:pt x="0" y="396"/>
                  </a:cubicBezTo>
                  <a:cubicBezTo>
                    <a:pt x="0" y="405"/>
                    <a:pt x="7" y="412"/>
                    <a:pt x="16" y="412"/>
                  </a:cubicBezTo>
                  <a:cubicBezTo>
                    <a:pt x="144" y="412"/>
                    <a:pt x="144" y="412"/>
                    <a:pt x="144" y="412"/>
                  </a:cubicBezTo>
                  <a:cubicBezTo>
                    <a:pt x="272" y="412"/>
                    <a:pt x="272" y="412"/>
                    <a:pt x="272" y="412"/>
                  </a:cubicBezTo>
                  <a:cubicBezTo>
                    <a:pt x="281" y="412"/>
                    <a:pt x="288" y="405"/>
                    <a:pt x="288" y="396"/>
                  </a:cubicBezTo>
                  <a:cubicBezTo>
                    <a:pt x="288" y="155"/>
                    <a:pt x="288" y="155"/>
                    <a:pt x="288" y="155"/>
                  </a:cubicBezTo>
                  <a:cubicBezTo>
                    <a:pt x="288" y="154"/>
                    <a:pt x="288" y="154"/>
                    <a:pt x="288" y="154"/>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07" name="Freeform 90"/>
            <p:cNvSpPr>
              <a:spLocks/>
            </p:cNvSpPr>
            <p:nvPr/>
          </p:nvSpPr>
          <p:spPr bwMode="auto">
            <a:xfrm>
              <a:off x="13508038" y="2501900"/>
              <a:ext cx="95250" cy="234950"/>
            </a:xfrm>
            <a:custGeom>
              <a:avLst/>
              <a:gdLst>
                <a:gd name="T0" fmla="*/ 0 w 60"/>
                <a:gd name="T1" fmla="*/ 0 h 148"/>
                <a:gd name="T2" fmla="*/ 60 w 60"/>
                <a:gd name="T3" fmla="*/ 148 h 148"/>
                <a:gd name="T4" fmla="*/ 60 w 60"/>
                <a:gd name="T5" fmla="*/ 85 h 148"/>
                <a:gd name="T6" fmla="*/ 0 w 60"/>
                <a:gd name="T7" fmla="*/ 0 h 148"/>
              </a:gdLst>
              <a:ahLst/>
              <a:cxnLst>
                <a:cxn ang="0">
                  <a:pos x="T0" y="T1"/>
                </a:cxn>
                <a:cxn ang="0">
                  <a:pos x="T2" y="T3"/>
                </a:cxn>
                <a:cxn ang="0">
                  <a:pos x="T4" y="T5"/>
                </a:cxn>
                <a:cxn ang="0">
                  <a:pos x="T6" y="T7"/>
                </a:cxn>
              </a:cxnLst>
              <a:rect l="0" t="0" r="r" b="b"/>
              <a:pathLst>
                <a:path w="60" h="148">
                  <a:moveTo>
                    <a:pt x="0" y="0"/>
                  </a:moveTo>
                  <a:lnTo>
                    <a:pt x="60" y="148"/>
                  </a:lnTo>
                  <a:lnTo>
                    <a:pt x="60" y="85"/>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08" name="Freeform 91"/>
            <p:cNvSpPr>
              <a:spLocks/>
            </p:cNvSpPr>
            <p:nvPr/>
          </p:nvSpPr>
          <p:spPr bwMode="auto">
            <a:xfrm>
              <a:off x="13508038" y="2501900"/>
              <a:ext cx="95250" cy="234950"/>
            </a:xfrm>
            <a:custGeom>
              <a:avLst/>
              <a:gdLst>
                <a:gd name="T0" fmla="*/ 0 w 60"/>
                <a:gd name="T1" fmla="*/ 0 h 148"/>
                <a:gd name="T2" fmla="*/ 60 w 60"/>
                <a:gd name="T3" fmla="*/ 148 h 148"/>
                <a:gd name="T4" fmla="*/ 60 w 60"/>
                <a:gd name="T5" fmla="*/ 85 h 148"/>
                <a:gd name="T6" fmla="*/ 0 w 60"/>
                <a:gd name="T7" fmla="*/ 0 h 148"/>
              </a:gdLst>
              <a:ahLst/>
              <a:cxnLst>
                <a:cxn ang="0">
                  <a:pos x="T0" y="T1"/>
                </a:cxn>
                <a:cxn ang="0">
                  <a:pos x="T2" y="T3"/>
                </a:cxn>
                <a:cxn ang="0">
                  <a:pos x="T4" y="T5"/>
                </a:cxn>
                <a:cxn ang="0">
                  <a:pos x="T6" y="T7"/>
                </a:cxn>
              </a:cxnLst>
              <a:rect l="0" t="0" r="r" b="b"/>
              <a:pathLst>
                <a:path w="60" h="148">
                  <a:moveTo>
                    <a:pt x="0" y="0"/>
                  </a:moveTo>
                  <a:lnTo>
                    <a:pt x="60" y="148"/>
                  </a:lnTo>
                  <a:lnTo>
                    <a:pt x="60" y="8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09" name="Freeform 92"/>
            <p:cNvSpPr>
              <a:spLocks/>
            </p:cNvSpPr>
            <p:nvPr/>
          </p:nvSpPr>
          <p:spPr bwMode="auto">
            <a:xfrm>
              <a:off x="13166726" y="2339975"/>
              <a:ext cx="114300" cy="90488"/>
            </a:xfrm>
            <a:custGeom>
              <a:avLst/>
              <a:gdLst>
                <a:gd name="T0" fmla="*/ 72 w 72"/>
                <a:gd name="T1" fmla="*/ 29 h 57"/>
                <a:gd name="T2" fmla="*/ 58 w 72"/>
                <a:gd name="T3" fmla="*/ 57 h 57"/>
                <a:gd name="T4" fmla="*/ 14 w 72"/>
                <a:gd name="T5" fmla="*/ 57 h 57"/>
                <a:gd name="T6" fmla="*/ 0 w 72"/>
                <a:gd name="T7" fmla="*/ 29 h 57"/>
                <a:gd name="T8" fmla="*/ 36 w 72"/>
                <a:gd name="T9" fmla="*/ 0 h 57"/>
                <a:gd name="T10" fmla="*/ 72 w 72"/>
                <a:gd name="T11" fmla="*/ 29 h 57"/>
              </a:gdLst>
              <a:ahLst/>
              <a:cxnLst>
                <a:cxn ang="0">
                  <a:pos x="T0" y="T1"/>
                </a:cxn>
                <a:cxn ang="0">
                  <a:pos x="T2" y="T3"/>
                </a:cxn>
                <a:cxn ang="0">
                  <a:pos x="T4" y="T5"/>
                </a:cxn>
                <a:cxn ang="0">
                  <a:pos x="T6" y="T7"/>
                </a:cxn>
                <a:cxn ang="0">
                  <a:pos x="T8" y="T9"/>
                </a:cxn>
                <a:cxn ang="0">
                  <a:pos x="T10" y="T11"/>
                </a:cxn>
              </a:cxnLst>
              <a:rect l="0" t="0" r="r" b="b"/>
              <a:pathLst>
                <a:path w="72" h="57">
                  <a:moveTo>
                    <a:pt x="72" y="29"/>
                  </a:moveTo>
                  <a:lnTo>
                    <a:pt x="58" y="57"/>
                  </a:lnTo>
                  <a:lnTo>
                    <a:pt x="14" y="57"/>
                  </a:lnTo>
                  <a:lnTo>
                    <a:pt x="0" y="29"/>
                  </a:lnTo>
                  <a:lnTo>
                    <a:pt x="36" y="0"/>
                  </a:lnTo>
                  <a:lnTo>
                    <a:pt x="72" y="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0" name="Freeform 93"/>
            <p:cNvSpPr>
              <a:spLocks/>
            </p:cNvSpPr>
            <p:nvPr/>
          </p:nvSpPr>
          <p:spPr bwMode="auto">
            <a:xfrm>
              <a:off x="13020676" y="2178050"/>
              <a:ext cx="203200" cy="239713"/>
            </a:xfrm>
            <a:custGeom>
              <a:avLst/>
              <a:gdLst>
                <a:gd name="T0" fmla="*/ 39 w 128"/>
                <a:gd name="T1" fmla="*/ 0 h 151"/>
                <a:gd name="T2" fmla="*/ 128 w 128"/>
                <a:gd name="T3" fmla="*/ 102 h 151"/>
                <a:gd name="T4" fmla="*/ 75 w 128"/>
                <a:gd name="T5" fmla="*/ 151 h 151"/>
                <a:gd name="T6" fmla="*/ 0 w 128"/>
                <a:gd name="T7" fmla="*/ 19 h 151"/>
                <a:gd name="T8" fmla="*/ 39 w 128"/>
                <a:gd name="T9" fmla="*/ 0 h 151"/>
              </a:gdLst>
              <a:ahLst/>
              <a:cxnLst>
                <a:cxn ang="0">
                  <a:pos x="T0" y="T1"/>
                </a:cxn>
                <a:cxn ang="0">
                  <a:pos x="T2" y="T3"/>
                </a:cxn>
                <a:cxn ang="0">
                  <a:pos x="T4" y="T5"/>
                </a:cxn>
                <a:cxn ang="0">
                  <a:pos x="T6" y="T7"/>
                </a:cxn>
                <a:cxn ang="0">
                  <a:pos x="T8" y="T9"/>
                </a:cxn>
              </a:cxnLst>
              <a:rect l="0" t="0" r="r" b="b"/>
              <a:pathLst>
                <a:path w="128" h="151">
                  <a:moveTo>
                    <a:pt x="39" y="0"/>
                  </a:moveTo>
                  <a:lnTo>
                    <a:pt x="128" y="102"/>
                  </a:lnTo>
                  <a:lnTo>
                    <a:pt x="75" y="151"/>
                  </a:lnTo>
                  <a:lnTo>
                    <a:pt x="0" y="19"/>
                  </a:lnTo>
                  <a:lnTo>
                    <a:pt x="3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11" name="Freeform 94"/>
            <p:cNvSpPr>
              <a:spLocks/>
            </p:cNvSpPr>
            <p:nvPr/>
          </p:nvSpPr>
          <p:spPr bwMode="auto">
            <a:xfrm>
              <a:off x="13223876" y="2178050"/>
              <a:ext cx="203200" cy="239713"/>
            </a:xfrm>
            <a:custGeom>
              <a:avLst/>
              <a:gdLst>
                <a:gd name="T0" fmla="*/ 89 w 128"/>
                <a:gd name="T1" fmla="*/ 0 h 151"/>
                <a:gd name="T2" fmla="*/ 0 w 128"/>
                <a:gd name="T3" fmla="*/ 102 h 151"/>
                <a:gd name="T4" fmla="*/ 53 w 128"/>
                <a:gd name="T5" fmla="*/ 151 h 151"/>
                <a:gd name="T6" fmla="*/ 128 w 128"/>
                <a:gd name="T7" fmla="*/ 19 h 151"/>
                <a:gd name="T8" fmla="*/ 89 w 128"/>
                <a:gd name="T9" fmla="*/ 0 h 151"/>
              </a:gdLst>
              <a:ahLst/>
              <a:cxnLst>
                <a:cxn ang="0">
                  <a:pos x="T0" y="T1"/>
                </a:cxn>
                <a:cxn ang="0">
                  <a:pos x="T2" y="T3"/>
                </a:cxn>
                <a:cxn ang="0">
                  <a:pos x="T4" y="T5"/>
                </a:cxn>
                <a:cxn ang="0">
                  <a:pos x="T6" y="T7"/>
                </a:cxn>
                <a:cxn ang="0">
                  <a:pos x="T8" y="T9"/>
                </a:cxn>
              </a:cxnLst>
              <a:rect l="0" t="0" r="r" b="b"/>
              <a:pathLst>
                <a:path w="128" h="151">
                  <a:moveTo>
                    <a:pt x="89" y="0"/>
                  </a:moveTo>
                  <a:lnTo>
                    <a:pt x="0" y="102"/>
                  </a:lnTo>
                  <a:lnTo>
                    <a:pt x="53" y="151"/>
                  </a:lnTo>
                  <a:lnTo>
                    <a:pt x="128" y="19"/>
                  </a:lnTo>
                  <a:lnTo>
                    <a:pt x="8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12" name="Freeform 95"/>
            <p:cNvSpPr>
              <a:spLocks/>
            </p:cNvSpPr>
            <p:nvPr/>
          </p:nvSpPr>
          <p:spPr bwMode="auto">
            <a:xfrm>
              <a:off x="13150851" y="2441575"/>
              <a:ext cx="146050" cy="801688"/>
            </a:xfrm>
            <a:custGeom>
              <a:avLst/>
              <a:gdLst>
                <a:gd name="T0" fmla="*/ 68 w 92"/>
                <a:gd name="T1" fmla="*/ 0 h 505"/>
                <a:gd name="T2" fmla="*/ 92 w 92"/>
                <a:gd name="T3" fmla="*/ 461 h 505"/>
                <a:gd name="T4" fmla="*/ 46 w 92"/>
                <a:gd name="T5" fmla="*/ 505 h 505"/>
                <a:gd name="T6" fmla="*/ 0 w 92"/>
                <a:gd name="T7" fmla="*/ 461 h 505"/>
                <a:gd name="T8" fmla="*/ 24 w 92"/>
                <a:gd name="T9" fmla="*/ 0 h 505"/>
                <a:gd name="T10" fmla="*/ 68 w 92"/>
                <a:gd name="T11" fmla="*/ 0 h 505"/>
              </a:gdLst>
              <a:ahLst/>
              <a:cxnLst>
                <a:cxn ang="0">
                  <a:pos x="T0" y="T1"/>
                </a:cxn>
                <a:cxn ang="0">
                  <a:pos x="T2" y="T3"/>
                </a:cxn>
                <a:cxn ang="0">
                  <a:pos x="T4" y="T5"/>
                </a:cxn>
                <a:cxn ang="0">
                  <a:pos x="T6" y="T7"/>
                </a:cxn>
                <a:cxn ang="0">
                  <a:pos x="T8" y="T9"/>
                </a:cxn>
                <a:cxn ang="0">
                  <a:pos x="T10" y="T11"/>
                </a:cxn>
              </a:cxnLst>
              <a:rect l="0" t="0" r="r" b="b"/>
              <a:pathLst>
                <a:path w="92" h="505">
                  <a:moveTo>
                    <a:pt x="68" y="0"/>
                  </a:moveTo>
                  <a:lnTo>
                    <a:pt x="92" y="461"/>
                  </a:lnTo>
                  <a:lnTo>
                    <a:pt x="46" y="505"/>
                  </a:lnTo>
                  <a:lnTo>
                    <a:pt x="0" y="461"/>
                  </a:lnTo>
                  <a:lnTo>
                    <a:pt x="24" y="0"/>
                  </a:lnTo>
                  <a:lnTo>
                    <a:pt x="6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13" name="Freeform 96"/>
            <p:cNvSpPr>
              <a:spLocks/>
            </p:cNvSpPr>
            <p:nvPr/>
          </p:nvSpPr>
          <p:spPr bwMode="auto">
            <a:xfrm>
              <a:off x="13150851" y="2441575"/>
              <a:ext cx="146050" cy="801688"/>
            </a:xfrm>
            <a:custGeom>
              <a:avLst/>
              <a:gdLst>
                <a:gd name="T0" fmla="*/ 68 w 92"/>
                <a:gd name="T1" fmla="*/ 0 h 505"/>
                <a:gd name="T2" fmla="*/ 92 w 92"/>
                <a:gd name="T3" fmla="*/ 461 h 505"/>
                <a:gd name="T4" fmla="*/ 46 w 92"/>
                <a:gd name="T5" fmla="*/ 505 h 505"/>
                <a:gd name="T6" fmla="*/ 0 w 92"/>
                <a:gd name="T7" fmla="*/ 461 h 505"/>
                <a:gd name="T8" fmla="*/ 24 w 92"/>
                <a:gd name="T9" fmla="*/ 0 h 505"/>
                <a:gd name="T10" fmla="*/ 68 w 92"/>
                <a:gd name="T11" fmla="*/ 0 h 505"/>
              </a:gdLst>
              <a:ahLst/>
              <a:cxnLst>
                <a:cxn ang="0">
                  <a:pos x="T0" y="T1"/>
                </a:cxn>
                <a:cxn ang="0">
                  <a:pos x="T2" y="T3"/>
                </a:cxn>
                <a:cxn ang="0">
                  <a:pos x="T4" y="T5"/>
                </a:cxn>
                <a:cxn ang="0">
                  <a:pos x="T6" y="T7"/>
                </a:cxn>
                <a:cxn ang="0">
                  <a:pos x="T8" y="T9"/>
                </a:cxn>
                <a:cxn ang="0">
                  <a:pos x="T10" y="T11"/>
                </a:cxn>
              </a:cxnLst>
              <a:rect l="0" t="0" r="r" b="b"/>
              <a:pathLst>
                <a:path w="92" h="505">
                  <a:moveTo>
                    <a:pt x="68" y="0"/>
                  </a:moveTo>
                  <a:lnTo>
                    <a:pt x="92" y="461"/>
                  </a:lnTo>
                  <a:lnTo>
                    <a:pt x="46" y="505"/>
                  </a:lnTo>
                  <a:lnTo>
                    <a:pt x="0" y="461"/>
                  </a:lnTo>
                  <a:lnTo>
                    <a:pt x="24" y="0"/>
                  </a:lnTo>
                  <a:lnTo>
                    <a:pt x="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14" name="Freeform 97"/>
            <p:cNvSpPr>
              <a:spLocks/>
            </p:cNvSpPr>
            <p:nvPr/>
          </p:nvSpPr>
          <p:spPr bwMode="auto">
            <a:xfrm>
              <a:off x="13347701" y="2620963"/>
              <a:ext cx="55563" cy="50800"/>
            </a:xfrm>
            <a:custGeom>
              <a:avLst/>
              <a:gdLst>
                <a:gd name="T0" fmla="*/ 13 w 21"/>
                <a:gd name="T1" fmla="*/ 18 h 19"/>
                <a:gd name="T2" fmla="*/ 10 w 21"/>
                <a:gd name="T3" fmla="*/ 18 h 19"/>
                <a:gd name="T4" fmla="*/ 1 w 21"/>
                <a:gd name="T5" fmla="*/ 10 h 19"/>
                <a:gd name="T6" fmla="*/ 9 w 21"/>
                <a:gd name="T7" fmla="*/ 1 h 19"/>
                <a:gd name="T8" fmla="*/ 11 w 21"/>
                <a:gd name="T9" fmla="*/ 1 h 19"/>
                <a:gd name="T10" fmla="*/ 21 w 21"/>
                <a:gd name="T11" fmla="*/ 9 h 19"/>
                <a:gd name="T12" fmla="*/ 13 w 21"/>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21" h="19">
                  <a:moveTo>
                    <a:pt x="13" y="18"/>
                  </a:moveTo>
                  <a:cubicBezTo>
                    <a:pt x="10" y="18"/>
                    <a:pt x="10" y="18"/>
                    <a:pt x="10" y="18"/>
                  </a:cubicBezTo>
                  <a:cubicBezTo>
                    <a:pt x="5" y="19"/>
                    <a:pt x="1" y="15"/>
                    <a:pt x="1" y="10"/>
                  </a:cubicBezTo>
                  <a:cubicBezTo>
                    <a:pt x="0" y="6"/>
                    <a:pt x="4" y="1"/>
                    <a:pt x="9" y="1"/>
                  </a:cubicBezTo>
                  <a:cubicBezTo>
                    <a:pt x="11" y="1"/>
                    <a:pt x="11" y="1"/>
                    <a:pt x="11" y="1"/>
                  </a:cubicBezTo>
                  <a:cubicBezTo>
                    <a:pt x="16" y="0"/>
                    <a:pt x="20" y="4"/>
                    <a:pt x="21" y="9"/>
                  </a:cubicBezTo>
                  <a:cubicBezTo>
                    <a:pt x="21" y="13"/>
                    <a:pt x="18" y="18"/>
                    <a:pt x="13" y="18"/>
                  </a:cubicBezTo>
                  <a:close/>
                </a:path>
              </a:pathLst>
            </a:custGeom>
            <a:solidFill>
              <a:srgbClr val="424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5" name="Freeform 98"/>
            <p:cNvSpPr>
              <a:spLocks/>
            </p:cNvSpPr>
            <p:nvPr/>
          </p:nvSpPr>
          <p:spPr bwMode="auto">
            <a:xfrm>
              <a:off x="13350876" y="2649538"/>
              <a:ext cx="92075" cy="444500"/>
            </a:xfrm>
            <a:custGeom>
              <a:avLst/>
              <a:gdLst>
                <a:gd name="T0" fmla="*/ 58 w 58"/>
                <a:gd name="T1" fmla="*/ 277 h 280"/>
                <a:gd name="T2" fmla="*/ 24 w 58"/>
                <a:gd name="T3" fmla="*/ 280 h 280"/>
                <a:gd name="T4" fmla="*/ 0 w 58"/>
                <a:gd name="T5" fmla="*/ 4 h 280"/>
                <a:gd name="T6" fmla="*/ 33 w 58"/>
                <a:gd name="T7" fmla="*/ 0 h 280"/>
                <a:gd name="T8" fmla="*/ 58 w 58"/>
                <a:gd name="T9" fmla="*/ 277 h 280"/>
              </a:gdLst>
              <a:ahLst/>
              <a:cxnLst>
                <a:cxn ang="0">
                  <a:pos x="T0" y="T1"/>
                </a:cxn>
                <a:cxn ang="0">
                  <a:pos x="T2" y="T3"/>
                </a:cxn>
                <a:cxn ang="0">
                  <a:pos x="T4" y="T5"/>
                </a:cxn>
                <a:cxn ang="0">
                  <a:pos x="T6" y="T7"/>
                </a:cxn>
                <a:cxn ang="0">
                  <a:pos x="T8" y="T9"/>
                </a:cxn>
              </a:cxnLst>
              <a:rect l="0" t="0" r="r" b="b"/>
              <a:pathLst>
                <a:path w="58" h="280">
                  <a:moveTo>
                    <a:pt x="58" y="277"/>
                  </a:moveTo>
                  <a:lnTo>
                    <a:pt x="24" y="280"/>
                  </a:lnTo>
                  <a:lnTo>
                    <a:pt x="0" y="4"/>
                  </a:lnTo>
                  <a:lnTo>
                    <a:pt x="33" y="0"/>
                  </a:lnTo>
                  <a:lnTo>
                    <a:pt x="58" y="277"/>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16" name="Freeform 99"/>
            <p:cNvSpPr>
              <a:spLocks/>
            </p:cNvSpPr>
            <p:nvPr/>
          </p:nvSpPr>
          <p:spPr bwMode="auto">
            <a:xfrm>
              <a:off x="13388976" y="3089275"/>
              <a:ext cx="53975" cy="55563"/>
            </a:xfrm>
            <a:custGeom>
              <a:avLst/>
              <a:gdLst>
                <a:gd name="T0" fmla="*/ 0 w 34"/>
                <a:gd name="T1" fmla="*/ 3 h 35"/>
                <a:gd name="T2" fmla="*/ 19 w 34"/>
                <a:gd name="T3" fmla="*/ 35 h 35"/>
                <a:gd name="T4" fmla="*/ 34 w 34"/>
                <a:gd name="T5" fmla="*/ 0 h 35"/>
                <a:gd name="T6" fmla="*/ 0 w 34"/>
                <a:gd name="T7" fmla="*/ 3 h 35"/>
              </a:gdLst>
              <a:ahLst/>
              <a:cxnLst>
                <a:cxn ang="0">
                  <a:pos x="T0" y="T1"/>
                </a:cxn>
                <a:cxn ang="0">
                  <a:pos x="T2" y="T3"/>
                </a:cxn>
                <a:cxn ang="0">
                  <a:pos x="T4" y="T5"/>
                </a:cxn>
                <a:cxn ang="0">
                  <a:pos x="T6" y="T7"/>
                </a:cxn>
              </a:cxnLst>
              <a:rect l="0" t="0" r="r" b="b"/>
              <a:pathLst>
                <a:path w="34" h="35">
                  <a:moveTo>
                    <a:pt x="0" y="3"/>
                  </a:moveTo>
                  <a:lnTo>
                    <a:pt x="19" y="35"/>
                  </a:lnTo>
                  <a:lnTo>
                    <a:pt x="34" y="0"/>
                  </a:lnTo>
                  <a:lnTo>
                    <a:pt x="0" y="3"/>
                  </a:lnTo>
                  <a:close/>
                </a:path>
              </a:pathLst>
            </a:custGeom>
            <a:solidFill>
              <a:srgbClr val="424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7" name="Freeform 100"/>
            <p:cNvSpPr>
              <a:spLocks/>
            </p:cNvSpPr>
            <p:nvPr/>
          </p:nvSpPr>
          <p:spPr bwMode="auto">
            <a:xfrm>
              <a:off x="13344526" y="2657475"/>
              <a:ext cx="95250" cy="144463"/>
            </a:xfrm>
            <a:custGeom>
              <a:avLst/>
              <a:gdLst>
                <a:gd name="T0" fmla="*/ 53 w 60"/>
                <a:gd name="T1" fmla="*/ 91 h 91"/>
                <a:gd name="T2" fmla="*/ 47 w 60"/>
                <a:gd name="T3" fmla="*/ 9 h 91"/>
                <a:gd name="T4" fmla="*/ 0 w 60"/>
                <a:gd name="T5" fmla="*/ 12 h 91"/>
                <a:gd name="T6" fmla="*/ 0 w 60"/>
                <a:gd name="T7" fmla="*/ 5 h 91"/>
                <a:gd name="T8" fmla="*/ 53 w 60"/>
                <a:gd name="T9" fmla="*/ 0 h 91"/>
                <a:gd name="T10" fmla="*/ 60 w 60"/>
                <a:gd name="T11" fmla="*/ 89 h 91"/>
                <a:gd name="T12" fmla="*/ 53 w 60"/>
                <a:gd name="T13" fmla="*/ 91 h 91"/>
              </a:gdLst>
              <a:ahLst/>
              <a:cxnLst>
                <a:cxn ang="0">
                  <a:pos x="T0" y="T1"/>
                </a:cxn>
                <a:cxn ang="0">
                  <a:pos x="T2" y="T3"/>
                </a:cxn>
                <a:cxn ang="0">
                  <a:pos x="T4" y="T5"/>
                </a:cxn>
                <a:cxn ang="0">
                  <a:pos x="T6" y="T7"/>
                </a:cxn>
                <a:cxn ang="0">
                  <a:pos x="T8" y="T9"/>
                </a:cxn>
                <a:cxn ang="0">
                  <a:pos x="T10" y="T11"/>
                </a:cxn>
                <a:cxn ang="0">
                  <a:pos x="T12" y="T13"/>
                </a:cxn>
              </a:cxnLst>
              <a:rect l="0" t="0" r="r" b="b"/>
              <a:pathLst>
                <a:path w="60" h="91">
                  <a:moveTo>
                    <a:pt x="53" y="91"/>
                  </a:moveTo>
                  <a:lnTo>
                    <a:pt x="47" y="9"/>
                  </a:lnTo>
                  <a:lnTo>
                    <a:pt x="0" y="12"/>
                  </a:lnTo>
                  <a:lnTo>
                    <a:pt x="0" y="5"/>
                  </a:lnTo>
                  <a:lnTo>
                    <a:pt x="53" y="0"/>
                  </a:lnTo>
                  <a:lnTo>
                    <a:pt x="60" y="89"/>
                  </a:lnTo>
                  <a:lnTo>
                    <a:pt x="53" y="91"/>
                  </a:lnTo>
                  <a:close/>
                </a:path>
              </a:pathLst>
            </a:custGeom>
            <a:solidFill>
              <a:srgbClr val="424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8" name="Freeform 101"/>
            <p:cNvSpPr>
              <a:spLocks/>
            </p:cNvSpPr>
            <p:nvPr/>
          </p:nvSpPr>
          <p:spPr bwMode="auto">
            <a:xfrm>
              <a:off x="13231813" y="2838450"/>
              <a:ext cx="280988" cy="173038"/>
            </a:xfrm>
            <a:custGeom>
              <a:avLst/>
              <a:gdLst>
                <a:gd name="T0" fmla="*/ 74 w 107"/>
                <a:gd name="T1" fmla="*/ 2 h 66"/>
                <a:gd name="T2" fmla="*/ 71 w 107"/>
                <a:gd name="T3" fmla="*/ 2 h 66"/>
                <a:gd name="T4" fmla="*/ 62 w 107"/>
                <a:gd name="T5" fmla="*/ 3 h 66"/>
                <a:gd name="T6" fmla="*/ 37 w 107"/>
                <a:gd name="T7" fmla="*/ 5 h 66"/>
                <a:gd name="T8" fmla="*/ 12 w 107"/>
                <a:gd name="T9" fmla="*/ 6 h 66"/>
                <a:gd name="T10" fmla="*/ 0 w 107"/>
                <a:gd name="T11" fmla="*/ 6 h 66"/>
                <a:gd name="T12" fmla="*/ 0 w 107"/>
                <a:gd name="T13" fmla="*/ 66 h 66"/>
                <a:gd name="T14" fmla="*/ 13 w 107"/>
                <a:gd name="T15" fmla="*/ 66 h 66"/>
                <a:gd name="T16" fmla="*/ 41 w 107"/>
                <a:gd name="T17" fmla="*/ 65 h 66"/>
                <a:gd name="T18" fmla="*/ 68 w 107"/>
                <a:gd name="T19" fmla="*/ 63 h 66"/>
                <a:gd name="T20" fmla="*/ 77 w 107"/>
                <a:gd name="T21" fmla="*/ 62 h 66"/>
                <a:gd name="T22" fmla="*/ 80 w 107"/>
                <a:gd name="T23" fmla="*/ 61 h 66"/>
                <a:gd name="T24" fmla="*/ 104 w 107"/>
                <a:gd name="T25" fmla="*/ 28 h 66"/>
                <a:gd name="T26" fmla="*/ 74 w 107"/>
                <a:gd name="T27"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66">
                  <a:moveTo>
                    <a:pt x="74" y="2"/>
                  </a:moveTo>
                  <a:cubicBezTo>
                    <a:pt x="74" y="2"/>
                    <a:pt x="73" y="2"/>
                    <a:pt x="71" y="2"/>
                  </a:cubicBezTo>
                  <a:cubicBezTo>
                    <a:pt x="69" y="2"/>
                    <a:pt x="66" y="3"/>
                    <a:pt x="62" y="3"/>
                  </a:cubicBezTo>
                  <a:cubicBezTo>
                    <a:pt x="55" y="3"/>
                    <a:pt x="46" y="4"/>
                    <a:pt x="37" y="5"/>
                  </a:cubicBezTo>
                  <a:cubicBezTo>
                    <a:pt x="28" y="5"/>
                    <a:pt x="19" y="6"/>
                    <a:pt x="12" y="6"/>
                  </a:cubicBezTo>
                  <a:cubicBezTo>
                    <a:pt x="5" y="6"/>
                    <a:pt x="0" y="6"/>
                    <a:pt x="0" y="6"/>
                  </a:cubicBezTo>
                  <a:cubicBezTo>
                    <a:pt x="0" y="66"/>
                    <a:pt x="0" y="66"/>
                    <a:pt x="0" y="66"/>
                  </a:cubicBezTo>
                  <a:cubicBezTo>
                    <a:pt x="0" y="66"/>
                    <a:pt x="5" y="66"/>
                    <a:pt x="13" y="66"/>
                  </a:cubicBezTo>
                  <a:cubicBezTo>
                    <a:pt x="20" y="66"/>
                    <a:pt x="31" y="65"/>
                    <a:pt x="41" y="65"/>
                  </a:cubicBezTo>
                  <a:cubicBezTo>
                    <a:pt x="51" y="64"/>
                    <a:pt x="60" y="63"/>
                    <a:pt x="68" y="63"/>
                  </a:cubicBezTo>
                  <a:cubicBezTo>
                    <a:pt x="72" y="62"/>
                    <a:pt x="75" y="62"/>
                    <a:pt x="77" y="62"/>
                  </a:cubicBezTo>
                  <a:cubicBezTo>
                    <a:pt x="79" y="61"/>
                    <a:pt x="80" y="61"/>
                    <a:pt x="80" y="61"/>
                  </a:cubicBezTo>
                  <a:cubicBezTo>
                    <a:pt x="96" y="59"/>
                    <a:pt x="107" y="45"/>
                    <a:pt x="104" y="28"/>
                  </a:cubicBezTo>
                  <a:cubicBezTo>
                    <a:pt x="102" y="12"/>
                    <a:pt x="88" y="0"/>
                    <a:pt x="74" y="2"/>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19" name="Freeform 102"/>
            <p:cNvSpPr>
              <a:spLocks/>
            </p:cNvSpPr>
            <p:nvPr/>
          </p:nvSpPr>
          <p:spPr bwMode="auto">
            <a:xfrm>
              <a:off x="13255626" y="2801938"/>
              <a:ext cx="147638" cy="122238"/>
            </a:xfrm>
            <a:custGeom>
              <a:avLst/>
              <a:gdLst>
                <a:gd name="T0" fmla="*/ 46 w 56"/>
                <a:gd name="T1" fmla="*/ 0 h 47"/>
                <a:gd name="T2" fmla="*/ 29 w 56"/>
                <a:gd name="T3" fmla="*/ 6 h 47"/>
                <a:gd name="T4" fmla="*/ 15 w 56"/>
                <a:gd name="T5" fmla="*/ 15 h 47"/>
                <a:gd name="T6" fmla="*/ 3 w 56"/>
                <a:gd name="T7" fmla="*/ 30 h 47"/>
                <a:gd name="T8" fmla="*/ 5 w 56"/>
                <a:gd name="T9" fmla="*/ 44 h 47"/>
                <a:gd name="T10" fmla="*/ 18 w 56"/>
                <a:gd name="T11" fmla="*/ 41 h 47"/>
                <a:gd name="T12" fmla="*/ 20 w 56"/>
                <a:gd name="T13" fmla="*/ 38 h 47"/>
                <a:gd name="T14" fmla="*/ 26 w 56"/>
                <a:gd name="T15" fmla="*/ 31 h 47"/>
                <a:gd name="T16" fmla="*/ 47 w 56"/>
                <a:gd name="T17" fmla="*/ 20 h 47"/>
                <a:gd name="T18" fmla="*/ 55 w 56"/>
                <a:gd name="T19" fmla="*/ 9 h 47"/>
                <a:gd name="T20" fmla="*/ 46 w 5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47">
                  <a:moveTo>
                    <a:pt x="46" y="0"/>
                  </a:moveTo>
                  <a:cubicBezTo>
                    <a:pt x="39" y="1"/>
                    <a:pt x="34" y="3"/>
                    <a:pt x="29" y="6"/>
                  </a:cubicBezTo>
                  <a:cubicBezTo>
                    <a:pt x="24" y="8"/>
                    <a:pt x="19" y="12"/>
                    <a:pt x="15" y="15"/>
                  </a:cubicBezTo>
                  <a:cubicBezTo>
                    <a:pt x="8" y="22"/>
                    <a:pt x="3" y="29"/>
                    <a:pt x="3" y="30"/>
                  </a:cubicBezTo>
                  <a:cubicBezTo>
                    <a:pt x="0" y="34"/>
                    <a:pt x="1" y="41"/>
                    <a:pt x="5" y="44"/>
                  </a:cubicBezTo>
                  <a:cubicBezTo>
                    <a:pt x="9" y="47"/>
                    <a:pt x="15" y="46"/>
                    <a:pt x="18" y="41"/>
                  </a:cubicBezTo>
                  <a:cubicBezTo>
                    <a:pt x="18" y="41"/>
                    <a:pt x="19" y="40"/>
                    <a:pt x="20" y="38"/>
                  </a:cubicBezTo>
                  <a:cubicBezTo>
                    <a:pt x="22" y="36"/>
                    <a:pt x="24" y="34"/>
                    <a:pt x="26" y="31"/>
                  </a:cubicBezTo>
                  <a:cubicBezTo>
                    <a:pt x="32" y="26"/>
                    <a:pt x="39" y="21"/>
                    <a:pt x="47" y="20"/>
                  </a:cubicBezTo>
                  <a:cubicBezTo>
                    <a:pt x="52" y="20"/>
                    <a:pt x="56" y="15"/>
                    <a:pt x="55" y="9"/>
                  </a:cubicBezTo>
                  <a:cubicBezTo>
                    <a:pt x="55" y="4"/>
                    <a:pt x="50" y="0"/>
                    <a:pt x="46"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0" name="Freeform 103"/>
            <p:cNvSpPr>
              <a:spLocks/>
            </p:cNvSpPr>
            <p:nvPr/>
          </p:nvSpPr>
          <p:spPr bwMode="auto">
            <a:xfrm>
              <a:off x="12844463" y="2919413"/>
              <a:ext cx="0" cy="49213"/>
            </a:xfrm>
            <a:custGeom>
              <a:avLst/>
              <a:gdLst>
                <a:gd name="T0" fmla="*/ 0 h 19"/>
                <a:gd name="T1" fmla="*/ 19 h 19"/>
                <a:gd name="T2" fmla="*/ 19 h 19"/>
                <a:gd name="T3" fmla="*/ 0 h 19"/>
                <a:gd name="T4" fmla="*/ 0 h 19"/>
              </a:gdLst>
              <a:ahLst/>
              <a:cxnLst>
                <a:cxn ang="0">
                  <a:pos x="0" y="T0"/>
                </a:cxn>
                <a:cxn ang="0">
                  <a:pos x="0" y="T1"/>
                </a:cxn>
                <a:cxn ang="0">
                  <a:pos x="0" y="T2"/>
                </a:cxn>
                <a:cxn ang="0">
                  <a:pos x="0" y="T3"/>
                </a:cxn>
                <a:cxn ang="0">
                  <a:pos x="0" y="T4"/>
                </a:cxn>
              </a:cxnLst>
              <a:rect l="0" t="0" r="r" b="b"/>
              <a:pathLst>
                <a:path h="19">
                  <a:moveTo>
                    <a:pt x="0" y="0"/>
                  </a:moveTo>
                  <a:cubicBezTo>
                    <a:pt x="0" y="19"/>
                    <a:pt x="0" y="19"/>
                    <a:pt x="0" y="19"/>
                  </a:cubicBezTo>
                  <a:cubicBezTo>
                    <a:pt x="0" y="19"/>
                    <a:pt x="0" y="19"/>
                    <a:pt x="0" y="19"/>
                  </a:cubicBezTo>
                  <a:cubicBezTo>
                    <a:pt x="0" y="0"/>
                    <a:pt x="0" y="0"/>
                    <a:pt x="0" y="0"/>
                  </a:cubicBezTo>
                  <a:cubicBezTo>
                    <a:pt x="0" y="0"/>
                    <a:pt x="0" y="0"/>
                    <a:pt x="0" y="0"/>
                  </a:cubicBezTo>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1" name="Freeform 104"/>
            <p:cNvSpPr>
              <a:spLocks/>
            </p:cNvSpPr>
            <p:nvPr/>
          </p:nvSpPr>
          <p:spPr bwMode="auto">
            <a:xfrm>
              <a:off x="12844463" y="2919413"/>
              <a:ext cx="314325" cy="125413"/>
            </a:xfrm>
            <a:custGeom>
              <a:avLst/>
              <a:gdLst>
                <a:gd name="T0" fmla="*/ 0 w 119"/>
                <a:gd name="T1" fmla="*/ 0 h 48"/>
                <a:gd name="T2" fmla="*/ 0 w 119"/>
                <a:gd name="T3" fmla="*/ 19 h 48"/>
                <a:gd name="T4" fmla="*/ 119 w 119"/>
                <a:gd name="T5" fmla="*/ 48 h 48"/>
                <a:gd name="T6" fmla="*/ 119 w 119"/>
                <a:gd name="T7" fmla="*/ 32 h 48"/>
                <a:gd name="T8" fmla="*/ 0 w 119"/>
                <a:gd name="T9" fmla="*/ 0 h 48"/>
              </a:gdLst>
              <a:ahLst/>
              <a:cxnLst>
                <a:cxn ang="0">
                  <a:pos x="T0" y="T1"/>
                </a:cxn>
                <a:cxn ang="0">
                  <a:pos x="T2" y="T3"/>
                </a:cxn>
                <a:cxn ang="0">
                  <a:pos x="T4" y="T5"/>
                </a:cxn>
                <a:cxn ang="0">
                  <a:pos x="T6" y="T7"/>
                </a:cxn>
                <a:cxn ang="0">
                  <a:pos x="T8" y="T9"/>
                </a:cxn>
              </a:cxnLst>
              <a:rect l="0" t="0" r="r" b="b"/>
              <a:pathLst>
                <a:path w="119" h="48">
                  <a:moveTo>
                    <a:pt x="0" y="0"/>
                  </a:moveTo>
                  <a:cubicBezTo>
                    <a:pt x="0" y="19"/>
                    <a:pt x="0" y="19"/>
                    <a:pt x="0" y="19"/>
                  </a:cubicBezTo>
                  <a:cubicBezTo>
                    <a:pt x="37" y="41"/>
                    <a:pt x="82" y="47"/>
                    <a:pt x="119" y="48"/>
                  </a:cubicBezTo>
                  <a:cubicBezTo>
                    <a:pt x="119" y="32"/>
                    <a:pt x="119" y="32"/>
                    <a:pt x="119" y="32"/>
                  </a:cubicBezTo>
                  <a:cubicBezTo>
                    <a:pt x="82" y="30"/>
                    <a:pt x="36" y="24"/>
                    <a:pt x="0" y="0"/>
                  </a:cubicBezTo>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2" name="Freeform 105"/>
            <p:cNvSpPr>
              <a:spLocks/>
            </p:cNvSpPr>
            <p:nvPr/>
          </p:nvSpPr>
          <p:spPr bwMode="auto">
            <a:xfrm>
              <a:off x="13158788" y="3003550"/>
              <a:ext cx="96838" cy="44450"/>
            </a:xfrm>
            <a:custGeom>
              <a:avLst/>
              <a:gdLst>
                <a:gd name="T0" fmla="*/ 0 w 37"/>
                <a:gd name="T1" fmla="*/ 0 h 17"/>
                <a:gd name="T2" fmla="*/ 0 w 37"/>
                <a:gd name="T3" fmla="*/ 16 h 17"/>
                <a:gd name="T4" fmla="*/ 37 w 37"/>
                <a:gd name="T5" fmla="*/ 17 h 17"/>
                <a:gd name="T6" fmla="*/ 37 w 37"/>
                <a:gd name="T7" fmla="*/ 3 h 17"/>
                <a:gd name="T8" fmla="*/ 28 w 37"/>
                <a:gd name="T9" fmla="*/ 3 h 17"/>
                <a:gd name="T10" fmla="*/ 28 w 37"/>
                <a:gd name="T11" fmla="*/ 1 h 17"/>
                <a:gd name="T12" fmla="*/ 0 w 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7" h="17">
                  <a:moveTo>
                    <a:pt x="0" y="0"/>
                  </a:moveTo>
                  <a:cubicBezTo>
                    <a:pt x="0" y="16"/>
                    <a:pt x="0" y="16"/>
                    <a:pt x="0" y="16"/>
                  </a:cubicBezTo>
                  <a:cubicBezTo>
                    <a:pt x="13" y="17"/>
                    <a:pt x="26" y="17"/>
                    <a:pt x="37" y="17"/>
                  </a:cubicBezTo>
                  <a:cubicBezTo>
                    <a:pt x="37" y="3"/>
                    <a:pt x="37" y="3"/>
                    <a:pt x="37" y="3"/>
                  </a:cubicBezTo>
                  <a:cubicBezTo>
                    <a:pt x="32" y="3"/>
                    <a:pt x="28" y="3"/>
                    <a:pt x="28" y="3"/>
                  </a:cubicBezTo>
                  <a:cubicBezTo>
                    <a:pt x="28" y="1"/>
                    <a:pt x="28" y="1"/>
                    <a:pt x="28" y="1"/>
                  </a:cubicBezTo>
                  <a:cubicBezTo>
                    <a:pt x="20" y="1"/>
                    <a:pt x="10" y="1"/>
                    <a:pt x="0" y="0"/>
                  </a:cubicBezTo>
                </a:path>
              </a:pathLst>
            </a:custGeom>
            <a:solidFill>
              <a:srgbClr val="D954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3" name="Freeform 106"/>
            <p:cNvSpPr>
              <a:spLocks/>
            </p:cNvSpPr>
            <p:nvPr/>
          </p:nvSpPr>
          <p:spPr bwMode="auto">
            <a:xfrm>
              <a:off x="13231813" y="3005138"/>
              <a:ext cx="23813" cy="6350"/>
            </a:xfrm>
            <a:custGeom>
              <a:avLst/>
              <a:gdLst>
                <a:gd name="T0" fmla="*/ 0 w 9"/>
                <a:gd name="T1" fmla="*/ 0 h 2"/>
                <a:gd name="T2" fmla="*/ 0 w 9"/>
                <a:gd name="T3" fmla="*/ 2 h 2"/>
                <a:gd name="T4" fmla="*/ 9 w 9"/>
                <a:gd name="T5" fmla="*/ 2 h 2"/>
                <a:gd name="T6" fmla="*/ 9 w 9"/>
                <a:gd name="T7" fmla="*/ 0 h 2"/>
                <a:gd name="T8" fmla="*/ 0 w 9"/>
                <a:gd name="T9" fmla="*/ 0 h 2"/>
              </a:gdLst>
              <a:ahLst/>
              <a:cxnLst>
                <a:cxn ang="0">
                  <a:pos x="T0" y="T1"/>
                </a:cxn>
                <a:cxn ang="0">
                  <a:pos x="T2" y="T3"/>
                </a:cxn>
                <a:cxn ang="0">
                  <a:pos x="T4" y="T5"/>
                </a:cxn>
                <a:cxn ang="0">
                  <a:pos x="T6" y="T7"/>
                </a:cxn>
                <a:cxn ang="0">
                  <a:pos x="T8" y="T9"/>
                </a:cxn>
              </a:cxnLst>
              <a:rect l="0" t="0" r="r" b="b"/>
              <a:pathLst>
                <a:path w="9" h="2">
                  <a:moveTo>
                    <a:pt x="0" y="0"/>
                  </a:moveTo>
                  <a:cubicBezTo>
                    <a:pt x="0" y="2"/>
                    <a:pt x="0" y="2"/>
                    <a:pt x="0" y="2"/>
                  </a:cubicBezTo>
                  <a:cubicBezTo>
                    <a:pt x="0" y="2"/>
                    <a:pt x="4" y="2"/>
                    <a:pt x="9" y="2"/>
                  </a:cubicBezTo>
                  <a:cubicBezTo>
                    <a:pt x="9" y="0"/>
                    <a:pt x="9" y="0"/>
                    <a:pt x="9" y="0"/>
                  </a:cubicBezTo>
                  <a:cubicBezTo>
                    <a:pt x="6" y="0"/>
                    <a:pt x="3" y="0"/>
                    <a:pt x="0" y="0"/>
                  </a:cubicBezTo>
                </a:path>
              </a:pathLst>
            </a:custGeom>
            <a:solidFill>
              <a:srgbClr val="DAB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4" name="Freeform 107"/>
            <p:cNvSpPr>
              <a:spLocks/>
            </p:cNvSpPr>
            <p:nvPr/>
          </p:nvSpPr>
          <p:spPr bwMode="auto">
            <a:xfrm>
              <a:off x="12827001" y="2481263"/>
              <a:ext cx="341313" cy="374650"/>
            </a:xfrm>
            <a:custGeom>
              <a:avLst/>
              <a:gdLst>
                <a:gd name="T0" fmla="*/ 35 w 130"/>
                <a:gd name="T1" fmla="*/ 0 h 144"/>
                <a:gd name="T2" fmla="*/ 18 w 130"/>
                <a:gd name="T3" fmla="*/ 101 h 144"/>
                <a:gd name="T4" fmla="*/ 129 w 130"/>
                <a:gd name="T5" fmla="*/ 144 h 144"/>
                <a:gd name="T6" fmla="*/ 130 w 130"/>
                <a:gd name="T7" fmla="*/ 128 h 144"/>
                <a:gd name="T8" fmla="*/ 32 w 130"/>
                <a:gd name="T9" fmla="*/ 93 h 144"/>
                <a:gd name="T10" fmla="*/ 43 w 130"/>
                <a:gd name="T11" fmla="*/ 5 h 144"/>
                <a:gd name="T12" fmla="*/ 35 w 1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130" h="144">
                  <a:moveTo>
                    <a:pt x="35" y="0"/>
                  </a:moveTo>
                  <a:cubicBezTo>
                    <a:pt x="13" y="31"/>
                    <a:pt x="0" y="71"/>
                    <a:pt x="18" y="101"/>
                  </a:cubicBezTo>
                  <a:cubicBezTo>
                    <a:pt x="38" y="133"/>
                    <a:pt x="83" y="142"/>
                    <a:pt x="129" y="144"/>
                  </a:cubicBezTo>
                  <a:cubicBezTo>
                    <a:pt x="130" y="128"/>
                    <a:pt x="130" y="128"/>
                    <a:pt x="130" y="128"/>
                  </a:cubicBezTo>
                  <a:cubicBezTo>
                    <a:pt x="88" y="126"/>
                    <a:pt x="48" y="119"/>
                    <a:pt x="32" y="93"/>
                  </a:cubicBezTo>
                  <a:cubicBezTo>
                    <a:pt x="18" y="70"/>
                    <a:pt x="24" y="32"/>
                    <a:pt x="43" y="5"/>
                  </a:cubicBezTo>
                  <a:cubicBezTo>
                    <a:pt x="35" y="0"/>
                    <a:pt x="35" y="0"/>
                    <a:pt x="35" y="0"/>
                  </a:cubicBezTo>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125" name="Freeform 108"/>
            <p:cNvSpPr>
              <a:spLocks/>
            </p:cNvSpPr>
            <p:nvPr/>
          </p:nvSpPr>
          <p:spPr bwMode="auto">
            <a:xfrm>
              <a:off x="13166726" y="2814638"/>
              <a:ext cx="92075" cy="44450"/>
            </a:xfrm>
            <a:custGeom>
              <a:avLst/>
              <a:gdLst>
                <a:gd name="T0" fmla="*/ 1 w 35"/>
                <a:gd name="T1" fmla="*/ 0 h 17"/>
                <a:gd name="T2" fmla="*/ 0 w 35"/>
                <a:gd name="T3" fmla="*/ 16 h 17"/>
                <a:gd name="T4" fmla="*/ 25 w 35"/>
                <a:gd name="T5" fmla="*/ 17 h 17"/>
                <a:gd name="T6" fmla="*/ 25 w 35"/>
                <a:gd name="T7" fmla="*/ 15 h 17"/>
                <a:gd name="T8" fmla="*/ 34 w 35"/>
                <a:gd name="T9" fmla="*/ 15 h 17"/>
                <a:gd name="T10" fmla="*/ 35 w 35"/>
                <a:gd name="T11" fmla="*/ 1 h 17"/>
                <a:gd name="T12" fmla="*/ 1 w 3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5" h="17">
                  <a:moveTo>
                    <a:pt x="1" y="0"/>
                  </a:moveTo>
                  <a:cubicBezTo>
                    <a:pt x="0" y="16"/>
                    <a:pt x="0" y="16"/>
                    <a:pt x="0" y="16"/>
                  </a:cubicBezTo>
                  <a:cubicBezTo>
                    <a:pt x="9" y="17"/>
                    <a:pt x="17" y="17"/>
                    <a:pt x="25" y="17"/>
                  </a:cubicBezTo>
                  <a:cubicBezTo>
                    <a:pt x="25" y="15"/>
                    <a:pt x="25" y="15"/>
                    <a:pt x="25" y="15"/>
                  </a:cubicBezTo>
                  <a:cubicBezTo>
                    <a:pt x="25" y="15"/>
                    <a:pt x="29" y="15"/>
                    <a:pt x="34" y="15"/>
                  </a:cubicBezTo>
                  <a:cubicBezTo>
                    <a:pt x="35" y="1"/>
                    <a:pt x="35" y="1"/>
                    <a:pt x="35" y="1"/>
                  </a:cubicBezTo>
                  <a:cubicBezTo>
                    <a:pt x="24" y="1"/>
                    <a:pt x="12" y="1"/>
                    <a:pt x="1" y="0"/>
                  </a:cubicBezTo>
                </a:path>
              </a:pathLst>
            </a:custGeom>
            <a:solidFill>
              <a:srgbClr val="D954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6" name="Freeform 109"/>
            <p:cNvSpPr>
              <a:spLocks/>
            </p:cNvSpPr>
            <p:nvPr/>
          </p:nvSpPr>
          <p:spPr bwMode="auto">
            <a:xfrm>
              <a:off x="13231813" y="2854325"/>
              <a:ext cx="23813" cy="4763"/>
            </a:xfrm>
            <a:custGeom>
              <a:avLst/>
              <a:gdLst>
                <a:gd name="T0" fmla="*/ 0 w 9"/>
                <a:gd name="T1" fmla="*/ 0 h 2"/>
                <a:gd name="T2" fmla="*/ 0 w 9"/>
                <a:gd name="T3" fmla="*/ 2 h 2"/>
                <a:gd name="T4" fmla="*/ 9 w 9"/>
                <a:gd name="T5" fmla="*/ 2 h 2"/>
                <a:gd name="T6" fmla="*/ 9 w 9"/>
                <a:gd name="T7" fmla="*/ 0 h 2"/>
                <a:gd name="T8" fmla="*/ 0 w 9"/>
                <a:gd name="T9" fmla="*/ 0 h 2"/>
              </a:gdLst>
              <a:ahLst/>
              <a:cxnLst>
                <a:cxn ang="0">
                  <a:pos x="T0" y="T1"/>
                </a:cxn>
                <a:cxn ang="0">
                  <a:pos x="T2" y="T3"/>
                </a:cxn>
                <a:cxn ang="0">
                  <a:pos x="T4" y="T5"/>
                </a:cxn>
                <a:cxn ang="0">
                  <a:pos x="T6" y="T7"/>
                </a:cxn>
                <a:cxn ang="0">
                  <a:pos x="T8" y="T9"/>
                </a:cxn>
              </a:cxnLst>
              <a:rect l="0" t="0" r="r" b="b"/>
              <a:pathLst>
                <a:path w="9" h="2">
                  <a:moveTo>
                    <a:pt x="0" y="0"/>
                  </a:moveTo>
                  <a:cubicBezTo>
                    <a:pt x="0" y="2"/>
                    <a:pt x="0" y="2"/>
                    <a:pt x="0" y="2"/>
                  </a:cubicBezTo>
                  <a:cubicBezTo>
                    <a:pt x="3" y="2"/>
                    <a:pt x="6" y="2"/>
                    <a:pt x="9" y="2"/>
                  </a:cubicBezTo>
                  <a:cubicBezTo>
                    <a:pt x="9" y="0"/>
                    <a:pt x="9" y="0"/>
                    <a:pt x="9" y="0"/>
                  </a:cubicBezTo>
                  <a:cubicBezTo>
                    <a:pt x="4" y="0"/>
                    <a:pt x="0" y="0"/>
                    <a:pt x="0" y="0"/>
                  </a:cubicBezTo>
                </a:path>
              </a:pathLst>
            </a:custGeom>
            <a:solidFill>
              <a:srgbClr val="DAB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7" name="Freeform 110"/>
            <p:cNvSpPr>
              <a:spLocks/>
            </p:cNvSpPr>
            <p:nvPr/>
          </p:nvSpPr>
          <p:spPr bwMode="auto">
            <a:xfrm>
              <a:off x="12619038" y="2255838"/>
              <a:ext cx="639763" cy="769938"/>
            </a:xfrm>
            <a:custGeom>
              <a:avLst/>
              <a:gdLst>
                <a:gd name="T0" fmla="*/ 242 w 243"/>
                <a:gd name="T1" fmla="*/ 295 h 295"/>
                <a:gd name="T2" fmla="*/ 43 w 243"/>
                <a:gd name="T3" fmla="*/ 220 h 295"/>
                <a:gd name="T4" fmla="*/ 115 w 243"/>
                <a:gd name="T5" fmla="*/ 0 h 295"/>
                <a:gd name="T6" fmla="*/ 150 w 243"/>
                <a:gd name="T7" fmla="*/ 60 h 295"/>
                <a:gd name="T8" fmla="*/ 104 w 243"/>
                <a:gd name="T9" fmla="*/ 183 h 295"/>
                <a:gd name="T10" fmla="*/ 243 w 243"/>
                <a:gd name="T11" fmla="*/ 223 h 295"/>
                <a:gd name="T12" fmla="*/ 242 w 243"/>
                <a:gd name="T13" fmla="*/ 295 h 295"/>
              </a:gdLst>
              <a:ahLst/>
              <a:cxnLst>
                <a:cxn ang="0">
                  <a:pos x="T0" y="T1"/>
                </a:cxn>
                <a:cxn ang="0">
                  <a:pos x="T2" y="T3"/>
                </a:cxn>
                <a:cxn ang="0">
                  <a:pos x="T4" y="T5"/>
                </a:cxn>
                <a:cxn ang="0">
                  <a:pos x="T6" y="T7"/>
                </a:cxn>
                <a:cxn ang="0">
                  <a:pos x="T8" y="T9"/>
                </a:cxn>
                <a:cxn ang="0">
                  <a:pos x="T10" y="T11"/>
                </a:cxn>
                <a:cxn ang="0">
                  <a:pos x="T12" y="T13"/>
                </a:cxn>
              </a:cxnLst>
              <a:rect l="0" t="0" r="r" b="b"/>
              <a:pathLst>
                <a:path w="243" h="295">
                  <a:moveTo>
                    <a:pt x="242" y="295"/>
                  </a:moveTo>
                  <a:cubicBezTo>
                    <a:pt x="188" y="295"/>
                    <a:pt x="88" y="294"/>
                    <a:pt x="43" y="220"/>
                  </a:cubicBezTo>
                  <a:cubicBezTo>
                    <a:pt x="0" y="149"/>
                    <a:pt x="51" y="36"/>
                    <a:pt x="115" y="0"/>
                  </a:cubicBezTo>
                  <a:cubicBezTo>
                    <a:pt x="150" y="60"/>
                    <a:pt x="150" y="60"/>
                    <a:pt x="150" y="60"/>
                  </a:cubicBezTo>
                  <a:cubicBezTo>
                    <a:pt x="116" y="86"/>
                    <a:pt x="82" y="146"/>
                    <a:pt x="104" y="183"/>
                  </a:cubicBezTo>
                  <a:cubicBezTo>
                    <a:pt x="126" y="219"/>
                    <a:pt x="187" y="223"/>
                    <a:pt x="243" y="223"/>
                  </a:cubicBezTo>
                  <a:lnTo>
                    <a:pt x="242" y="29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8" name="Freeform 111"/>
            <p:cNvSpPr>
              <a:spLocks/>
            </p:cNvSpPr>
            <p:nvPr/>
          </p:nvSpPr>
          <p:spPr bwMode="auto">
            <a:xfrm>
              <a:off x="14268451" y="2519363"/>
              <a:ext cx="180975" cy="206375"/>
            </a:xfrm>
            <a:custGeom>
              <a:avLst/>
              <a:gdLst>
                <a:gd name="T0" fmla="*/ 114 w 114"/>
                <a:gd name="T1" fmla="*/ 0 h 130"/>
                <a:gd name="T2" fmla="*/ 0 w 114"/>
                <a:gd name="T3" fmla="*/ 38 h 130"/>
                <a:gd name="T4" fmla="*/ 31 w 114"/>
                <a:gd name="T5" fmla="*/ 130 h 130"/>
                <a:gd name="T6" fmla="*/ 114 w 114"/>
                <a:gd name="T7" fmla="*/ 104 h 130"/>
                <a:gd name="T8" fmla="*/ 114 w 114"/>
                <a:gd name="T9" fmla="*/ 0 h 130"/>
              </a:gdLst>
              <a:ahLst/>
              <a:cxnLst>
                <a:cxn ang="0">
                  <a:pos x="T0" y="T1"/>
                </a:cxn>
                <a:cxn ang="0">
                  <a:pos x="T2" y="T3"/>
                </a:cxn>
                <a:cxn ang="0">
                  <a:pos x="T4" y="T5"/>
                </a:cxn>
                <a:cxn ang="0">
                  <a:pos x="T6" y="T7"/>
                </a:cxn>
                <a:cxn ang="0">
                  <a:pos x="T8" y="T9"/>
                </a:cxn>
              </a:cxnLst>
              <a:rect l="0" t="0" r="r" b="b"/>
              <a:pathLst>
                <a:path w="114" h="130">
                  <a:moveTo>
                    <a:pt x="114" y="0"/>
                  </a:moveTo>
                  <a:lnTo>
                    <a:pt x="0" y="38"/>
                  </a:lnTo>
                  <a:lnTo>
                    <a:pt x="31" y="130"/>
                  </a:lnTo>
                  <a:lnTo>
                    <a:pt x="114" y="104"/>
                  </a:lnTo>
                  <a:lnTo>
                    <a:pt x="114" y="0"/>
                  </a:lnTo>
                  <a:close/>
                </a:path>
              </a:pathLst>
            </a:custGeom>
            <a:solidFill>
              <a:srgbClr val="B99A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129" name="Freeform 112"/>
            <p:cNvSpPr>
              <a:spLocks/>
            </p:cNvSpPr>
            <p:nvPr/>
          </p:nvSpPr>
          <p:spPr bwMode="auto">
            <a:xfrm>
              <a:off x="14304963" y="2478088"/>
              <a:ext cx="147638" cy="150813"/>
            </a:xfrm>
            <a:custGeom>
              <a:avLst/>
              <a:gdLst>
                <a:gd name="T0" fmla="*/ 42 w 56"/>
                <a:gd name="T1" fmla="*/ 2 h 58"/>
                <a:gd name="T2" fmla="*/ 2 w 56"/>
                <a:gd name="T3" fmla="*/ 44 h 58"/>
                <a:gd name="T4" fmla="*/ 8 w 56"/>
                <a:gd name="T5" fmla="*/ 56 h 58"/>
                <a:gd name="T6" fmla="*/ 21 w 56"/>
                <a:gd name="T7" fmla="*/ 50 h 58"/>
                <a:gd name="T8" fmla="*/ 23 w 56"/>
                <a:gd name="T9" fmla="*/ 46 h 58"/>
                <a:gd name="T10" fmla="*/ 28 w 56"/>
                <a:gd name="T11" fmla="*/ 38 h 58"/>
                <a:gd name="T12" fmla="*/ 48 w 56"/>
                <a:gd name="T13" fmla="*/ 21 h 58"/>
                <a:gd name="T14" fmla="*/ 54 w 56"/>
                <a:gd name="T15" fmla="*/ 8 h 58"/>
                <a:gd name="T16" fmla="*/ 42 w 56"/>
                <a:gd name="T1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8">
                  <a:moveTo>
                    <a:pt x="42" y="2"/>
                  </a:moveTo>
                  <a:cubicBezTo>
                    <a:pt x="14" y="11"/>
                    <a:pt x="3" y="42"/>
                    <a:pt x="2" y="44"/>
                  </a:cubicBezTo>
                  <a:cubicBezTo>
                    <a:pt x="0" y="49"/>
                    <a:pt x="3" y="55"/>
                    <a:pt x="8" y="56"/>
                  </a:cubicBezTo>
                  <a:cubicBezTo>
                    <a:pt x="13" y="58"/>
                    <a:pt x="19" y="56"/>
                    <a:pt x="21" y="50"/>
                  </a:cubicBezTo>
                  <a:cubicBezTo>
                    <a:pt x="21" y="50"/>
                    <a:pt x="22" y="49"/>
                    <a:pt x="23" y="46"/>
                  </a:cubicBezTo>
                  <a:cubicBezTo>
                    <a:pt x="24" y="44"/>
                    <a:pt x="25" y="41"/>
                    <a:pt x="28" y="38"/>
                  </a:cubicBezTo>
                  <a:cubicBezTo>
                    <a:pt x="32" y="31"/>
                    <a:pt x="39" y="24"/>
                    <a:pt x="48" y="21"/>
                  </a:cubicBezTo>
                  <a:cubicBezTo>
                    <a:pt x="53" y="19"/>
                    <a:pt x="56" y="13"/>
                    <a:pt x="54" y="8"/>
                  </a:cubicBezTo>
                  <a:cubicBezTo>
                    <a:pt x="53" y="3"/>
                    <a:pt x="47" y="0"/>
                    <a:pt x="42" y="2"/>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0" name="Freeform 113"/>
            <p:cNvSpPr>
              <a:spLocks/>
            </p:cNvSpPr>
            <p:nvPr/>
          </p:nvSpPr>
          <p:spPr bwMode="auto">
            <a:xfrm>
              <a:off x="13435013" y="2303463"/>
              <a:ext cx="914400" cy="595313"/>
            </a:xfrm>
            <a:custGeom>
              <a:avLst/>
              <a:gdLst>
                <a:gd name="T0" fmla="*/ 153 w 348"/>
                <a:gd name="T1" fmla="*/ 228 h 228"/>
                <a:gd name="T2" fmla="*/ 123 w 348"/>
                <a:gd name="T3" fmla="*/ 213 h 228"/>
                <a:gd name="T4" fmla="*/ 0 w 348"/>
                <a:gd name="T5" fmla="*/ 36 h 228"/>
                <a:gd name="T6" fmla="*/ 64 w 348"/>
                <a:gd name="T7" fmla="*/ 4 h 228"/>
                <a:gd name="T8" fmla="*/ 167 w 348"/>
                <a:gd name="T9" fmla="*/ 150 h 228"/>
                <a:gd name="T10" fmla="*/ 325 w 348"/>
                <a:gd name="T11" fmla="*/ 97 h 228"/>
                <a:gd name="T12" fmla="*/ 348 w 348"/>
                <a:gd name="T13" fmla="*/ 165 h 228"/>
                <a:gd name="T14" fmla="*/ 164 w 348"/>
                <a:gd name="T15" fmla="*/ 226 h 228"/>
                <a:gd name="T16" fmla="*/ 153 w 348"/>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28">
                  <a:moveTo>
                    <a:pt x="153" y="228"/>
                  </a:moveTo>
                  <a:cubicBezTo>
                    <a:pt x="141" y="228"/>
                    <a:pt x="130" y="223"/>
                    <a:pt x="123" y="213"/>
                  </a:cubicBezTo>
                  <a:cubicBezTo>
                    <a:pt x="0" y="36"/>
                    <a:pt x="0" y="36"/>
                    <a:pt x="0" y="36"/>
                  </a:cubicBezTo>
                  <a:cubicBezTo>
                    <a:pt x="0" y="36"/>
                    <a:pt x="59" y="0"/>
                    <a:pt x="64" y="4"/>
                  </a:cubicBezTo>
                  <a:cubicBezTo>
                    <a:pt x="80" y="18"/>
                    <a:pt x="167" y="150"/>
                    <a:pt x="167" y="150"/>
                  </a:cubicBezTo>
                  <a:cubicBezTo>
                    <a:pt x="325" y="97"/>
                    <a:pt x="325" y="97"/>
                    <a:pt x="325" y="97"/>
                  </a:cubicBezTo>
                  <a:cubicBezTo>
                    <a:pt x="348" y="165"/>
                    <a:pt x="348" y="165"/>
                    <a:pt x="348" y="165"/>
                  </a:cubicBezTo>
                  <a:cubicBezTo>
                    <a:pt x="164" y="226"/>
                    <a:pt x="164" y="226"/>
                    <a:pt x="164" y="226"/>
                  </a:cubicBezTo>
                  <a:cubicBezTo>
                    <a:pt x="160" y="228"/>
                    <a:pt x="156" y="228"/>
                    <a:pt x="153" y="228"/>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2" name="Rectangle 114"/>
            <p:cNvSpPr>
              <a:spLocks noChangeArrowheads="1"/>
            </p:cNvSpPr>
            <p:nvPr/>
          </p:nvSpPr>
          <p:spPr bwMode="auto">
            <a:xfrm>
              <a:off x="13673138" y="2401888"/>
              <a:ext cx="1588" cy="1588"/>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3" name="Freeform 115"/>
            <p:cNvSpPr>
              <a:spLocks/>
            </p:cNvSpPr>
            <p:nvPr/>
          </p:nvSpPr>
          <p:spPr bwMode="auto">
            <a:xfrm>
              <a:off x="13673138" y="24018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4" name="Freeform 116"/>
            <p:cNvSpPr>
              <a:spLocks/>
            </p:cNvSpPr>
            <p:nvPr/>
          </p:nvSpPr>
          <p:spPr bwMode="auto">
            <a:xfrm>
              <a:off x="13644563" y="2401888"/>
              <a:ext cx="52388" cy="368300"/>
            </a:xfrm>
            <a:custGeom>
              <a:avLst/>
              <a:gdLst>
                <a:gd name="T0" fmla="*/ 18 w 33"/>
                <a:gd name="T1" fmla="*/ 0 h 232"/>
                <a:gd name="T2" fmla="*/ 0 w 33"/>
                <a:gd name="T3" fmla="*/ 186 h 232"/>
                <a:gd name="T4" fmla="*/ 33 w 33"/>
                <a:gd name="T5" fmla="*/ 232 h 232"/>
                <a:gd name="T6" fmla="*/ 18 w 33"/>
                <a:gd name="T7" fmla="*/ 0 h 232"/>
                <a:gd name="T8" fmla="*/ 18 w 33"/>
                <a:gd name="T9" fmla="*/ 0 h 232"/>
              </a:gdLst>
              <a:ahLst/>
              <a:cxnLst>
                <a:cxn ang="0">
                  <a:pos x="T0" y="T1"/>
                </a:cxn>
                <a:cxn ang="0">
                  <a:pos x="T2" y="T3"/>
                </a:cxn>
                <a:cxn ang="0">
                  <a:pos x="T4" y="T5"/>
                </a:cxn>
                <a:cxn ang="0">
                  <a:pos x="T6" y="T7"/>
                </a:cxn>
                <a:cxn ang="0">
                  <a:pos x="T8" y="T9"/>
                </a:cxn>
              </a:cxnLst>
              <a:rect l="0" t="0" r="r" b="b"/>
              <a:pathLst>
                <a:path w="33" h="232">
                  <a:moveTo>
                    <a:pt x="18" y="0"/>
                  </a:moveTo>
                  <a:lnTo>
                    <a:pt x="0" y="186"/>
                  </a:lnTo>
                  <a:lnTo>
                    <a:pt x="33" y="232"/>
                  </a:lnTo>
                  <a:lnTo>
                    <a:pt x="18" y="0"/>
                  </a:lnTo>
                  <a:lnTo>
                    <a:pt x="18"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135" name="Freeform 117"/>
            <p:cNvSpPr>
              <a:spLocks/>
            </p:cNvSpPr>
            <p:nvPr/>
          </p:nvSpPr>
          <p:spPr bwMode="auto">
            <a:xfrm>
              <a:off x="13644563" y="2401888"/>
              <a:ext cx="52388" cy="368300"/>
            </a:xfrm>
            <a:custGeom>
              <a:avLst/>
              <a:gdLst>
                <a:gd name="T0" fmla="*/ 18 w 33"/>
                <a:gd name="T1" fmla="*/ 0 h 232"/>
                <a:gd name="T2" fmla="*/ 0 w 33"/>
                <a:gd name="T3" fmla="*/ 186 h 232"/>
                <a:gd name="T4" fmla="*/ 33 w 33"/>
                <a:gd name="T5" fmla="*/ 232 h 232"/>
                <a:gd name="T6" fmla="*/ 18 w 33"/>
                <a:gd name="T7" fmla="*/ 0 h 232"/>
                <a:gd name="T8" fmla="*/ 18 w 33"/>
                <a:gd name="T9" fmla="*/ 0 h 232"/>
              </a:gdLst>
              <a:ahLst/>
              <a:cxnLst>
                <a:cxn ang="0">
                  <a:pos x="T0" y="T1"/>
                </a:cxn>
                <a:cxn ang="0">
                  <a:pos x="T2" y="T3"/>
                </a:cxn>
                <a:cxn ang="0">
                  <a:pos x="T4" y="T5"/>
                </a:cxn>
                <a:cxn ang="0">
                  <a:pos x="T6" y="T7"/>
                </a:cxn>
                <a:cxn ang="0">
                  <a:pos x="T8" y="T9"/>
                </a:cxn>
              </a:cxnLst>
              <a:rect l="0" t="0" r="r" b="b"/>
              <a:pathLst>
                <a:path w="33" h="232">
                  <a:moveTo>
                    <a:pt x="18" y="0"/>
                  </a:moveTo>
                  <a:lnTo>
                    <a:pt x="0" y="186"/>
                  </a:lnTo>
                  <a:lnTo>
                    <a:pt x="33" y="232"/>
                  </a:lnTo>
                  <a:lnTo>
                    <a:pt x="18" y="0"/>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136" name="Rectangle 118"/>
            <p:cNvSpPr>
              <a:spLocks noChangeArrowheads="1"/>
            </p:cNvSpPr>
            <p:nvPr/>
          </p:nvSpPr>
          <p:spPr bwMode="auto">
            <a:xfrm>
              <a:off x="13673138" y="2227263"/>
              <a:ext cx="742950" cy="9398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7" name="Rectangle 119"/>
            <p:cNvSpPr>
              <a:spLocks noChangeArrowheads="1"/>
            </p:cNvSpPr>
            <p:nvPr/>
          </p:nvSpPr>
          <p:spPr bwMode="auto">
            <a:xfrm>
              <a:off x="13716001" y="2281238"/>
              <a:ext cx="654050" cy="831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9" name="Freeform 121"/>
            <p:cNvSpPr>
              <a:spLocks/>
            </p:cNvSpPr>
            <p:nvPr/>
          </p:nvSpPr>
          <p:spPr bwMode="auto">
            <a:xfrm>
              <a:off x="13920788" y="2227263"/>
              <a:ext cx="247650" cy="122238"/>
            </a:xfrm>
            <a:custGeom>
              <a:avLst/>
              <a:gdLst>
                <a:gd name="T0" fmla="*/ 131 w 156"/>
                <a:gd name="T1" fmla="*/ 77 h 77"/>
                <a:gd name="T2" fmla="*/ 25 w 156"/>
                <a:gd name="T3" fmla="*/ 77 h 77"/>
                <a:gd name="T4" fmla="*/ 0 w 156"/>
                <a:gd name="T5" fmla="*/ 0 h 77"/>
                <a:gd name="T6" fmla="*/ 156 w 156"/>
                <a:gd name="T7" fmla="*/ 0 h 77"/>
                <a:gd name="T8" fmla="*/ 131 w 156"/>
                <a:gd name="T9" fmla="*/ 77 h 77"/>
              </a:gdLst>
              <a:ahLst/>
              <a:cxnLst>
                <a:cxn ang="0">
                  <a:pos x="T0" y="T1"/>
                </a:cxn>
                <a:cxn ang="0">
                  <a:pos x="T2" y="T3"/>
                </a:cxn>
                <a:cxn ang="0">
                  <a:pos x="T4" y="T5"/>
                </a:cxn>
                <a:cxn ang="0">
                  <a:pos x="T6" y="T7"/>
                </a:cxn>
                <a:cxn ang="0">
                  <a:pos x="T8" y="T9"/>
                </a:cxn>
              </a:cxnLst>
              <a:rect l="0" t="0" r="r" b="b"/>
              <a:pathLst>
                <a:path w="156" h="77">
                  <a:moveTo>
                    <a:pt x="131" y="77"/>
                  </a:moveTo>
                  <a:lnTo>
                    <a:pt x="25" y="77"/>
                  </a:lnTo>
                  <a:lnTo>
                    <a:pt x="0" y="0"/>
                  </a:lnTo>
                  <a:lnTo>
                    <a:pt x="156" y="0"/>
                  </a:lnTo>
                  <a:lnTo>
                    <a:pt x="131" y="7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0" name="Freeform 122"/>
            <p:cNvSpPr>
              <a:spLocks/>
            </p:cNvSpPr>
            <p:nvPr/>
          </p:nvSpPr>
          <p:spPr bwMode="auto">
            <a:xfrm>
              <a:off x="14304963" y="2495550"/>
              <a:ext cx="192088" cy="188913"/>
            </a:xfrm>
            <a:custGeom>
              <a:avLst/>
              <a:gdLst>
                <a:gd name="T0" fmla="*/ 55 w 73"/>
                <a:gd name="T1" fmla="*/ 72 h 72"/>
                <a:gd name="T2" fmla="*/ 24 w 73"/>
                <a:gd name="T3" fmla="*/ 62 h 72"/>
                <a:gd name="T4" fmla="*/ 5 w 73"/>
                <a:gd name="T5" fmla="*/ 24 h 72"/>
                <a:gd name="T6" fmla="*/ 43 w 73"/>
                <a:gd name="T7" fmla="*/ 5 h 72"/>
                <a:gd name="T8" fmla="*/ 55 w 73"/>
                <a:gd name="T9" fmla="*/ 9 h 72"/>
                <a:gd name="T10" fmla="*/ 55 w 73"/>
                <a:gd name="T11" fmla="*/ 72 h 72"/>
              </a:gdLst>
              <a:ahLst/>
              <a:cxnLst>
                <a:cxn ang="0">
                  <a:pos x="T0" y="T1"/>
                </a:cxn>
                <a:cxn ang="0">
                  <a:pos x="T2" y="T3"/>
                </a:cxn>
                <a:cxn ang="0">
                  <a:pos x="T4" y="T5"/>
                </a:cxn>
                <a:cxn ang="0">
                  <a:pos x="T6" y="T7"/>
                </a:cxn>
                <a:cxn ang="0">
                  <a:pos x="T8" y="T9"/>
                </a:cxn>
                <a:cxn ang="0">
                  <a:pos x="T10" y="T11"/>
                </a:cxn>
              </a:cxnLst>
              <a:rect l="0" t="0" r="r" b="b"/>
              <a:pathLst>
                <a:path w="73" h="72">
                  <a:moveTo>
                    <a:pt x="55" y="72"/>
                  </a:moveTo>
                  <a:cubicBezTo>
                    <a:pt x="24" y="62"/>
                    <a:pt x="24" y="62"/>
                    <a:pt x="24" y="62"/>
                  </a:cubicBezTo>
                  <a:cubicBezTo>
                    <a:pt x="9" y="57"/>
                    <a:pt x="0" y="39"/>
                    <a:pt x="5" y="24"/>
                  </a:cubicBezTo>
                  <a:cubicBezTo>
                    <a:pt x="11" y="8"/>
                    <a:pt x="28" y="0"/>
                    <a:pt x="43" y="5"/>
                  </a:cubicBezTo>
                  <a:cubicBezTo>
                    <a:pt x="55" y="9"/>
                    <a:pt x="55" y="9"/>
                    <a:pt x="55" y="9"/>
                  </a:cubicBezTo>
                  <a:cubicBezTo>
                    <a:pt x="73" y="22"/>
                    <a:pt x="55" y="72"/>
                    <a:pt x="55" y="72"/>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41" name="Freeform 123"/>
            <p:cNvSpPr>
              <a:spLocks/>
            </p:cNvSpPr>
            <p:nvPr/>
          </p:nvSpPr>
          <p:spPr bwMode="auto">
            <a:xfrm>
              <a:off x="12911138" y="1349375"/>
              <a:ext cx="573088" cy="817563"/>
            </a:xfrm>
            <a:custGeom>
              <a:avLst/>
              <a:gdLst>
                <a:gd name="T0" fmla="*/ 95 w 218"/>
                <a:gd name="T1" fmla="*/ 5 h 313"/>
                <a:gd name="T2" fmla="*/ 5 w 218"/>
                <a:gd name="T3" fmla="*/ 113 h 313"/>
                <a:gd name="T4" fmla="*/ 14 w 218"/>
                <a:gd name="T5" fmla="*/ 217 h 313"/>
                <a:gd name="T6" fmla="*/ 122 w 218"/>
                <a:gd name="T7" fmla="*/ 308 h 313"/>
                <a:gd name="T8" fmla="*/ 213 w 218"/>
                <a:gd name="T9" fmla="*/ 200 h 313"/>
                <a:gd name="T10" fmla="*/ 204 w 218"/>
                <a:gd name="T11" fmla="*/ 96 h 313"/>
                <a:gd name="T12" fmla="*/ 95 w 218"/>
                <a:gd name="T13" fmla="*/ 5 h 313"/>
              </a:gdLst>
              <a:ahLst/>
              <a:cxnLst>
                <a:cxn ang="0">
                  <a:pos x="T0" y="T1"/>
                </a:cxn>
                <a:cxn ang="0">
                  <a:pos x="T2" y="T3"/>
                </a:cxn>
                <a:cxn ang="0">
                  <a:pos x="T4" y="T5"/>
                </a:cxn>
                <a:cxn ang="0">
                  <a:pos x="T6" y="T7"/>
                </a:cxn>
                <a:cxn ang="0">
                  <a:pos x="T8" y="T9"/>
                </a:cxn>
                <a:cxn ang="0">
                  <a:pos x="T10" y="T11"/>
                </a:cxn>
                <a:cxn ang="0">
                  <a:pos x="T12" y="T13"/>
                </a:cxn>
              </a:cxnLst>
              <a:rect l="0" t="0" r="r" b="b"/>
              <a:pathLst>
                <a:path w="218" h="313">
                  <a:moveTo>
                    <a:pt x="95" y="5"/>
                  </a:moveTo>
                  <a:cubicBezTo>
                    <a:pt x="40" y="10"/>
                    <a:pt x="0" y="58"/>
                    <a:pt x="5" y="113"/>
                  </a:cubicBezTo>
                  <a:cubicBezTo>
                    <a:pt x="14" y="217"/>
                    <a:pt x="14" y="217"/>
                    <a:pt x="14" y="217"/>
                  </a:cubicBezTo>
                  <a:cubicBezTo>
                    <a:pt x="18" y="272"/>
                    <a:pt x="67" y="313"/>
                    <a:pt x="122" y="308"/>
                  </a:cubicBezTo>
                  <a:cubicBezTo>
                    <a:pt x="177" y="303"/>
                    <a:pt x="218" y="255"/>
                    <a:pt x="213" y="200"/>
                  </a:cubicBezTo>
                  <a:cubicBezTo>
                    <a:pt x="204" y="96"/>
                    <a:pt x="204" y="96"/>
                    <a:pt x="204" y="96"/>
                  </a:cubicBezTo>
                  <a:cubicBezTo>
                    <a:pt x="199" y="41"/>
                    <a:pt x="151" y="0"/>
                    <a:pt x="95" y="5"/>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4" name="Freeform 126"/>
            <p:cNvSpPr>
              <a:spLocks/>
            </p:cNvSpPr>
            <p:nvPr/>
          </p:nvSpPr>
          <p:spPr bwMode="auto">
            <a:xfrm>
              <a:off x="12844463" y="1255712"/>
              <a:ext cx="668338" cy="627063"/>
            </a:xfrm>
            <a:custGeom>
              <a:avLst/>
              <a:gdLst>
                <a:gd name="T0" fmla="*/ 231 w 254"/>
                <a:gd name="T1" fmla="*/ 58 h 240"/>
                <a:gd name="T2" fmla="*/ 239 w 254"/>
                <a:gd name="T3" fmla="*/ 19 h 240"/>
                <a:gd name="T4" fmla="*/ 220 w 254"/>
                <a:gd name="T5" fmla="*/ 23 h 240"/>
                <a:gd name="T6" fmla="*/ 225 w 254"/>
                <a:gd name="T7" fmla="*/ 9 h 240"/>
                <a:gd name="T8" fmla="*/ 223 w 254"/>
                <a:gd name="T9" fmla="*/ 8 h 240"/>
                <a:gd name="T10" fmla="*/ 177 w 254"/>
                <a:gd name="T11" fmla="*/ 10 h 240"/>
                <a:gd name="T12" fmla="*/ 117 w 254"/>
                <a:gd name="T13" fmla="*/ 3 h 240"/>
                <a:gd name="T14" fmla="*/ 15 w 254"/>
                <a:gd name="T15" fmla="*/ 77 h 240"/>
                <a:gd name="T16" fmla="*/ 37 w 254"/>
                <a:gd name="T17" fmla="*/ 237 h 240"/>
                <a:gd name="T18" fmla="*/ 39 w 254"/>
                <a:gd name="T19" fmla="*/ 240 h 240"/>
                <a:gd name="T20" fmla="*/ 36 w 254"/>
                <a:gd name="T21" fmla="*/ 226 h 240"/>
                <a:gd name="T22" fmla="*/ 33 w 254"/>
                <a:gd name="T23" fmla="*/ 191 h 240"/>
                <a:gd name="T24" fmla="*/ 50 w 254"/>
                <a:gd name="T25" fmla="*/ 121 h 240"/>
                <a:gd name="T26" fmla="*/ 128 w 254"/>
                <a:gd name="T27" fmla="*/ 123 h 240"/>
                <a:gd name="T28" fmla="*/ 204 w 254"/>
                <a:gd name="T29" fmla="*/ 107 h 240"/>
                <a:gd name="T30" fmla="*/ 232 w 254"/>
                <a:gd name="T31" fmla="*/ 173 h 240"/>
                <a:gd name="T32" fmla="*/ 236 w 254"/>
                <a:gd name="T33" fmla="*/ 209 h 240"/>
                <a:gd name="T34" fmla="*/ 235 w 254"/>
                <a:gd name="T35" fmla="*/ 223 h 240"/>
                <a:gd name="T36" fmla="*/ 236 w 254"/>
                <a:gd name="T37" fmla="*/ 220 h 240"/>
                <a:gd name="T38" fmla="*/ 231 w 254"/>
                <a:gd name="T39" fmla="*/ 5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240">
                  <a:moveTo>
                    <a:pt x="231" y="58"/>
                  </a:moveTo>
                  <a:cubicBezTo>
                    <a:pt x="237" y="47"/>
                    <a:pt x="241" y="34"/>
                    <a:pt x="239" y="19"/>
                  </a:cubicBezTo>
                  <a:cubicBezTo>
                    <a:pt x="232" y="22"/>
                    <a:pt x="226" y="23"/>
                    <a:pt x="220" y="23"/>
                  </a:cubicBezTo>
                  <a:cubicBezTo>
                    <a:pt x="224" y="17"/>
                    <a:pt x="224" y="11"/>
                    <a:pt x="225" y="9"/>
                  </a:cubicBezTo>
                  <a:cubicBezTo>
                    <a:pt x="225" y="8"/>
                    <a:pt x="224" y="7"/>
                    <a:pt x="223" y="8"/>
                  </a:cubicBezTo>
                  <a:cubicBezTo>
                    <a:pt x="203" y="19"/>
                    <a:pt x="177" y="10"/>
                    <a:pt x="177" y="10"/>
                  </a:cubicBezTo>
                  <a:cubicBezTo>
                    <a:pt x="160" y="3"/>
                    <a:pt x="142" y="0"/>
                    <a:pt x="117" y="3"/>
                  </a:cubicBezTo>
                  <a:cubicBezTo>
                    <a:pt x="33" y="10"/>
                    <a:pt x="15" y="77"/>
                    <a:pt x="15" y="77"/>
                  </a:cubicBezTo>
                  <a:cubicBezTo>
                    <a:pt x="0" y="122"/>
                    <a:pt x="10" y="183"/>
                    <a:pt x="37" y="237"/>
                  </a:cubicBezTo>
                  <a:cubicBezTo>
                    <a:pt x="38" y="238"/>
                    <a:pt x="38" y="239"/>
                    <a:pt x="39" y="240"/>
                  </a:cubicBezTo>
                  <a:cubicBezTo>
                    <a:pt x="38" y="236"/>
                    <a:pt x="37" y="231"/>
                    <a:pt x="36" y="226"/>
                  </a:cubicBezTo>
                  <a:cubicBezTo>
                    <a:pt x="34" y="208"/>
                    <a:pt x="31" y="189"/>
                    <a:pt x="33" y="191"/>
                  </a:cubicBezTo>
                  <a:cubicBezTo>
                    <a:pt x="48" y="167"/>
                    <a:pt x="50" y="121"/>
                    <a:pt x="50" y="121"/>
                  </a:cubicBezTo>
                  <a:cubicBezTo>
                    <a:pt x="50" y="121"/>
                    <a:pt x="86" y="125"/>
                    <a:pt x="128" y="123"/>
                  </a:cubicBezTo>
                  <a:cubicBezTo>
                    <a:pt x="169" y="118"/>
                    <a:pt x="204" y="107"/>
                    <a:pt x="204" y="107"/>
                  </a:cubicBezTo>
                  <a:cubicBezTo>
                    <a:pt x="204" y="107"/>
                    <a:pt x="214" y="153"/>
                    <a:pt x="232" y="173"/>
                  </a:cubicBezTo>
                  <a:cubicBezTo>
                    <a:pt x="235" y="171"/>
                    <a:pt x="234" y="191"/>
                    <a:pt x="236" y="209"/>
                  </a:cubicBezTo>
                  <a:cubicBezTo>
                    <a:pt x="236" y="214"/>
                    <a:pt x="236" y="218"/>
                    <a:pt x="235" y="223"/>
                  </a:cubicBezTo>
                  <a:cubicBezTo>
                    <a:pt x="236" y="222"/>
                    <a:pt x="236" y="221"/>
                    <a:pt x="236" y="220"/>
                  </a:cubicBezTo>
                  <a:cubicBezTo>
                    <a:pt x="254" y="161"/>
                    <a:pt x="253" y="100"/>
                    <a:pt x="231" y="58"/>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1" name="Freeform 133"/>
            <p:cNvSpPr>
              <a:spLocks/>
            </p:cNvSpPr>
            <p:nvPr/>
          </p:nvSpPr>
          <p:spPr bwMode="auto">
            <a:xfrm>
              <a:off x="12882563" y="1751013"/>
              <a:ext cx="115888" cy="161925"/>
            </a:xfrm>
            <a:custGeom>
              <a:avLst/>
              <a:gdLst>
                <a:gd name="T0" fmla="*/ 19 w 44"/>
                <a:gd name="T1" fmla="*/ 1 h 62"/>
                <a:gd name="T2" fmla="*/ 1 w 44"/>
                <a:gd name="T3" fmla="*/ 23 h 62"/>
                <a:gd name="T4" fmla="*/ 3 w 44"/>
                <a:gd name="T5" fmla="*/ 43 h 62"/>
                <a:gd name="T6" fmla="*/ 25 w 44"/>
                <a:gd name="T7" fmla="*/ 61 h 62"/>
                <a:gd name="T8" fmla="*/ 43 w 44"/>
                <a:gd name="T9" fmla="*/ 40 h 62"/>
                <a:gd name="T10" fmla="*/ 41 w 44"/>
                <a:gd name="T11" fmla="*/ 19 h 62"/>
                <a:gd name="T12" fmla="*/ 19 w 44"/>
                <a:gd name="T13" fmla="*/ 1 h 62"/>
              </a:gdLst>
              <a:ahLst/>
              <a:cxnLst>
                <a:cxn ang="0">
                  <a:pos x="T0" y="T1"/>
                </a:cxn>
                <a:cxn ang="0">
                  <a:pos x="T2" y="T3"/>
                </a:cxn>
                <a:cxn ang="0">
                  <a:pos x="T4" y="T5"/>
                </a:cxn>
                <a:cxn ang="0">
                  <a:pos x="T6" y="T7"/>
                </a:cxn>
                <a:cxn ang="0">
                  <a:pos x="T8" y="T9"/>
                </a:cxn>
                <a:cxn ang="0">
                  <a:pos x="T10" y="T11"/>
                </a:cxn>
                <a:cxn ang="0">
                  <a:pos x="T12" y="T13"/>
                </a:cxn>
              </a:cxnLst>
              <a:rect l="0" t="0" r="r" b="b"/>
              <a:pathLst>
                <a:path w="44" h="62">
                  <a:moveTo>
                    <a:pt x="19" y="1"/>
                  </a:moveTo>
                  <a:cubicBezTo>
                    <a:pt x="8" y="2"/>
                    <a:pt x="0" y="12"/>
                    <a:pt x="1" y="23"/>
                  </a:cubicBezTo>
                  <a:cubicBezTo>
                    <a:pt x="3" y="43"/>
                    <a:pt x="3" y="43"/>
                    <a:pt x="3" y="43"/>
                  </a:cubicBezTo>
                  <a:cubicBezTo>
                    <a:pt x="4" y="54"/>
                    <a:pt x="14" y="62"/>
                    <a:pt x="25" y="61"/>
                  </a:cubicBezTo>
                  <a:cubicBezTo>
                    <a:pt x="36" y="61"/>
                    <a:pt x="44" y="51"/>
                    <a:pt x="43" y="40"/>
                  </a:cubicBezTo>
                  <a:cubicBezTo>
                    <a:pt x="41" y="19"/>
                    <a:pt x="41" y="19"/>
                    <a:pt x="41" y="19"/>
                  </a:cubicBezTo>
                  <a:cubicBezTo>
                    <a:pt x="40" y="8"/>
                    <a:pt x="30" y="0"/>
                    <a:pt x="19" y="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6" name="Freeform 134"/>
            <p:cNvSpPr>
              <a:spLocks/>
            </p:cNvSpPr>
            <p:nvPr/>
          </p:nvSpPr>
          <p:spPr bwMode="auto">
            <a:xfrm>
              <a:off x="13404851" y="1706563"/>
              <a:ext cx="115888" cy="161925"/>
            </a:xfrm>
            <a:custGeom>
              <a:avLst/>
              <a:gdLst>
                <a:gd name="T0" fmla="*/ 19 w 44"/>
                <a:gd name="T1" fmla="*/ 0 h 62"/>
                <a:gd name="T2" fmla="*/ 1 w 44"/>
                <a:gd name="T3" fmla="*/ 22 h 62"/>
                <a:gd name="T4" fmla="*/ 3 w 44"/>
                <a:gd name="T5" fmla="*/ 43 h 62"/>
                <a:gd name="T6" fmla="*/ 25 w 44"/>
                <a:gd name="T7" fmla="*/ 61 h 62"/>
                <a:gd name="T8" fmla="*/ 43 w 44"/>
                <a:gd name="T9" fmla="*/ 39 h 62"/>
                <a:gd name="T10" fmla="*/ 41 w 44"/>
                <a:gd name="T11" fmla="*/ 19 h 62"/>
                <a:gd name="T12" fmla="*/ 19 w 4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44" h="62">
                  <a:moveTo>
                    <a:pt x="19" y="0"/>
                  </a:moveTo>
                  <a:cubicBezTo>
                    <a:pt x="8" y="1"/>
                    <a:pt x="0" y="11"/>
                    <a:pt x="1" y="22"/>
                  </a:cubicBezTo>
                  <a:cubicBezTo>
                    <a:pt x="3" y="43"/>
                    <a:pt x="3" y="43"/>
                    <a:pt x="3" y="43"/>
                  </a:cubicBezTo>
                  <a:cubicBezTo>
                    <a:pt x="4" y="54"/>
                    <a:pt x="14" y="62"/>
                    <a:pt x="25" y="61"/>
                  </a:cubicBezTo>
                  <a:cubicBezTo>
                    <a:pt x="36" y="60"/>
                    <a:pt x="44" y="50"/>
                    <a:pt x="43" y="39"/>
                  </a:cubicBezTo>
                  <a:cubicBezTo>
                    <a:pt x="41" y="19"/>
                    <a:pt x="41" y="19"/>
                    <a:pt x="41" y="19"/>
                  </a:cubicBezTo>
                  <a:cubicBezTo>
                    <a:pt x="40" y="8"/>
                    <a:pt x="30" y="0"/>
                    <a:pt x="19"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13" name="Group 12"/>
          <p:cNvGrpSpPr/>
          <p:nvPr/>
        </p:nvGrpSpPr>
        <p:grpSpPr>
          <a:xfrm>
            <a:off x="2846813" y="3397522"/>
            <a:ext cx="1496512" cy="2379073"/>
            <a:chOff x="4541841" y="2855913"/>
            <a:chExt cx="1588845" cy="2738755"/>
          </a:xfrm>
        </p:grpSpPr>
        <p:grpSp>
          <p:nvGrpSpPr>
            <p:cNvPr id="342" name="Group 341"/>
            <p:cNvGrpSpPr/>
            <p:nvPr/>
          </p:nvGrpSpPr>
          <p:grpSpPr>
            <a:xfrm>
              <a:off x="5025311" y="3848418"/>
              <a:ext cx="1105375" cy="1746250"/>
              <a:chOff x="5025311" y="3848418"/>
              <a:chExt cx="1105375" cy="1746250"/>
            </a:xfrm>
            <a:solidFill>
              <a:schemeClr val="accent5"/>
            </a:solidFill>
          </p:grpSpPr>
          <p:sp>
            <p:nvSpPr>
              <p:cNvPr id="88" name="Freeform 54"/>
              <p:cNvSpPr>
                <a:spLocks/>
              </p:cNvSpPr>
              <p:nvPr/>
            </p:nvSpPr>
            <p:spPr bwMode="auto">
              <a:xfrm>
                <a:off x="5409486" y="4847273"/>
                <a:ext cx="66358" cy="747395"/>
              </a:xfrm>
              <a:custGeom>
                <a:avLst/>
                <a:gdLst>
                  <a:gd name="T0" fmla="*/ 19 w 19"/>
                  <a:gd name="T1" fmla="*/ 0 h 213"/>
                  <a:gd name="T2" fmla="*/ 0 w 19"/>
                  <a:gd name="T3" fmla="*/ 0 h 213"/>
                  <a:gd name="T4" fmla="*/ 0 w 19"/>
                  <a:gd name="T5" fmla="*/ 209 h 213"/>
                  <a:gd name="T6" fmla="*/ 4 w 19"/>
                  <a:gd name="T7" fmla="*/ 213 h 213"/>
                  <a:gd name="T8" fmla="*/ 15 w 19"/>
                  <a:gd name="T9" fmla="*/ 213 h 213"/>
                  <a:gd name="T10" fmla="*/ 19 w 19"/>
                  <a:gd name="T11" fmla="*/ 209 h 213"/>
                  <a:gd name="T12" fmla="*/ 19 w 19"/>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19" h="213">
                    <a:moveTo>
                      <a:pt x="19" y="0"/>
                    </a:moveTo>
                    <a:cubicBezTo>
                      <a:pt x="0" y="0"/>
                      <a:pt x="0" y="0"/>
                      <a:pt x="0" y="0"/>
                    </a:cubicBezTo>
                    <a:cubicBezTo>
                      <a:pt x="0" y="209"/>
                      <a:pt x="0" y="209"/>
                      <a:pt x="0" y="209"/>
                    </a:cubicBezTo>
                    <a:cubicBezTo>
                      <a:pt x="0" y="211"/>
                      <a:pt x="1" y="213"/>
                      <a:pt x="4" y="213"/>
                    </a:cubicBezTo>
                    <a:cubicBezTo>
                      <a:pt x="15" y="213"/>
                      <a:pt x="15" y="213"/>
                      <a:pt x="15" y="213"/>
                    </a:cubicBezTo>
                    <a:cubicBezTo>
                      <a:pt x="17" y="213"/>
                      <a:pt x="19" y="211"/>
                      <a:pt x="19" y="209"/>
                    </a:cubicBezTo>
                    <a:lnTo>
                      <a:pt x="19"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dirty="0"/>
              </a:p>
            </p:txBody>
          </p:sp>
          <p:sp>
            <p:nvSpPr>
              <p:cNvPr id="89" name="Freeform 55"/>
              <p:cNvSpPr>
                <a:spLocks/>
              </p:cNvSpPr>
              <p:nvPr/>
            </p:nvSpPr>
            <p:spPr bwMode="auto">
              <a:xfrm>
                <a:off x="5409486" y="5434013"/>
                <a:ext cx="66358" cy="160655"/>
              </a:xfrm>
              <a:custGeom>
                <a:avLst/>
                <a:gdLst>
                  <a:gd name="T0" fmla="*/ 19 w 19"/>
                  <a:gd name="T1" fmla="*/ 0 h 46"/>
                  <a:gd name="T2" fmla="*/ 0 w 19"/>
                  <a:gd name="T3" fmla="*/ 0 h 46"/>
                  <a:gd name="T4" fmla="*/ 0 w 19"/>
                  <a:gd name="T5" fmla="*/ 42 h 46"/>
                  <a:gd name="T6" fmla="*/ 4 w 19"/>
                  <a:gd name="T7" fmla="*/ 46 h 46"/>
                  <a:gd name="T8" fmla="*/ 15 w 19"/>
                  <a:gd name="T9" fmla="*/ 46 h 46"/>
                  <a:gd name="T10" fmla="*/ 19 w 19"/>
                  <a:gd name="T11" fmla="*/ 42 h 46"/>
                  <a:gd name="T12" fmla="*/ 19 w 1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9" h="46">
                    <a:moveTo>
                      <a:pt x="19" y="0"/>
                    </a:moveTo>
                    <a:cubicBezTo>
                      <a:pt x="0" y="0"/>
                      <a:pt x="0" y="0"/>
                      <a:pt x="0" y="0"/>
                    </a:cubicBezTo>
                    <a:cubicBezTo>
                      <a:pt x="0" y="42"/>
                      <a:pt x="0" y="42"/>
                      <a:pt x="0" y="42"/>
                    </a:cubicBezTo>
                    <a:cubicBezTo>
                      <a:pt x="0" y="44"/>
                      <a:pt x="1" y="46"/>
                      <a:pt x="4" y="46"/>
                    </a:cubicBezTo>
                    <a:cubicBezTo>
                      <a:pt x="15" y="46"/>
                      <a:pt x="15" y="46"/>
                      <a:pt x="15" y="46"/>
                    </a:cubicBezTo>
                    <a:cubicBezTo>
                      <a:pt x="17" y="46"/>
                      <a:pt x="19" y="44"/>
                      <a:pt x="19" y="42"/>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90" name="Rectangle 56"/>
              <p:cNvSpPr>
                <a:spLocks noChangeArrowheads="1"/>
              </p:cNvSpPr>
              <p:nvPr/>
            </p:nvSpPr>
            <p:spPr bwMode="auto">
              <a:xfrm>
                <a:off x="5254069" y="4857750"/>
                <a:ext cx="377190" cy="820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89" name="Freeform 57"/>
              <p:cNvSpPr>
                <a:spLocks/>
              </p:cNvSpPr>
              <p:nvPr/>
            </p:nvSpPr>
            <p:spPr bwMode="auto">
              <a:xfrm>
                <a:off x="5704601" y="3890328"/>
                <a:ext cx="412115" cy="918527"/>
              </a:xfrm>
              <a:custGeom>
                <a:avLst/>
                <a:gdLst>
                  <a:gd name="T0" fmla="*/ 16 w 117"/>
                  <a:gd name="T1" fmla="*/ 262 h 262"/>
                  <a:gd name="T2" fmla="*/ 12 w 117"/>
                  <a:gd name="T3" fmla="*/ 261 h 262"/>
                  <a:gd name="T4" fmla="*/ 3 w 117"/>
                  <a:gd name="T5" fmla="*/ 242 h 262"/>
                  <a:gd name="T6" fmla="*/ 87 w 117"/>
                  <a:gd name="T7" fmla="*/ 11 h 262"/>
                  <a:gd name="T8" fmla="*/ 106 w 117"/>
                  <a:gd name="T9" fmla="*/ 2 h 262"/>
                  <a:gd name="T10" fmla="*/ 115 w 117"/>
                  <a:gd name="T11" fmla="*/ 21 h 262"/>
                  <a:gd name="T12" fmla="*/ 30 w 117"/>
                  <a:gd name="T13" fmla="*/ 252 h 262"/>
                  <a:gd name="T14" fmla="*/ 16 w 117"/>
                  <a:gd name="T15" fmla="*/ 262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2">
                    <a:moveTo>
                      <a:pt x="16" y="262"/>
                    </a:moveTo>
                    <a:cubicBezTo>
                      <a:pt x="15" y="262"/>
                      <a:pt x="13" y="262"/>
                      <a:pt x="12" y="261"/>
                    </a:cubicBezTo>
                    <a:cubicBezTo>
                      <a:pt x="4" y="258"/>
                      <a:pt x="0" y="250"/>
                      <a:pt x="3" y="242"/>
                    </a:cubicBezTo>
                    <a:cubicBezTo>
                      <a:pt x="87" y="11"/>
                      <a:pt x="87" y="11"/>
                      <a:pt x="87" y="11"/>
                    </a:cubicBezTo>
                    <a:cubicBezTo>
                      <a:pt x="90" y="3"/>
                      <a:pt x="98" y="0"/>
                      <a:pt x="106" y="2"/>
                    </a:cubicBezTo>
                    <a:cubicBezTo>
                      <a:pt x="113" y="5"/>
                      <a:pt x="117" y="13"/>
                      <a:pt x="115" y="21"/>
                    </a:cubicBezTo>
                    <a:cubicBezTo>
                      <a:pt x="30" y="252"/>
                      <a:pt x="30" y="252"/>
                      <a:pt x="30" y="252"/>
                    </a:cubicBezTo>
                    <a:cubicBezTo>
                      <a:pt x="28" y="258"/>
                      <a:pt x="22" y="262"/>
                      <a:pt x="16"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90" name="Freeform 58"/>
              <p:cNvSpPr>
                <a:spLocks/>
              </p:cNvSpPr>
              <p:nvPr/>
            </p:nvSpPr>
            <p:spPr bwMode="auto">
              <a:xfrm>
                <a:off x="5873988" y="3848418"/>
                <a:ext cx="256698" cy="396399"/>
              </a:xfrm>
              <a:custGeom>
                <a:avLst/>
                <a:gdLst>
                  <a:gd name="T0" fmla="*/ 24 w 73"/>
                  <a:gd name="T1" fmla="*/ 112 h 113"/>
                  <a:gd name="T2" fmla="*/ 18 w 73"/>
                  <a:gd name="T3" fmla="*/ 111 h 113"/>
                  <a:gd name="T4" fmla="*/ 3 w 73"/>
                  <a:gd name="T5" fmla="*/ 90 h 113"/>
                  <a:gd name="T6" fmla="*/ 32 w 73"/>
                  <a:gd name="T7" fmla="*/ 11 h 113"/>
                  <a:gd name="T8" fmla="*/ 56 w 73"/>
                  <a:gd name="T9" fmla="*/ 4 h 113"/>
                  <a:gd name="T10" fmla="*/ 70 w 73"/>
                  <a:gd name="T11" fmla="*/ 25 h 113"/>
                  <a:gd name="T12" fmla="*/ 42 w 73"/>
                  <a:gd name="T13" fmla="*/ 104 h 113"/>
                  <a:gd name="T14" fmla="*/ 24 w 73"/>
                  <a:gd name="T15" fmla="*/ 11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3">
                    <a:moveTo>
                      <a:pt x="24" y="112"/>
                    </a:moveTo>
                    <a:cubicBezTo>
                      <a:pt x="22" y="112"/>
                      <a:pt x="20" y="112"/>
                      <a:pt x="18" y="111"/>
                    </a:cubicBezTo>
                    <a:cubicBezTo>
                      <a:pt x="7" y="107"/>
                      <a:pt x="0" y="98"/>
                      <a:pt x="3" y="90"/>
                    </a:cubicBezTo>
                    <a:cubicBezTo>
                      <a:pt x="32" y="11"/>
                      <a:pt x="32" y="11"/>
                      <a:pt x="32" y="11"/>
                    </a:cubicBezTo>
                    <a:cubicBezTo>
                      <a:pt x="34" y="3"/>
                      <a:pt x="45" y="0"/>
                      <a:pt x="56" y="4"/>
                    </a:cubicBezTo>
                    <a:cubicBezTo>
                      <a:pt x="67" y="8"/>
                      <a:pt x="73" y="17"/>
                      <a:pt x="70" y="25"/>
                    </a:cubicBezTo>
                    <a:cubicBezTo>
                      <a:pt x="42" y="104"/>
                      <a:pt x="42" y="104"/>
                      <a:pt x="42" y="104"/>
                    </a:cubicBezTo>
                    <a:cubicBezTo>
                      <a:pt x="40" y="110"/>
                      <a:pt x="33" y="113"/>
                      <a:pt x="2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98" name="Freeform 59"/>
              <p:cNvSpPr>
                <a:spLocks/>
              </p:cNvSpPr>
              <p:nvPr/>
            </p:nvSpPr>
            <p:spPr bwMode="auto">
              <a:xfrm>
                <a:off x="5025311" y="4693603"/>
                <a:ext cx="831215" cy="195580"/>
              </a:xfrm>
              <a:custGeom>
                <a:avLst/>
                <a:gdLst>
                  <a:gd name="T0" fmla="*/ 211 w 236"/>
                  <a:gd name="T1" fmla="*/ 56 h 56"/>
                  <a:gd name="T2" fmla="*/ 26 w 236"/>
                  <a:gd name="T3" fmla="*/ 56 h 56"/>
                  <a:gd name="T4" fmla="*/ 0 w 236"/>
                  <a:gd name="T5" fmla="*/ 31 h 56"/>
                  <a:gd name="T6" fmla="*/ 0 w 236"/>
                  <a:gd name="T7" fmla="*/ 26 h 56"/>
                  <a:gd name="T8" fmla="*/ 26 w 236"/>
                  <a:gd name="T9" fmla="*/ 0 h 56"/>
                  <a:gd name="T10" fmla="*/ 211 w 236"/>
                  <a:gd name="T11" fmla="*/ 0 h 56"/>
                  <a:gd name="T12" fmla="*/ 236 w 236"/>
                  <a:gd name="T13" fmla="*/ 26 h 56"/>
                  <a:gd name="T14" fmla="*/ 236 w 236"/>
                  <a:gd name="T15" fmla="*/ 31 h 56"/>
                  <a:gd name="T16" fmla="*/ 211 w 236"/>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56">
                    <a:moveTo>
                      <a:pt x="211" y="56"/>
                    </a:moveTo>
                    <a:cubicBezTo>
                      <a:pt x="26" y="56"/>
                      <a:pt x="26" y="56"/>
                      <a:pt x="26" y="56"/>
                    </a:cubicBezTo>
                    <a:cubicBezTo>
                      <a:pt x="12" y="56"/>
                      <a:pt x="0" y="45"/>
                      <a:pt x="0" y="31"/>
                    </a:cubicBezTo>
                    <a:cubicBezTo>
                      <a:pt x="0" y="26"/>
                      <a:pt x="0" y="26"/>
                      <a:pt x="0" y="26"/>
                    </a:cubicBezTo>
                    <a:cubicBezTo>
                      <a:pt x="0" y="12"/>
                      <a:pt x="12" y="0"/>
                      <a:pt x="26" y="0"/>
                    </a:cubicBezTo>
                    <a:cubicBezTo>
                      <a:pt x="211" y="0"/>
                      <a:pt x="211" y="0"/>
                      <a:pt x="211" y="0"/>
                    </a:cubicBezTo>
                    <a:cubicBezTo>
                      <a:pt x="225" y="0"/>
                      <a:pt x="236" y="12"/>
                      <a:pt x="236" y="26"/>
                    </a:cubicBezTo>
                    <a:cubicBezTo>
                      <a:pt x="236" y="31"/>
                      <a:pt x="236" y="31"/>
                      <a:pt x="236" y="31"/>
                    </a:cubicBezTo>
                    <a:cubicBezTo>
                      <a:pt x="236" y="45"/>
                      <a:pt x="225" y="56"/>
                      <a:pt x="2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299" name="Freeform 60"/>
              <p:cNvSpPr>
                <a:spLocks/>
              </p:cNvSpPr>
              <p:nvPr/>
            </p:nvSpPr>
            <p:spPr bwMode="auto">
              <a:xfrm>
                <a:off x="5089921" y="5472430"/>
                <a:ext cx="707231" cy="55880"/>
              </a:xfrm>
              <a:custGeom>
                <a:avLst/>
                <a:gdLst>
                  <a:gd name="T0" fmla="*/ 201 w 201"/>
                  <a:gd name="T1" fmla="*/ 16 h 16"/>
                  <a:gd name="T2" fmla="*/ 0 w 201"/>
                  <a:gd name="T3" fmla="*/ 16 h 16"/>
                  <a:gd name="T4" fmla="*/ 0 w 201"/>
                  <a:gd name="T5" fmla="*/ 15 h 16"/>
                  <a:gd name="T6" fmla="*/ 14 w 201"/>
                  <a:gd name="T7" fmla="*/ 0 h 16"/>
                  <a:gd name="T8" fmla="*/ 186 w 201"/>
                  <a:gd name="T9" fmla="*/ 0 h 16"/>
                  <a:gd name="T10" fmla="*/ 201 w 201"/>
                  <a:gd name="T11" fmla="*/ 15 h 16"/>
                  <a:gd name="T12" fmla="*/ 201 w 20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01" h="16">
                    <a:moveTo>
                      <a:pt x="201" y="16"/>
                    </a:moveTo>
                    <a:cubicBezTo>
                      <a:pt x="0" y="16"/>
                      <a:pt x="0" y="16"/>
                      <a:pt x="0" y="16"/>
                    </a:cubicBezTo>
                    <a:cubicBezTo>
                      <a:pt x="0" y="15"/>
                      <a:pt x="0" y="15"/>
                      <a:pt x="0" y="15"/>
                    </a:cubicBezTo>
                    <a:cubicBezTo>
                      <a:pt x="0" y="7"/>
                      <a:pt x="6" y="0"/>
                      <a:pt x="14" y="0"/>
                    </a:cubicBezTo>
                    <a:cubicBezTo>
                      <a:pt x="186" y="0"/>
                      <a:pt x="186" y="0"/>
                      <a:pt x="186" y="0"/>
                    </a:cubicBezTo>
                    <a:cubicBezTo>
                      <a:pt x="194" y="0"/>
                      <a:pt x="201" y="7"/>
                      <a:pt x="201" y="15"/>
                    </a:cubicBezTo>
                    <a:lnTo>
                      <a:pt x="20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00" name="Oval 61"/>
              <p:cNvSpPr>
                <a:spLocks noChangeArrowheads="1"/>
              </p:cNvSpPr>
              <p:nvPr/>
            </p:nvSpPr>
            <p:spPr bwMode="auto">
              <a:xfrm>
                <a:off x="5715079" y="5517833"/>
                <a:ext cx="82073"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01" name="Oval 62"/>
              <p:cNvSpPr>
                <a:spLocks noChangeArrowheads="1"/>
              </p:cNvSpPr>
              <p:nvPr/>
            </p:nvSpPr>
            <p:spPr bwMode="auto">
              <a:xfrm>
                <a:off x="5089921" y="5517833"/>
                <a:ext cx="76835"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02" name="Rectangle 63"/>
              <p:cNvSpPr>
                <a:spLocks noChangeArrowheads="1"/>
              </p:cNvSpPr>
              <p:nvPr/>
            </p:nvSpPr>
            <p:spPr bwMode="auto">
              <a:xfrm>
                <a:off x="5374561" y="5381625"/>
                <a:ext cx="136208" cy="1187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345" name="Freeform 44"/>
            <p:cNvSpPr>
              <a:spLocks/>
            </p:cNvSpPr>
            <p:nvPr/>
          </p:nvSpPr>
          <p:spPr bwMode="auto">
            <a:xfrm flipH="1">
              <a:off x="4545454" y="5447983"/>
              <a:ext cx="401638" cy="146685"/>
            </a:xfrm>
            <a:custGeom>
              <a:avLst/>
              <a:gdLst>
                <a:gd name="T0" fmla="*/ 0 w 114"/>
                <a:gd name="T1" fmla="*/ 0 h 42"/>
                <a:gd name="T2" fmla="*/ 0 w 114"/>
                <a:gd name="T3" fmla="*/ 33 h 42"/>
                <a:gd name="T4" fmla="*/ 9 w 114"/>
                <a:gd name="T5" fmla="*/ 42 h 42"/>
                <a:gd name="T6" fmla="*/ 102 w 114"/>
                <a:gd name="T7" fmla="*/ 42 h 42"/>
                <a:gd name="T8" fmla="*/ 108 w 114"/>
                <a:gd name="T9" fmla="*/ 27 h 42"/>
                <a:gd name="T10" fmla="*/ 47 w 114"/>
                <a:gd name="T11" fmla="*/ 0 h 42"/>
                <a:gd name="T12" fmla="*/ 0 w 114"/>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14" h="42">
                  <a:moveTo>
                    <a:pt x="0" y="0"/>
                  </a:moveTo>
                  <a:cubicBezTo>
                    <a:pt x="0" y="33"/>
                    <a:pt x="0" y="33"/>
                    <a:pt x="0" y="33"/>
                  </a:cubicBezTo>
                  <a:cubicBezTo>
                    <a:pt x="0" y="38"/>
                    <a:pt x="4" y="42"/>
                    <a:pt x="9" y="42"/>
                  </a:cubicBezTo>
                  <a:cubicBezTo>
                    <a:pt x="102" y="42"/>
                    <a:pt x="102" y="42"/>
                    <a:pt x="102" y="42"/>
                  </a:cubicBezTo>
                  <a:cubicBezTo>
                    <a:pt x="111" y="42"/>
                    <a:pt x="114" y="32"/>
                    <a:pt x="108" y="27"/>
                  </a:cubicBezTo>
                  <a:cubicBezTo>
                    <a:pt x="91" y="14"/>
                    <a:pt x="67" y="0"/>
                    <a:pt x="47" y="0"/>
                  </a:cubicBezTo>
                  <a:lnTo>
                    <a:pt x="0" y="0"/>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346" name="Freeform 48"/>
            <p:cNvSpPr>
              <a:spLocks/>
            </p:cNvSpPr>
            <p:nvPr/>
          </p:nvSpPr>
          <p:spPr bwMode="auto">
            <a:xfrm flipH="1">
              <a:off x="4716216" y="4439022"/>
              <a:ext cx="951257" cy="1011079"/>
            </a:xfrm>
            <a:custGeom>
              <a:avLst/>
              <a:gdLst>
                <a:gd name="T0" fmla="*/ 228 w 249"/>
                <a:gd name="T1" fmla="*/ 9 h 288"/>
                <a:gd name="T2" fmla="*/ 86 w 249"/>
                <a:gd name="T3" fmla="*/ 0 h 288"/>
                <a:gd name="T4" fmla="*/ 0 w 249"/>
                <a:gd name="T5" fmla="*/ 68 h 288"/>
                <a:gd name="T6" fmla="*/ 179 w 249"/>
                <a:gd name="T7" fmla="*/ 73 h 288"/>
                <a:gd name="T8" fmla="*/ 179 w 249"/>
                <a:gd name="T9" fmla="*/ 288 h 288"/>
                <a:gd name="T10" fmla="*/ 184 w 249"/>
                <a:gd name="T11" fmla="*/ 288 h 288"/>
                <a:gd name="T12" fmla="*/ 231 w 249"/>
                <a:gd name="T13" fmla="*/ 288 h 288"/>
                <a:gd name="T14" fmla="*/ 249 w 249"/>
                <a:gd name="T15" fmla="*/ 288 h 288"/>
                <a:gd name="T16" fmla="*/ 249 w 249"/>
                <a:gd name="T17" fmla="*/ 35 h 288"/>
                <a:gd name="T18" fmla="*/ 228 w 249"/>
                <a:gd name="T19" fmla="*/ 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88">
                  <a:moveTo>
                    <a:pt x="228" y="9"/>
                  </a:moveTo>
                  <a:cubicBezTo>
                    <a:pt x="86" y="0"/>
                    <a:pt x="86" y="0"/>
                    <a:pt x="86" y="0"/>
                  </a:cubicBezTo>
                  <a:cubicBezTo>
                    <a:pt x="0" y="68"/>
                    <a:pt x="0" y="68"/>
                    <a:pt x="0" y="68"/>
                  </a:cubicBezTo>
                  <a:cubicBezTo>
                    <a:pt x="32" y="92"/>
                    <a:pt x="179" y="73"/>
                    <a:pt x="179" y="73"/>
                  </a:cubicBezTo>
                  <a:cubicBezTo>
                    <a:pt x="179" y="288"/>
                    <a:pt x="179" y="288"/>
                    <a:pt x="179" y="288"/>
                  </a:cubicBezTo>
                  <a:cubicBezTo>
                    <a:pt x="184" y="288"/>
                    <a:pt x="184" y="288"/>
                    <a:pt x="184" y="288"/>
                  </a:cubicBezTo>
                  <a:cubicBezTo>
                    <a:pt x="231" y="288"/>
                    <a:pt x="231" y="288"/>
                    <a:pt x="231" y="288"/>
                  </a:cubicBezTo>
                  <a:cubicBezTo>
                    <a:pt x="249" y="288"/>
                    <a:pt x="249" y="288"/>
                    <a:pt x="249" y="288"/>
                  </a:cubicBezTo>
                  <a:cubicBezTo>
                    <a:pt x="249" y="35"/>
                    <a:pt x="249" y="35"/>
                    <a:pt x="249" y="35"/>
                  </a:cubicBezTo>
                  <a:cubicBezTo>
                    <a:pt x="249" y="22"/>
                    <a:pt x="240" y="12"/>
                    <a:pt x="228"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48" name="Freeform 138"/>
            <p:cNvSpPr>
              <a:spLocks/>
            </p:cNvSpPr>
            <p:nvPr/>
          </p:nvSpPr>
          <p:spPr bwMode="auto">
            <a:xfrm flipH="1">
              <a:off x="5409768"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9" name="Freeform 139"/>
            <p:cNvSpPr>
              <a:spLocks/>
            </p:cNvSpPr>
            <p:nvPr/>
          </p:nvSpPr>
          <p:spPr bwMode="auto">
            <a:xfrm flipH="1">
              <a:off x="5409768"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0" name="Freeform 140"/>
            <p:cNvSpPr>
              <a:spLocks/>
            </p:cNvSpPr>
            <p:nvPr/>
          </p:nvSpPr>
          <p:spPr bwMode="auto">
            <a:xfrm flipH="1">
              <a:off x="5409768"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sp>
          <p:nvSpPr>
            <p:cNvPr id="351" name="Freeform 141"/>
            <p:cNvSpPr>
              <a:spLocks/>
            </p:cNvSpPr>
            <p:nvPr/>
          </p:nvSpPr>
          <p:spPr bwMode="auto">
            <a:xfrm flipH="1">
              <a:off x="5297055" y="3549650"/>
              <a:ext cx="508000" cy="827087"/>
            </a:xfrm>
            <a:custGeom>
              <a:avLst/>
              <a:gdLst>
                <a:gd name="T0" fmla="*/ 260 w 260"/>
                <a:gd name="T1" fmla="*/ 204 h 429"/>
                <a:gd name="T2" fmla="*/ 260 w 260"/>
                <a:gd name="T3" fmla="*/ 414 h 429"/>
                <a:gd name="T4" fmla="*/ 245 w 260"/>
                <a:gd name="T5" fmla="*/ 429 h 429"/>
                <a:gd name="T6" fmla="*/ 14 w 260"/>
                <a:gd name="T7" fmla="*/ 429 h 429"/>
                <a:gd name="T8" fmla="*/ 0 w 260"/>
                <a:gd name="T9" fmla="*/ 414 h 429"/>
                <a:gd name="T10" fmla="*/ 0 w 260"/>
                <a:gd name="T11" fmla="*/ 220 h 429"/>
                <a:gd name="T12" fmla="*/ 105 w 260"/>
                <a:gd name="T13" fmla="*/ 0 h 429"/>
                <a:gd name="T14" fmla="*/ 202 w 260"/>
                <a:gd name="T15" fmla="*/ 24 h 429"/>
                <a:gd name="T16" fmla="*/ 260 w 260"/>
                <a:gd name="T17" fmla="*/ 20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429">
                  <a:moveTo>
                    <a:pt x="260" y="204"/>
                  </a:moveTo>
                  <a:cubicBezTo>
                    <a:pt x="260" y="414"/>
                    <a:pt x="260" y="414"/>
                    <a:pt x="260" y="414"/>
                  </a:cubicBezTo>
                  <a:cubicBezTo>
                    <a:pt x="260" y="422"/>
                    <a:pt x="253" y="429"/>
                    <a:pt x="245" y="429"/>
                  </a:cubicBezTo>
                  <a:cubicBezTo>
                    <a:pt x="14" y="429"/>
                    <a:pt x="14" y="429"/>
                    <a:pt x="14" y="429"/>
                  </a:cubicBezTo>
                  <a:cubicBezTo>
                    <a:pt x="6" y="429"/>
                    <a:pt x="0" y="422"/>
                    <a:pt x="0" y="414"/>
                  </a:cubicBezTo>
                  <a:cubicBezTo>
                    <a:pt x="0" y="220"/>
                    <a:pt x="0" y="220"/>
                    <a:pt x="0" y="220"/>
                  </a:cubicBezTo>
                  <a:cubicBezTo>
                    <a:pt x="0" y="118"/>
                    <a:pt x="45" y="0"/>
                    <a:pt x="105" y="0"/>
                  </a:cubicBezTo>
                  <a:cubicBezTo>
                    <a:pt x="202" y="24"/>
                    <a:pt x="202" y="24"/>
                    <a:pt x="202" y="24"/>
                  </a:cubicBezTo>
                  <a:cubicBezTo>
                    <a:pt x="231" y="61"/>
                    <a:pt x="259" y="173"/>
                    <a:pt x="260" y="2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2" name="Freeform 142"/>
            <p:cNvSpPr>
              <a:spLocks/>
            </p:cNvSpPr>
            <p:nvPr/>
          </p:nvSpPr>
          <p:spPr bwMode="auto">
            <a:xfrm flipH="1">
              <a:off x="5297055" y="3603625"/>
              <a:ext cx="112713" cy="738187"/>
            </a:xfrm>
            <a:custGeom>
              <a:avLst/>
              <a:gdLst>
                <a:gd name="T0" fmla="*/ 58 w 58"/>
                <a:gd name="T1" fmla="*/ 383 h 383"/>
                <a:gd name="T2" fmla="*/ 58 w 58"/>
                <a:gd name="T3" fmla="*/ 176 h 383"/>
                <a:gd name="T4" fmla="*/ 0 w 58"/>
                <a:gd name="T5" fmla="*/ 0 h 383"/>
              </a:gdLst>
              <a:ahLst/>
              <a:cxnLst>
                <a:cxn ang="0">
                  <a:pos x="T0" y="T1"/>
                </a:cxn>
                <a:cxn ang="0">
                  <a:pos x="T2" y="T3"/>
                </a:cxn>
                <a:cxn ang="0">
                  <a:pos x="T4" y="T5"/>
                </a:cxn>
              </a:cxnLst>
              <a:rect l="0" t="0" r="r" b="b"/>
              <a:pathLst>
                <a:path w="58" h="383">
                  <a:moveTo>
                    <a:pt x="58" y="383"/>
                  </a:moveTo>
                  <a:cubicBezTo>
                    <a:pt x="58" y="176"/>
                    <a:pt x="58" y="176"/>
                    <a:pt x="58" y="176"/>
                  </a:cubicBezTo>
                  <a:cubicBezTo>
                    <a:pt x="57" y="145"/>
                    <a:pt x="32" y="3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3" name="Freeform 145"/>
            <p:cNvSpPr>
              <a:spLocks/>
            </p:cNvSpPr>
            <p:nvPr/>
          </p:nvSpPr>
          <p:spPr bwMode="auto">
            <a:xfrm flipH="1">
              <a:off x="5409768"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4" name="Freeform 146"/>
            <p:cNvSpPr>
              <a:spLocks/>
            </p:cNvSpPr>
            <p:nvPr/>
          </p:nvSpPr>
          <p:spPr bwMode="auto">
            <a:xfrm flipH="1">
              <a:off x="5409768"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55" name="Freeform 147"/>
            <p:cNvSpPr>
              <a:spLocks/>
            </p:cNvSpPr>
            <p:nvPr/>
          </p:nvSpPr>
          <p:spPr bwMode="auto">
            <a:xfrm flipH="1">
              <a:off x="5409768"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C8A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grpSp>
          <p:nvGrpSpPr>
            <p:cNvPr id="356" name="Group 355"/>
            <p:cNvGrpSpPr/>
            <p:nvPr/>
          </p:nvGrpSpPr>
          <p:grpSpPr>
            <a:xfrm flipH="1">
              <a:off x="5289117" y="3595688"/>
              <a:ext cx="128588" cy="754062"/>
              <a:chOff x="1479551" y="3595688"/>
              <a:chExt cx="128588" cy="754062"/>
            </a:xfrm>
            <a:solidFill>
              <a:schemeClr val="tx1">
                <a:lumMod val="75000"/>
                <a:lumOff val="25000"/>
              </a:schemeClr>
            </a:solidFill>
          </p:grpSpPr>
          <p:sp>
            <p:nvSpPr>
              <p:cNvPr id="373" name="Freeform 151"/>
              <p:cNvSpPr>
                <a:spLocks/>
              </p:cNvSpPr>
              <p:nvPr/>
            </p:nvSpPr>
            <p:spPr bwMode="auto">
              <a:xfrm>
                <a:off x="1484313" y="3595688"/>
                <a:ext cx="50800" cy="88900"/>
              </a:xfrm>
              <a:custGeom>
                <a:avLst/>
                <a:gdLst>
                  <a:gd name="T0" fmla="*/ 0 w 32"/>
                  <a:gd name="T1" fmla="*/ 0 h 56"/>
                  <a:gd name="T2" fmla="*/ 9 w 32"/>
                  <a:gd name="T3" fmla="*/ 46 h 56"/>
                  <a:gd name="T4" fmla="*/ 32 w 32"/>
                  <a:gd name="T5" fmla="*/ 56 h 56"/>
                  <a:gd name="T6" fmla="*/ 0 w 32"/>
                  <a:gd name="T7" fmla="*/ 0 h 56"/>
                </a:gdLst>
                <a:ahLst/>
                <a:cxnLst>
                  <a:cxn ang="0">
                    <a:pos x="T0" y="T1"/>
                  </a:cxn>
                  <a:cxn ang="0">
                    <a:pos x="T2" y="T3"/>
                  </a:cxn>
                  <a:cxn ang="0">
                    <a:pos x="T4" y="T5"/>
                  </a:cxn>
                  <a:cxn ang="0">
                    <a:pos x="T6" y="T7"/>
                  </a:cxn>
                </a:cxnLst>
                <a:rect l="0" t="0" r="r" b="b"/>
                <a:pathLst>
                  <a:path w="32" h="56">
                    <a:moveTo>
                      <a:pt x="0" y="0"/>
                    </a:moveTo>
                    <a:lnTo>
                      <a:pt x="9" y="46"/>
                    </a:lnTo>
                    <a:lnTo>
                      <a:pt x="32" y="56"/>
                    </a:lnTo>
                    <a:lnTo>
                      <a:pt x="0" y="0"/>
                    </a:lnTo>
                    <a:close/>
                  </a:path>
                </a:pathLst>
              </a:custGeom>
              <a:grp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72" name="Freeform 149"/>
              <p:cNvSpPr>
                <a:spLocks/>
              </p:cNvSpPr>
              <p:nvPr/>
            </p:nvSpPr>
            <p:spPr bwMode="auto">
              <a:xfrm>
                <a:off x="1479551" y="3595688"/>
                <a:ext cx="128588" cy="754062"/>
              </a:xfrm>
              <a:custGeom>
                <a:avLst/>
                <a:gdLst>
                  <a:gd name="T0" fmla="*/ 66 w 66"/>
                  <a:gd name="T1" fmla="*/ 387 h 391"/>
                  <a:gd name="T2" fmla="*/ 66 w 66"/>
                  <a:gd name="T3" fmla="*/ 180 h 391"/>
                  <a:gd name="T4" fmla="*/ 66 w 66"/>
                  <a:gd name="T5" fmla="*/ 180 h 391"/>
                  <a:gd name="T6" fmla="*/ 61 w 66"/>
                  <a:gd name="T7" fmla="*/ 143 h 391"/>
                  <a:gd name="T8" fmla="*/ 40 w 66"/>
                  <a:gd name="T9" fmla="*/ 64 h 391"/>
                  <a:gd name="T10" fmla="*/ 25 w 66"/>
                  <a:gd name="T11" fmla="*/ 27 h 391"/>
                  <a:gd name="T12" fmla="*/ 7 w 66"/>
                  <a:gd name="T13" fmla="*/ 1 h 391"/>
                  <a:gd name="T14" fmla="*/ 1 w 66"/>
                  <a:gd name="T15" fmla="*/ 1 h 391"/>
                  <a:gd name="T16" fmla="*/ 1 w 66"/>
                  <a:gd name="T17" fmla="*/ 7 h 391"/>
                  <a:gd name="T18" fmla="*/ 23 w 66"/>
                  <a:gd name="T19" fmla="*/ 42 h 391"/>
                  <a:gd name="T20" fmla="*/ 48 w 66"/>
                  <a:gd name="T21" fmla="*/ 120 h 391"/>
                  <a:gd name="T22" fmla="*/ 55 w 66"/>
                  <a:gd name="T23" fmla="*/ 156 h 391"/>
                  <a:gd name="T24" fmla="*/ 58 w 66"/>
                  <a:gd name="T25" fmla="*/ 180 h 391"/>
                  <a:gd name="T26" fmla="*/ 62 w 66"/>
                  <a:gd name="T27" fmla="*/ 180 h 391"/>
                  <a:gd name="T28" fmla="*/ 58 w 66"/>
                  <a:gd name="T29" fmla="*/ 180 h 391"/>
                  <a:gd name="T30" fmla="*/ 58 w 66"/>
                  <a:gd name="T31" fmla="*/ 387 h 391"/>
                  <a:gd name="T32" fmla="*/ 62 w 66"/>
                  <a:gd name="T33" fmla="*/ 391 h 391"/>
                  <a:gd name="T34" fmla="*/ 66 w 66"/>
                  <a:gd name="T35" fmla="*/ 38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91">
                    <a:moveTo>
                      <a:pt x="66" y="387"/>
                    </a:moveTo>
                    <a:cubicBezTo>
                      <a:pt x="66" y="180"/>
                      <a:pt x="66" y="180"/>
                      <a:pt x="66" y="180"/>
                    </a:cubicBezTo>
                    <a:cubicBezTo>
                      <a:pt x="66" y="180"/>
                      <a:pt x="66" y="180"/>
                      <a:pt x="66" y="180"/>
                    </a:cubicBezTo>
                    <a:cubicBezTo>
                      <a:pt x="65" y="172"/>
                      <a:pt x="64" y="159"/>
                      <a:pt x="61" y="143"/>
                    </a:cubicBezTo>
                    <a:cubicBezTo>
                      <a:pt x="56" y="119"/>
                      <a:pt x="49" y="90"/>
                      <a:pt x="40" y="64"/>
                    </a:cubicBezTo>
                    <a:cubicBezTo>
                      <a:pt x="35" y="51"/>
                      <a:pt x="30" y="38"/>
                      <a:pt x="25" y="27"/>
                    </a:cubicBezTo>
                    <a:cubicBezTo>
                      <a:pt x="19" y="16"/>
                      <a:pt x="13" y="7"/>
                      <a:pt x="7" y="1"/>
                    </a:cubicBezTo>
                    <a:cubicBezTo>
                      <a:pt x="5" y="0"/>
                      <a:pt x="3" y="0"/>
                      <a:pt x="1" y="1"/>
                    </a:cubicBezTo>
                    <a:cubicBezTo>
                      <a:pt x="0" y="3"/>
                      <a:pt x="0" y="5"/>
                      <a:pt x="1" y="7"/>
                    </a:cubicBezTo>
                    <a:cubicBezTo>
                      <a:pt x="9" y="14"/>
                      <a:pt x="16" y="27"/>
                      <a:pt x="23" y="42"/>
                    </a:cubicBezTo>
                    <a:cubicBezTo>
                      <a:pt x="33" y="65"/>
                      <a:pt x="41" y="94"/>
                      <a:pt x="48" y="120"/>
                    </a:cubicBezTo>
                    <a:cubicBezTo>
                      <a:pt x="51" y="133"/>
                      <a:pt x="53" y="145"/>
                      <a:pt x="55" y="156"/>
                    </a:cubicBezTo>
                    <a:cubicBezTo>
                      <a:pt x="56" y="166"/>
                      <a:pt x="57" y="175"/>
                      <a:pt x="58" y="180"/>
                    </a:cubicBezTo>
                    <a:cubicBezTo>
                      <a:pt x="62" y="180"/>
                      <a:pt x="62" y="180"/>
                      <a:pt x="62" y="180"/>
                    </a:cubicBezTo>
                    <a:cubicBezTo>
                      <a:pt x="58" y="180"/>
                      <a:pt x="58" y="180"/>
                      <a:pt x="58" y="180"/>
                    </a:cubicBezTo>
                    <a:cubicBezTo>
                      <a:pt x="58" y="387"/>
                      <a:pt x="58" y="387"/>
                      <a:pt x="58" y="387"/>
                    </a:cubicBezTo>
                    <a:cubicBezTo>
                      <a:pt x="58" y="390"/>
                      <a:pt x="59" y="391"/>
                      <a:pt x="62" y="391"/>
                    </a:cubicBezTo>
                    <a:cubicBezTo>
                      <a:pt x="64" y="391"/>
                      <a:pt x="66" y="390"/>
                      <a:pt x="66" y="387"/>
                    </a:cubicBezTo>
                    <a:close/>
                  </a:path>
                </a:pathLst>
              </a:custGeom>
              <a:grp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358" name="Freeform 159"/>
            <p:cNvSpPr>
              <a:spLocks/>
            </p:cNvSpPr>
            <p:nvPr/>
          </p:nvSpPr>
          <p:spPr bwMode="auto">
            <a:xfrm flipH="1">
              <a:off x="5244667" y="2984500"/>
              <a:ext cx="407988" cy="547687"/>
            </a:xfrm>
            <a:custGeom>
              <a:avLst/>
              <a:gdLst>
                <a:gd name="T0" fmla="*/ 209 w 209"/>
                <a:gd name="T1" fmla="*/ 194 h 284"/>
                <a:gd name="T2" fmla="*/ 176 w 209"/>
                <a:gd name="T3" fmla="*/ 122 h 284"/>
                <a:gd name="T4" fmla="*/ 176 w 209"/>
                <a:gd name="T5" fmla="*/ 55 h 284"/>
                <a:gd name="T6" fmla="*/ 176 w 209"/>
                <a:gd name="T7" fmla="*/ 0 h 284"/>
                <a:gd name="T8" fmla="*/ 32 w 209"/>
                <a:gd name="T9" fmla="*/ 119 h 284"/>
                <a:gd name="T10" fmla="*/ 32 w 209"/>
                <a:gd name="T11" fmla="*/ 122 h 284"/>
                <a:gd name="T12" fmla="*/ 32 w 209"/>
                <a:gd name="T13" fmla="*/ 182 h 284"/>
                <a:gd name="T14" fmla="*/ 32 w 209"/>
                <a:gd name="T15" fmla="*/ 184 h 284"/>
                <a:gd name="T16" fmla="*/ 104 w 209"/>
                <a:gd name="T17" fmla="*/ 269 h 284"/>
                <a:gd name="T18" fmla="*/ 176 w 209"/>
                <a:gd name="T19" fmla="*/ 221 h 284"/>
                <a:gd name="T20" fmla="*/ 176 w 209"/>
                <a:gd name="T21" fmla="*/ 194 h 284"/>
                <a:gd name="T22" fmla="*/ 209 w 209"/>
                <a:gd name="T23" fmla="*/ 19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284">
                  <a:moveTo>
                    <a:pt x="209" y="194"/>
                  </a:moveTo>
                  <a:cubicBezTo>
                    <a:pt x="209" y="194"/>
                    <a:pt x="196" y="153"/>
                    <a:pt x="176" y="122"/>
                  </a:cubicBezTo>
                  <a:cubicBezTo>
                    <a:pt x="176" y="55"/>
                    <a:pt x="176" y="55"/>
                    <a:pt x="176" y="55"/>
                  </a:cubicBezTo>
                  <a:cubicBezTo>
                    <a:pt x="176" y="0"/>
                    <a:pt x="176" y="0"/>
                    <a:pt x="176" y="0"/>
                  </a:cubicBezTo>
                  <a:cubicBezTo>
                    <a:pt x="0" y="0"/>
                    <a:pt x="32" y="111"/>
                    <a:pt x="32" y="119"/>
                  </a:cubicBezTo>
                  <a:cubicBezTo>
                    <a:pt x="32" y="122"/>
                    <a:pt x="32" y="122"/>
                    <a:pt x="32" y="122"/>
                  </a:cubicBezTo>
                  <a:cubicBezTo>
                    <a:pt x="32" y="182"/>
                    <a:pt x="32" y="182"/>
                    <a:pt x="32" y="182"/>
                  </a:cubicBezTo>
                  <a:cubicBezTo>
                    <a:pt x="32" y="184"/>
                    <a:pt x="32" y="184"/>
                    <a:pt x="32" y="184"/>
                  </a:cubicBezTo>
                  <a:cubicBezTo>
                    <a:pt x="32" y="220"/>
                    <a:pt x="63" y="251"/>
                    <a:pt x="104" y="269"/>
                  </a:cubicBezTo>
                  <a:cubicBezTo>
                    <a:pt x="138" y="284"/>
                    <a:pt x="176" y="259"/>
                    <a:pt x="176" y="221"/>
                  </a:cubicBezTo>
                  <a:cubicBezTo>
                    <a:pt x="176" y="194"/>
                    <a:pt x="176" y="194"/>
                    <a:pt x="176" y="194"/>
                  </a:cubicBezTo>
                  <a:cubicBezTo>
                    <a:pt x="209" y="194"/>
                    <a:pt x="209" y="194"/>
                    <a:pt x="209" y="194"/>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62" name="Freeform 163"/>
            <p:cNvSpPr>
              <a:spLocks/>
            </p:cNvSpPr>
            <p:nvPr/>
          </p:nvSpPr>
          <p:spPr bwMode="auto">
            <a:xfrm flipH="1">
              <a:off x="5251017" y="2855913"/>
              <a:ext cx="684213" cy="606425"/>
            </a:xfrm>
            <a:custGeom>
              <a:avLst/>
              <a:gdLst>
                <a:gd name="T0" fmla="*/ 350 w 351"/>
                <a:gd name="T1" fmla="*/ 47 h 315"/>
                <a:gd name="T2" fmla="*/ 328 w 351"/>
                <a:gd name="T3" fmla="*/ 50 h 315"/>
                <a:gd name="T4" fmla="*/ 333 w 351"/>
                <a:gd name="T5" fmla="*/ 36 h 315"/>
                <a:gd name="T6" fmla="*/ 331 w 351"/>
                <a:gd name="T7" fmla="*/ 35 h 315"/>
                <a:gd name="T8" fmla="*/ 295 w 351"/>
                <a:gd name="T9" fmla="*/ 37 h 315"/>
                <a:gd name="T10" fmla="*/ 163 w 351"/>
                <a:gd name="T11" fmla="*/ 24 h 315"/>
                <a:gd name="T12" fmla="*/ 177 w 351"/>
                <a:gd name="T13" fmla="*/ 315 h 315"/>
                <a:gd name="T14" fmla="*/ 177 w 351"/>
                <a:gd name="T15" fmla="*/ 189 h 315"/>
                <a:gd name="T16" fmla="*/ 213 w 351"/>
                <a:gd name="T17" fmla="*/ 124 h 315"/>
                <a:gd name="T18" fmla="*/ 299 w 351"/>
                <a:gd name="T19" fmla="*/ 124 h 315"/>
                <a:gd name="T20" fmla="*/ 351 w 351"/>
                <a:gd name="T21" fmla="*/ 48 h 315"/>
                <a:gd name="T22" fmla="*/ 350 w 351"/>
                <a:gd name="T23" fmla="*/ 4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1" h="315">
                  <a:moveTo>
                    <a:pt x="350" y="47"/>
                  </a:moveTo>
                  <a:cubicBezTo>
                    <a:pt x="342" y="51"/>
                    <a:pt x="335" y="51"/>
                    <a:pt x="328" y="50"/>
                  </a:cubicBezTo>
                  <a:cubicBezTo>
                    <a:pt x="331" y="44"/>
                    <a:pt x="333" y="39"/>
                    <a:pt x="333" y="36"/>
                  </a:cubicBezTo>
                  <a:cubicBezTo>
                    <a:pt x="333" y="36"/>
                    <a:pt x="332" y="35"/>
                    <a:pt x="331" y="35"/>
                  </a:cubicBezTo>
                  <a:cubicBezTo>
                    <a:pt x="319" y="41"/>
                    <a:pt x="305" y="39"/>
                    <a:pt x="295" y="37"/>
                  </a:cubicBezTo>
                  <a:cubicBezTo>
                    <a:pt x="211" y="0"/>
                    <a:pt x="163" y="24"/>
                    <a:pt x="163" y="24"/>
                  </a:cubicBezTo>
                  <a:cubicBezTo>
                    <a:pt x="0" y="88"/>
                    <a:pt x="85" y="315"/>
                    <a:pt x="177" y="315"/>
                  </a:cubicBezTo>
                  <a:cubicBezTo>
                    <a:pt x="177" y="189"/>
                    <a:pt x="177" y="189"/>
                    <a:pt x="177" y="189"/>
                  </a:cubicBezTo>
                  <a:cubicBezTo>
                    <a:pt x="213" y="124"/>
                    <a:pt x="213" y="124"/>
                    <a:pt x="213" y="124"/>
                  </a:cubicBezTo>
                  <a:cubicBezTo>
                    <a:pt x="299" y="124"/>
                    <a:pt x="299" y="124"/>
                    <a:pt x="299" y="124"/>
                  </a:cubicBezTo>
                  <a:cubicBezTo>
                    <a:pt x="351" y="118"/>
                    <a:pt x="350" y="53"/>
                    <a:pt x="351" y="48"/>
                  </a:cubicBezTo>
                  <a:cubicBezTo>
                    <a:pt x="351" y="47"/>
                    <a:pt x="350" y="47"/>
                    <a:pt x="350" y="4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63" name="Freeform 164"/>
            <p:cNvSpPr>
              <a:spLocks/>
            </p:cNvSpPr>
            <p:nvPr/>
          </p:nvSpPr>
          <p:spPr bwMode="auto">
            <a:xfrm flipH="1">
              <a:off x="5551055" y="3219450"/>
              <a:ext cx="77788" cy="115887"/>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9"/>
                    <a:pt x="40" y="20"/>
                  </a:cubicBezTo>
                  <a:cubicBezTo>
                    <a:pt x="40" y="40"/>
                    <a:pt x="40" y="40"/>
                    <a:pt x="40" y="40"/>
                  </a:cubicBezTo>
                  <a:cubicBezTo>
                    <a:pt x="40" y="51"/>
                    <a:pt x="31" y="60"/>
                    <a:pt x="20" y="60"/>
                  </a:cubicBezTo>
                  <a:cubicBezTo>
                    <a:pt x="9" y="60"/>
                    <a:pt x="0" y="51"/>
                    <a:pt x="0" y="40"/>
                  </a:cubicBezTo>
                  <a:cubicBezTo>
                    <a:pt x="0" y="20"/>
                    <a:pt x="0" y="20"/>
                    <a:pt x="0" y="20"/>
                  </a:cubicBezTo>
                  <a:cubicBezTo>
                    <a:pt x="0" y="9"/>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4" name="Freeform: Shape 363"/>
            <p:cNvSpPr/>
            <p:nvPr/>
          </p:nvSpPr>
          <p:spPr>
            <a:xfrm flipH="1">
              <a:off x="5275890" y="3549650"/>
              <a:ext cx="529166" cy="1129607"/>
            </a:xfrm>
            <a:custGeom>
              <a:avLst/>
              <a:gdLst>
                <a:gd name="connsiteX0" fmla="*/ 205154 w 529166"/>
                <a:gd name="connsiteY0" fmla="*/ 0 h 1129607"/>
                <a:gd name="connsiteX1" fmla="*/ 394677 w 529166"/>
                <a:gd name="connsiteY1" fmla="*/ 46270 h 1129607"/>
                <a:gd name="connsiteX2" fmla="*/ 508000 w 529166"/>
                <a:gd name="connsiteY2" fmla="*/ 393300 h 1129607"/>
                <a:gd name="connsiteX3" fmla="*/ 508000 w 529166"/>
                <a:gd name="connsiteY3" fmla="*/ 798168 h 1129607"/>
                <a:gd name="connsiteX4" fmla="*/ 504402 w 529166"/>
                <a:gd name="connsiteY4" fmla="*/ 806451 h 1129607"/>
                <a:gd name="connsiteX5" fmla="*/ 506455 w 529166"/>
                <a:gd name="connsiteY5" fmla="*/ 806451 h 1129607"/>
                <a:gd name="connsiteX6" fmla="*/ 506694 w 529166"/>
                <a:gd name="connsiteY6" fmla="*/ 807356 h 1129607"/>
                <a:gd name="connsiteX7" fmla="*/ 529166 w 529166"/>
                <a:gd name="connsiteY7" fmla="*/ 892410 h 1129607"/>
                <a:gd name="connsiteX8" fmla="*/ 139068 w 529166"/>
                <a:gd name="connsiteY8" fmla="*/ 1129607 h 1129607"/>
                <a:gd name="connsiteX9" fmla="*/ 12712 w 529166"/>
                <a:gd name="connsiteY9" fmla="*/ 848688 h 1129607"/>
                <a:gd name="connsiteX10" fmla="*/ 1587 w 529166"/>
                <a:gd name="connsiteY10" fmla="*/ 806451 h 1129607"/>
                <a:gd name="connsiteX11" fmla="*/ 3198 w 529166"/>
                <a:gd name="connsiteY11" fmla="*/ 806451 h 1129607"/>
                <a:gd name="connsiteX12" fmla="*/ 0 w 529166"/>
                <a:gd name="connsiteY12" fmla="*/ 798168 h 1129607"/>
                <a:gd name="connsiteX13" fmla="*/ 0 w 529166"/>
                <a:gd name="connsiteY13" fmla="*/ 424147 h 1129607"/>
                <a:gd name="connsiteX14" fmla="*/ 205154 w 529166"/>
                <a:gd name="connsiteY14" fmla="*/ 0 h 112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166" h="1129607">
                  <a:moveTo>
                    <a:pt x="205154" y="0"/>
                  </a:moveTo>
                  <a:cubicBezTo>
                    <a:pt x="394677" y="46270"/>
                    <a:pt x="394677" y="46270"/>
                    <a:pt x="394677" y="46270"/>
                  </a:cubicBezTo>
                  <a:cubicBezTo>
                    <a:pt x="451339" y="117604"/>
                    <a:pt x="506046" y="333534"/>
                    <a:pt x="508000" y="393300"/>
                  </a:cubicBezTo>
                  <a:cubicBezTo>
                    <a:pt x="508000" y="798168"/>
                    <a:pt x="508000" y="798168"/>
                    <a:pt x="508000" y="798168"/>
                  </a:cubicBezTo>
                  <a:lnTo>
                    <a:pt x="504402" y="806451"/>
                  </a:lnTo>
                  <a:lnTo>
                    <a:pt x="506455" y="806451"/>
                  </a:lnTo>
                  <a:lnTo>
                    <a:pt x="506694" y="807356"/>
                  </a:lnTo>
                  <a:cubicBezTo>
                    <a:pt x="529166" y="892410"/>
                    <a:pt x="529166" y="892410"/>
                    <a:pt x="529166" y="892410"/>
                  </a:cubicBezTo>
                  <a:cubicBezTo>
                    <a:pt x="139068" y="1129607"/>
                    <a:pt x="139068" y="1129607"/>
                    <a:pt x="139068" y="1129607"/>
                  </a:cubicBezTo>
                  <a:cubicBezTo>
                    <a:pt x="76610" y="1048998"/>
                    <a:pt x="43736" y="960049"/>
                    <a:pt x="12712" y="848688"/>
                  </a:cubicBezTo>
                  <a:lnTo>
                    <a:pt x="1587" y="806451"/>
                  </a:lnTo>
                  <a:lnTo>
                    <a:pt x="3198" y="806451"/>
                  </a:lnTo>
                  <a:lnTo>
                    <a:pt x="0" y="798168"/>
                  </a:lnTo>
                  <a:cubicBezTo>
                    <a:pt x="0" y="424147"/>
                    <a:pt x="0" y="424147"/>
                    <a:pt x="0" y="424147"/>
                  </a:cubicBezTo>
                  <a:cubicBezTo>
                    <a:pt x="0" y="227497"/>
                    <a:pt x="87923" y="0"/>
                    <a:pt x="20515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sp>
          <p:nvSpPr>
            <p:cNvPr id="365" name="Freeform 6"/>
            <p:cNvSpPr>
              <a:spLocks/>
            </p:cNvSpPr>
            <p:nvPr/>
          </p:nvSpPr>
          <p:spPr bwMode="auto">
            <a:xfrm flipH="1">
              <a:off x="4541841" y="3961927"/>
              <a:ext cx="295594" cy="150176"/>
            </a:xfrm>
            <a:custGeom>
              <a:avLst/>
              <a:gdLst>
                <a:gd name="T0" fmla="*/ 110 w 111"/>
                <a:gd name="T1" fmla="*/ 31 h 40"/>
                <a:gd name="T2" fmla="*/ 108 w 111"/>
                <a:gd name="T3" fmla="*/ 28 h 40"/>
                <a:gd name="T4" fmla="*/ 72 w 111"/>
                <a:gd name="T5" fmla="*/ 2 h 40"/>
                <a:gd name="T6" fmla="*/ 63 w 111"/>
                <a:gd name="T7" fmla="*/ 1 h 40"/>
                <a:gd name="T8" fmla="*/ 41 w 111"/>
                <a:gd name="T9" fmla="*/ 6 h 40"/>
                <a:gd name="T10" fmla="*/ 13 w 111"/>
                <a:gd name="T11" fmla="*/ 9 h 40"/>
                <a:gd name="T12" fmla="*/ 0 w 111"/>
                <a:gd name="T13" fmla="*/ 32 h 40"/>
                <a:gd name="T14" fmla="*/ 34 w 111"/>
                <a:gd name="T15" fmla="*/ 38 h 40"/>
                <a:gd name="T16" fmla="*/ 40 w 111"/>
                <a:gd name="T17" fmla="*/ 39 h 40"/>
                <a:gd name="T18" fmla="*/ 73 w 111"/>
                <a:gd name="T19" fmla="*/ 26 h 40"/>
                <a:gd name="T20" fmla="*/ 102 w 111"/>
                <a:gd name="T21" fmla="*/ 38 h 40"/>
                <a:gd name="T22" fmla="*/ 110 w 111"/>
                <a:gd name="T23" fmla="*/ 36 h 40"/>
                <a:gd name="T24" fmla="*/ 110 w 111"/>
                <a:gd name="T2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40">
                  <a:moveTo>
                    <a:pt x="110" y="31"/>
                  </a:moveTo>
                  <a:cubicBezTo>
                    <a:pt x="110" y="30"/>
                    <a:pt x="109" y="29"/>
                    <a:pt x="108" y="28"/>
                  </a:cubicBezTo>
                  <a:cubicBezTo>
                    <a:pt x="72" y="2"/>
                    <a:pt x="72" y="2"/>
                    <a:pt x="72" y="2"/>
                  </a:cubicBezTo>
                  <a:cubicBezTo>
                    <a:pt x="69" y="0"/>
                    <a:pt x="66" y="0"/>
                    <a:pt x="63" y="1"/>
                  </a:cubicBezTo>
                  <a:cubicBezTo>
                    <a:pt x="41" y="6"/>
                    <a:pt x="41" y="6"/>
                    <a:pt x="41" y="6"/>
                  </a:cubicBezTo>
                  <a:cubicBezTo>
                    <a:pt x="13" y="9"/>
                    <a:pt x="13" y="9"/>
                    <a:pt x="13" y="9"/>
                  </a:cubicBezTo>
                  <a:cubicBezTo>
                    <a:pt x="0" y="32"/>
                    <a:pt x="0" y="32"/>
                    <a:pt x="0" y="32"/>
                  </a:cubicBezTo>
                  <a:cubicBezTo>
                    <a:pt x="34" y="38"/>
                    <a:pt x="34" y="38"/>
                    <a:pt x="34" y="38"/>
                  </a:cubicBezTo>
                  <a:cubicBezTo>
                    <a:pt x="36" y="40"/>
                    <a:pt x="38" y="40"/>
                    <a:pt x="40" y="39"/>
                  </a:cubicBezTo>
                  <a:cubicBezTo>
                    <a:pt x="73" y="26"/>
                    <a:pt x="73" y="26"/>
                    <a:pt x="73" y="26"/>
                  </a:cubicBezTo>
                  <a:cubicBezTo>
                    <a:pt x="102" y="38"/>
                    <a:pt x="102" y="38"/>
                    <a:pt x="102" y="38"/>
                  </a:cubicBezTo>
                  <a:cubicBezTo>
                    <a:pt x="105" y="40"/>
                    <a:pt x="108" y="38"/>
                    <a:pt x="110" y="36"/>
                  </a:cubicBezTo>
                  <a:cubicBezTo>
                    <a:pt x="111" y="34"/>
                    <a:pt x="111" y="32"/>
                    <a:pt x="110" y="3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366" name="Freeform 43"/>
            <p:cNvSpPr>
              <a:spLocks/>
            </p:cNvSpPr>
            <p:nvPr/>
          </p:nvSpPr>
          <p:spPr bwMode="auto">
            <a:xfrm flipH="1">
              <a:off x="4771079" y="3680778"/>
              <a:ext cx="915035" cy="427832"/>
            </a:xfrm>
            <a:custGeom>
              <a:avLst/>
              <a:gdLst>
                <a:gd name="T0" fmla="*/ 6 w 260"/>
                <a:gd name="T1" fmla="*/ 14 h 122"/>
                <a:gd name="T2" fmla="*/ 46 w 260"/>
                <a:gd name="T3" fmla="*/ 9 h 122"/>
                <a:gd name="T4" fmla="*/ 133 w 260"/>
                <a:gd name="T5" fmla="*/ 77 h 122"/>
                <a:gd name="T6" fmla="*/ 136 w 260"/>
                <a:gd name="T7" fmla="*/ 77 h 122"/>
                <a:gd name="T8" fmla="*/ 162 w 260"/>
                <a:gd name="T9" fmla="*/ 77 h 122"/>
                <a:gd name="T10" fmla="*/ 260 w 260"/>
                <a:gd name="T11" fmla="*/ 81 h 122"/>
                <a:gd name="T12" fmla="*/ 260 w 260"/>
                <a:gd name="T13" fmla="*/ 88 h 122"/>
                <a:gd name="T14" fmla="*/ 260 w 260"/>
                <a:gd name="T15" fmla="*/ 113 h 122"/>
                <a:gd name="T16" fmla="*/ 260 w 260"/>
                <a:gd name="T17" fmla="*/ 122 h 122"/>
                <a:gd name="T18" fmla="*/ 146 w 260"/>
                <a:gd name="T19" fmla="*/ 122 h 122"/>
                <a:gd name="T20" fmla="*/ 115 w 260"/>
                <a:gd name="T21" fmla="*/ 122 h 122"/>
                <a:gd name="T22" fmla="*/ 13 w 260"/>
                <a:gd name="T23" fmla="*/ 55 h 122"/>
                <a:gd name="T24" fmla="*/ 0 w 260"/>
                <a:gd name="T25" fmla="*/ 32 h 122"/>
                <a:gd name="T26" fmla="*/ 6 w 260"/>
                <a:gd name="T27"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22">
                  <a:moveTo>
                    <a:pt x="6" y="14"/>
                  </a:moveTo>
                  <a:cubicBezTo>
                    <a:pt x="16" y="2"/>
                    <a:pt x="33" y="0"/>
                    <a:pt x="46" y="9"/>
                  </a:cubicBezTo>
                  <a:cubicBezTo>
                    <a:pt x="133" y="77"/>
                    <a:pt x="133" y="77"/>
                    <a:pt x="133" y="77"/>
                  </a:cubicBezTo>
                  <a:cubicBezTo>
                    <a:pt x="136" y="77"/>
                    <a:pt x="136" y="77"/>
                    <a:pt x="136" y="77"/>
                  </a:cubicBezTo>
                  <a:cubicBezTo>
                    <a:pt x="162" y="77"/>
                    <a:pt x="162" y="77"/>
                    <a:pt x="162" y="77"/>
                  </a:cubicBezTo>
                  <a:cubicBezTo>
                    <a:pt x="260" y="81"/>
                    <a:pt x="260" y="81"/>
                    <a:pt x="260" y="81"/>
                  </a:cubicBezTo>
                  <a:cubicBezTo>
                    <a:pt x="260" y="88"/>
                    <a:pt x="260" y="88"/>
                    <a:pt x="260" y="88"/>
                  </a:cubicBezTo>
                  <a:cubicBezTo>
                    <a:pt x="260" y="113"/>
                    <a:pt x="260" y="113"/>
                    <a:pt x="260" y="113"/>
                  </a:cubicBezTo>
                  <a:cubicBezTo>
                    <a:pt x="260" y="122"/>
                    <a:pt x="260" y="122"/>
                    <a:pt x="260" y="122"/>
                  </a:cubicBezTo>
                  <a:cubicBezTo>
                    <a:pt x="146" y="122"/>
                    <a:pt x="146" y="122"/>
                    <a:pt x="146" y="122"/>
                  </a:cubicBezTo>
                  <a:cubicBezTo>
                    <a:pt x="115" y="122"/>
                    <a:pt x="115" y="122"/>
                    <a:pt x="115" y="122"/>
                  </a:cubicBezTo>
                  <a:cubicBezTo>
                    <a:pt x="13" y="55"/>
                    <a:pt x="13" y="55"/>
                    <a:pt x="13" y="55"/>
                  </a:cubicBezTo>
                  <a:cubicBezTo>
                    <a:pt x="4" y="50"/>
                    <a:pt x="0" y="41"/>
                    <a:pt x="0" y="32"/>
                  </a:cubicBezTo>
                  <a:cubicBezTo>
                    <a:pt x="0" y="25"/>
                    <a:pt x="2" y="19"/>
                    <a:pt x="6" y="14"/>
                  </a:cubicBez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dirty="0"/>
            </a:p>
          </p:txBody>
        </p:sp>
        <p:sp>
          <p:nvSpPr>
            <p:cNvPr id="367" name="Freeform 143"/>
            <p:cNvSpPr>
              <a:spLocks/>
            </p:cNvSpPr>
            <p:nvPr/>
          </p:nvSpPr>
          <p:spPr bwMode="auto">
            <a:xfrm flipH="1">
              <a:off x="5395480" y="3530600"/>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369" name="Freeform 150"/>
            <p:cNvSpPr>
              <a:spLocks/>
            </p:cNvSpPr>
            <p:nvPr/>
          </p:nvSpPr>
          <p:spPr bwMode="auto">
            <a:xfrm flipH="1">
              <a:off x="5389130" y="3533775"/>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377" name="Freeform 168"/>
            <p:cNvSpPr>
              <a:spLocks/>
            </p:cNvSpPr>
            <p:nvPr/>
          </p:nvSpPr>
          <p:spPr bwMode="auto">
            <a:xfrm flipH="1">
              <a:off x="5353149" y="3591797"/>
              <a:ext cx="57150" cy="93663"/>
            </a:xfrm>
            <a:custGeom>
              <a:avLst/>
              <a:gdLst>
                <a:gd name="T0" fmla="*/ 0 w 36"/>
                <a:gd name="T1" fmla="*/ 0 h 59"/>
                <a:gd name="T2" fmla="*/ 10 w 36"/>
                <a:gd name="T3" fmla="*/ 49 h 59"/>
                <a:gd name="T4" fmla="*/ 36 w 36"/>
                <a:gd name="T5" fmla="*/ 59 h 59"/>
                <a:gd name="T6" fmla="*/ 0 w 36"/>
                <a:gd name="T7" fmla="*/ 0 h 59"/>
              </a:gdLst>
              <a:ahLst/>
              <a:cxnLst>
                <a:cxn ang="0">
                  <a:pos x="T0" y="T1"/>
                </a:cxn>
                <a:cxn ang="0">
                  <a:pos x="T2" y="T3"/>
                </a:cxn>
                <a:cxn ang="0">
                  <a:pos x="T4" y="T5"/>
                </a:cxn>
                <a:cxn ang="0">
                  <a:pos x="T6" y="T7"/>
                </a:cxn>
              </a:cxnLst>
              <a:rect l="0" t="0" r="r" b="b"/>
              <a:pathLst>
                <a:path w="36" h="59">
                  <a:moveTo>
                    <a:pt x="0" y="0"/>
                  </a:moveTo>
                  <a:lnTo>
                    <a:pt x="10" y="49"/>
                  </a:lnTo>
                  <a:lnTo>
                    <a:pt x="36" y="59"/>
                  </a:lnTo>
                  <a:lnTo>
                    <a:pt x="0" y="0"/>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5" name="Group 4"/>
          <p:cNvGrpSpPr/>
          <p:nvPr/>
        </p:nvGrpSpPr>
        <p:grpSpPr>
          <a:xfrm>
            <a:off x="8596" y="3397522"/>
            <a:ext cx="1479708" cy="2379073"/>
            <a:chOff x="757552" y="2855913"/>
            <a:chExt cx="1571004" cy="2738755"/>
          </a:xfrm>
        </p:grpSpPr>
        <p:grpSp>
          <p:nvGrpSpPr>
            <p:cNvPr id="193" name="Group 192"/>
            <p:cNvGrpSpPr/>
            <p:nvPr/>
          </p:nvGrpSpPr>
          <p:grpSpPr>
            <a:xfrm>
              <a:off x="757552" y="3848418"/>
              <a:ext cx="1101883" cy="1746250"/>
              <a:chOff x="823833" y="3848418"/>
              <a:chExt cx="1101883" cy="1746250"/>
            </a:xfrm>
            <a:solidFill>
              <a:schemeClr val="accent5"/>
            </a:solidFill>
          </p:grpSpPr>
          <p:sp>
            <p:nvSpPr>
              <p:cNvPr id="303" name="Freeform 64"/>
              <p:cNvSpPr>
                <a:spLocks/>
              </p:cNvSpPr>
              <p:nvPr/>
            </p:nvSpPr>
            <p:spPr bwMode="auto">
              <a:xfrm>
                <a:off x="1478676" y="4847273"/>
                <a:ext cx="66358" cy="747395"/>
              </a:xfrm>
              <a:custGeom>
                <a:avLst/>
                <a:gdLst>
                  <a:gd name="T0" fmla="*/ 0 w 19"/>
                  <a:gd name="T1" fmla="*/ 0 h 213"/>
                  <a:gd name="T2" fmla="*/ 19 w 19"/>
                  <a:gd name="T3" fmla="*/ 0 h 213"/>
                  <a:gd name="T4" fmla="*/ 19 w 19"/>
                  <a:gd name="T5" fmla="*/ 209 h 213"/>
                  <a:gd name="T6" fmla="*/ 15 w 19"/>
                  <a:gd name="T7" fmla="*/ 213 h 213"/>
                  <a:gd name="T8" fmla="*/ 4 w 19"/>
                  <a:gd name="T9" fmla="*/ 213 h 213"/>
                  <a:gd name="T10" fmla="*/ 0 w 19"/>
                  <a:gd name="T11" fmla="*/ 209 h 213"/>
                  <a:gd name="T12" fmla="*/ 0 w 19"/>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19" h="213">
                    <a:moveTo>
                      <a:pt x="0" y="0"/>
                    </a:moveTo>
                    <a:cubicBezTo>
                      <a:pt x="19" y="0"/>
                      <a:pt x="19" y="0"/>
                      <a:pt x="19" y="0"/>
                    </a:cubicBezTo>
                    <a:cubicBezTo>
                      <a:pt x="19" y="209"/>
                      <a:pt x="19" y="209"/>
                      <a:pt x="19" y="209"/>
                    </a:cubicBezTo>
                    <a:cubicBezTo>
                      <a:pt x="19" y="211"/>
                      <a:pt x="17" y="213"/>
                      <a:pt x="15" y="213"/>
                    </a:cubicBezTo>
                    <a:cubicBezTo>
                      <a:pt x="4" y="213"/>
                      <a:pt x="4" y="213"/>
                      <a:pt x="4" y="213"/>
                    </a:cubicBezTo>
                    <a:cubicBezTo>
                      <a:pt x="1" y="213"/>
                      <a:pt x="0" y="211"/>
                      <a:pt x="0" y="209"/>
                    </a:cubicBezTo>
                    <a:lnTo>
                      <a:pt x="0"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04" name="Freeform 65"/>
              <p:cNvSpPr>
                <a:spLocks/>
              </p:cNvSpPr>
              <p:nvPr/>
            </p:nvSpPr>
            <p:spPr bwMode="auto">
              <a:xfrm>
                <a:off x="1478676" y="5434013"/>
                <a:ext cx="66358" cy="160655"/>
              </a:xfrm>
              <a:custGeom>
                <a:avLst/>
                <a:gdLst>
                  <a:gd name="T0" fmla="*/ 0 w 19"/>
                  <a:gd name="T1" fmla="*/ 0 h 46"/>
                  <a:gd name="T2" fmla="*/ 19 w 19"/>
                  <a:gd name="T3" fmla="*/ 0 h 46"/>
                  <a:gd name="T4" fmla="*/ 19 w 19"/>
                  <a:gd name="T5" fmla="*/ 42 h 46"/>
                  <a:gd name="T6" fmla="*/ 15 w 19"/>
                  <a:gd name="T7" fmla="*/ 46 h 46"/>
                  <a:gd name="T8" fmla="*/ 4 w 19"/>
                  <a:gd name="T9" fmla="*/ 46 h 46"/>
                  <a:gd name="T10" fmla="*/ 0 w 19"/>
                  <a:gd name="T11" fmla="*/ 42 h 46"/>
                  <a:gd name="T12" fmla="*/ 0 w 1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9" h="46">
                    <a:moveTo>
                      <a:pt x="0" y="0"/>
                    </a:moveTo>
                    <a:cubicBezTo>
                      <a:pt x="19" y="0"/>
                      <a:pt x="19" y="0"/>
                      <a:pt x="19" y="0"/>
                    </a:cubicBezTo>
                    <a:cubicBezTo>
                      <a:pt x="19" y="42"/>
                      <a:pt x="19" y="42"/>
                      <a:pt x="19" y="42"/>
                    </a:cubicBezTo>
                    <a:cubicBezTo>
                      <a:pt x="19" y="44"/>
                      <a:pt x="17" y="46"/>
                      <a:pt x="15" y="46"/>
                    </a:cubicBezTo>
                    <a:cubicBezTo>
                      <a:pt x="4" y="46"/>
                      <a:pt x="4" y="46"/>
                      <a:pt x="4" y="46"/>
                    </a:cubicBezTo>
                    <a:cubicBezTo>
                      <a:pt x="1" y="46"/>
                      <a:pt x="0" y="44"/>
                      <a:pt x="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305" name="Rectangle 66"/>
              <p:cNvSpPr>
                <a:spLocks noChangeArrowheads="1"/>
              </p:cNvSpPr>
              <p:nvPr/>
            </p:nvSpPr>
            <p:spPr bwMode="auto">
              <a:xfrm>
                <a:off x="1323261" y="4857750"/>
                <a:ext cx="377190" cy="820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nvGrpSpPr>
              <p:cNvPr id="192" name="Group 191"/>
              <p:cNvGrpSpPr/>
              <p:nvPr/>
            </p:nvGrpSpPr>
            <p:grpSpPr>
              <a:xfrm>
                <a:off x="823833" y="3848418"/>
                <a:ext cx="426086" cy="960437"/>
                <a:chOff x="823833" y="3848418"/>
                <a:chExt cx="426086" cy="960437"/>
              </a:xfrm>
              <a:grpFill/>
            </p:grpSpPr>
            <p:sp>
              <p:nvSpPr>
                <p:cNvPr id="306" name="Freeform 67"/>
                <p:cNvSpPr>
                  <a:spLocks/>
                </p:cNvSpPr>
                <p:nvPr/>
              </p:nvSpPr>
              <p:spPr bwMode="auto">
                <a:xfrm>
                  <a:off x="834311" y="3890328"/>
                  <a:ext cx="415608" cy="918527"/>
                </a:xfrm>
                <a:custGeom>
                  <a:avLst/>
                  <a:gdLst>
                    <a:gd name="T0" fmla="*/ 101 w 118"/>
                    <a:gd name="T1" fmla="*/ 262 h 262"/>
                    <a:gd name="T2" fmla="*/ 106 w 118"/>
                    <a:gd name="T3" fmla="*/ 261 h 262"/>
                    <a:gd name="T4" fmla="*/ 115 w 118"/>
                    <a:gd name="T5" fmla="*/ 242 h 262"/>
                    <a:gd name="T6" fmla="*/ 30 w 118"/>
                    <a:gd name="T7" fmla="*/ 11 h 262"/>
                    <a:gd name="T8" fmla="*/ 12 w 118"/>
                    <a:gd name="T9" fmla="*/ 2 h 262"/>
                    <a:gd name="T10" fmla="*/ 3 w 118"/>
                    <a:gd name="T11" fmla="*/ 21 h 262"/>
                    <a:gd name="T12" fmla="*/ 87 w 118"/>
                    <a:gd name="T13" fmla="*/ 252 h 262"/>
                    <a:gd name="T14" fmla="*/ 101 w 118"/>
                    <a:gd name="T15" fmla="*/ 262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262">
                      <a:moveTo>
                        <a:pt x="101" y="262"/>
                      </a:moveTo>
                      <a:cubicBezTo>
                        <a:pt x="103" y="262"/>
                        <a:pt x="104" y="262"/>
                        <a:pt x="106" y="261"/>
                      </a:cubicBezTo>
                      <a:cubicBezTo>
                        <a:pt x="114" y="258"/>
                        <a:pt x="118" y="250"/>
                        <a:pt x="115" y="242"/>
                      </a:cubicBezTo>
                      <a:cubicBezTo>
                        <a:pt x="30" y="11"/>
                        <a:pt x="30" y="11"/>
                        <a:pt x="30" y="11"/>
                      </a:cubicBezTo>
                      <a:cubicBezTo>
                        <a:pt x="28" y="3"/>
                        <a:pt x="19" y="0"/>
                        <a:pt x="12" y="2"/>
                      </a:cubicBezTo>
                      <a:cubicBezTo>
                        <a:pt x="4" y="5"/>
                        <a:pt x="0" y="13"/>
                        <a:pt x="3" y="21"/>
                      </a:cubicBezTo>
                      <a:cubicBezTo>
                        <a:pt x="87" y="252"/>
                        <a:pt x="87" y="252"/>
                        <a:pt x="87" y="252"/>
                      </a:cubicBezTo>
                      <a:cubicBezTo>
                        <a:pt x="90" y="258"/>
                        <a:pt x="95" y="262"/>
                        <a:pt x="101"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07" name="Freeform 68"/>
                <p:cNvSpPr>
                  <a:spLocks/>
                </p:cNvSpPr>
                <p:nvPr/>
              </p:nvSpPr>
              <p:spPr bwMode="auto">
                <a:xfrm>
                  <a:off x="823833" y="3848418"/>
                  <a:ext cx="253206" cy="396399"/>
                </a:xfrm>
                <a:custGeom>
                  <a:avLst/>
                  <a:gdLst>
                    <a:gd name="T0" fmla="*/ 48 w 72"/>
                    <a:gd name="T1" fmla="*/ 112 h 113"/>
                    <a:gd name="T2" fmla="*/ 55 w 72"/>
                    <a:gd name="T3" fmla="*/ 111 h 113"/>
                    <a:gd name="T4" fmla="*/ 70 w 72"/>
                    <a:gd name="T5" fmla="*/ 90 h 113"/>
                    <a:gd name="T6" fmla="*/ 41 w 72"/>
                    <a:gd name="T7" fmla="*/ 11 h 113"/>
                    <a:gd name="T8" fmla="*/ 17 w 72"/>
                    <a:gd name="T9" fmla="*/ 4 h 113"/>
                    <a:gd name="T10" fmla="*/ 2 w 72"/>
                    <a:gd name="T11" fmla="*/ 25 h 113"/>
                    <a:gd name="T12" fmla="*/ 31 w 72"/>
                    <a:gd name="T13" fmla="*/ 104 h 113"/>
                    <a:gd name="T14" fmla="*/ 48 w 72"/>
                    <a:gd name="T15" fmla="*/ 11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13">
                      <a:moveTo>
                        <a:pt x="48" y="112"/>
                      </a:moveTo>
                      <a:cubicBezTo>
                        <a:pt x="50" y="112"/>
                        <a:pt x="53" y="112"/>
                        <a:pt x="55" y="111"/>
                      </a:cubicBezTo>
                      <a:cubicBezTo>
                        <a:pt x="66" y="107"/>
                        <a:pt x="72" y="98"/>
                        <a:pt x="70" y="90"/>
                      </a:cubicBezTo>
                      <a:cubicBezTo>
                        <a:pt x="41" y="11"/>
                        <a:pt x="41" y="11"/>
                        <a:pt x="41" y="11"/>
                      </a:cubicBezTo>
                      <a:cubicBezTo>
                        <a:pt x="38" y="3"/>
                        <a:pt x="27" y="0"/>
                        <a:pt x="17" y="4"/>
                      </a:cubicBezTo>
                      <a:cubicBezTo>
                        <a:pt x="6" y="8"/>
                        <a:pt x="0" y="17"/>
                        <a:pt x="2" y="25"/>
                      </a:cubicBezTo>
                      <a:cubicBezTo>
                        <a:pt x="31" y="104"/>
                        <a:pt x="31" y="104"/>
                        <a:pt x="31" y="104"/>
                      </a:cubicBezTo>
                      <a:cubicBezTo>
                        <a:pt x="33" y="110"/>
                        <a:pt x="40" y="113"/>
                        <a:pt x="4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308" name="Freeform 69"/>
              <p:cNvSpPr>
                <a:spLocks/>
              </p:cNvSpPr>
              <p:nvPr/>
            </p:nvSpPr>
            <p:spPr bwMode="auto">
              <a:xfrm>
                <a:off x="1094501" y="4693603"/>
                <a:ext cx="831215" cy="195580"/>
              </a:xfrm>
              <a:custGeom>
                <a:avLst/>
                <a:gdLst>
                  <a:gd name="T0" fmla="*/ 26 w 236"/>
                  <a:gd name="T1" fmla="*/ 56 h 56"/>
                  <a:gd name="T2" fmla="*/ 211 w 236"/>
                  <a:gd name="T3" fmla="*/ 56 h 56"/>
                  <a:gd name="T4" fmla="*/ 236 w 236"/>
                  <a:gd name="T5" fmla="*/ 31 h 56"/>
                  <a:gd name="T6" fmla="*/ 236 w 236"/>
                  <a:gd name="T7" fmla="*/ 26 h 56"/>
                  <a:gd name="T8" fmla="*/ 211 w 236"/>
                  <a:gd name="T9" fmla="*/ 0 h 56"/>
                  <a:gd name="T10" fmla="*/ 26 w 236"/>
                  <a:gd name="T11" fmla="*/ 0 h 56"/>
                  <a:gd name="T12" fmla="*/ 0 w 236"/>
                  <a:gd name="T13" fmla="*/ 26 h 56"/>
                  <a:gd name="T14" fmla="*/ 0 w 236"/>
                  <a:gd name="T15" fmla="*/ 31 h 56"/>
                  <a:gd name="T16" fmla="*/ 26 w 236"/>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56">
                    <a:moveTo>
                      <a:pt x="26" y="56"/>
                    </a:moveTo>
                    <a:cubicBezTo>
                      <a:pt x="211" y="56"/>
                      <a:pt x="211" y="56"/>
                      <a:pt x="211" y="56"/>
                    </a:cubicBezTo>
                    <a:cubicBezTo>
                      <a:pt x="225" y="56"/>
                      <a:pt x="236" y="45"/>
                      <a:pt x="236" y="31"/>
                    </a:cubicBezTo>
                    <a:cubicBezTo>
                      <a:pt x="236" y="26"/>
                      <a:pt x="236" y="26"/>
                      <a:pt x="236" y="26"/>
                    </a:cubicBezTo>
                    <a:cubicBezTo>
                      <a:pt x="236" y="12"/>
                      <a:pt x="225" y="0"/>
                      <a:pt x="211" y="0"/>
                    </a:cubicBezTo>
                    <a:cubicBezTo>
                      <a:pt x="26" y="0"/>
                      <a:pt x="26" y="0"/>
                      <a:pt x="26" y="0"/>
                    </a:cubicBezTo>
                    <a:cubicBezTo>
                      <a:pt x="12" y="0"/>
                      <a:pt x="0" y="12"/>
                      <a:pt x="0" y="26"/>
                    </a:cubicBezTo>
                    <a:cubicBezTo>
                      <a:pt x="0" y="31"/>
                      <a:pt x="0" y="31"/>
                      <a:pt x="0" y="31"/>
                    </a:cubicBezTo>
                    <a:cubicBezTo>
                      <a:pt x="0" y="45"/>
                      <a:pt x="12" y="56"/>
                      <a:pt x="2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309" name="Freeform 70"/>
              <p:cNvSpPr>
                <a:spLocks/>
              </p:cNvSpPr>
              <p:nvPr/>
            </p:nvSpPr>
            <p:spPr bwMode="auto">
              <a:xfrm>
                <a:off x="1157366" y="5472430"/>
                <a:ext cx="708978" cy="55880"/>
              </a:xfrm>
              <a:custGeom>
                <a:avLst/>
                <a:gdLst>
                  <a:gd name="T0" fmla="*/ 0 w 201"/>
                  <a:gd name="T1" fmla="*/ 16 h 16"/>
                  <a:gd name="T2" fmla="*/ 201 w 201"/>
                  <a:gd name="T3" fmla="*/ 16 h 16"/>
                  <a:gd name="T4" fmla="*/ 201 w 201"/>
                  <a:gd name="T5" fmla="*/ 15 h 16"/>
                  <a:gd name="T6" fmla="*/ 186 w 201"/>
                  <a:gd name="T7" fmla="*/ 0 h 16"/>
                  <a:gd name="T8" fmla="*/ 14 w 201"/>
                  <a:gd name="T9" fmla="*/ 0 h 16"/>
                  <a:gd name="T10" fmla="*/ 0 w 201"/>
                  <a:gd name="T11" fmla="*/ 15 h 16"/>
                  <a:gd name="T12" fmla="*/ 0 w 20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01" h="16">
                    <a:moveTo>
                      <a:pt x="0" y="16"/>
                    </a:moveTo>
                    <a:cubicBezTo>
                      <a:pt x="201" y="16"/>
                      <a:pt x="201" y="16"/>
                      <a:pt x="201" y="16"/>
                    </a:cubicBezTo>
                    <a:cubicBezTo>
                      <a:pt x="201" y="15"/>
                      <a:pt x="201" y="15"/>
                      <a:pt x="201" y="15"/>
                    </a:cubicBezTo>
                    <a:cubicBezTo>
                      <a:pt x="201" y="7"/>
                      <a:pt x="194" y="0"/>
                      <a:pt x="186" y="0"/>
                    </a:cubicBezTo>
                    <a:cubicBezTo>
                      <a:pt x="14" y="0"/>
                      <a:pt x="14" y="0"/>
                      <a:pt x="14" y="0"/>
                    </a:cubicBezTo>
                    <a:cubicBezTo>
                      <a:pt x="6" y="0"/>
                      <a:pt x="0" y="7"/>
                      <a:pt x="0" y="15"/>
                    </a:cubicBez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0" name="Oval 71"/>
              <p:cNvSpPr>
                <a:spLocks noChangeArrowheads="1"/>
              </p:cNvSpPr>
              <p:nvPr/>
            </p:nvSpPr>
            <p:spPr bwMode="auto">
              <a:xfrm>
                <a:off x="1157366" y="5517833"/>
                <a:ext cx="78581"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1" name="Oval 72"/>
              <p:cNvSpPr>
                <a:spLocks noChangeArrowheads="1"/>
              </p:cNvSpPr>
              <p:nvPr/>
            </p:nvSpPr>
            <p:spPr bwMode="auto">
              <a:xfrm>
                <a:off x="1784271" y="5517833"/>
                <a:ext cx="82073"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2" name="Rectangle 73"/>
              <p:cNvSpPr>
                <a:spLocks noChangeArrowheads="1"/>
              </p:cNvSpPr>
              <p:nvPr/>
            </p:nvSpPr>
            <p:spPr bwMode="auto">
              <a:xfrm>
                <a:off x="1443751" y="5381625"/>
                <a:ext cx="136208" cy="1187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4" name="Group 3"/>
            <p:cNvGrpSpPr/>
            <p:nvPr/>
          </p:nvGrpSpPr>
          <p:grpSpPr>
            <a:xfrm>
              <a:off x="935167" y="2855913"/>
              <a:ext cx="1393389" cy="2738755"/>
              <a:chOff x="935167" y="2855913"/>
              <a:chExt cx="1393389" cy="2738755"/>
            </a:xfrm>
          </p:grpSpPr>
          <p:sp>
            <p:nvSpPr>
              <p:cNvPr id="382" name="Freeform 44"/>
              <p:cNvSpPr>
                <a:spLocks/>
              </p:cNvSpPr>
              <p:nvPr/>
            </p:nvSpPr>
            <p:spPr bwMode="auto">
              <a:xfrm>
                <a:off x="1923305" y="5447983"/>
                <a:ext cx="401638" cy="146685"/>
              </a:xfrm>
              <a:custGeom>
                <a:avLst/>
                <a:gdLst>
                  <a:gd name="T0" fmla="*/ 0 w 114"/>
                  <a:gd name="T1" fmla="*/ 0 h 42"/>
                  <a:gd name="T2" fmla="*/ 0 w 114"/>
                  <a:gd name="T3" fmla="*/ 33 h 42"/>
                  <a:gd name="T4" fmla="*/ 9 w 114"/>
                  <a:gd name="T5" fmla="*/ 42 h 42"/>
                  <a:gd name="T6" fmla="*/ 102 w 114"/>
                  <a:gd name="T7" fmla="*/ 42 h 42"/>
                  <a:gd name="T8" fmla="*/ 108 w 114"/>
                  <a:gd name="T9" fmla="*/ 27 h 42"/>
                  <a:gd name="T10" fmla="*/ 47 w 114"/>
                  <a:gd name="T11" fmla="*/ 0 h 42"/>
                  <a:gd name="T12" fmla="*/ 0 w 114"/>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14" h="42">
                    <a:moveTo>
                      <a:pt x="0" y="0"/>
                    </a:moveTo>
                    <a:cubicBezTo>
                      <a:pt x="0" y="33"/>
                      <a:pt x="0" y="33"/>
                      <a:pt x="0" y="33"/>
                    </a:cubicBezTo>
                    <a:cubicBezTo>
                      <a:pt x="0" y="38"/>
                      <a:pt x="4" y="42"/>
                      <a:pt x="9" y="42"/>
                    </a:cubicBezTo>
                    <a:cubicBezTo>
                      <a:pt x="102" y="42"/>
                      <a:pt x="102" y="42"/>
                      <a:pt x="102" y="42"/>
                    </a:cubicBezTo>
                    <a:cubicBezTo>
                      <a:pt x="111" y="42"/>
                      <a:pt x="114" y="32"/>
                      <a:pt x="108" y="27"/>
                    </a:cubicBezTo>
                    <a:cubicBezTo>
                      <a:pt x="91" y="14"/>
                      <a:pt x="67" y="0"/>
                      <a:pt x="47" y="0"/>
                    </a:cubicBezTo>
                    <a:lnTo>
                      <a:pt x="0" y="0"/>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grpSp>
            <p:nvGrpSpPr>
              <p:cNvPr id="3" name="Group 2"/>
              <p:cNvGrpSpPr/>
              <p:nvPr/>
            </p:nvGrpSpPr>
            <p:grpSpPr>
              <a:xfrm>
                <a:off x="935167" y="2855913"/>
                <a:ext cx="1393389" cy="2594188"/>
                <a:chOff x="935167" y="2855913"/>
                <a:chExt cx="1393389" cy="2594188"/>
              </a:xfrm>
            </p:grpSpPr>
            <p:sp>
              <p:nvSpPr>
                <p:cNvPr id="390" name="Freeform 145"/>
                <p:cNvSpPr>
                  <a:spLocks/>
                </p:cNvSpPr>
                <p:nvPr/>
              </p:nvSpPr>
              <p:spPr bwMode="auto">
                <a:xfrm>
                  <a:off x="1279654"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83" name="Freeform 48"/>
                <p:cNvSpPr>
                  <a:spLocks/>
                </p:cNvSpPr>
                <p:nvPr/>
              </p:nvSpPr>
              <p:spPr bwMode="auto">
                <a:xfrm>
                  <a:off x="1202924" y="4439022"/>
                  <a:ext cx="951257" cy="1011079"/>
                </a:xfrm>
                <a:custGeom>
                  <a:avLst/>
                  <a:gdLst>
                    <a:gd name="T0" fmla="*/ 228 w 249"/>
                    <a:gd name="T1" fmla="*/ 9 h 288"/>
                    <a:gd name="T2" fmla="*/ 86 w 249"/>
                    <a:gd name="T3" fmla="*/ 0 h 288"/>
                    <a:gd name="T4" fmla="*/ 0 w 249"/>
                    <a:gd name="T5" fmla="*/ 68 h 288"/>
                    <a:gd name="T6" fmla="*/ 179 w 249"/>
                    <a:gd name="T7" fmla="*/ 73 h 288"/>
                    <a:gd name="T8" fmla="*/ 179 w 249"/>
                    <a:gd name="T9" fmla="*/ 288 h 288"/>
                    <a:gd name="T10" fmla="*/ 184 w 249"/>
                    <a:gd name="T11" fmla="*/ 288 h 288"/>
                    <a:gd name="T12" fmla="*/ 231 w 249"/>
                    <a:gd name="T13" fmla="*/ 288 h 288"/>
                    <a:gd name="T14" fmla="*/ 249 w 249"/>
                    <a:gd name="T15" fmla="*/ 288 h 288"/>
                    <a:gd name="T16" fmla="*/ 249 w 249"/>
                    <a:gd name="T17" fmla="*/ 35 h 288"/>
                    <a:gd name="T18" fmla="*/ 228 w 249"/>
                    <a:gd name="T19" fmla="*/ 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88">
                      <a:moveTo>
                        <a:pt x="228" y="9"/>
                      </a:moveTo>
                      <a:cubicBezTo>
                        <a:pt x="86" y="0"/>
                        <a:pt x="86" y="0"/>
                        <a:pt x="86" y="0"/>
                      </a:cubicBezTo>
                      <a:cubicBezTo>
                        <a:pt x="0" y="68"/>
                        <a:pt x="0" y="68"/>
                        <a:pt x="0" y="68"/>
                      </a:cubicBezTo>
                      <a:cubicBezTo>
                        <a:pt x="32" y="92"/>
                        <a:pt x="179" y="73"/>
                        <a:pt x="179" y="73"/>
                      </a:cubicBezTo>
                      <a:cubicBezTo>
                        <a:pt x="179" y="288"/>
                        <a:pt x="179" y="288"/>
                        <a:pt x="179" y="288"/>
                      </a:cubicBezTo>
                      <a:cubicBezTo>
                        <a:pt x="184" y="288"/>
                        <a:pt x="184" y="288"/>
                        <a:pt x="184" y="288"/>
                      </a:cubicBezTo>
                      <a:cubicBezTo>
                        <a:pt x="231" y="288"/>
                        <a:pt x="231" y="288"/>
                        <a:pt x="231" y="288"/>
                      </a:cubicBezTo>
                      <a:cubicBezTo>
                        <a:pt x="249" y="288"/>
                        <a:pt x="249" y="288"/>
                        <a:pt x="249" y="288"/>
                      </a:cubicBezTo>
                      <a:cubicBezTo>
                        <a:pt x="249" y="35"/>
                        <a:pt x="249" y="35"/>
                        <a:pt x="249" y="35"/>
                      </a:cubicBezTo>
                      <a:cubicBezTo>
                        <a:pt x="249" y="22"/>
                        <a:pt x="240" y="12"/>
                        <a:pt x="228"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85" name="Freeform 138"/>
                <p:cNvSpPr>
                  <a:spLocks/>
                </p:cNvSpPr>
                <p:nvPr/>
              </p:nvSpPr>
              <p:spPr bwMode="auto">
                <a:xfrm>
                  <a:off x="1279654"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86" name="Freeform 139"/>
                <p:cNvSpPr>
                  <a:spLocks/>
                </p:cNvSpPr>
                <p:nvPr/>
              </p:nvSpPr>
              <p:spPr bwMode="auto">
                <a:xfrm>
                  <a:off x="1279654"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87" name="Freeform 140"/>
                <p:cNvSpPr>
                  <a:spLocks/>
                </p:cNvSpPr>
                <p:nvPr/>
              </p:nvSpPr>
              <p:spPr bwMode="auto">
                <a:xfrm>
                  <a:off x="1279654"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sp>
              <p:nvSpPr>
                <p:cNvPr id="388" name="Freeform 141"/>
                <p:cNvSpPr>
                  <a:spLocks/>
                </p:cNvSpPr>
                <p:nvPr/>
              </p:nvSpPr>
              <p:spPr bwMode="auto">
                <a:xfrm>
                  <a:off x="1065342" y="3549650"/>
                  <a:ext cx="508000" cy="827087"/>
                </a:xfrm>
                <a:custGeom>
                  <a:avLst/>
                  <a:gdLst>
                    <a:gd name="T0" fmla="*/ 260 w 260"/>
                    <a:gd name="T1" fmla="*/ 204 h 429"/>
                    <a:gd name="T2" fmla="*/ 260 w 260"/>
                    <a:gd name="T3" fmla="*/ 414 h 429"/>
                    <a:gd name="T4" fmla="*/ 245 w 260"/>
                    <a:gd name="T5" fmla="*/ 429 h 429"/>
                    <a:gd name="T6" fmla="*/ 14 w 260"/>
                    <a:gd name="T7" fmla="*/ 429 h 429"/>
                    <a:gd name="T8" fmla="*/ 0 w 260"/>
                    <a:gd name="T9" fmla="*/ 414 h 429"/>
                    <a:gd name="T10" fmla="*/ 0 w 260"/>
                    <a:gd name="T11" fmla="*/ 220 h 429"/>
                    <a:gd name="T12" fmla="*/ 105 w 260"/>
                    <a:gd name="T13" fmla="*/ 0 h 429"/>
                    <a:gd name="T14" fmla="*/ 202 w 260"/>
                    <a:gd name="T15" fmla="*/ 24 h 429"/>
                    <a:gd name="T16" fmla="*/ 260 w 260"/>
                    <a:gd name="T17" fmla="*/ 20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429">
                      <a:moveTo>
                        <a:pt x="260" y="204"/>
                      </a:moveTo>
                      <a:cubicBezTo>
                        <a:pt x="260" y="414"/>
                        <a:pt x="260" y="414"/>
                        <a:pt x="260" y="414"/>
                      </a:cubicBezTo>
                      <a:cubicBezTo>
                        <a:pt x="260" y="422"/>
                        <a:pt x="253" y="429"/>
                        <a:pt x="245" y="429"/>
                      </a:cubicBezTo>
                      <a:cubicBezTo>
                        <a:pt x="14" y="429"/>
                        <a:pt x="14" y="429"/>
                        <a:pt x="14" y="429"/>
                      </a:cubicBezTo>
                      <a:cubicBezTo>
                        <a:pt x="6" y="429"/>
                        <a:pt x="0" y="422"/>
                        <a:pt x="0" y="414"/>
                      </a:cubicBezTo>
                      <a:cubicBezTo>
                        <a:pt x="0" y="220"/>
                        <a:pt x="0" y="220"/>
                        <a:pt x="0" y="220"/>
                      </a:cubicBezTo>
                      <a:cubicBezTo>
                        <a:pt x="0" y="118"/>
                        <a:pt x="45" y="0"/>
                        <a:pt x="105" y="0"/>
                      </a:cubicBezTo>
                      <a:cubicBezTo>
                        <a:pt x="202" y="24"/>
                        <a:pt x="202" y="24"/>
                        <a:pt x="202" y="24"/>
                      </a:cubicBezTo>
                      <a:cubicBezTo>
                        <a:pt x="231" y="61"/>
                        <a:pt x="259" y="173"/>
                        <a:pt x="260" y="2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89" name="Freeform 142"/>
                <p:cNvSpPr>
                  <a:spLocks/>
                </p:cNvSpPr>
                <p:nvPr/>
              </p:nvSpPr>
              <p:spPr bwMode="auto">
                <a:xfrm>
                  <a:off x="1460629" y="3603625"/>
                  <a:ext cx="112713" cy="738187"/>
                </a:xfrm>
                <a:custGeom>
                  <a:avLst/>
                  <a:gdLst>
                    <a:gd name="T0" fmla="*/ 58 w 58"/>
                    <a:gd name="T1" fmla="*/ 383 h 383"/>
                    <a:gd name="T2" fmla="*/ 58 w 58"/>
                    <a:gd name="T3" fmla="*/ 176 h 383"/>
                    <a:gd name="T4" fmla="*/ 0 w 58"/>
                    <a:gd name="T5" fmla="*/ 0 h 383"/>
                  </a:gdLst>
                  <a:ahLst/>
                  <a:cxnLst>
                    <a:cxn ang="0">
                      <a:pos x="T0" y="T1"/>
                    </a:cxn>
                    <a:cxn ang="0">
                      <a:pos x="T2" y="T3"/>
                    </a:cxn>
                    <a:cxn ang="0">
                      <a:pos x="T4" y="T5"/>
                    </a:cxn>
                  </a:cxnLst>
                  <a:rect l="0" t="0" r="r" b="b"/>
                  <a:pathLst>
                    <a:path w="58" h="383">
                      <a:moveTo>
                        <a:pt x="58" y="383"/>
                      </a:moveTo>
                      <a:cubicBezTo>
                        <a:pt x="58" y="176"/>
                        <a:pt x="58" y="176"/>
                        <a:pt x="58" y="176"/>
                      </a:cubicBezTo>
                      <a:cubicBezTo>
                        <a:pt x="57" y="145"/>
                        <a:pt x="32" y="3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91" name="Freeform 146"/>
                <p:cNvSpPr>
                  <a:spLocks/>
                </p:cNvSpPr>
                <p:nvPr/>
              </p:nvSpPr>
              <p:spPr bwMode="auto">
                <a:xfrm>
                  <a:off x="1279654"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92" name="Freeform 147"/>
                <p:cNvSpPr>
                  <a:spLocks/>
                </p:cNvSpPr>
                <p:nvPr/>
              </p:nvSpPr>
              <p:spPr bwMode="auto">
                <a:xfrm>
                  <a:off x="1279654"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grpSp>
              <p:nvGrpSpPr>
                <p:cNvPr id="393" name="Group 392"/>
                <p:cNvGrpSpPr/>
                <p:nvPr/>
              </p:nvGrpSpPr>
              <p:grpSpPr>
                <a:xfrm>
                  <a:off x="1452692" y="3595688"/>
                  <a:ext cx="128588" cy="754062"/>
                  <a:chOff x="1479551" y="3595688"/>
                  <a:chExt cx="128588" cy="754062"/>
                </a:xfrm>
                <a:solidFill>
                  <a:schemeClr val="tx1">
                    <a:lumMod val="75000"/>
                    <a:lumOff val="25000"/>
                  </a:schemeClr>
                </a:solidFill>
              </p:grpSpPr>
              <p:sp>
                <p:nvSpPr>
                  <p:cNvPr id="408" name="Freeform 151"/>
                  <p:cNvSpPr>
                    <a:spLocks/>
                  </p:cNvSpPr>
                  <p:nvPr/>
                </p:nvSpPr>
                <p:spPr bwMode="auto">
                  <a:xfrm>
                    <a:off x="1484313" y="3595688"/>
                    <a:ext cx="50800" cy="88900"/>
                  </a:xfrm>
                  <a:custGeom>
                    <a:avLst/>
                    <a:gdLst>
                      <a:gd name="T0" fmla="*/ 0 w 32"/>
                      <a:gd name="T1" fmla="*/ 0 h 56"/>
                      <a:gd name="T2" fmla="*/ 9 w 32"/>
                      <a:gd name="T3" fmla="*/ 46 h 56"/>
                      <a:gd name="T4" fmla="*/ 32 w 32"/>
                      <a:gd name="T5" fmla="*/ 56 h 56"/>
                      <a:gd name="T6" fmla="*/ 0 w 32"/>
                      <a:gd name="T7" fmla="*/ 0 h 56"/>
                    </a:gdLst>
                    <a:ahLst/>
                    <a:cxnLst>
                      <a:cxn ang="0">
                        <a:pos x="T0" y="T1"/>
                      </a:cxn>
                      <a:cxn ang="0">
                        <a:pos x="T2" y="T3"/>
                      </a:cxn>
                      <a:cxn ang="0">
                        <a:pos x="T4" y="T5"/>
                      </a:cxn>
                      <a:cxn ang="0">
                        <a:pos x="T6" y="T7"/>
                      </a:cxn>
                    </a:cxnLst>
                    <a:rect l="0" t="0" r="r" b="b"/>
                    <a:pathLst>
                      <a:path w="32" h="56">
                        <a:moveTo>
                          <a:pt x="0" y="0"/>
                        </a:moveTo>
                        <a:lnTo>
                          <a:pt x="9" y="46"/>
                        </a:lnTo>
                        <a:lnTo>
                          <a:pt x="32" y="56"/>
                        </a:lnTo>
                        <a:lnTo>
                          <a:pt x="0" y="0"/>
                        </a:lnTo>
                        <a:close/>
                      </a:path>
                    </a:pathLst>
                  </a:custGeom>
                  <a:grp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09" name="Freeform 149"/>
                  <p:cNvSpPr>
                    <a:spLocks/>
                  </p:cNvSpPr>
                  <p:nvPr/>
                </p:nvSpPr>
                <p:spPr bwMode="auto">
                  <a:xfrm>
                    <a:off x="1479551" y="3595688"/>
                    <a:ext cx="128588" cy="754062"/>
                  </a:xfrm>
                  <a:custGeom>
                    <a:avLst/>
                    <a:gdLst>
                      <a:gd name="T0" fmla="*/ 66 w 66"/>
                      <a:gd name="T1" fmla="*/ 387 h 391"/>
                      <a:gd name="T2" fmla="*/ 66 w 66"/>
                      <a:gd name="T3" fmla="*/ 180 h 391"/>
                      <a:gd name="T4" fmla="*/ 66 w 66"/>
                      <a:gd name="T5" fmla="*/ 180 h 391"/>
                      <a:gd name="T6" fmla="*/ 61 w 66"/>
                      <a:gd name="T7" fmla="*/ 143 h 391"/>
                      <a:gd name="T8" fmla="*/ 40 w 66"/>
                      <a:gd name="T9" fmla="*/ 64 h 391"/>
                      <a:gd name="T10" fmla="*/ 25 w 66"/>
                      <a:gd name="T11" fmla="*/ 27 h 391"/>
                      <a:gd name="T12" fmla="*/ 7 w 66"/>
                      <a:gd name="T13" fmla="*/ 1 h 391"/>
                      <a:gd name="T14" fmla="*/ 1 w 66"/>
                      <a:gd name="T15" fmla="*/ 1 h 391"/>
                      <a:gd name="T16" fmla="*/ 1 w 66"/>
                      <a:gd name="T17" fmla="*/ 7 h 391"/>
                      <a:gd name="T18" fmla="*/ 23 w 66"/>
                      <a:gd name="T19" fmla="*/ 42 h 391"/>
                      <a:gd name="T20" fmla="*/ 48 w 66"/>
                      <a:gd name="T21" fmla="*/ 120 h 391"/>
                      <a:gd name="T22" fmla="*/ 55 w 66"/>
                      <a:gd name="T23" fmla="*/ 156 h 391"/>
                      <a:gd name="T24" fmla="*/ 58 w 66"/>
                      <a:gd name="T25" fmla="*/ 180 h 391"/>
                      <a:gd name="T26" fmla="*/ 62 w 66"/>
                      <a:gd name="T27" fmla="*/ 180 h 391"/>
                      <a:gd name="T28" fmla="*/ 58 w 66"/>
                      <a:gd name="T29" fmla="*/ 180 h 391"/>
                      <a:gd name="T30" fmla="*/ 58 w 66"/>
                      <a:gd name="T31" fmla="*/ 387 h 391"/>
                      <a:gd name="T32" fmla="*/ 62 w 66"/>
                      <a:gd name="T33" fmla="*/ 391 h 391"/>
                      <a:gd name="T34" fmla="*/ 66 w 66"/>
                      <a:gd name="T35" fmla="*/ 38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91">
                        <a:moveTo>
                          <a:pt x="66" y="387"/>
                        </a:moveTo>
                        <a:cubicBezTo>
                          <a:pt x="66" y="180"/>
                          <a:pt x="66" y="180"/>
                          <a:pt x="66" y="180"/>
                        </a:cubicBezTo>
                        <a:cubicBezTo>
                          <a:pt x="66" y="180"/>
                          <a:pt x="66" y="180"/>
                          <a:pt x="66" y="180"/>
                        </a:cubicBezTo>
                        <a:cubicBezTo>
                          <a:pt x="65" y="172"/>
                          <a:pt x="64" y="159"/>
                          <a:pt x="61" y="143"/>
                        </a:cubicBezTo>
                        <a:cubicBezTo>
                          <a:pt x="56" y="119"/>
                          <a:pt x="49" y="90"/>
                          <a:pt x="40" y="64"/>
                        </a:cubicBezTo>
                        <a:cubicBezTo>
                          <a:pt x="35" y="51"/>
                          <a:pt x="30" y="38"/>
                          <a:pt x="25" y="27"/>
                        </a:cubicBezTo>
                        <a:cubicBezTo>
                          <a:pt x="19" y="16"/>
                          <a:pt x="13" y="7"/>
                          <a:pt x="7" y="1"/>
                        </a:cubicBezTo>
                        <a:cubicBezTo>
                          <a:pt x="5" y="0"/>
                          <a:pt x="3" y="0"/>
                          <a:pt x="1" y="1"/>
                        </a:cubicBezTo>
                        <a:cubicBezTo>
                          <a:pt x="0" y="3"/>
                          <a:pt x="0" y="5"/>
                          <a:pt x="1" y="7"/>
                        </a:cubicBezTo>
                        <a:cubicBezTo>
                          <a:pt x="9" y="14"/>
                          <a:pt x="16" y="27"/>
                          <a:pt x="23" y="42"/>
                        </a:cubicBezTo>
                        <a:cubicBezTo>
                          <a:pt x="33" y="65"/>
                          <a:pt x="41" y="94"/>
                          <a:pt x="48" y="120"/>
                        </a:cubicBezTo>
                        <a:cubicBezTo>
                          <a:pt x="51" y="133"/>
                          <a:pt x="53" y="145"/>
                          <a:pt x="55" y="156"/>
                        </a:cubicBezTo>
                        <a:cubicBezTo>
                          <a:pt x="56" y="166"/>
                          <a:pt x="57" y="175"/>
                          <a:pt x="58" y="180"/>
                        </a:cubicBezTo>
                        <a:cubicBezTo>
                          <a:pt x="62" y="180"/>
                          <a:pt x="62" y="180"/>
                          <a:pt x="62" y="180"/>
                        </a:cubicBezTo>
                        <a:cubicBezTo>
                          <a:pt x="58" y="180"/>
                          <a:pt x="58" y="180"/>
                          <a:pt x="58" y="180"/>
                        </a:cubicBezTo>
                        <a:cubicBezTo>
                          <a:pt x="58" y="387"/>
                          <a:pt x="58" y="387"/>
                          <a:pt x="58" y="387"/>
                        </a:cubicBezTo>
                        <a:cubicBezTo>
                          <a:pt x="58" y="390"/>
                          <a:pt x="59" y="391"/>
                          <a:pt x="62" y="391"/>
                        </a:cubicBezTo>
                        <a:cubicBezTo>
                          <a:pt x="64" y="391"/>
                          <a:pt x="66" y="390"/>
                          <a:pt x="66" y="387"/>
                        </a:cubicBezTo>
                        <a:close/>
                      </a:path>
                    </a:pathLst>
                  </a:custGeom>
                  <a:grp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395" name="Freeform 159"/>
                <p:cNvSpPr>
                  <a:spLocks/>
                </p:cNvSpPr>
                <p:nvPr/>
              </p:nvSpPr>
              <p:spPr bwMode="auto">
                <a:xfrm>
                  <a:off x="1217742" y="2984500"/>
                  <a:ext cx="407988" cy="547687"/>
                </a:xfrm>
                <a:custGeom>
                  <a:avLst/>
                  <a:gdLst>
                    <a:gd name="T0" fmla="*/ 209 w 209"/>
                    <a:gd name="T1" fmla="*/ 194 h 284"/>
                    <a:gd name="T2" fmla="*/ 176 w 209"/>
                    <a:gd name="T3" fmla="*/ 122 h 284"/>
                    <a:gd name="T4" fmla="*/ 176 w 209"/>
                    <a:gd name="T5" fmla="*/ 55 h 284"/>
                    <a:gd name="T6" fmla="*/ 176 w 209"/>
                    <a:gd name="T7" fmla="*/ 0 h 284"/>
                    <a:gd name="T8" fmla="*/ 32 w 209"/>
                    <a:gd name="T9" fmla="*/ 119 h 284"/>
                    <a:gd name="T10" fmla="*/ 32 w 209"/>
                    <a:gd name="T11" fmla="*/ 122 h 284"/>
                    <a:gd name="T12" fmla="*/ 32 w 209"/>
                    <a:gd name="T13" fmla="*/ 182 h 284"/>
                    <a:gd name="T14" fmla="*/ 32 w 209"/>
                    <a:gd name="T15" fmla="*/ 184 h 284"/>
                    <a:gd name="T16" fmla="*/ 104 w 209"/>
                    <a:gd name="T17" fmla="*/ 269 h 284"/>
                    <a:gd name="T18" fmla="*/ 176 w 209"/>
                    <a:gd name="T19" fmla="*/ 221 h 284"/>
                    <a:gd name="T20" fmla="*/ 176 w 209"/>
                    <a:gd name="T21" fmla="*/ 194 h 284"/>
                    <a:gd name="T22" fmla="*/ 209 w 209"/>
                    <a:gd name="T23" fmla="*/ 19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284">
                      <a:moveTo>
                        <a:pt x="209" y="194"/>
                      </a:moveTo>
                      <a:cubicBezTo>
                        <a:pt x="209" y="194"/>
                        <a:pt x="196" y="153"/>
                        <a:pt x="176" y="122"/>
                      </a:cubicBezTo>
                      <a:cubicBezTo>
                        <a:pt x="176" y="55"/>
                        <a:pt x="176" y="55"/>
                        <a:pt x="176" y="55"/>
                      </a:cubicBezTo>
                      <a:cubicBezTo>
                        <a:pt x="176" y="0"/>
                        <a:pt x="176" y="0"/>
                        <a:pt x="176" y="0"/>
                      </a:cubicBezTo>
                      <a:cubicBezTo>
                        <a:pt x="0" y="0"/>
                        <a:pt x="32" y="111"/>
                        <a:pt x="32" y="119"/>
                      </a:cubicBezTo>
                      <a:cubicBezTo>
                        <a:pt x="32" y="122"/>
                        <a:pt x="32" y="122"/>
                        <a:pt x="32" y="122"/>
                      </a:cubicBezTo>
                      <a:cubicBezTo>
                        <a:pt x="32" y="182"/>
                        <a:pt x="32" y="182"/>
                        <a:pt x="32" y="182"/>
                      </a:cubicBezTo>
                      <a:cubicBezTo>
                        <a:pt x="32" y="184"/>
                        <a:pt x="32" y="184"/>
                        <a:pt x="32" y="184"/>
                      </a:cubicBezTo>
                      <a:cubicBezTo>
                        <a:pt x="32" y="220"/>
                        <a:pt x="63" y="251"/>
                        <a:pt x="104" y="269"/>
                      </a:cubicBezTo>
                      <a:cubicBezTo>
                        <a:pt x="138" y="284"/>
                        <a:pt x="176" y="259"/>
                        <a:pt x="176" y="221"/>
                      </a:cubicBezTo>
                      <a:cubicBezTo>
                        <a:pt x="176" y="194"/>
                        <a:pt x="176" y="194"/>
                        <a:pt x="176" y="194"/>
                      </a:cubicBezTo>
                      <a:cubicBezTo>
                        <a:pt x="209" y="194"/>
                        <a:pt x="209" y="194"/>
                        <a:pt x="209" y="194"/>
                      </a:cubicBezTo>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99" name="Freeform 163"/>
                <p:cNvSpPr>
                  <a:spLocks/>
                </p:cNvSpPr>
                <p:nvPr/>
              </p:nvSpPr>
              <p:spPr bwMode="auto">
                <a:xfrm>
                  <a:off x="935167" y="2855913"/>
                  <a:ext cx="684213" cy="606425"/>
                </a:xfrm>
                <a:custGeom>
                  <a:avLst/>
                  <a:gdLst>
                    <a:gd name="T0" fmla="*/ 350 w 351"/>
                    <a:gd name="T1" fmla="*/ 47 h 315"/>
                    <a:gd name="T2" fmla="*/ 328 w 351"/>
                    <a:gd name="T3" fmla="*/ 50 h 315"/>
                    <a:gd name="T4" fmla="*/ 333 w 351"/>
                    <a:gd name="T5" fmla="*/ 36 h 315"/>
                    <a:gd name="T6" fmla="*/ 331 w 351"/>
                    <a:gd name="T7" fmla="*/ 35 h 315"/>
                    <a:gd name="T8" fmla="*/ 295 w 351"/>
                    <a:gd name="T9" fmla="*/ 37 h 315"/>
                    <a:gd name="T10" fmla="*/ 163 w 351"/>
                    <a:gd name="T11" fmla="*/ 24 h 315"/>
                    <a:gd name="T12" fmla="*/ 177 w 351"/>
                    <a:gd name="T13" fmla="*/ 315 h 315"/>
                    <a:gd name="T14" fmla="*/ 177 w 351"/>
                    <a:gd name="T15" fmla="*/ 189 h 315"/>
                    <a:gd name="T16" fmla="*/ 213 w 351"/>
                    <a:gd name="T17" fmla="*/ 124 h 315"/>
                    <a:gd name="T18" fmla="*/ 299 w 351"/>
                    <a:gd name="T19" fmla="*/ 124 h 315"/>
                    <a:gd name="T20" fmla="*/ 351 w 351"/>
                    <a:gd name="T21" fmla="*/ 48 h 315"/>
                    <a:gd name="T22" fmla="*/ 350 w 351"/>
                    <a:gd name="T23" fmla="*/ 4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1" h="315">
                      <a:moveTo>
                        <a:pt x="350" y="47"/>
                      </a:moveTo>
                      <a:cubicBezTo>
                        <a:pt x="342" y="51"/>
                        <a:pt x="335" y="51"/>
                        <a:pt x="328" y="50"/>
                      </a:cubicBezTo>
                      <a:cubicBezTo>
                        <a:pt x="331" y="44"/>
                        <a:pt x="333" y="39"/>
                        <a:pt x="333" y="36"/>
                      </a:cubicBezTo>
                      <a:cubicBezTo>
                        <a:pt x="333" y="36"/>
                        <a:pt x="332" y="35"/>
                        <a:pt x="331" y="35"/>
                      </a:cubicBezTo>
                      <a:cubicBezTo>
                        <a:pt x="319" y="41"/>
                        <a:pt x="305" y="39"/>
                        <a:pt x="295" y="37"/>
                      </a:cubicBezTo>
                      <a:cubicBezTo>
                        <a:pt x="211" y="0"/>
                        <a:pt x="163" y="24"/>
                        <a:pt x="163" y="24"/>
                      </a:cubicBezTo>
                      <a:cubicBezTo>
                        <a:pt x="0" y="88"/>
                        <a:pt x="85" y="315"/>
                        <a:pt x="177" y="315"/>
                      </a:cubicBezTo>
                      <a:cubicBezTo>
                        <a:pt x="177" y="189"/>
                        <a:pt x="177" y="189"/>
                        <a:pt x="177" y="189"/>
                      </a:cubicBezTo>
                      <a:cubicBezTo>
                        <a:pt x="213" y="124"/>
                        <a:pt x="213" y="124"/>
                        <a:pt x="213" y="124"/>
                      </a:cubicBezTo>
                      <a:cubicBezTo>
                        <a:pt x="299" y="124"/>
                        <a:pt x="299" y="124"/>
                        <a:pt x="299" y="124"/>
                      </a:cubicBezTo>
                      <a:cubicBezTo>
                        <a:pt x="351" y="118"/>
                        <a:pt x="350" y="53"/>
                        <a:pt x="351" y="48"/>
                      </a:cubicBezTo>
                      <a:cubicBezTo>
                        <a:pt x="351" y="47"/>
                        <a:pt x="350" y="47"/>
                        <a:pt x="350" y="4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400" name="Freeform 164"/>
                <p:cNvSpPr>
                  <a:spLocks/>
                </p:cNvSpPr>
                <p:nvPr/>
              </p:nvSpPr>
              <p:spPr bwMode="auto">
                <a:xfrm>
                  <a:off x="1241554" y="3219450"/>
                  <a:ext cx="77788" cy="115887"/>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9"/>
                        <a:pt x="40" y="20"/>
                      </a:cubicBezTo>
                      <a:cubicBezTo>
                        <a:pt x="40" y="40"/>
                        <a:pt x="40" y="40"/>
                        <a:pt x="40" y="40"/>
                      </a:cubicBezTo>
                      <a:cubicBezTo>
                        <a:pt x="40" y="51"/>
                        <a:pt x="31" y="60"/>
                        <a:pt x="20" y="60"/>
                      </a:cubicBezTo>
                      <a:cubicBezTo>
                        <a:pt x="9" y="60"/>
                        <a:pt x="0" y="51"/>
                        <a:pt x="0" y="40"/>
                      </a:cubicBezTo>
                      <a:cubicBezTo>
                        <a:pt x="0" y="20"/>
                        <a:pt x="0" y="20"/>
                        <a:pt x="0" y="20"/>
                      </a:cubicBezTo>
                      <a:cubicBezTo>
                        <a:pt x="0" y="9"/>
                        <a:pt x="9" y="0"/>
                        <a:pt x="20" y="0"/>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01" name="Freeform: Shape 400"/>
                <p:cNvSpPr/>
                <p:nvPr/>
              </p:nvSpPr>
              <p:spPr>
                <a:xfrm>
                  <a:off x="1065341" y="3549650"/>
                  <a:ext cx="529166" cy="1129607"/>
                </a:xfrm>
                <a:custGeom>
                  <a:avLst/>
                  <a:gdLst>
                    <a:gd name="connsiteX0" fmla="*/ 205154 w 529166"/>
                    <a:gd name="connsiteY0" fmla="*/ 0 h 1129607"/>
                    <a:gd name="connsiteX1" fmla="*/ 394677 w 529166"/>
                    <a:gd name="connsiteY1" fmla="*/ 46270 h 1129607"/>
                    <a:gd name="connsiteX2" fmla="*/ 508000 w 529166"/>
                    <a:gd name="connsiteY2" fmla="*/ 393300 h 1129607"/>
                    <a:gd name="connsiteX3" fmla="*/ 508000 w 529166"/>
                    <a:gd name="connsiteY3" fmla="*/ 798168 h 1129607"/>
                    <a:gd name="connsiteX4" fmla="*/ 504402 w 529166"/>
                    <a:gd name="connsiteY4" fmla="*/ 806451 h 1129607"/>
                    <a:gd name="connsiteX5" fmla="*/ 506455 w 529166"/>
                    <a:gd name="connsiteY5" fmla="*/ 806451 h 1129607"/>
                    <a:gd name="connsiteX6" fmla="*/ 506694 w 529166"/>
                    <a:gd name="connsiteY6" fmla="*/ 807356 h 1129607"/>
                    <a:gd name="connsiteX7" fmla="*/ 529166 w 529166"/>
                    <a:gd name="connsiteY7" fmla="*/ 892410 h 1129607"/>
                    <a:gd name="connsiteX8" fmla="*/ 139068 w 529166"/>
                    <a:gd name="connsiteY8" fmla="*/ 1129607 h 1129607"/>
                    <a:gd name="connsiteX9" fmla="*/ 12712 w 529166"/>
                    <a:gd name="connsiteY9" fmla="*/ 848688 h 1129607"/>
                    <a:gd name="connsiteX10" fmla="*/ 1587 w 529166"/>
                    <a:gd name="connsiteY10" fmla="*/ 806451 h 1129607"/>
                    <a:gd name="connsiteX11" fmla="*/ 3198 w 529166"/>
                    <a:gd name="connsiteY11" fmla="*/ 806451 h 1129607"/>
                    <a:gd name="connsiteX12" fmla="*/ 0 w 529166"/>
                    <a:gd name="connsiteY12" fmla="*/ 798168 h 1129607"/>
                    <a:gd name="connsiteX13" fmla="*/ 0 w 529166"/>
                    <a:gd name="connsiteY13" fmla="*/ 424147 h 1129607"/>
                    <a:gd name="connsiteX14" fmla="*/ 205154 w 529166"/>
                    <a:gd name="connsiteY14" fmla="*/ 0 h 112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166" h="1129607">
                      <a:moveTo>
                        <a:pt x="205154" y="0"/>
                      </a:moveTo>
                      <a:cubicBezTo>
                        <a:pt x="394677" y="46270"/>
                        <a:pt x="394677" y="46270"/>
                        <a:pt x="394677" y="46270"/>
                      </a:cubicBezTo>
                      <a:cubicBezTo>
                        <a:pt x="451339" y="117604"/>
                        <a:pt x="506046" y="333534"/>
                        <a:pt x="508000" y="393300"/>
                      </a:cubicBezTo>
                      <a:cubicBezTo>
                        <a:pt x="508000" y="798168"/>
                        <a:pt x="508000" y="798168"/>
                        <a:pt x="508000" y="798168"/>
                      </a:cubicBezTo>
                      <a:lnTo>
                        <a:pt x="504402" y="806451"/>
                      </a:lnTo>
                      <a:lnTo>
                        <a:pt x="506455" y="806451"/>
                      </a:lnTo>
                      <a:lnTo>
                        <a:pt x="506694" y="807356"/>
                      </a:lnTo>
                      <a:cubicBezTo>
                        <a:pt x="529166" y="892410"/>
                        <a:pt x="529166" y="892410"/>
                        <a:pt x="529166" y="892410"/>
                      </a:cubicBezTo>
                      <a:cubicBezTo>
                        <a:pt x="139068" y="1129607"/>
                        <a:pt x="139068" y="1129607"/>
                        <a:pt x="139068" y="1129607"/>
                      </a:cubicBezTo>
                      <a:cubicBezTo>
                        <a:pt x="76610" y="1048998"/>
                        <a:pt x="43736" y="960049"/>
                        <a:pt x="12712" y="848688"/>
                      </a:cubicBezTo>
                      <a:lnTo>
                        <a:pt x="1587" y="806451"/>
                      </a:lnTo>
                      <a:lnTo>
                        <a:pt x="3198" y="806451"/>
                      </a:lnTo>
                      <a:lnTo>
                        <a:pt x="0" y="798168"/>
                      </a:lnTo>
                      <a:cubicBezTo>
                        <a:pt x="0" y="424147"/>
                        <a:pt x="0" y="424147"/>
                        <a:pt x="0" y="424147"/>
                      </a:cubicBezTo>
                      <a:cubicBezTo>
                        <a:pt x="0" y="227497"/>
                        <a:pt x="87923" y="0"/>
                        <a:pt x="205154" y="0"/>
                      </a:cubicBezTo>
                      <a:close/>
                    </a:path>
                  </a:pathLst>
                </a:cu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sp>
              <p:nvSpPr>
                <p:cNvPr id="402" name="Freeform 6"/>
                <p:cNvSpPr>
                  <a:spLocks/>
                </p:cNvSpPr>
                <p:nvPr/>
              </p:nvSpPr>
              <p:spPr bwMode="auto">
                <a:xfrm>
                  <a:off x="2032962" y="3961927"/>
                  <a:ext cx="295594" cy="150176"/>
                </a:xfrm>
                <a:custGeom>
                  <a:avLst/>
                  <a:gdLst>
                    <a:gd name="T0" fmla="*/ 110 w 111"/>
                    <a:gd name="T1" fmla="*/ 31 h 40"/>
                    <a:gd name="T2" fmla="*/ 108 w 111"/>
                    <a:gd name="T3" fmla="*/ 28 h 40"/>
                    <a:gd name="T4" fmla="*/ 72 w 111"/>
                    <a:gd name="T5" fmla="*/ 2 h 40"/>
                    <a:gd name="T6" fmla="*/ 63 w 111"/>
                    <a:gd name="T7" fmla="*/ 1 h 40"/>
                    <a:gd name="T8" fmla="*/ 41 w 111"/>
                    <a:gd name="T9" fmla="*/ 6 h 40"/>
                    <a:gd name="T10" fmla="*/ 13 w 111"/>
                    <a:gd name="T11" fmla="*/ 9 h 40"/>
                    <a:gd name="T12" fmla="*/ 0 w 111"/>
                    <a:gd name="T13" fmla="*/ 32 h 40"/>
                    <a:gd name="T14" fmla="*/ 34 w 111"/>
                    <a:gd name="T15" fmla="*/ 38 h 40"/>
                    <a:gd name="T16" fmla="*/ 40 w 111"/>
                    <a:gd name="T17" fmla="*/ 39 h 40"/>
                    <a:gd name="T18" fmla="*/ 73 w 111"/>
                    <a:gd name="T19" fmla="*/ 26 h 40"/>
                    <a:gd name="T20" fmla="*/ 102 w 111"/>
                    <a:gd name="T21" fmla="*/ 38 h 40"/>
                    <a:gd name="T22" fmla="*/ 110 w 111"/>
                    <a:gd name="T23" fmla="*/ 36 h 40"/>
                    <a:gd name="T24" fmla="*/ 110 w 111"/>
                    <a:gd name="T2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40">
                      <a:moveTo>
                        <a:pt x="110" y="31"/>
                      </a:moveTo>
                      <a:cubicBezTo>
                        <a:pt x="110" y="30"/>
                        <a:pt x="109" y="29"/>
                        <a:pt x="108" y="28"/>
                      </a:cubicBezTo>
                      <a:cubicBezTo>
                        <a:pt x="72" y="2"/>
                        <a:pt x="72" y="2"/>
                        <a:pt x="72" y="2"/>
                      </a:cubicBezTo>
                      <a:cubicBezTo>
                        <a:pt x="69" y="0"/>
                        <a:pt x="66" y="0"/>
                        <a:pt x="63" y="1"/>
                      </a:cubicBezTo>
                      <a:cubicBezTo>
                        <a:pt x="41" y="6"/>
                        <a:pt x="41" y="6"/>
                        <a:pt x="41" y="6"/>
                      </a:cubicBezTo>
                      <a:cubicBezTo>
                        <a:pt x="13" y="9"/>
                        <a:pt x="13" y="9"/>
                        <a:pt x="13" y="9"/>
                      </a:cubicBezTo>
                      <a:cubicBezTo>
                        <a:pt x="0" y="32"/>
                        <a:pt x="0" y="32"/>
                        <a:pt x="0" y="32"/>
                      </a:cubicBezTo>
                      <a:cubicBezTo>
                        <a:pt x="34" y="38"/>
                        <a:pt x="34" y="38"/>
                        <a:pt x="34" y="38"/>
                      </a:cubicBezTo>
                      <a:cubicBezTo>
                        <a:pt x="36" y="40"/>
                        <a:pt x="38" y="40"/>
                        <a:pt x="40" y="39"/>
                      </a:cubicBezTo>
                      <a:cubicBezTo>
                        <a:pt x="73" y="26"/>
                        <a:pt x="73" y="26"/>
                        <a:pt x="73" y="26"/>
                      </a:cubicBezTo>
                      <a:cubicBezTo>
                        <a:pt x="102" y="38"/>
                        <a:pt x="102" y="38"/>
                        <a:pt x="102" y="38"/>
                      </a:cubicBezTo>
                      <a:cubicBezTo>
                        <a:pt x="105" y="40"/>
                        <a:pt x="108" y="38"/>
                        <a:pt x="110" y="36"/>
                      </a:cubicBezTo>
                      <a:cubicBezTo>
                        <a:pt x="111" y="34"/>
                        <a:pt x="111" y="32"/>
                        <a:pt x="110" y="31"/>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403" name="Freeform 43"/>
                <p:cNvSpPr>
                  <a:spLocks/>
                </p:cNvSpPr>
                <p:nvPr/>
              </p:nvSpPr>
              <p:spPr bwMode="auto">
                <a:xfrm>
                  <a:off x="1184283" y="3680778"/>
                  <a:ext cx="915035" cy="427832"/>
                </a:xfrm>
                <a:custGeom>
                  <a:avLst/>
                  <a:gdLst>
                    <a:gd name="T0" fmla="*/ 6 w 260"/>
                    <a:gd name="T1" fmla="*/ 14 h 122"/>
                    <a:gd name="T2" fmla="*/ 46 w 260"/>
                    <a:gd name="T3" fmla="*/ 9 h 122"/>
                    <a:gd name="T4" fmla="*/ 133 w 260"/>
                    <a:gd name="T5" fmla="*/ 77 h 122"/>
                    <a:gd name="T6" fmla="*/ 136 w 260"/>
                    <a:gd name="T7" fmla="*/ 77 h 122"/>
                    <a:gd name="T8" fmla="*/ 162 w 260"/>
                    <a:gd name="T9" fmla="*/ 77 h 122"/>
                    <a:gd name="T10" fmla="*/ 260 w 260"/>
                    <a:gd name="T11" fmla="*/ 81 h 122"/>
                    <a:gd name="T12" fmla="*/ 260 w 260"/>
                    <a:gd name="T13" fmla="*/ 88 h 122"/>
                    <a:gd name="T14" fmla="*/ 260 w 260"/>
                    <a:gd name="T15" fmla="*/ 113 h 122"/>
                    <a:gd name="T16" fmla="*/ 260 w 260"/>
                    <a:gd name="T17" fmla="*/ 122 h 122"/>
                    <a:gd name="T18" fmla="*/ 146 w 260"/>
                    <a:gd name="T19" fmla="*/ 122 h 122"/>
                    <a:gd name="T20" fmla="*/ 115 w 260"/>
                    <a:gd name="T21" fmla="*/ 122 h 122"/>
                    <a:gd name="T22" fmla="*/ 13 w 260"/>
                    <a:gd name="T23" fmla="*/ 55 h 122"/>
                    <a:gd name="T24" fmla="*/ 0 w 260"/>
                    <a:gd name="T25" fmla="*/ 32 h 122"/>
                    <a:gd name="T26" fmla="*/ 6 w 260"/>
                    <a:gd name="T27"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22">
                      <a:moveTo>
                        <a:pt x="6" y="14"/>
                      </a:moveTo>
                      <a:cubicBezTo>
                        <a:pt x="16" y="2"/>
                        <a:pt x="33" y="0"/>
                        <a:pt x="46" y="9"/>
                      </a:cubicBezTo>
                      <a:cubicBezTo>
                        <a:pt x="133" y="77"/>
                        <a:pt x="133" y="77"/>
                        <a:pt x="133" y="77"/>
                      </a:cubicBezTo>
                      <a:cubicBezTo>
                        <a:pt x="136" y="77"/>
                        <a:pt x="136" y="77"/>
                        <a:pt x="136" y="77"/>
                      </a:cubicBezTo>
                      <a:cubicBezTo>
                        <a:pt x="162" y="77"/>
                        <a:pt x="162" y="77"/>
                        <a:pt x="162" y="77"/>
                      </a:cubicBezTo>
                      <a:cubicBezTo>
                        <a:pt x="260" y="81"/>
                        <a:pt x="260" y="81"/>
                        <a:pt x="260" y="81"/>
                      </a:cubicBezTo>
                      <a:cubicBezTo>
                        <a:pt x="260" y="88"/>
                        <a:pt x="260" y="88"/>
                        <a:pt x="260" y="88"/>
                      </a:cubicBezTo>
                      <a:cubicBezTo>
                        <a:pt x="260" y="113"/>
                        <a:pt x="260" y="113"/>
                        <a:pt x="260" y="113"/>
                      </a:cubicBezTo>
                      <a:cubicBezTo>
                        <a:pt x="260" y="122"/>
                        <a:pt x="260" y="122"/>
                        <a:pt x="260" y="122"/>
                      </a:cubicBezTo>
                      <a:cubicBezTo>
                        <a:pt x="146" y="122"/>
                        <a:pt x="146" y="122"/>
                        <a:pt x="146" y="122"/>
                      </a:cubicBezTo>
                      <a:cubicBezTo>
                        <a:pt x="115" y="122"/>
                        <a:pt x="115" y="122"/>
                        <a:pt x="115" y="122"/>
                      </a:cubicBezTo>
                      <a:cubicBezTo>
                        <a:pt x="13" y="55"/>
                        <a:pt x="13" y="55"/>
                        <a:pt x="13" y="55"/>
                      </a:cubicBezTo>
                      <a:cubicBezTo>
                        <a:pt x="4" y="50"/>
                        <a:pt x="0" y="41"/>
                        <a:pt x="0" y="32"/>
                      </a:cubicBezTo>
                      <a:cubicBezTo>
                        <a:pt x="0" y="25"/>
                        <a:pt x="2" y="19"/>
                        <a:pt x="6" y="14"/>
                      </a:cubicBezTo>
                      <a:close/>
                    </a:path>
                  </a:pathLst>
                </a:custGeom>
                <a:solidFill>
                  <a:srgbClr val="D69829"/>
                </a:solidFill>
                <a:ln>
                  <a:noFill/>
                </a:ln>
              </p:spPr>
              <p:txBody>
                <a:bodyPr vert="horz" wrap="square" lIns="68580" tIns="34290" rIns="68580" bIns="34290" numCol="1" anchor="t" anchorCtr="0" compatLnSpc="1">
                  <a:prstTxWarp prst="textNoShape">
                    <a:avLst/>
                  </a:prstTxWarp>
                  <a:normAutofit/>
                </a:bodyPr>
                <a:lstStyle/>
                <a:p>
                  <a:endParaRPr lang="en-US" sz="1350" dirty="0"/>
                </a:p>
              </p:txBody>
            </p:sp>
            <p:sp>
              <p:nvSpPr>
                <p:cNvPr id="404" name="Freeform 143"/>
                <p:cNvSpPr>
                  <a:spLocks/>
                </p:cNvSpPr>
                <p:nvPr/>
              </p:nvSpPr>
              <p:spPr bwMode="auto">
                <a:xfrm>
                  <a:off x="1193929" y="3530600"/>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405" name="Freeform 150"/>
                <p:cNvSpPr>
                  <a:spLocks/>
                </p:cNvSpPr>
                <p:nvPr/>
              </p:nvSpPr>
              <p:spPr bwMode="auto">
                <a:xfrm>
                  <a:off x="1200279" y="3533775"/>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996633"/>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381" name="Freeform 168"/>
                <p:cNvSpPr>
                  <a:spLocks/>
                </p:cNvSpPr>
                <p:nvPr/>
              </p:nvSpPr>
              <p:spPr bwMode="auto">
                <a:xfrm>
                  <a:off x="1460098" y="3591797"/>
                  <a:ext cx="57150" cy="93663"/>
                </a:xfrm>
                <a:custGeom>
                  <a:avLst/>
                  <a:gdLst>
                    <a:gd name="T0" fmla="*/ 0 w 36"/>
                    <a:gd name="T1" fmla="*/ 0 h 59"/>
                    <a:gd name="T2" fmla="*/ 10 w 36"/>
                    <a:gd name="T3" fmla="*/ 49 h 59"/>
                    <a:gd name="T4" fmla="*/ 36 w 36"/>
                    <a:gd name="T5" fmla="*/ 59 h 59"/>
                    <a:gd name="T6" fmla="*/ 0 w 36"/>
                    <a:gd name="T7" fmla="*/ 0 h 59"/>
                  </a:gdLst>
                  <a:ahLst/>
                  <a:cxnLst>
                    <a:cxn ang="0">
                      <a:pos x="T0" y="T1"/>
                    </a:cxn>
                    <a:cxn ang="0">
                      <a:pos x="T2" y="T3"/>
                    </a:cxn>
                    <a:cxn ang="0">
                      <a:pos x="T4" y="T5"/>
                    </a:cxn>
                    <a:cxn ang="0">
                      <a:pos x="T6" y="T7"/>
                    </a:cxn>
                  </a:cxnLst>
                  <a:rect l="0" t="0" r="r" b="b"/>
                  <a:pathLst>
                    <a:path w="36" h="59">
                      <a:moveTo>
                        <a:pt x="0" y="0"/>
                      </a:moveTo>
                      <a:lnTo>
                        <a:pt x="10" y="49"/>
                      </a:lnTo>
                      <a:lnTo>
                        <a:pt x="36" y="59"/>
                      </a:lnTo>
                      <a:lnTo>
                        <a:pt x="0" y="0"/>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grpSp>
        <p:nvGrpSpPr>
          <p:cNvPr id="426" name="Group 425"/>
          <p:cNvGrpSpPr/>
          <p:nvPr/>
        </p:nvGrpSpPr>
        <p:grpSpPr>
          <a:xfrm flipH="1">
            <a:off x="585586" y="2553751"/>
            <a:ext cx="686802" cy="741763"/>
            <a:chOff x="4610100" y="360363"/>
            <a:chExt cx="1331913" cy="1330325"/>
          </a:xfrm>
        </p:grpSpPr>
        <p:sp>
          <p:nvSpPr>
            <p:cNvPr id="427" name="Oval 22"/>
            <p:cNvSpPr>
              <a:spLocks noChangeArrowheads="1"/>
            </p:cNvSpPr>
            <p:nvPr/>
          </p:nvSpPr>
          <p:spPr bwMode="auto">
            <a:xfrm>
              <a:off x="4610100" y="360363"/>
              <a:ext cx="1331913" cy="1330325"/>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28" name="Freeform 23"/>
            <p:cNvSpPr>
              <a:spLocks/>
            </p:cNvSpPr>
            <p:nvPr/>
          </p:nvSpPr>
          <p:spPr bwMode="auto">
            <a:xfrm>
              <a:off x="4889500" y="733426"/>
              <a:ext cx="773113" cy="677863"/>
            </a:xfrm>
            <a:custGeom>
              <a:avLst/>
              <a:gdLst>
                <a:gd name="T0" fmla="*/ 178 w 204"/>
                <a:gd name="T1" fmla="*/ 129 h 179"/>
                <a:gd name="T2" fmla="*/ 192 w 204"/>
                <a:gd name="T3" fmla="*/ 179 h 179"/>
                <a:gd name="T4" fmla="*/ 129 w 204"/>
                <a:gd name="T5" fmla="*/ 151 h 179"/>
                <a:gd name="T6" fmla="*/ 102 w 204"/>
                <a:gd name="T7" fmla="*/ 154 h 179"/>
                <a:gd name="T8" fmla="*/ 0 w 204"/>
                <a:gd name="T9" fmla="*/ 77 h 179"/>
                <a:gd name="T10" fmla="*/ 102 w 204"/>
                <a:gd name="T11" fmla="*/ 0 h 179"/>
                <a:gd name="T12" fmla="*/ 204 w 204"/>
                <a:gd name="T13" fmla="*/ 77 h 179"/>
                <a:gd name="T14" fmla="*/ 178 w 204"/>
                <a:gd name="T15" fmla="*/ 12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79">
                  <a:moveTo>
                    <a:pt x="178" y="129"/>
                  </a:moveTo>
                  <a:cubicBezTo>
                    <a:pt x="172" y="146"/>
                    <a:pt x="177" y="166"/>
                    <a:pt x="192" y="179"/>
                  </a:cubicBezTo>
                  <a:cubicBezTo>
                    <a:pt x="167" y="179"/>
                    <a:pt x="145" y="169"/>
                    <a:pt x="129" y="151"/>
                  </a:cubicBezTo>
                  <a:cubicBezTo>
                    <a:pt x="120" y="153"/>
                    <a:pt x="111" y="154"/>
                    <a:pt x="102" y="154"/>
                  </a:cubicBezTo>
                  <a:cubicBezTo>
                    <a:pt x="45" y="154"/>
                    <a:pt x="0" y="119"/>
                    <a:pt x="0" y="77"/>
                  </a:cubicBezTo>
                  <a:cubicBezTo>
                    <a:pt x="0" y="35"/>
                    <a:pt x="45" y="0"/>
                    <a:pt x="102" y="0"/>
                  </a:cubicBezTo>
                  <a:cubicBezTo>
                    <a:pt x="159" y="0"/>
                    <a:pt x="204" y="35"/>
                    <a:pt x="204" y="77"/>
                  </a:cubicBezTo>
                  <a:cubicBezTo>
                    <a:pt x="204" y="97"/>
                    <a:pt x="194" y="116"/>
                    <a:pt x="178" y="129"/>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29" name="Freeform 24"/>
            <p:cNvSpPr>
              <a:spLocks/>
            </p:cNvSpPr>
            <p:nvPr/>
          </p:nvSpPr>
          <p:spPr bwMode="auto">
            <a:xfrm>
              <a:off x="4889500" y="733426"/>
              <a:ext cx="677863" cy="557213"/>
            </a:xfrm>
            <a:custGeom>
              <a:avLst/>
              <a:gdLst>
                <a:gd name="T0" fmla="*/ 102 w 179"/>
                <a:gd name="T1" fmla="*/ 0 h 147"/>
                <a:gd name="T2" fmla="*/ 0 w 179"/>
                <a:gd name="T3" fmla="*/ 77 h 147"/>
                <a:gd name="T4" fmla="*/ 59 w 179"/>
                <a:gd name="T5" fmla="*/ 147 h 147"/>
                <a:gd name="T6" fmla="*/ 179 w 179"/>
                <a:gd name="T7" fmla="*/ 26 h 147"/>
                <a:gd name="T8" fmla="*/ 102 w 179"/>
                <a:gd name="T9" fmla="*/ 0 h 147"/>
              </a:gdLst>
              <a:ahLst/>
              <a:cxnLst>
                <a:cxn ang="0">
                  <a:pos x="T0" y="T1"/>
                </a:cxn>
                <a:cxn ang="0">
                  <a:pos x="T2" y="T3"/>
                </a:cxn>
                <a:cxn ang="0">
                  <a:pos x="T4" y="T5"/>
                </a:cxn>
                <a:cxn ang="0">
                  <a:pos x="T6" y="T7"/>
                </a:cxn>
                <a:cxn ang="0">
                  <a:pos x="T8" y="T9"/>
                </a:cxn>
              </a:cxnLst>
              <a:rect l="0" t="0" r="r" b="b"/>
              <a:pathLst>
                <a:path w="179" h="147">
                  <a:moveTo>
                    <a:pt x="102" y="0"/>
                  </a:moveTo>
                  <a:cubicBezTo>
                    <a:pt x="45" y="0"/>
                    <a:pt x="0" y="35"/>
                    <a:pt x="0" y="77"/>
                  </a:cubicBezTo>
                  <a:cubicBezTo>
                    <a:pt x="0" y="108"/>
                    <a:pt x="24" y="134"/>
                    <a:pt x="59" y="147"/>
                  </a:cubicBezTo>
                  <a:cubicBezTo>
                    <a:pt x="179" y="26"/>
                    <a:pt x="179" y="26"/>
                    <a:pt x="179" y="26"/>
                  </a:cubicBezTo>
                  <a:cubicBezTo>
                    <a:pt x="158" y="8"/>
                    <a:pt x="130" y="0"/>
                    <a:pt x="1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30" name="Oval 25"/>
            <p:cNvSpPr>
              <a:spLocks noChangeArrowheads="1"/>
            </p:cNvSpPr>
            <p:nvPr/>
          </p:nvSpPr>
          <p:spPr bwMode="auto">
            <a:xfrm>
              <a:off x="5238750" y="1036638"/>
              <a:ext cx="76200"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431" name="Oval 26"/>
            <p:cNvSpPr>
              <a:spLocks noChangeArrowheads="1"/>
            </p:cNvSpPr>
            <p:nvPr/>
          </p:nvSpPr>
          <p:spPr bwMode="auto">
            <a:xfrm>
              <a:off x="5094288" y="1036638"/>
              <a:ext cx="73025"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432" name="Oval 27"/>
            <p:cNvSpPr>
              <a:spLocks noChangeArrowheads="1"/>
            </p:cNvSpPr>
            <p:nvPr/>
          </p:nvSpPr>
          <p:spPr bwMode="auto">
            <a:xfrm>
              <a:off x="5386388" y="1036638"/>
              <a:ext cx="71438"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grpSp>
        <p:nvGrpSpPr>
          <p:cNvPr id="433" name="Group 432"/>
          <p:cNvGrpSpPr/>
          <p:nvPr/>
        </p:nvGrpSpPr>
        <p:grpSpPr>
          <a:xfrm>
            <a:off x="3292088" y="2553751"/>
            <a:ext cx="649914" cy="741763"/>
            <a:chOff x="4610100" y="360363"/>
            <a:chExt cx="1331913" cy="1330325"/>
          </a:xfrm>
        </p:grpSpPr>
        <p:sp>
          <p:nvSpPr>
            <p:cNvPr id="434" name="Oval 22"/>
            <p:cNvSpPr>
              <a:spLocks noChangeArrowheads="1"/>
            </p:cNvSpPr>
            <p:nvPr/>
          </p:nvSpPr>
          <p:spPr bwMode="auto">
            <a:xfrm>
              <a:off x="4610100" y="360363"/>
              <a:ext cx="1331913" cy="1330325"/>
            </a:xfrm>
            <a:prstGeom prst="ellipse">
              <a:avLst/>
            </a:prstGeom>
            <a:solidFill>
              <a:srgbClr val="00B9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35" name="Freeform 23"/>
            <p:cNvSpPr>
              <a:spLocks/>
            </p:cNvSpPr>
            <p:nvPr/>
          </p:nvSpPr>
          <p:spPr bwMode="auto">
            <a:xfrm>
              <a:off x="4889500" y="733426"/>
              <a:ext cx="773113" cy="677863"/>
            </a:xfrm>
            <a:custGeom>
              <a:avLst/>
              <a:gdLst>
                <a:gd name="T0" fmla="*/ 178 w 204"/>
                <a:gd name="T1" fmla="*/ 129 h 179"/>
                <a:gd name="T2" fmla="*/ 192 w 204"/>
                <a:gd name="T3" fmla="*/ 179 h 179"/>
                <a:gd name="T4" fmla="*/ 129 w 204"/>
                <a:gd name="T5" fmla="*/ 151 h 179"/>
                <a:gd name="T6" fmla="*/ 102 w 204"/>
                <a:gd name="T7" fmla="*/ 154 h 179"/>
                <a:gd name="T8" fmla="*/ 0 w 204"/>
                <a:gd name="T9" fmla="*/ 77 h 179"/>
                <a:gd name="T10" fmla="*/ 102 w 204"/>
                <a:gd name="T11" fmla="*/ 0 h 179"/>
                <a:gd name="T12" fmla="*/ 204 w 204"/>
                <a:gd name="T13" fmla="*/ 77 h 179"/>
                <a:gd name="T14" fmla="*/ 178 w 204"/>
                <a:gd name="T15" fmla="*/ 12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79">
                  <a:moveTo>
                    <a:pt x="178" y="129"/>
                  </a:moveTo>
                  <a:cubicBezTo>
                    <a:pt x="172" y="146"/>
                    <a:pt x="177" y="166"/>
                    <a:pt x="192" y="179"/>
                  </a:cubicBezTo>
                  <a:cubicBezTo>
                    <a:pt x="167" y="179"/>
                    <a:pt x="145" y="169"/>
                    <a:pt x="129" y="151"/>
                  </a:cubicBezTo>
                  <a:cubicBezTo>
                    <a:pt x="120" y="153"/>
                    <a:pt x="111" y="154"/>
                    <a:pt x="102" y="154"/>
                  </a:cubicBezTo>
                  <a:cubicBezTo>
                    <a:pt x="45" y="154"/>
                    <a:pt x="0" y="119"/>
                    <a:pt x="0" y="77"/>
                  </a:cubicBezTo>
                  <a:cubicBezTo>
                    <a:pt x="0" y="35"/>
                    <a:pt x="45" y="0"/>
                    <a:pt x="102" y="0"/>
                  </a:cubicBezTo>
                  <a:cubicBezTo>
                    <a:pt x="159" y="0"/>
                    <a:pt x="204" y="35"/>
                    <a:pt x="204" y="77"/>
                  </a:cubicBezTo>
                  <a:cubicBezTo>
                    <a:pt x="204" y="97"/>
                    <a:pt x="194" y="116"/>
                    <a:pt x="178" y="129"/>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36" name="Freeform 24"/>
            <p:cNvSpPr>
              <a:spLocks/>
            </p:cNvSpPr>
            <p:nvPr/>
          </p:nvSpPr>
          <p:spPr bwMode="auto">
            <a:xfrm>
              <a:off x="4889500" y="733426"/>
              <a:ext cx="677863" cy="557213"/>
            </a:xfrm>
            <a:custGeom>
              <a:avLst/>
              <a:gdLst>
                <a:gd name="T0" fmla="*/ 102 w 179"/>
                <a:gd name="T1" fmla="*/ 0 h 147"/>
                <a:gd name="T2" fmla="*/ 0 w 179"/>
                <a:gd name="T3" fmla="*/ 77 h 147"/>
                <a:gd name="T4" fmla="*/ 59 w 179"/>
                <a:gd name="T5" fmla="*/ 147 h 147"/>
                <a:gd name="T6" fmla="*/ 179 w 179"/>
                <a:gd name="T7" fmla="*/ 26 h 147"/>
                <a:gd name="T8" fmla="*/ 102 w 179"/>
                <a:gd name="T9" fmla="*/ 0 h 147"/>
              </a:gdLst>
              <a:ahLst/>
              <a:cxnLst>
                <a:cxn ang="0">
                  <a:pos x="T0" y="T1"/>
                </a:cxn>
                <a:cxn ang="0">
                  <a:pos x="T2" y="T3"/>
                </a:cxn>
                <a:cxn ang="0">
                  <a:pos x="T4" y="T5"/>
                </a:cxn>
                <a:cxn ang="0">
                  <a:pos x="T6" y="T7"/>
                </a:cxn>
                <a:cxn ang="0">
                  <a:pos x="T8" y="T9"/>
                </a:cxn>
              </a:cxnLst>
              <a:rect l="0" t="0" r="r" b="b"/>
              <a:pathLst>
                <a:path w="179" h="147">
                  <a:moveTo>
                    <a:pt x="102" y="0"/>
                  </a:moveTo>
                  <a:cubicBezTo>
                    <a:pt x="45" y="0"/>
                    <a:pt x="0" y="35"/>
                    <a:pt x="0" y="77"/>
                  </a:cubicBezTo>
                  <a:cubicBezTo>
                    <a:pt x="0" y="108"/>
                    <a:pt x="24" y="134"/>
                    <a:pt x="59" y="147"/>
                  </a:cubicBezTo>
                  <a:cubicBezTo>
                    <a:pt x="179" y="26"/>
                    <a:pt x="179" y="26"/>
                    <a:pt x="179" y="26"/>
                  </a:cubicBezTo>
                  <a:cubicBezTo>
                    <a:pt x="158" y="8"/>
                    <a:pt x="130" y="0"/>
                    <a:pt x="1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437" name="Oval 25"/>
            <p:cNvSpPr>
              <a:spLocks noChangeArrowheads="1"/>
            </p:cNvSpPr>
            <p:nvPr/>
          </p:nvSpPr>
          <p:spPr bwMode="auto">
            <a:xfrm>
              <a:off x="5238750" y="1036638"/>
              <a:ext cx="76200"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438" name="Oval 26"/>
            <p:cNvSpPr>
              <a:spLocks noChangeArrowheads="1"/>
            </p:cNvSpPr>
            <p:nvPr/>
          </p:nvSpPr>
          <p:spPr bwMode="auto">
            <a:xfrm>
              <a:off x="5094288" y="1036638"/>
              <a:ext cx="73025"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439" name="Oval 27"/>
            <p:cNvSpPr>
              <a:spLocks noChangeArrowheads="1"/>
            </p:cNvSpPr>
            <p:nvPr/>
          </p:nvSpPr>
          <p:spPr bwMode="auto">
            <a:xfrm>
              <a:off x="5386388" y="1036638"/>
              <a:ext cx="71438"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grpSp>
        <p:nvGrpSpPr>
          <p:cNvPr id="9" name="Group 8"/>
          <p:cNvGrpSpPr/>
          <p:nvPr/>
        </p:nvGrpSpPr>
        <p:grpSpPr>
          <a:xfrm>
            <a:off x="638498" y="4485703"/>
            <a:ext cx="3467173" cy="1290893"/>
            <a:chOff x="1597421" y="4108610"/>
            <a:chExt cx="3681095" cy="1486059"/>
          </a:xfrm>
        </p:grpSpPr>
        <p:sp>
          <p:nvSpPr>
            <p:cNvPr id="83" name="Rectangle 50"/>
            <p:cNvSpPr>
              <a:spLocks noChangeArrowheads="1"/>
            </p:cNvSpPr>
            <p:nvPr/>
          </p:nvSpPr>
          <p:spPr bwMode="auto">
            <a:xfrm>
              <a:off x="419234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84" name="Rectangle 51"/>
            <p:cNvSpPr>
              <a:spLocks noChangeArrowheads="1"/>
            </p:cNvSpPr>
            <p:nvPr/>
          </p:nvSpPr>
          <p:spPr bwMode="auto">
            <a:xfrm>
              <a:off x="246006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85" name="Freeform 52"/>
            <p:cNvSpPr>
              <a:spLocks/>
            </p:cNvSpPr>
            <p:nvPr/>
          </p:nvSpPr>
          <p:spPr bwMode="auto">
            <a:xfrm>
              <a:off x="1597421" y="4108610"/>
              <a:ext cx="3681095" cy="195580"/>
            </a:xfrm>
            <a:custGeom>
              <a:avLst/>
              <a:gdLst>
                <a:gd name="T0" fmla="*/ 25 w 1046"/>
                <a:gd name="T1" fmla="*/ 0 h 56"/>
                <a:gd name="T2" fmla="*/ 1020 w 1046"/>
                <a:gd name="T3" fmla="*/ 0 h 56"/>
                <a:gd name="T4" fmla="*/ 1046 w 1046"/>
                <a:gd name="T5" fmla="*/ 26 h 56"/>
                <a:gd name="T6" fmla="*/ 1046 w 1046"/>
                <a:gd name="T7" fmla="*/ 31 h 56"/>
                <a:gd name="T8" fmla="*/ 1020 w 1046"/>
                <a:gd name="T9" fmla="*/ 56 h 56"/>
                <a:gd name="T10" fmla="*/ 25 w 1046"/>
                <a:gd name="T11" fmla="*/ 56 h 56"/>
                <a:gd name="T12" fmla="*/ 0 w 1046"/>
                <a:gd name="T13" fmla="*/ 31 h 56"/>
                <a:gd name="T14" fmla="*/ 0 w 1046"/>
                <a:gd name="T15" fmla="*/ 26 h 56"/>
                <a:gd name="T16" fmla="*/ 25 w 1046"/>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6" h="56">
                  <a:moveTo>
                    <a:pt x="25" y="0"/>
                  </a:moveTo>
                  <a:cubicBezTo>
                    <a:pt x="1020" y="0"/>
                    <a:pt x="1020" y="0"/>
                    <a:pt x="1020" y="0"/>
                  </a:cubicBezTo>
                  <a:cubicBezTo>
                    <a:pt x="1034" y="0"/>
                    <a:pt x="1046" y="12"/>
                    <a:pt x="1046" y="26"/>
                  </a:cubicBezTo>
                  <a:cubicBezTo>
                    <a:pt x="1046" y="31"/>
                    <a:pt x="1046" y="31"/>
                    <a:pt x="1046" y="31"/>
                  </a:cubicBezTo>
                  <a:cubicBezTo>
                    <a:pt x="1046" y="45"/>
                    <a:pt x="1034" y="56"/>
                    <a:pt x="1020" y="56"/>
                  </a:cubicBezTo>
                  <a:cubicBezTo>
                    <a:pt x="25" y="56"/>
                    <a:pt x="25" y="56"/>
                    <a:pt x="25" y="56"/>
                  </a:cubicBezTo>
                  <a:cubicBezTo>
                    <a:pt x="11" y="56"/>
                    <a:pt x="0" y="45"/>
                    <a:pt x="0" y="31"/>
                  </a:cubicBezTo>
                  <a:cubicBezTo>
                    <a:pt x="0" y="26"/>
                    <a:pt x="0" y="26"/>
                    <a:pt x="0" y="26"/>
                  </a:cubicBezTo>
                  <a:cubicBezTo>
                    <a:pt x="0" y="12"/>
                    <a:pt x="11" y="0"/>
                    <a:pt x="25" y="0"/>
                  </a:cubicBezTo>
                  <a:close/>
                </a:path>
              </a:pathLst>
            </a:custGeom>
            <a:solidFill>
              <a:schemeClr val="accent6"/>
            </a:solidFill>
            <a:ln>
              <a:noFill/>
            </a:ln>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86" name="Rectangle 53"/>
            <p:cNvSpPr>
              <a:spLocks noChangeArrowheads="1"/>
            </p:cNvSpPr>
            <p:nvPr/>
          </p:nvSpPr>
          <p:spPr bwMode="auto">
            <a:xfrm>
              <a:off x="2526426" y="5222717"/>
              <a:ext cx="1819593" cy="66357"/>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3" name="Rectangle 74"/>
            <p:cNvSpPr>
              <a:spLocks noChangeArrowheads="1"/>
            </p:cNvSpPr>
            <p:nvPr/>
          </p:nvSpPr>
          <p:spPr bwMode="auto">
            <a:xfrm>
              <a:off x="1819196" y="4304190"/>
              <a:ext cx="3234055" cy="132715"/>
            </a:xfrm>
            <a:prstGeom prst="rect">
              <a:avLst/>
            </a:prstGeom>
            <a:solidFill>
              <a:schemeClr val="accent6">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163" name="Rectangle 162"/>
          <p:cNvSpPr/>
          <p:nvPr/>
        </p:nvSpPr>
        <p:spPr>
          <a:xfrm>
            <a:off x="-2749" y="-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100" dirty="0">
                <a:solidFill>
                  <a:srgbClr val="8E7339"/>
                </a:solidFill>
                <a:latin typeface="Verdana" panose="020B0604030504040204" pitchFamily="34" charset="0"/>
                <a:ea typeface="Verdana" panose="020B0604030504040204" pitchFamily="34" charset="0"/>
                <a:cs typeface="Verdana" panose="020B0604030504040204" pitchFamily="34" charset="0"/>
              </a:rPr>
              <a:t>Option Amplitude /Confort   </a:t>
            </a:r>
          </a:p>
          <a:p>
            <a:r>
              <a:rPr lang="fr-FR" sz="2100" dirty="0">
                <a:solidFill>
                  <a:srgbClr val="8E7339"/>
                </a:solidFill>
                <a:latin typeface="Verdana" panose="020B0604030504040204" pitchFamily="34" charset="0"/>
                <a:ea typeface="Verdana" panose="020B0604030504040204" pitchFamily="34" charset="0"/>
                <a:cs typeface="Verdana" panose="020B0604030504040204" pitchFamily="34" charset="0"/>
              </a:rPr>
              <a:t>(Sensibilisation/ Désensibilisation)</a:t>
            </a:r>
          </a:p>
        </p:txBody>
      </p:sp>
      <p:sp>
        <p:nvSpPr>
          <p:cNvPr id="164" name="Rectangle 163"/>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190"/>
          <p:cNvSpPr/>
          <p:nvPr/>
        </p:nvSpPr>
        <p:spPr>
          <a:xfrm>
            <a:off x="7713369" y="3168886"/>
            <a:ext cx="132961" cy="10859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4" name="ZoneTexte 193"/>
          <p:cNvSpPr txBox="1"/>
          <p:nvPr/>
        </p:nvSpPr>
        <p:spPr>
          <a:xfrm>
            <a:off x="5476238" y="3081801"/>
            <a:ext cx="933903" cy="400110"/>
          </a:xfrm>
          <a:prstGeom prst="rect">
            <a:avLst/>
          </a:prstGeom>
          <a:noFill/>
        </p:spPr>
        <p:txBody>
          <a:bodyPr wrap="square" rtlCol="0">
            <a:spAutoFit/>
          </a:bodyPr>
          <a:lstStyle/>
          <a:p>
            <a:r>
              <a:rPr lang="fr-FR" sz="1000" dirty="0"/>
              <a:t>Actif en euros</a:t>
            </a:r>
          </a:p>
        </p:txBody>
      </p:sp>
      <p:sp>
        <p:nvSpPr>
          <p:cNvPr id="195" name="ZoneTexte 194"/>
          <p:cNvSpPr txBox="1"/>
          <p:nvPr/>
        </p:nvSpPr>
        <p:spPr>
          <a:xfrm>
            <a:off x="7846330" y="3100071"/>
            <a:ext cx="860383" cy="246221"/>
          </a:xfrm>
          <a:prstGeom prst="rect">
            <a:avLst/>
          </a:prstGeom>
          <a:noFill/>
        </p:spPr>
        <p:txBody>
          <a:bodyPr wrap="square" rtlCol="0">
            <a:spAutoFit/>
          </a:bodyPr>
          <a:lstStyle/>
          <a:p>
            <a:r>
              <a:rPr lang="fr-FR" sz="1000" dirty="0"/>
              <a:t>Plus-values</a:t>
            </a:r>
          </a:p>
        </p:txBody>
      </p:sp>
      <p:sp>
        <p:nvSpPr>
          <p:cNvPr id="197" name="Rectangle 196"/>
          <p:cNvSpPr/>
          <p:nvPr/>
        </p:nvSpPr>
        <p:spPr>
          <a:xfrm>
            <a:off x="5308773" y="3175804"/>
            <a:ext cx="132961" cy="108592"/>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8" name="Groupe 197"/>
          <p:cNvGrpSpPr/>
          <p:nvPr/>
        </p:nvGrpSpPr>
        <p:grpSpPr>
          <a:xfrm>
            <a:off x="2476063" y="3596227"/>
            <a:ext cx="471634" cy="620108"/>
            <a:chOff x="759998" y="2564904"/>
            <a:chExt cx="6282247" cy="4695065"/>
          </a:xfrm>
        </p:grpSpPr>
        <p:cxnSp>
          <p:nvCxnSpPr>
            <p:cNvPr id="200" name="Connecteur droit 199"/>
            <p:cNvCxnSpPr/>
            <p:nvPr/>
          </p:nvCxnSpPr>
          <p:spPr>
            <a:xfrm flipV="1">
              <a:off x="1043608" y="5301047"/>
              <a:ext cx="5976664" cy="161"/>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01" name="Connecteur droit 200"/>
            <p:cNvCxnSpPr/>
            <p:nvPr/>
          </p:nvCxnSpPr>
          <p:spPr>
            <a:xfrm>
              <a:off x="1019446" y="4869160"/>
              <a:ext cx="602279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02" name="Connecteur droit 201"/>
            <p:cNvCxnSpPr/>
            <p:nvPr/>
          </p:nvCxnSpPr>
          <p:spPr>
            <a:xfrm flipV="1">
              <a:off x="1007106" y="4500381"/>
              <a:ext cx="6035139" cy="8739"/>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03" name="Connecteur droit 202"/>
            <p:cNvCxnSpPr/>
            <p:nvPr/>
          </p:nvCxnSpPr>
          <p:spPr>
            <a:xfrm flipV="1">
              <a:off x="971600" y="4142096"/>
              <a:ext cx="6070645" cy="6984"/>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04" name="Connecteur droit 203"/>
            <p:cNvCxnSpPr/>
            <p:nvPr/>
          </p:nvCxnSpPr>
          <p:spPr>
            <a:xfrm flipV="1">
              <a:off x="971600" y="3787715"/>
              <a:ext cx="6048672" cy="1325"/>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05" name="Connecteur droit 204"/>
            <p:cNvCxnSpPr/>
            <p:nvPr/>
          </p:nvCxnSpPr>
          <p:spPr>
            <a:xfrm>
              <a:off x="968563" y="3438642"/>
              <a:ext cx="605170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06" name="Connecteur droit 205"/>
            <p:cNvCxnSpPr/>
            <p:nvPr/>
          </p:nvCxnSpPr>
          <p:spPr>
            <a:xfrm>
              <a:off x="968563" y="3212976"/>
              <a:ext cx="605170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07" name="Connecteur droit 206"/>
            <p:cNvCxnSpPr/>
            <p:nvPr/>
          </p:nvCxnSpPr>
          <p:spPr>
            <a:xfrm flipV="1">
              <a:off x="1196008" y="2564904"/>
              <a:ext cx="0" cy="2888704"/>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sp>
          <p:nvSpPr>
            <p:cNvPr id="208" name="ZoneTexte 207"/>
            <p:cNvSpPr txBox="1"/>
            <p:nvPr/>
          </p:nvSpPr>
          <p:spPr>
            <a:xfrm>
              <a:off x="759998" y="5162708"/>
              <a:ext cx="2460649" cy="2097261"/>
            </a:xfrm>
            <a:prstGeom prst="rect">
              <a:avLst/>
            </a:prstGeom>
            <a:noFill/>
          </p:spPr>
          <p:txBody>
            <a:bodyPr wrap="none" rtlCol="0">
              <a:spAutoFit/>
            </a:bodyPr>
            <a:lstStyle/>
            <a:p>
              <a:endParaRPr lang="fr-FR" sz="1200" dirty="0"/>
            </a:p>
          </p:txBody>
        </p:sp>
        <p:sp>
          <p:nvSpPr>
            <p:cNvPr id="209" name="Rectangle 208"/>
            <p:cNvSpPr/>
            <p:nvPr/>
          </p:nvSpPr>
          <p:spPr>
            <a:xfrm>
              <a:off x="1835696" y="3438642"/>
              <a:ext cx="1728000" cy="186240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Rectangle 209"/>
            <p:cNvSpPr/>
            <p:nvPr/>
          </p:nvSpPr>
          <p:spPr>
            <a:xfrm>
              <a:off x="4852343" y="3427945"/>
              <a:ext cx="1728000" cy="1883798"/>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dirty="0"/>
            </a:p>
          </p:txBody>
        </p:sp>
        <p:cxnSp>
          <p:nvCxnSpPr>
            <p:cNvPr id="218" name="Connecteur droit 217"/>
            <p:cNvCxnSpPr/>
            <p:nvPr/>
          </p:nvCxnSpPr>
          <p:spPr>
            <a:xfrm>
              <a:off x="968563" y="3068960"/>
              <a:ext cx="6051709" cy="5516"/>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19" name="Connecteur droit 218"/>
            <p:cNvCxnSpPr/>
            <p:nvPr/>
          </p:nvCxnSpPr>
          <p:spPr>
            <a:xfrm>
              <a:off x="968563" y="2924944"/>
              <a:ext cx="605170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sp>
          <p:nvSpPr>
            <p:cNvPr id="220" name="Rectangle 219"/>
            <p:cNvSpPr/>
            <p:nvPr/>
          </p:nvSpPr>
          <p:spPr>
            <a:xfrm>
              <a:off x="4852343" y="3074476"/>
              <a:ext cx="1728000" cy="347123"/>
            </a:xfrm>
            <a:prstGeom prst="rect">
              <a:avLst/>
            </a:prstGeom>
            <a:solidFill>
              <a:srgbClr val="990033"/>
            </a:solidFill>
            <a:ln>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00" dirty="0"/>
            </a:p>
          </p:txBody>
        </p:sp>
        <p:sp>
          <p:nvSpPr>
            <p:cNvPr id="221" name="Ellipse 220"/>
            <p:cNvSpPr/>
            <p:nvPr/>
          </p:nvSpPr>
          <p:spPr>
            <a:xfrm>
              <a:off x="4709516" y="2939677"/>
              <a:ext cx="1870827" cy="345307"/>
            </a:xfrm>
            <a:prstGeom prst="ellipse">
              <a:avLst/>
            </a:prstGeom>
            <a:noFill/>
            <a:ln w="9525">
              <a:solidFill>
                <a:srgbClr val="3919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2" name="Connecteur droit 221"/>
            <p:cNvCxnSpPr>
              <a:endCxn id="220" idx="3"/>
            </p:cNvCxnSpPr>
            <p:nvPr/>
          </p:nvCxnSpPr>
          <p:spPr>
            <a:xfrm>
              <a:off x="1196008" y="3212976"/>
              <a:ext cx="5384335" cy="3506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224" name="ZoneTexte 223"/>
          <p:cNvSpPr txBox="1"/>
          <p:nvPr/>
        </p:nvSpPr>
        <p:spPr>
          <a:xfrm>
            <a:off x="3906018" y="2430641"/>
            <a:ext cx="567804" cy="246221"/>
          </a:xfrm>
          <a:prstGeom prst="rect">
            <a:avLst/>
          </a:prstGeom>
          <a:noFill/>
        </p:spPr>
        <p:txBody>
          <a:bodyPr wrap="square" rtlCol="0">
            <a:spAutoFit/>
          </a:bodyPr>
          <a:lstStyle/>
          <a:p>
            <a:r>
              <a:rPr lang="fr-FR" sz="1000" dirty="0"/>
              <a:t>40 000</a:t>
            </a:r>
          </a:p>
        </p:txBody>
      </p:sp>
      <p:sp>
        <p:nvSpPr>
          <p:cNvPr id="225" name="ZoneTexte 224"/>
          <p:cNvSpPr txBox="1"/>
          <p:nvPr/>
        </p:nvSpPr>
        <p:spPr>
          <a:xfrm>
            <a:off x="3906018" y="2067379"/>
            <a:ext cx="567804" cy="246221"/>
          </a:xfrm>
          <a:prstGeom prst="rect">
            <a:avLst/>
          </a:prstGeom>
          <a:noFill/>
        </p:spPr>
        <p:txBody>
          <a:bodyPr wrap="square" rtlCol="0">
            <a:spAutoFit/>
          </a:bodyPr>
          <a:lstStyle/>
          <a:p>
            <a:r>
              <a:rPr lang="fr-FR" sz="1000" dirty="0"/>
              <a:t>80 000</a:t>
            </a:r>
          </a:p>
        </p:txBody>
      </p:sp>
      <p:sp>
        <p:nvSpPr>
          <p:cNvPr id="226" name="ZoneTexte 225"/>
          <p:cNvSpPr txBox="1"/>
          <p:nvPr/>
        </p:nvSpPr>
        <p:spPr>
          <a:xfrm>
            <a:off x="3817494" y="1767812"/>
            <a:ext cx="644062" cy="246221"/>
          </a:xfrm>
          <a:prstGeom prst="rect">
            <a:avLst/>
          </a:prstGeom>
          <a:noFill/>
        </p:spPr>
        <p:txBody>
          <a:bodyPr wrap="square" rtlCol="0">
            <a:spAutoFit/>
          </a:bodyPr>
          <a:lstStyle/>
          <a:p>
            <a:r>
              <a:rPr lang="fr-FR" sz="1000" dirty="0"/>
              <a:t>120 000</a:t>
            </a:r>
          </a:p>
        </p:txBody>
      </p:sp>
      <p:sp>
        <p:nvSpPr>
          <p:cNvPr id="227" name="ZoneTexte 226"/>
          <p:cNvSpPr txBox="1"/>
          <p:nvPr/>
        </p:nvSpPr>
        <p:spPr>
          <a:xfrm>
            <a:off x="3841119" y="1538616"/>
            <a:ext cx="644062" cy="246221"/>
          </a:xfrm>
          <a:prstGeom prst="rect">
            <a:avLst/>
          </a:prstGeom>
          <a:noFill/>
        </p:spPr>
        <p:txBody>
          <a:bodyPr wrap="square" rtlCol="0">
            <a:spAutoFit/>
          </a:bodyPr>
          <a:lstStyle/>
          <a:p>
            <a:r>
              <a:rPr lang="fr-FR" sz="1000" dirty="0"/>
              <a:t>200 000</a:t>
            </a:r>
          </a:p>
        </p:txBody>
      </p:sp>
      <p:grpSp>
        <p:nvGrpSpPr>
          <p:cNvPr id="230" name="Groupe 229"/>
          <p:cNvGrpSpPr/>
          <p:nvPr/>
        </p:nvGrpSpPr>
        <p:grpSpPr>
          <a:xfrm>
            <a:off x="4194050" y="1023179"/>
            <a:ext cx="4899279" cy="2095254"/>
            <a:chOff x="759998" y="2564904"/>
            <a:chExt cx="6282247" cy="2943733"/>
          </a:xfrm>
        </p:grpSpPr>
        <p:sp>
          <p:nvSpPr>
            <p:cNvPr id="231" name="Text Box 186"/>
            <p:cNvSpPr txBox="1">
              <a:spLocks noChangeArrowheads="1"/>
            </p:cNvSpPr>
            <p:nvPr/>
          </p:nvSpPr>
          <p:spPr bwMode="auto">
            <a:xfrm>
              <a:off x="2959093" y="4119768"/>
              <a:ext cx="1837477"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algn="ctr" eaLnBrk="1" hangingPunct="1">
                <a:spcBef>
                  <a:spcPct val="50000"/>
                </a:spcBef>
              </a:pPr>
              <a:r>
                <a:rPr lang="fr-FR" altLang="fr-FR" sz="1000" b="1" dirty="0">
                  <a:solidFill>
                    <a:schemeClr val="bg1"/>
                  </a:solidFill>
                </a:rPr>
                <a:t>Plus-values</a:t>
              </a:r>
            </a:p>
          </p:txBody>
        </p:sp>
        <p:cxnSp>
          <p:nvCxnSpPr>
            <p:cNvPr id="232" name="Connecteur droit 231"/>
            <p:cNvCxnSpPr/>
            <p:nvPr/>
          </p:nvCxnSpPr>
          <p:spPr>
            <a:xfrm flipV="1">
              <a:off x="1043608" y="5301047"/>
              <a:ext cx="5976664" cy="161"/>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33" name="Connecteur droit 232"/>
            <p:cNvCxnSpPr/>
            <p:nvPr/>
          </p:nvCxnSpPr>
          <p:spPr>
            <a:xfrm>
              <a:off x="1019446" y="4869160"/>
              <a:ext cx="602279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34" name="Connecteur droit 233"/>
            <p:cNvCxnSpPr/>
            <p:nvPr/>
          </p:nvCxnSpPr>
          <p:spPr>
            <a:xfrm flipV="1">
              <a:off x="1007106" y="4500381"/>
              <a:ext cx="6035139" cy="8739"/>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35" name="Connecteur droit 234"/>
            <p:cNvCxnSpPr/>
            <p:nvPr/>
          </p:nvCxnSpPr>
          <p:spPr>
            <a:xfrm flipV="1">
              <a:off x="971600" y="4142096"/>
              <a:ext cx="6070645" cy="6984"/>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36" name="Connecteur droit 235"/>
            <p:cNvCxnSpPr/>
            <p:nvPr/>
          </p:nvCxnSpPr>
          <p:spPr>
            <a:xfrm flipV="1">
              <a:off x="971600" y="3787715"/>
              <a:ext cx="6048672" cy="1325"/>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37" name="Connecteur droit 236"/>
            <p:cNvCxnSpPr/>
            <p:nvPr/>
          </p:nvCxnSpPr>
          <p:spPr>
            <a:xfrm>
              <a:off x="968563" y="3438642"/>
              <a:ext cx="605170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38" name="Connecteur droit 237"/>
            <p:cNvCxnSpPr/>
            <p:nvPr/>
          </p:nvCxnSpPr>
          <p:spPr>
            <a:xfrm>
              <a:off x="968563" y="3212976"/>
              <a:ext cx="605170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39" name="Connecteur droit 238"/>
            <p:cNvCxnSpPr/>
            <p:nvPr/>
          </p:nvCxnSpPr>
          <p:spPr>
            <a:xfrm flipV="1">
              <a:off x="1196008" y="2564904"/>
              <a:ext cx="0" cy="2888704"/>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sp>
          <p:nvSpPr>
            <p:cNvPr id="240" name="ZoneTexte 239"/>
            <p:cNvSpPr txBox="1"/>
            <p:nvPr/>
          </p:nvSpPr>
          <p:spPr>
            <a:xfrm>
              <a:off x="759998" y="5162708"/>
              <a:ext cx="327235" cy="345929"/>
            </a:xfrm>
            <a:prstGeom prst="rect">
              <a:avLst/>
            </a:prstGeom>
            <a:noFill/>
          </p:spPr>
          <p:txBody>
            <a:bodyPr wrap="none" rtlCol="0">
              <a:spAutoFit/>
            </a:bodyPr>
            <a:lstStyle/>
            <a:p>
              <a:r>
                <a:rPr lang="fr-FR" sz="1000" dirty="0"/>
                <a:t>0</a:t>
              </a:r>
              <a:endParaRPr lang="fr-FR" sz="700" dirty="0"/>
            </a:p>
          </p:txBody>
        </p:sp>
        <p:sp>
          <p:nvSpPr>
            <p:cNvPr id="241" name="Rectangle 240"/>
            <p:cNvSpPr/>
            <p:nvPr/>
          </p:nvSpPr>
          <p:spPr>
            <a:xfrm>
              <a:off x="1835696" y="3438642"/>
              <a:ext cx="1728000" cy="186240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2" name="Rectangle 241"/>
            <p:cNvSpPr/>
            <p:nvPr/>
          </p:nvSpPr>
          <p:spPr>
            <a:xfrm>
              <a:off x="4852343" y="3427945"/>
              <a:ext cx="1728000" cy="1883798"/>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dirty="0"/>
            </a:p>
          </p:txBody>
        </p:sp>
        <p:cxnSp>
          <p:nvCxnSpPr>
            <p:cNvPr id="243" name="Connecteur droit 242"/>
            <p:cNvCxnSpPr>
              <a:endCxn id="246" idx="6"/>
            </p:cNvCxnSpPr>
            <p:nvPr/>
          </p:nvCxnSpPr>
          <p:spPr>
            <a:xfrm>
              <a:off x="968563" y="3068960"/>
              <a:ext cx="5611780" cy="43369"/>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244" name="Connecteur droit 243"/>
            <p:cNvCxnSpPr/>
            <p:nvPr/>
          </p:nvCxnSpPr>
          <p:spPr>
            <a:xfrm>
              <a:off x="968563" y="2924944"/>
              <a:ext cx="6051709" cy="0"/>
            </a:xfrm>
            <a:prstGeom prst="line">
              <a:avLst/>
            </a:prstGeom>
            <a:ln>
              <a:solidFill>
                <a:srgbClr val="996633"/>
              </a:solidFill>
            </a:ln>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4852343" y="3074476"/>
              <a:ext cx="1728000" cy="347123"/>
            </a:xfrm>
            <a:prstGeom prst="rect">
              <a:avLst/>
            </a:prstGeom>
            <a:solidFill>
              <a:srgbClr val="990033"/>
            </a:solidFill>
            <a:ln>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00" dirty="0"/>
            </a:p>
            <a:p>
              <a:pPr algn="ctr"/>
              <a:endParaRPr lang="fr-FR" sz="700" dirty="0"/>
            </a:p>
            <a:p>
              <a:pPr algn="ctr"/>
              <a:r>
                <a:rPr lang="fr-FR" sz="800" dirty="0"/>
                <a:t>Plus-values</a:t>
              </a:r>
            </a:p>
          </p:txBody>
        </p:sp>
        <p:sp>
          <p:nvSpPr>
            <p:cNvPr id="246" name="Ellipse 245"/>
            <p:cNvSpPr/>
            <p:nvPr/>
          </p:nvSpPr>
          <p:spPr>
            <a:xfrm>
              <a:off x="4709516" y="2939677"/>
              <a:ext cx="1870827" cy="345307"/>
            </a:xfrm>
            <a:prstGeom prst="ellipse">
              <a:avLst/>
            </a:prstGeom>
            <a:noFill/>
            <a:ln w="9525">
              <a:solidFill>
                <a:srgbClr val="3919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7" name="Connecteur droit 246"/>
            <p:cNvCxnSpPr>
              <a:endCxn id="245" idx="3"/>
            </p:cNvCxnSpPr>
            <p:nvPr/>
          </p:nvCxnSpPr>
          <p:spPr>
            <a:xfrm>
              <a:off x="1196008" y="3212976"/>
              <a:ext cx="5384335" cy="3506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48" name="Connecteur droit 247"/>
            <p:cNvCxnSpPr/>
            <p:nvPr/>
          </p:nvCxnSpPr>
          <p:spPr>
            <a:xfrm>
              <a:off x="1196008" y="3068960"/>
              <a:ext cx="5384335"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249" name="ZoneTexte 248"/>
          <p:cNvSpPr txBox="1"/>
          <p:nvPr/>
        </p:nvSpPr>
        <p:spPr>
          <a:xfrm>
            <a:off x="3811513" y="1361345"/>
            <a:ext cx="644062" cy="246221"/>
          </a:xfrm>
          <a:prstGeom prst="rect">
            <a:avLst/>
          </a:prstGeom>
          <a:noFill/>
        </p:spPr>
        <p:txBody>
          <a:bodyPr wrap="square" rtlCol="0">
            <a:spAutoFit/>
          </a:bodyPr>
          <a:lstStyle/>
          <a:p>
            <a:r>
              <a:rPr lang="fr-FR" sz="1000" dirty="0"/>
              <a:t>205 000</a:t>
            </a:r>
          </a:p>
        </p:txBody>
      </p:sp>
      <p:sp>
        <p:nvSpPr>
          <p:cNvPr id="250" name="ZoneTexte 249"/>
          <p:cNvSpPr txBox="1"/>
          <p:nvPr/>
        </p:nvSpPr>
        <p:spPr>
          <a:xfrm>
            <a:off x="3771164" y="1243318"/>
            <a:ext cx="644062" cy="246221"/>
          </a:xfrm>
          <a:prstGeom prst="rect">
            <a:avLst/>
          </a:prstGeom>
          <a:noFill/>
        </p:spPr>
        <p:txBody>
          <a:bodyPr wrap="square" rtlCol="0">
            <a:spAutoFit/>
          </a:bodyPr>
          <a:lstStyle/>
          <a:p>
            <a:r>
              <a:rPr lang="fr-FR" sz="1000" dirty="0"/>
              <a:t>206 000</a:t>
            </a:r>
          </a:p>
        </p:txBody>
      </p:sp>
      <p:sp>
        <p:nvSpPr>
          <p:cNvPr id="251" name="ZoneTexte 250"/>
          <p:cNvSpPr txBox="1"/>
          <p:nvPr/>
        </p:nvSpPr>
        <p:spPr>
          <a:xfrm>
            <a:off x="5375253" y="2653136"/>
            <a:ext cx="599331" cy="307777"/>
          </a:xfrm>
          <a:prstGeom prst="rect">
            <a:avLst/>
          </a:prstGeom>
          <a:noFill/>
        </p:spPr>
        <p:txBody>
          <a:bodyPr wrap="none" rtlCol="0">
            <a:spAutoFit/>
          </a:bodyPr>
          <a:lstStyle/>
          <a:p>
            <a:r>
              <a:rPr lang="fr-FR" sz="1400" dirty="0"/>
              <a:t>Janv.</a:t>
            </a:r>
            <a:endParaRPr lang="fr-FR" dirty="0"/>
          </a:p>
        </p:txBody>
      </p:sp>
      <p:sp>
        <p:nvSpPr>
          <p:cNvPr id="252" name="ZoneTexte 251"/>
          <p:cNvSpPr txBox="1"/>
          <p:nvPr/>
        </p:nvSpPr>
        <p:spPr>
          <a:xfrm>
            <a:off x="7779849" y="2653135"/>
            <a:ext cx="553357" cy="307777"/>
          </a:xfrm>
          <a:prstGeom prst="rect">
            <a:avLst/>
          </a:prstGeom>
          <a:noFill/>
        </p:spPr>
        <p:txBody>
          <a:bodyPr wrap="none" rtlCol="0">
            <a:spAutoFit/>
          </a:bodyPr>
          <a:lstStyle/>
          <a:p>
            <a:r>
              <a:rPr lang="fr-FR" sz="1400" dirty="0"/>
              <a:t>Déc.</a:t>
            </a:r>
          </a:p>
        </p:txBody>
      </p:sp>
      <p:cxnSp>
        <p:nvCxnSpPr>
          <p:cNvPr id="15" name="Connecteur droit avec flèche 14"/>
          <p:cNvCxnSpPr/>
          <p:nvPr/>
        </p:nvCxnSpPr>
        <p:spPr>
          <a:xfrm>
            <a:off x="7123814" y="882502"/>
            <a:ext cx="656035" cy="360816"/>
          </a:xfrm>
          <a:prstGeom prst="straightConnector1">
            <a:avLst/>
          </a:prstGeom>
          <a:ln w="19050">
            <a:tailEnd type="arrow"/>
          </a:ln>
        </p:spPr>
        <p:style>
          <a:lnRef idx="2">
            <a:schemeClr val="dk1"/>
          </a:lnRef>
          <a:fillRef idx="0">
            <a:schemeClr val="dk1"/>
          </a:fillRef>
          <a:effectRef idx="1">
            <a:schemeClr val="dk1"/>
          </a:effectRef>
          <a:fontRef idx="minor">
            <a:schemeClr val="tx1"/>
          </a:fontRef>
        </p:style>
      </p:cxnSp>
      <p:sp>
        <p:nvSpPr>
          <p:cNvPr id="16" name="ZoneTexte 15"/>
          <p:cNvSpPr txBox="1"/>
          <p:nvPr/>
        </p:nvSpPr>
        <p:spPr>
          <a:xfrm>
            <a:off x="4449248" y="755133"/>
            <a:ext cx="2691763" cy="307777"/>
          </a:xfrm>
          <a:prstGeom prst="rect">
            <a:avLst/>
          </a:prstGeom>
          <a:noFill/>
        </p:spPr>
        <p:txBody>
          <a:bodyPr wrap="none" rtlCol="0">
            <a:spAutoFit/>
          </a:bodyPr>
          <a:lstStyle/>
          <a:p>
            <a:r>
              <a:rPr lang="fr-FR" sz="1400" dirty="0"/>
              <a:t>Seuil de surperformance de 2%</a:t>
            </a:r>
          </a:p>
        </p:txBody>
      </p:sp>
      <p:pic>
        <p:nvPicPr>
          <p:cNvPr id="228" name="Image 227">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17" y="6300148"/>
            <a:ext cx="650296" cy="650296"/>
          </a:xfrm>
          <a:prstGeom prst="rect">
            <a:avLst/>
          </a:prstGeom>
        </p:spPr>
      </p:pic>
      <p:sp>
        <p:nvSpPr>
          <p:cNvPr id="11" name="Rectangle à coins arrondis 10"/>
          <p:cNvSpPr/>
          <p:nvPr/>
        </p:nvSpPr>
        <p:spPr>
          <a:xfrm>
            <a:off x="5592464" y="3910612"/>
            <a:ext cx="2684057" cy="447671"/>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Verdana" panose="020B0604030504040204" pitchFamily="34" charset="0"/>
                <a:ea typeface="Verdana" panose="020B0604030504040204" pitchFamily="34" charset="0"/>
                <a:cs typeface="Verdana" panose="020B0604030504040204" pitchFamily="34" charset="0"/>
              </a:rPr>
              <a:t>Actif sécurisé </a:t>
            </a:r>
          </a:p>
          <a:p>
            <a:pPr algn="ctr"/>
            <a:r>
              <a:rPr lang="fr-FR" sz="12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Confort</a:t>
            </a:r>
            <a:endParaRPr lang="fr-FR" sz="1200" dirty="0">
              <a:latin typeface="Verdana" panose="020B0604030504040204" pitchFamily="34" charset="0"/>
              <a:ea typeface="Verdana" panose="020B0604030504040204" pitchFamily="34" charset="0"/>
              <a:cs typeface="Verdana" panose="020B0604030504040204" pitchFamily="34" charset="0"/>
            </a:endParaRPr>
          </a:p>
        </p:txBody>
      </p:sp>
      <p:sp>
        <p:nvSpPr>
          <p:cNvPr id="223" name="Rectangle à coins arrondis 222"/>
          <p:cNvSpPr/>
          <p:nvPr/>
        </p:nvSpPr>
        <p:spPr>
          <a:xfrm>
            <a:off x="5592464" y="5310938"/>
            <a:ext cx="2856430" cy="447671"/>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Verdana" panose="020B0604030504040204" pitchFamily="34" charset="0"/>
                <a:ea typeface="Verdana" panose="020B0604030504040204" pitchFamily="34" charset="0"/>
                <a:cs typeface="Verdana" panose="020B0604030504040204" pitchFamily="34" charset="0"/>
              </a:rPr>
              <a:t>Actif dynamique</a:t>
            </a:r>
          </a:p>
          <a:p>
            <a:pPr algn="ctr"/>
            <a:r>
              <a:rPr lang="fr-FR" sz="12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Amplitude</a:t>
            </a:r>
            <a:endParaRPr lang="fr-FR" sz="1200" dirty="0">
              <a:latin typeface="Verdana" panose="020B0604030504040204" pitchFamily="34" charset="0"/>
              <a:ea typeface="Verdana" panose="020B0604030504040204" pitchFamily="34" charset="0"/>
              <a:cs typeface="Verdana" panose="020B0604030504040204" pitchFamily="34" charset="0"/>
            </a:endParaRPr>
          </a:p>
        </p:txBody>
      </p:sp>
      <p:sp>
        <p:nvSpPr>
          <p:cNvPr id="12" name="ZoneTexte 11"/>
          <p:cNvSpPr txBox="1"/>
          <p:nvPr/>
        </p:nvSpPr>
        <p:spPr>
          <a:xfrm>
            <a:off x="6143576" y="4649349"/>
            <a:ext cx="1754203" cy="430887"/>
          </a:xfrm>
          <a:prstGeom prst="rect">
            <a:avLst/>
          </a:prstGeom>
          <a:noFill/>
        </p:spPr>
        <p:txBody>
          <a:bodyPr wrap="square" rtlCol="0">
            <a:spAutoFit/>
          </a:bodyPr>
          <a:lstStyle/>
          <a:p>
            <a:r>
              <a:rPr lang="fr-FR" sz="1100" dirty="0">
                <a:latin typeface="Verdana" panose="020B0604030504040204" pitchFamily="34" charset="0"/>
                <a:ea typeface="Verdana" panose="020B0604030504040204" pitchFamily="34" charset="0"/>
                <a:cs typeface="Verdana" panose="020B0604030504040204" pitchFamily="34" charset="0"/>
              </a:rPr>
              <a:t>1 503 € : arbitrage vers</a:t>
            </a:r>
          </a:p>
        </p:txBody>
      </p:sp>
      <p:cxnSp>
        <p:nvCxnSpPr>
          <p:cNvPr id="17" name="Connecteur droit avec flèche 16"/>
          <p:cNvCxnSpPr>
            <a:stCxn id="12" idx="0"/>
          </p:cNvCxnSpPr>
          <p:nvPr/>
        </p:nvCxnSpPr>
        <p:spPr>
          <a:xfrm flipV="1">
            <a:off x="7020678" y="4405551"/>
            <a:ext cx="2" cy="243798"/>
          </a:xfrm>
          <a:prstGeom prst="straightConnector1">
            <a:avLst/>
          </a:prstGeom>
          <a:ln w="127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29" name="Connecteur droit avec flèche 228"/>
          <p:cNvCxnSpPr/>
          <p:nvPr/>
        </p:nvCxnSpPr>
        <p:spPr>
          <a:xfrm>
            <a:off x="7020679" y="5001549"/>
            <a:ext cx="0" cy="282959"/>
          </a:xfrm>
          <a:prstGeom prst="straightConnector1">
            <a:avLst/>
          </a:prstGeom>
          <a:ln w="12700">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14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53" presetClass="entr" presetSubtype="16" fill="hold" grpId="0" nodeType="afterEffect">
                                  <p:stCondLst>
                                    <p:cond delay="0"/>
                                  </p:stCondLst>
                                  <p:childTnLst>
                                    <p:set>
                                      <p:cBhvr>
                                        <p:cTn id="11" dur="1" fill="hold">
                                          <p:stCondLst>
                                            <p:cond delay="0"/>
                                          </p:stCondLst>
                                        </p:cTn>
                                        <p:tgtEl>
                                          <p:spTgt spid="441"/>
                                        </p:tgtEl>
                                        <p:attrNameLst>
                                          <p:attrName>style.visibility</p:attrName>
                                        </p:attrNameLst>
                                      </p:cBhvr>
                                      <p:to>
                                        <p:strVal val="visible"/>
                                      </p:to>
                                    </p:set>
                                    <p:anim calcmode="lin" valueType="num">
                                      <p:cBhvr>
                                        <p:cTn id="12" dur="500" fill="hold"/>
                                        <p:tgtEl>
                                          <p:spTgt spid="441"/>
                                        </p:tgtEl>
                                        <p:attrNameLst>
                                          <p:attrName>ppt_w</p:attrName>
                                        </p:attrNameLst>
                                      </p:cBhvr>
                                      <p:tavLst>
                                        <p:tav tm="0">
                                          <p:val>
                                            <p:fltVal val="0"/>
                                          </p:val>
                                        </p:tav>
                                        <p:tav tm="100000">
                                          <p:val>
                                            <p:strVal val="#ppt_w"/>
                                          </p:val>
                                        </p:tav>
                                      </p:tavLst>
                                    </p:anim>
                                    <p:anim calcmode="lin" valueType="num">
                                      <p:cBhvr>
                                        <p:cTn id="13" dur="500" fill="hold"/>
                                        <p:tgtEl>
                                          <p:spTgt spid="441"/>
                                        </p:tgtEl>
                                        <p:attrNameLst>
                                          <p:attrName>ppt_h</p:attrName>
                                        </p:attrNameLst>
                                      </p:cBhvr>
                                      <p:tavLst>
                                        <p:tav tm="0">
                                          <p:val>
                                            <p:fltVal val="0"/>
                                          </p:val>
                                        </p:tav>
                                        <p:tav tm="100000">
                                          <p:val>
                                            <p:strVal val="#ppt_h"/>
                                          </p:val>
                                        </p:tav>
                                      </p:tavLst>
                                    </p:anim>
                                    <p:animEffect transition="in" filter="fade">
                                      <p:cBhvr>
                                        <p:cTn id="14" dur="500"/>
                                        <p:tgtEl>
                                          <p:spTgt spid="441"/>
                                        </p:tgtEl>
                                      </p:cBhvr>
                                    </p:animEffect>
                                  </p:childTnLst>
                                </p:cTn>
                              </p:par>
                              <p:par>
                                <p:cTn id="15" presetID="2" presetClass="entr" presetSubtype="8" decel="42000" fill="hold" nodeType="withEffect">
                                  <p:stCondLst>
                                    <p:cond delay="4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decel="48000" fill="hold" nodeType="withEffect">
                                  <p:stCondLst>
                                    <p:cond delay="6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decel="48000" fill="hold" nodeType="withEffect">
                                  <p:stCondLst>
                                    <p:cond delay="650"/>
                                  </p:stCondLst>
                                  <p:childTnLst>
                                    <p:set>
                                      <p:cBhvr>
                                        <p:cTn id="24" dur="1" fill="hold">
                                          <p:stCondLst>
                                            <p:cond delay="0"/>
                                          </p:stCondLst>
                                        </p:cTn>
                                        <p:tgtEl>
                                          <p:spTgt spid="211"/>
                                        </p:tgtEl>
                                        <p:attrNameLst>
                                          <p:attrName>style.visibility</p:attrName>
                                        </p:attrNameLst>
                                      </p:cBhvr>
                                      <p:to>
                                        <p:strVal val="visible"/>
                                      </p:to>
                                    </p:set>
                                    <p:anim calcmode="lin" valueType="num">
                                      <p:cBhvr additive="base">
                                        <p:cTn id="25" dur="500" fill="hold"/>
                                        <p:tgtEl>
                                          <p:spTgt spid="211"/>
                                        </p:tgtEl>
                                        <p:attrNameLst>
                                          <p:attrName>ppt_x</p:attrName>
                                        </p:attrNameLst>
                                      </p:cBhvr>
                                      <p:tavLst>
                                        <p:tav tm="0">
                                          <p:val>
                                            <p:strVal val="0-#ppt_w/2"/>
                                          </p:val>
                                        </p:tav>
                                        <p:tav tm="100000">
                                          <p:val>
                                            <p:strVal val="#ppt_x"/>
                                          </p:val>
                                        </p:tav>
                                      </p:tavLst>
                                    </p:anim>
                                    <p:anim calcmode="lin" valueType="num">
                                      <p:cBhvr additive="base">
                                        <p:cTn id="26" dur="500" fill="hold"/>
                                        <p:tgtEl>
                                          <p:spTgt spid="211"/>
                                        </p:tgtEl>
                                        <p:attrNameLst>
                                          <p:attrName>ppt_y</p:attrName>
                                        </p:attrNameLst>
                                      </p:cBhvr>
                                      <p:tavLst>
                                        <p:tav tm="0">
                                          <p:val>
                                            <p:strVal val="#ppt_y"/>
                                          </p:val>
                                        </p:tav>
                                        <p:tav tm="100000">
                                          <p:val>
                                            <p:strVal val="#ppt_y"/>
                                          </p:val>
                                        </p:tav>
                                      </p:tavLst>
                                    </p:anim>
                                  </p:childTnLst>
                                </p:cTn>
                              </p:par>
                              <p:par>
                                <p:cTn id="27" presetID="2" presetClass="entr" presetSubtype="8" decel="48000" fill="hold" nodeType="withEffect">
                                  <p:stCondLst>
                                    <p:cond delay="105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8" decel="48000" fill="hold" nodeType="withEffect">
                                  <p:stCondLst>
                                    <p:cond delay="105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par>
                                <p:cTn id="35" presetID="8" presetClass="emph" presetSubtype="0" decel="45000" fill="hold" nodeType="withEffect">
                                  <p:stCondLst>
                                    <p:cond delay="1950"/>
                                  </p:stCondLst>
                                  <p:childTnLst>
                                    <p:animRot by="-1920000">
                                      <p:cBhvr>
                                        <p:cTn id="36" dur="300" fill="hold"/>
                                        <p:tgtEl>
                                          <p:spTgt spid="8"/>
                                        </p:tgtEl>
                                        <p:attrNameLst>
                                          <p:attrName>r</p:attrName>
                                        </p:attrNameLst>
                                      </p:cBhvr>
                                    </p:animRot>
                                  </p:childTnLst>
                                </p:cTn>
                              </p:par>
                              <p:par>
                                <p:cTn id="37" presetID="53" presetClass="entr" presetSubtype="16" fill="hold" nodeType="withEffect">
                                  <p:stCondLst>
                                    <p:cond delay="2150"/>
                                  </p:stCondLst>
                                  <p:childTnLst>
                                    <p:set>
                                      <p:cBhvr>
                                        <p:cTn id="38" dur="1" fill="hold">
                                          <p:stCondLst>
                                            <p:cond delay="0"/>
                                          </p:stCondLst>
                                        </p:cTn>
                                        <p:tgtEl>
                                          <p:spTgt spid="426"/>
                                        </p:tgtEl>
                                        <p:attrNameLst>
                                          <p:attrName>style.visibility</p:attrName>
                                        </p:attrNameLst>
                                      </p:cBhvr>
                                      <p:to>
                                        <p:strVal val="visible"/>
                                      </p:to>
                                    </p:set>
                                    <p:anim calcmode="lin" valueType="num">
                                      <p:cBhvr>
                                        <p:cTn id="39" dur="300" fill="hold"/>
                                        <p:tgtEl>
                                          <p:spTgt spid="426"/>
                                        </p:tgtEl>
                                        <p:attrNameLst>
                                          <p:attrName>ppt_w</p:attrName>
                                        </p:attrNameLst>
                                      </p:cBhvr>
                                      <p:tavLst>
                                        <p:tav tm="0">
                                          <p:val>
                                            <p:fltVal val="0"/>
                                          </p:val>
                                        </p:tav>
                                        <p:tav tm="100000">
                                          <p:val>
                                            <p:strVal val="#ppt_w"/>
                                          </p:val>
                                        </p:tav>
                                      </p:tavLst>
                                    </p:anim>
                                    <p:anim calcmode="lin" valueType="num">
                                      <p:cBhvr>
                                        <p:cTn id="40" dur="300" fill="hold"/>
                                        <p:tgtEl>
                                          <p:spTgt spid="426"/>
                                        </p:tgtEl>
                                        <p:attrNameLst>
                                          <p:attrName>ppt_h</p:attrName>
                                        </p:attrNameLst>
                                      </p:cBhvr>
                                      <p:tavLst>
                                        <p:tav tm="0">
                                          <p:val>
                                            <p:fltVal val="0"/>
                                          </p:val>
                                        </p:tav>
                                        <p:tav tm="100000">
                                          <p:val>
                                            <p:strVal val="#ppt_h"/>
                                          </p:val>
                                        </p:tav>
                                      </p:tavLst>
                                    </p:anim>
                                    <p:animEffect transition="in" filter="fade">
                                      <p:cBhvr>
                                        <p:cTn id="41" dur="300"/>
                                        <p:tgtEl>
                                          <p:spTgt spid="426"/>
                                        </p:tgtEl>
                                      </p:cBhvr>
                                    </p:animEffect>
                                  </p:childTnLst>
                                </p:cTn>
                              </p:par>
                              <p:par>
                                <p:cTn id="42" presetID="8" presetClass="emph" presetSubtype="0" decel="45000" fill="hold" nodeType="withEffect">
                                  <p:stCondLst>
                                    <p:cond delay="2650"/>
                                  </p:stCondLst>
                                  <p:childTnLst>
                                    <p:animRot by="1920000">
                                      <p:cBhvr>
                                        <p:cTn id="43" dur="300" fill="hold"/>
                                        <p:tgtEl>
                                          <p:spTgt spid="211"/>
                                        </p:tgtEl>
                                        <p:attrNameLst>
                                          <p:attrName>r</p:attrName>
                                        </p:attrNameLst>
                                      </p:cBhvr>
                                    </p:animRot>
                                  </p:childTnLst>
                                </p:cTn>
                              </p:par>
                              <p:par>
                                <p:cTn id="44" presetID="53" presetClass="entr" presetSubtype="16" fill="hold" nodeType="withEffect">
                                  <p:stCondLst>
                                    <p:cond delay="2850"/>
                                  </p:stCondLst>
                                  <p:childTnLst>
                                    <p:set>
                                      <p:cBhvr>
                                        <p:cTn id="45" dur="1" fill="hold">
                                          <p:stCondLst>
                                            <p:cond delay="0"/>
                                          </p:stCondLst>
                                        </p:cTn>
                                        <p:tgtEl>
                                          <p:spTgt spid="433"/>
                                        </p:tgtEl>
                                        <p:attrNameLst>
                                          <p:attrName>style.visibility</p:attrName>
                                        </p:attrNameLst>
                                      </p:cBhvr>
                                      <p:to>
                                        <p:strVal val="visible"/>
                                      </p:to>
                                    </p:set>
                                    <p:anim calcmode="lin" valueType="num">
                                      <p:cBhvr>
                                        <p:cTn id="46" dur="250" fill="hold"/>
                                        <p:tgtEl>
                                          <p:spTgt spid="433"/>
                                        </p:tgtEl>
                                        <p:attrNameLst>
                                          <p:attrName>ppt_w</p:attrName>
                                        </p:attrNameLst>
                                      </p:cBhvr>
                                      <p:tavLst>
                                        <p:tav tm="0">
                                          <p:val>
                                            <p:fltVal val="0"/>
                                          </p:val>
                                        </p:tav>
                                        <p:tav tm="100000">
                                          <p:val>
                                            <p:strVal val="#ppt_w"/>
                                          </p:val>
                                        </p:tav>
                                      </p:tavLst>
                                    </p:anim>
                                    <p:anim calcmode="lin" valueType="num">
                                      <p:cBhvr>
                                        <p:cTn id="47" dur="250" fill="hold"/>
                                        <p:tgtEl>
                                          <p:spTgt spid="433"/>
                                        </p:tgtEl>
                                        <p:attrNameLst>
                                          <p:attrName>ppt_h</p:attrName>
                                        </p:attrNameLst>
                                      </p:cBhvr>
                                      <p:tavLst>
                                        <p:tav tm="0">
                                          <p:val>
                                            <p:fltVal val="0"/>
                                          </p:val>
                                        </p:tav>
                                        <p:tav tm="100000">
                                          <p:val>
                                            <p:strVal val="#ppt_h"/>
                                          </p:val>
                                        </p:tav>
                                      </p:tavLst>
                                    </p:anim>
                                    <p:animEffect transition="in" filter="fade">
                                      <p:cBhvr>
                                        <p:cTn id="48" dur="250"/>
                                        <p:tgtEl>
                                          <p:spTgt spid="433"/>
                                        </p:tgtEl>
                                      </p:cBhvr>
                                    </p:animEffect>
                                  </p:childTnLst>
                                </p:cTn>
                              </p:par>
                            </p:childTnLst>
                          </p:cTn>
                        </p:par>
                        <p:par>
                          <p:cTn id="49" fill="hold">
                            <p:stCondLst>
                              <p:cond delay="4350"/>
                            </p:stCondLst>
                            <p:childTnLst>
                              <p:par>
                                <p:cTn id="50" presetID="53" presetClass="entr" presetSubtype="16" fill="hold" grpId="0" nodeType="afterEffect">
                                  <p:stCondLst>
                                    <p:cond delay="0"/>
                                  </p:stCondLst>
                                  <p:childTnLst>
                                    <p:set>
                                      <p:cBhvr>
                                        <p:cTn id="51" dur="1" fill="hold">
                                          <p:stCondLst>
                                            <p:cond delay="0"/>
                                          </p:stCondLst>
                                        </p:cTn>
                                        <p:tgtEl>
                                          <p:spTgt spid="191"/>
                                        </p:tgtEl>
                                        <p:attrNameLst>
                                          <p:attrName>style.visibility</p:attrName>
                                        </p:attrNameLst>
                                      </p:cBhvr>
                                      <p:to>
                                        <p:strVal val="visible"/>
                                      </p:to>
                                    </p:set>
                                    <p:anim calcmode="lin" valueType="num">
                                      <p:cBhvr>
                                        <p:cTn id="52" dur="500" fill="hold"/>
                                        <p:tgtEl>
                                          <p:spTgt spid="191"/>
                                        </p:tgtEl>
                                        <p:attrNameLst>
                                          <p:attrName>ppt_w</p:attrName>
                                        </p:attrNameLst>
                                      </p:cBhvr>
                                      <p:tavLst>
                                        <p:tav tm="0">
                                          <p:val>
                                            <p:fltVal val="0"/>
                                          </p:val>
                                        </p:tav>
                                        <p:tav tm="100000">
                                          <p:val>
                                            <p:strVal val="#ppt_w"/>
                                          </p:val>
                                        </p:tav>
                                      </p:tavLst>
                                    </p:anim>
                                    <p:anim calcmode="lin" valueType="num">
                                      <p:cBhvr>
                                        <p:cTn id="53" dur="500" fill="hold"/>
                                        <p:tgtEl>
                                          <p:spTgt spid="191"/>
                                        </p:tgtEl>
                                        <p:attrNameLst>
                                          <p:attrName>ppt_h</p:attrName>
                                        </p:attrNameLst>
                                      </p:cBhvr>
                                      <p:tavLst>
                                        <p:tav tm="0">
                                          <p:val>
                                            <p:fltVal val="0"/>
                                          </p:val>
                                        </p:tav>
                                        <p:tav tm="100000">
                                          <p:val>
                                            <p:strVal val="#ppt_h"/>
                                          </p:val>
                                        </p:tav>
                                      </p:tavLst>
                                    </p:anim>
                                    <p:animEffect transition="in" filter="fade">
                                      <p:cBhvr>
                                        <p:cTn id="54" dur="500"/>
                                        <p:tgtEl>
                                          <p:spTgt spid="191"/>
                                        </p:tgtEl>
                                      </p:cBhvr>
                                    </p:animEffect>
                                  </p:childTnLst>
                                </p:cTn>
                              </p:par>
                            </p:childTnLst>
                          </p:cTn>
                        </p:par>
                        <p:par>
                          <p:cTn id="55" fill="hold">
                            <p:stCondLst>
                              <p:cond delay="4850"/>
                            </p:stCondLst>
                            <p:childTnLst>
                              <p:par>
                                <p:cTn id="56" presetID="53" presetClass="entr" presetSubtype="16" fill="hold" grpId="0" nodeType="afterEffect">
                                  <p:stCondLst>
                                    <p:cond delay="0"/>
                                  </p:stCondLst>
                                  <p:childTnLst>
                                    <p:set>
                                      <p:cBhvr>
                                        <p:cTn id="57" dur="1" fill="hold">
                                          <p:stCondLst>
                                            <p:cond delay="0"/>
                                          </p:stCondLst>
                                        </p:cTn>
                                        <p:tgtEl>
                                          <p:spTgt spid="194"/>
                                        </p:tgtEl>
                                        <p:attrNameLst>
                                          <p:attrName>style.visibility</p:attrName>
                                        </p:attrNameLst>
                                      </p:cBhvr>
                                      <p:to>
                                        <p:strVal val="visible"/>
                                      </p:to>
                                    </p:set>
                                    <p:anim calcmode="lin" valueType="num">
                                      <p:cBhvr>
                                        <p:cTn id="58" dur="500" fill="hold"/>
                                        <p:tgtEl>
                                          <p:spTgt spid="194"/>
                                        </p:tgtEl>
                                        <p:attrNameLst>
                                          <p:attrName>ppt_w</p:attrName>
                                        </p:attrNameLst>
                                      </p:cBhvr>
                                      <p:tavLst>
                                        <p:tav tm="0">
                                          <p:val>
                                            <p:fltVal val="0"/>
                                          </p:val>
                                        </p:tav>
                                        <p:tav tm="100000">
                                          <p:val>
                                            <p:strVal val="#ppt_w"/>
                                          </p:val>
                                        </p:tav>
                                      </p:tavLst>
                                    </p:anim>
                                    <p:anim calcmode="lin" valueType="num">
                                      <p:cBhvr>
                                        <p:cTn id="59" dur="500" fill="hold"/>
                                        <p:tgtEl>
                                          <p:spTgt spid="194"/>
                                        </p:tgtEl>
                                        <p:attrNameLst>
                                          <p:attrName>ppt_h</p:attrName>
                                        </p:attrNameLst>
                                      </p:cBhvr>
                                      <p:tavLst>
                                        <p:tav tm="0">
                                          <p:val>
                                            <p:fltVal val="0"/>
                                          </p:val>
                                        </p:tav>
                                        <p:tav tm="100000">
                                          <p:val>
                                            <p:strVal val="#ppt_h"/>
                                          </p:val>
                                        </p:tav>
                                      </p:tavLst>
                                    </p:anim>
                                    <p:animEffect transition="in" filter="fade">
                                      <p:cBhvr>
                                        <p:cTn id="60" dur="500"/>
                                        <p:tgtEl>
                                          <p:spTgt spid="194"/>
                                        </p:tgtEl>
                                      </p:cBhvr>
                                    </p:animEffect>
                                  </p:childTnLst>
                                </p:cTn>
                              </p:par>
                            </p:childTnLst>
                          </p:cTn>
                        </p:par>
                        <p:par>
                          <p:cTn id="61" fill="hold">
                            <p:stCondLst>
                              <p:cond delay="5350"/>
                            </p:stCondLst>
                            <p:childTnLst>
                              <p:par>
                                <p:cTn id="62" presetID="53" presetClass="entr" presetSubtype="16" fill="hold" grpId="0" nodeType="afterEffect">
                                  <p:stCondLst>
                                    <p:cond delay="0"/>
                                  </p:stCondLst>
                                  <p:childTnLst>
                                    <p:set>
                                      <p:cBhvr>
                                        <p:cTn id="63" dur="1" fill="hold">
                                          <p:stCondLst>
                                            <p:cond delay="0"/>
                                          </p:stCondLst>
                                        </p:cTn>
                                        <p:tgtEl>
                                          <p:spTgt spid="195"/>
                                        </p:tgtEl>
                                        <p:attrNameLst>
                                          <p:attrName>style.visibility</p:attrName>
                                        </p:attrNameLst>
                                      </p:cBhvr>
                                      <p:to>
                                        <p:strVal val="visible"/>
                                      </p:to>
                                    </p:set>
                                    <p:anim calcmode="lin" valueType="num">
                                      <p:cBhvr>
                                        <p:cTn id="64" dur="500" fill="hold"/>
                                        <p:tgtEl>
                                          <p:spTgt spid="195"/>
                                        </p:tgtEl>
                                        <p:attrNameLst>
                                          <p:attrName>ppt_w</p:attrName>
                                        </p:attrNameLst>
                                      </p:cBhvr>
                                      <p:tavLst>
                                        <p:tav tm="0">
                                          <p:val>
                                            <p:fltVal val="0"/>
                                          </p:val>
                                        </p:tav>
                                        <p:tav tm="100000">
                                          <p:val>
                                            <p:strVal val="#ppt_w"/>
                                          </p:val>
                                        </p:tav>
                                      </p:tavLst>
                                    </p:anim>
                                    <p:anim calcmode="lin" valueType="num">
                                      <p:cBhvr>
                                        <p:cTn id="65" dur="500" fill="hold"/>
                                        <p:tgtEl>
                                          <p:spTgt spid="195"/>
                                        </p:tgtEl>
                                        <p:attrNameLst>
                                          <p:attrName>ppt_h</p:attrName>
                                        </p:attrNameLst>
                                      </p:cBhvr>
                                      <p:tavLst>
                                        <p:tav tm="0">
                                          <p:val>
                                            <p:fltVal val="0"/>
                                          </p:val>
                                        </p:tav>
                                        <p:tav tm="100000">
                                          <p:val>
                                            <p:strVal val="#ppt_h"/>
                                          </p:val>
                                        </p:tav>
                                      </p:tavLst>
                                    </p:anim>
                                    <p:animEffect transition="in" filter="fade">
                                      <p:cBhvr>
                                        <p:cTn id="66" dur="500"/>
                                        <p:tgtEl>
                                          <p:spTgt spid="195"/>
                                        </p:tgtEl>
                                      </p:cBhvr>
                                    </p:animEffect>
                                  </p:childTnLst>
                                </p:cTn>
                              </p:par>
                            </p:childTnLst>
                          </p:cTn>
                        </p:par>
                        <p:par>
                          <p:cTn id="67" fill="hold">
                            <p:stCondLst>
                              <p:cond delay="5850"/>
                            </p:stCondLst>
                            <p:childTnLst>
                              <p:par>
                                <p:cTn id="68" presetID="53" presetClass="entr" presetSubtype="16" fill="hold" grpId="0" nodeType="afterEffect">
                                  <p:stCondLst>
                                    <p:cond delay="0"/>
                                  </p:stCondLst>
                                  <p:childTnLst>
                                    <p:set>
                                      <p:cBhvr>
                                        <p:cTn id="69" dur="1" fill="hold">
                                          <p:stCondLst>
                                            <p:cond delay="0"/>
                                          </p:stCondLst>
                                        </p:cTn>
                                        <p:tgtEl>
                                          <p:spTgt spid="197"/>
                                        </p:tgtEl>
                                        <p:attrNameLst>
                                          <p:attrName>style.visibility</p:attrName>
                                        </p:attrNameLst>
                                      </p:cBhvr>
                                      <p:to>
                                        <p:strVal val="visible"/>
                                      </p:to>
                                    </p:set>
                                    <p:anim calcmode="lin" valueType="num">
                                      <p:cBhvr>
                                        <p:cTn id="70" dur="500" fill="hold"/>
                                        <p:tgtEl>
                                          <p:spTgt spid="197"/>
                                        </p:tgtEl>
                                        <p:attrNameLst>
                                          <p:attrName>ppt_w</p:attrName>
                                        </p:attrNameLst>
                                      </p:cBhvr>
                                      <p:tavLst>
                                        <p:tav tm="0">
                                          <p:val>
                                            <p:fltVal val="0"/>
                                          </p:val>
                                        </p:tav>
                                        <p:tav tm="100000">
                                          <p:val>
                                            <p:strVal val="#ppt_w"/>
                                          </p:val>
                                        </p:tav>
                                      </p:tavLst>
                                    </p:anim>
                                    <p:anim calcmode="lin" valueType="num">
                                      <p:cBhvr>
                                        <p:cTn id="71" dur="500" fill="hold"/>
                                        <p:tgtEl>
                                          <p:spTgt spid="197"/>
                                        </p:tgtEl>
                                        <p:attrNameLst>
                                          <p:attrName>ppt_h</p:attrName>
                                        </p:attrNameLst>
                                      </p:cBhvr>
                                      <p:tavLst>
                                        <p:tav tm="0">
                                          <p:val>
                                            <p:fltVal val="0"/>
                                          </p:val>
                                        </p:tav>
                                        <p:tav tm="100000">
                                          <p:val>
                                            <p:strVal val="#ppt_h"/>
                                          </p:val>
                                        </p:tav>
                                      </p:tavLst>
                                    </p:anim>
                                    <p:animEffect transition="in" filter="fade">
                                      <p:cBhvr>
                                        <p:cTn id="72" dur="500"/>
                                        <p:tgtEl>
                                          <p:spTgt spid="197"/>
                                        </p:tgtEl>
                                      </p:cBhvr>
                                    </p:animEffect>
                                  </p:childTnLst>
                                </p:cTn>
                              </p:par>
                            </p:childTnLst>
                          </p:cTn>
                        </p:par>
                        <p:par>
                          <p:cTn id="73" fill="hold">
                            <p:stCondLst>
                              <p:cond delay="6350"/>
                            </p:stCondLst>
                            <p:childTnLst>
                              <p:par>
                                <p:cTn id="74" presetID="53" presetClass="entr" presetSubtype="16" fill="hold" nodeType="afterEffect">
                                  <p:stCondLst>
                                    <p:cond delay="0"/>
                                  </p:stCondLst>
                                  <p:childTnLst>
                                    <p:set>
                                      <p:cBhvr>
                                        <p:cTn id="75" dur="1" fill="hold">
                                          <p:stCondLst>
                                            <p:cond delay="0"/>
                                          </p:stCondLst>
                                        </p:cTn>
                                        <p:tgtEl>
                                          <p:spTgt spid="230"/>
                                        </p:tgtEl>
                                        <p:attrNameLst>
                                          <p:attrName>style.visibility</p:attrName>
                                        </p:attrNameLst>
                                      </p:cBhvr>
                                      <p:to>
                                        <p:strVal val="visible"/>
                                      </p:to>
                                    </p:set>
                                    <p:anim calcmode="lin" valueType="num">
                                      <p:cBhvr>
                                        <p:cTn id="76" dur="500" fill="hold"/>
                                        <p:tgtEl>
                                          <p:spTgt spid="230"/>
                                        </p:tgtEl>
                                        <p:attrNameLst>
                                          <p:attrName>ppt_w</p:attrName>
                                        </p:attrNameLst>
                                      </p:cBhvr>
                                      <p:tavLst>
                                        <p:tav tm="0">
                                          <p:val>
                                            <p:fltVal val="0"/>
                                          </p:val>
                                        </p:tav>
                                        <p:tav tm="100000">
                                          <p:val>
                                            <p:strVal val="#ppt_w"/>
                                          </p:val>
                                        </p:tav>
                                      </p:tavLst>
                                    </p:anim>
                                    <p:anim calcmode="lin" valueType="num">
                                      <p:cBhvr>
                                        <p:cTn id="77" dur="500" fill="hold"/>
                                        <p:tgtEl>
                                          <p:spTgt spid="230"/>
                                        </p:tgtEl>
                                        <p:attrNameLst>
                                          <p:attrName>ppt_h</p:attrName>
                                        </p:attrNameLst>
                                      </p:cBhvr>
                                      <p:tavLst>
                                        <p:tav tm="0">
                                          <p:val>
                                            <p:fltVal val="0"/>
                                          </p:val>
                                        </p:tav>
                                        <p:tav tm="100000">
                                          <p:val>
                                            <p:strVal val="#ppt_h"/>
                                          </p:val>
                                        </p:tav>
                                      </p:tavLst>
                                    </p:anim>
                                    <p:animEffect transition="in" filter="fade">
                                      <p:cBhvr>
                                        <p:cTn id="78" dur="500"/>
                                        <p:tgtEl>
                                          <p:spTgt spid="230"/>
                                        </p:tgtEl>
                                      </p:cBhvr>
                                    </p:animEffect>
                                  </p:childTnLst>
                                </p:cTn>
                              </p:par>
                            </p:childTnLst>
                          </p:cTn>
                        </p:par>
                        <p:par>
                          <p:cTn id="79" fill="hold">
                            <p:stCondLst>
                              <p:cond delay="6850"/>
                            </p:stCondLst>
                            <p:childTnLst>
                              <p:par>
                                <p:cTn id="80" presetID="53" presetClass="entr" presetSubtype="16" fill="hold" grpId="0" nodeType="afterEffect">
                                  <p:stCondLst>
                                    <p:cond delay="0"/>
                                  </p:stCondLst>
                                  <p:childTnLst>
                                    <p:set>
                                      <p:cBhvr>
                                        <p:cTn id="81" dur="1" fill="hold">
                                          <p:stCondLst>
                                            <p:cond delay="0"/>
                                          </p:stCondLst>
                                        </p:cTn>
                                        <p:tgtEl>
                                          <p:spTgt spid="224"/>
                                        </p:tgtEl>
                                        <p:attrNameLst>
                                          <p:attrName>style.visibility</p:attrName>
                                        </p:attrNameLst>
                                      </p:cBhvr>
                                      <p:to>
                                        <p:strVal val="visible"/>
                                      </p:to>
                                    </p:set>
                                    <p:anim calcmode="lin" valueType="num">
                                      <p:cBhvr>
                                        <p:cTn id="82" dur="500" fill="hold"/>
                                        <p:tgtEl>
                                          <p:spTgt spid="224"/>
                                        </p:tgtEl>
                                        <p:attrNameLst>
                                          <p:attrName>ppt_w</p:attrName>
                                        </p:attrNameLst>
                                      </p:cBhvr>
                                      <p:tavLst>
                                        <p:tav tm="0">
                                          <p:val>
                                            <p:fltVal val="0"/>
                                          </p:val>
                                        </p:tav>
                                        <p:tav tm="100000">
                                          <p:val>
                                            <p:strVal val="#ppt_w"/>
                                          </p:val>
                                        </p:tav>
                                      </p:tavLst>
                                    </p:anim>
                                    <p:anim calcmode="lin" valueType="num">
                                      <p:cBhvr>
                                        <p:cTn id="83" dur="500" fill="hold"/>
                                        <p:tgtEl>
                                          <p:spTgt spid="224"/>
                                        </p:tgtEl>
                                        <p:attrNameLst>
                                          <p:attrName>ppt_h</p:attrName>
                                        </p:attrNameLst>
                                      </p:cBhvr>
                                      <p:tavLst>
                                        <p:tav tm="0">
                                          <p:val>
                                            <p:fltVal val="0"/>
                                          </p:val>
                                        </p:tav>
                                        <p:tav tm="100000">
                                          <p:val>
                                            <p:strVal val="#ppt_h"/>
                                          </p:val>
                                        </p:tav>
                                      </p:tavLst>
                                    </p:anim>
                                    <p:animEffect transition="in" filter="fade">
                                      <p:cBhvr>
                                        <p:cTn id="84" dur="500"/>
                                        <p:tgtEl>
                                          <p:spTgt spid="224"/>
                                        </p:tgtEl>
                                      </p:cBhvr>
                                    </p:animEffect>
                                  </p:childTnLst>
                                </p:cTn>
                              </p:par>
                            </p:childTnLst>
                          </p:cTn>
                        </p:par>
                        <p:par>
                          <p:cTn id="85" fill="hold">
                            <p:stCondLst>
                              <p:cond delay="7350"/>
                            </p:stCondLst>
                            <p:childTnLst>
                              <p:par>
                                <p:cTn id="86" presetID="53" presetClass="entr" presetSubtype="16" fill="hold" grpId="0" nodeType="afterEffect">
                                  <p:stCondLst>
                                    <p:cond delay="0"/>
                                  </p:stCondLst>
                                  <p:childTnLst>
                                    <p:set>
                                      <p:cBhvr>
                                        <p:cTn id="87" dur="1" fill="hold">
                                          <p:stCondLst>
                                            <p:cond delay="0"/>
                                          </p:stCondLst>
                                        </p:cTn>
                                        <p:tgtEl>
                                          <p:spTgt spid="225"/>
                                        </p:tgtEl>
                                        <p:attrNameLst>
                                          <p:attrName>style.visibility</p:attrName>
                                        </p:attrNameLst>
                                      </p:cBhvr>
                                      <p:to>
                                        <p:strVal val="visible"/>
                                      </p:to>
                                    </p:set>
                                    <p:anim calcmode="lin" valueType="num">
                                      <p:cBhvr>
                                        <p:cTn id="88" dur="500" fill="hold"/>
                                        <p:tgtEl>
                                          <p:spTgt spid="225"/>
                                        </p:tgtEl>
                                        <p:attrNameLst>
                                          <p:attrName>ppt_w</p:attrName>
                                        </p:attrNameLst>
                                      </p:cBhvr>
                                      <p:tavLst>
                                        <p:tav tm="0">
                                          <p:val>
                                            <p:fltVal val="0"/>
                                          </p:val>
                                        </p:tav>
                                        <p:tav tm="100000">
                                          <p:val>
                                            <p:strVal val="#ppt_w"/>
                                          </p:val>
                                        </p:tav>
                                      </p:tavLst>
                                    </p:anim>
                                    <p:anim calcmode="lin" valueType="num">
                                      <p:cBhvr>
                                        <p:cTn id="89" dur="500" fill="hold"/>
                                        <p:tgtEl>
                                          <p:spTgt spid="225"/>
                                        </p:tgtEl>
                                        <p:attrNameLst>
                                          <p:attrName>ppt_h</p:attrName>
                                        </p:attrNameLst>
                                      </p:cBhvr>
                                      <p:tavLst>
                                        <p:tav tm="0">
                                          <p:val>
                                            <p:fltVal val="0"/>
                                          </p:val>
                                        </p:tav>
                                        <p:tav tm="100000">
                                          <p:val>
                                            <p:strVal val="#ppt_h"/>
                                          </p:val>
                                        </p:tav>
                                      </p:tavLst>
                                    </p:anim>
                                    <p:animEffect transition="in" filter="fade">
                                      <p:cBhvr>
                                        <p:cTn id="90" dur="500"/>
                                        <p:tgtEl>
                                          <p:spTgt spid="225"/>
                                        </p:tgtEl>
                                      </p:cBhvr>
                                    </p:animEffect>
                                  </p:childTnLst>
                                </p:cTn>
                              </p:par>
                            </p:childTnLst>
                          </p:cTn>
                        </p:par>
                        <p:par>
                          <p:cTn id="91" fill="hold">
                            <p:stCondLst>
                              <p:cond delay="7850"/>
                            </p:stCondLst>
                            <p:childTnLst>
                              <p:par>
                                <p:cTn id="92" presetID="53" presetClass="entr" presetSubtype="16" fill="hold" grpId="0" nodeType="afterEffect">
                                  <p:stCondLst>
                                    <p:cond delay="0"/>
                                  </p:stCondLst>
                                  <p:childTnLst>
                                    <p:set>
                                      <p:cBhvr>
                                        <p:cTn id="93" dur="1" fill="hold">
                                          <p:stCondLst>
                                            <p:cond delay="0"/>
                                          </p:stCondLst>
                                        </p:cTn>
                                        <p:tgtEl>
                                          <p:spTgt spid="226"/>
                                        </p:tgtEl>
                                        <p:attrNameLst>
                                          <p:attrName>style.visibility</p:attrName>
                                        </p:attrNameLst>
                                      </p:cBhvr>
                                      <p:to>
                                        <p:strVal val="visible"/>
                                      </p:to>
                                    </p:set>
                                    <p:anim calcmode="lin" valueType="num">
                                      <p:cBhvr>
                                        <p:cTn id="94" dur="500" fill="hold"/>
                                        <p:tgtEl>
                                          <p:spTgt spid="226"/>
                                        </p:tgtEl>
                                        <p:attrNameLst>
                                          <p:attrName>ppt_w</p:attrName>
                                        </p:attrNameLst>
                                      </p:cBhvr>
                                      <p:tavLst>
                                        <p:tav tm="0">
                                          <p:val>
                                            <p:fltVal val="0"/>
                                          </p:val>
                                        </p:tav>
                                        <p:tav tm="100000">
                                          <p:val>
                                            <p:strVal val="#ppt_w"/>
                                          </p:val>
                                        </p:tav>
                                      </p:tavLst>
                                    </p:anim>
                                    <p:anim calcmode="lin" valueType="num">
                                      <p:cBhvr>
                                        <p:cTn id="95" dur="500" fill="hold"/>
                                        <p:tgtEl>
                                          <p:spTgt spid="226"/>
                                        </p:tgtEl>
                                        <p:attrNameLst>
                                          <p:attrName>ppt_h</p:attrName>
                                        </p:attrNameLst>
                                      </p:cBhvr>
                                      <p:tavLst>
                                        <p:tav tm="0">
                                          <p:val>
                                            <p:fltVal val="0"/>
                                          </p:val>
                                        </p:tav>
                                        <p:tav tm="100000">
                                          <p:val>
                                            <p:strVal val="#ppt_h"/>
                                          </p:val>
                                        </p:tav>
                                      </p:tavLst>
                                    </p:anim>
                                    <p:animEffect transition="in" filter="fade">
                                      <p:cBhvr>
                                        <p:cTn id="96" dur="500"/>
                                        <p:tgtEl>
                                          <p:spTgt spid="226"/>
                                        </p:tgtEl>
                                      </p:cBhvr>
                                    </p:animEffect>
                                  </p:childTnLst>
                                </p:cTn>
                              </p:par>
                            </p:childTnLst>
                          </p:cTn>
                        </p:par>
                        <p:par>
                          <p:cTn id="97" fill="hold">
                            <p:stCondLst>
                              <p:cond delay="8350"/>
                            </p:stCondLst>
                            <p:childTnLst>
                              <p:par>
                                <p:cTn id="98" presetID="53" presetClass="entr" presetSubtype="16" fill="hold" grpId="0" nodeType="afterEffect">
                                  <p:stCondLst>
                                    <p:cond delay="0"/>
                                  </p:stCondLst>
                                  <p:childTnLst>
                                    <p:set>
                                      <p:cBhvr>
                                        <p:cTn id="99" dur="1" fill="hold">
                                          <p:stCondLst>
                                            <p:cond delay="0"/>
                                          </p:stCondLst>
                                        </p:cTn>
                                        <p:tgtEl>
                                          <p:spTgt spid="227"/>
                                        </p:tgtEl>
                                        <p:attrNameLst>
                                          <p:attrName>style.visibility</p:attrName>
                                        </p:attrNameLst>
                                      </p:cBhvr>
                                      <p:to>
                                        <p:strVal val="visible"/>
                                      </p:to>
                                    </p:set>
                                    <p:anim calcmode="lin" valueType="num">
                                      <p:cBhvr>
                                        <p:cTn id="100" dur="500" fill="hold"/>
                                        <p:tgtEl>
                                          <p:spTgt spid="227"/>
                                        </p:tgtEl>
                                        <p:attrNameLst>
                                          <p:attrName>ppt_w</p:attrName>
                                        </p:attrNameLst>
                                      </p:cBhvr>
                                      <p:tavLst>
                                        <p:tav tm="0">
                                          <p:val>
                                            <p:fltVal val="0"/>
                                          </p:val>
                                        </p:tav>
                                        <p:tav tm="100000">
                                          <p:val>
                                            <p:strVal val="#ppt_w"/>
                                          </p:val>
                                        </p:tav>
                                      </p:tavLst>
                                    </p:anim>
                                    <p:anim calcmode="lin" valueType="num">
                                      <p:cBhvr>
                                        <p:cTn id="101" dur="500" fill="hold"/>
                                        <p:tgtEl>
                                          <p:spTgt spid="227"/>
                                        </p:tgtEl>
                                        <p:attrNameLst>
                                          <p:attrName>ppt_h</p:attrName>
                                        </p:attrNameLst>
                                      </p:cBhvr>
                                      <p:tavLst>
                                        <p:tav tm="0">
                                          <p:val>
                                            <p:fltVal val="0"/>
                                          </p:val>
                                        </p:tav>
                                        <p:tav tm="100000">
                                          <p:val>
                                            <p:strVal val="#ppt_h"/>
                                          </p:val>
                                        </p:tav>
                                      </p:tavLst>
                                    </p:anim>
                                    <p:animEffect transition="in" filter="fade">
                                      <p:cBhvr>
                                        <p:cTn id="102" dur="500"/>
                                        <p:tgtEl>
                                          <p:spTgt spid="227"/>
                                        </p:tgtEl>
                                      </p:cBhvr>
                                    </p:animEffect>
                                  </p:childTnLst>
                                </p:cTn>
                              </p:par>
                            </p:childTnLst>
                          </p:cTn>
                        </p:par>
                        <p:par>
                          <p:cTn id="103" fill="hold">
                            <p:stCondLst>
                              <p:cond delay="8850"/>
                            </p:stCondLst>
                            <p:childTnLst>
                              <p:par>
                                <p:cTn id="104" presetID="53" presetClass="entr" presetSubtype="16" fill="hold" grpId="0" nodeType="afterEffect">
                                  <p:stCondLst>
                                    <p:cond delay="0"/>
                                  </p:stCondLst>
                                  <p:childTnLst>
                                    <p:set>
                                      <p:cBhvr>
                                        <p:cTn id="105" dur="1" fill="hold">
                                          <p:stCondLst>
                                            <p:cond delay="0"/>
                                          </p:stCondLst>
                                        </p:cTn>
                                        <p:tgtEl>
                                          <p:spTgt spid="249"/>
                                        </p:tgtEl>
                                        <p:attrNameLst>
                                          <p:attrName>style.visibility</p:attrName>
                                        </p:attrNameLst>
                                      </p:cBhvr>
                                      <p:to>
                                        <p:strVal val="visible"/>
                                      </p:to>
                                    </p:set>
                                    <p:anim calcmode="lin" valueType="num">
                                      <p:cBhvr>
                                        <p:cTn id="106" dur="500" fill="hold"/>
                                        <p:tgtEl>
                                          <p:spTgt spid="249"/>
                                        </p:tgtEl>
                                        <p:attrNameLst>
                                          <p:attrName>ppt_w</p:attrName>
                                        </p:attrNameLst>
                                      </p:cBhvr>
                                      <p:tavLst>
                                        <p:tav tm="0">
                                          <p:val>
                                            <p:fltVal val="0"/>
                                          </p:val>
                                        </p:tav>
                                        <p:tav tm="100000">
                                          <p:val>
                                            <p:strVal val="#ppt_w"/>
                                          </p:val>
                                        </p:tav>
                                      </p:tavLst>
                                    </p:anim>
                                    <p:anim calcmode="lin" valueType="num">
                                      <p:cBhvr>
                                        <p:cTn id="107" dur="500" fill="hold"/>
                                        <p:tgtEl>
                                          <p:spTgt spid="249"/>
                                        </p:tgtEl>
                                        <p:attrNameLst>
                                          <p:attrName>ppt_h</p:attrName>
                                        </p:attrNameLst>
                                      </p:cBhvr>
                                      <p:tavLst>
                                        <p:tav tm="0">
                                          <p:val>
                                            <p:fltVal val="0"/>
                                          </p:val>
                                        </p:tav>
                                        <p:tav tm="100000">
                                          <p:val>
                                            <p:strVal val="#ppt_h"/>
                                          </p:val>
                                        </p:tav>
                                      </p:tavLst>
                                    </p:anim>
                                    <p:animEffect transition="in" filter="fade">
                                      <p:cBhvr>
                                        <p:cTn id="108" dur="500"/>
                                        <p:tgtEl>
                                          <p:spTgt spid="249"/>
                                        </p:tgtEl>
                                      </p:cBhvr>
                                    </p:animEffect>
                                  </p:childTnLst>
                                </p:cTn>
                              </p:par>
                            </p:childTnLst>
                          </p:cTn>
                        </p:par>
                        <p:par>
                          <p:cTn id="109" fill="hold">
                            <p:stCondLst>
                              <p:cond delay="9350"/>
                            </p:stCondLst>
                            <p:childTnLst>
                              <p:par>
                                <p:cTn id="110" presetID="53" presetClass="entr" presetSubtype="16" fill="hold" grpId="0" nodeType="afterEffect">
                                  <p:stCondLst>
                                    <p:cond delay="0"/>
                                  </p:stCondLst>
                                  <p:childTnLst>
                                    <p:set>
                                      <p:cBhvr>
                                        <p:cTn id="111" dur="1" fill="hold">
                                          <p:stCondLst>
                                            <p:cond delay="0"/>
                                          </p:stCondLst>
                                        </p:cTn>
                                        <p:tgtEl>
                                          <p:spTgt spid="250"/>
                                        </p:tgtEl>
                                        <p:attrNameLst>
                                          <p:attrName>style.visibility</p:attrName>
                                        </p:attrNameLst>
                                      </p:cBhvr>
                                      <p:to>
                                        <p:strVal val="visible"/>
                                      </p:to>
                                    </p:set>
                                    <p:anim calcmode="lin" valueType="num">
                                      <p:cBhvr>
                                        <p:cTn id="112" dur="500" fill="hold"/>
                                        <p:tgtEl>
                                          <p:spTgt spid="250"/>
                                        </p:tgtEl>
                                        <p:attrNameLst>
                                          <p:attrName>ppt_w</p:attrName>
                                        </p:attrNameLst>
                                      </p:cBhvr>
                                      <p:tavLst>
                                        <p:tav tm="0">
                                          <p:val>
                                            <p:fltVal val="0"/>
                                          </p:val>
                                        </p:tav>
                                        <p:tav tm="100000">
                                          <p:val>
                                            <p:strVal val="#ppt_w"/>
                                          </p:val>
                                        </p:tav>
                                      </p:tavLst>
                                    </p:anim>
                                    <p:anim calcmode="lin" valueType="num">
                                      <p:cBhvr>
                                        <p:cTn id="113" dur="500" fill="hold"/>
                                        <p:tgtEl>
                                          <p:spTgt spid="250"/>
                                        </p:tgtEl>
                                        <p:attrNameLst>
                                          <p:attrName>ppt_h</p:attrName>
                                        </p:attrNameLst>
                                      </p:cBhvr>
                                      <p:tavLst>
                                        <p:tav tm="0">
                                          <p:val>
                                            <p:fltVal val="0"/>
                                          </p:val>
                                        </p:tav>
                                        <p:tav tm="100000">
                                          <p:val>
                                            <p:strVal val="#ppt_h"/>
                                          </p:val>
                                        </p:tav>
                                      </p:tavLst>
                                    </p:anim>
                                    <p:animEffect transition="in" filter="fade">
                                      <p:cBhvr>
                                        <p:cTn id="114" dur="500"/>
                                        <p:tgtEl>
                                          <p:spTgt spid="250"/>
                                        </p:tgtEl>
                                      </p:cBhvr>
                                    </p:animEffect>
                                  </p:childTnLst>
                                </p:cTn>
                              </p:par>
                            </p:childTnLst>
                          </p:cTn>
                        </p:par>
                        <p:par>
                          <p:cTn id="115" fill="hold">
                            <p:stCondLst>
                              <p:cond delay="9850"/>
                            </p:stCondLst>
                            <p:childTnLst>
                              <p:par>
                                <p:cTn id="116" presetID="53" presetClass="entr" presetSubtype="16" fill="hold" grpId="0" nodeType="afterEffect">
                                  <p:stCondLst>
                                    <p:cond delay="0"/>
                                  </p:stCondLst>
                                  <p:childTnLst>
                                    <p:set>
                                      <p:cBhvr>
                                        <p:cTn id="117" dur="1" fill="hold">
                                          <p:stCondLst>
                                            <p:cond delay="0"/>
                                          </p:stCondLst>
                                        </p:cTn>
                                        <p:tgtEl>
                                          <p:spTgt spid="251"/>
                                        </p:tgtEl>
                                        <p:attrNameLst>
                                          <p:attrName>style.visibility</p:attrName>
                                        </p:attrNameLst>
                                      </p:cBhvr>
                                      <p:to>
                                        <p:strVal val="visible"/>
                                      </p:to>
                                    </p:set>
                                    <p:anim calcmode="lin" valueType="num">
                                      <p:cBhvr>
                                        <p:cTn id="118" dur="500" fill="hold"/>
                                        <p:tgtEl>
                                          <p:spTgt spid="251"/>
                                        </p:tgtEl>
                                        <p:attrNameLst>
                                          <p:attrName>ppt_w</p:attrName>
                                        </p:attrNameLst>
                                      </p:cBhvr>
                                      <p:tavLst>
                                        <p:tav tm="0">
                                          <p:val>
                                            <p:fltVal val="0"/>
                                          </p:val>
                                        </p:tav>
                                        <p:tav tm="100000">
                                          <p:val>
                                            <p:strVal val="#ppt_w"/>
                                          </p:val>
                                        </p:tav>
                                      </p:tavLst>
                                    </p:anim>
                                    <p:anim calcmode="lin" valueType="num">
                                      <p:cBhvr>
                                        <p:cTn id="119" dur="500" fill="hold"/>
                                        <p:tgtEl>
                                          <p:spTgt spid="251"/>
                                        </p:tgtEl>
                                        <p:attrNameLst>
                                          <p:attrName>ppt_h</p:attrName>
                                        </p:attrNameLst>
                                      </p:cBhvr>
                                      <p:tavLst>
                                        <p:tav tm="0">
                                          <p:val>
                                            <p:fltVal val="0"/>
                                          </p:val>
                                        </p:tav>
                                        <p:tav tm="100000">
                                          <p:val>
                                            <p:strVal val="#ppt_h"/>
                                          </p:val>
                                        </p:tav>
                                      </p:tavLst>
                                    </p:anim>
                                    <p:animEffect transition="in" filter="fade">
                                      <p:cBhvr>
                                        <p:cTn id="120" dur="500"/>
                                        <p:tgtEl>
                                          <p:spTgt spid="251"/>
                                        </p:tgtEl>
                                      </p:cBhvr>
                                    </p:animEffect>
                                  </p:childTnLst>
                                </p:cTn>
                              </p:par>
                            </p:childTnLst>
                          </p:cTn>
                        </p:par>
                        <p:par>
                          <p:cTn id="121" fill="hold">
                            <p:stCondLst>
                              <p:cond delay="10350"/>
                            </p:stCondLst>
                            <p:childTnLst>
                              <p:par>
                                <p:cTn id="122" presetID="53" presetClass="entr" presetSubtype="16" fill="hold" grpId="0" nodeType="afterEffect">
                                  <p:stCondLst>
                                    <p:cond delay="0"/>
                                  </p:stCondLst>
                                  <p:childTnLst>
                                    <p:set>
                                      <p:cBhvr>
                                        <p:cTn id="123" dur="1" fill="hold">
                                          <p:stCondLst>
                                            <p:cond delay="0"/>
                                          </p:stCondLst>
                                        </p:cTn>
                                        <p:tgtEl>
                                          <p:spTgt spid="252"/>
                                        </p:tgtEl>
                                        <p:attrNameLst>
                                          <p:attrName>style.visibility</p:attrName>
                                        </p:attrNameLst>
                                      </p:cBhvr>
                                      <p:to>
                                        <p:strVal val="visible"/>
                                      </p:to>
                                    </p:set>
                                    <p:anim calcmode="lin" valueType="num">
                                      <p:cBhvr>
                                        <p:cTn id="124" dur="500" fill="hold"/>
                                        <p:tgtEl>
                                          <p:spTgt spid="252"/>
                                        </p:tgtEl>
                                        <p:attrNameLst>
                                          <p:attrName>ppt_w</p:attrName>
                                        </p:attrNameLst>
                                      </p:cBhvr>
                                      <p:tavLst>
                                        <p:tav tm="0">
                                          <p:val>
                                            <p:fltVal val="0"/>
                                          </p:val>
                                        </p:tav>
                                        <p:tav tm="100000">
                                          <p:val>
                                            <p:strVal val="#ppt_w"/>
                                          </p:val>
                                        </p:tav>
                                      </p:tavLst>
                                    </p:anim>
                                    <p:anim calcmode="lin" valueType="num">
                                      <p:cBhvr>
                                        <p:cTn id="125" dur="500" fill="hold"/>
                                        <p:tgtEl>
                                          <p:spTgt spid="252"/>
                                        </p:tgtEl>
                                        <p:attrNameLst>
                                          <p:attrName>ppt_h</p:attrName>
                                        </p:attrNameLst>
                                      </p:cBhvr>
                                      <p:tavLst>
                                        <p:tav tm="0">
                                          <p:val>
                                            <p:fltVal val="0"/>
                                          </p:val>
                                        </p:tav>
                                        <p:tav tm="100000">
                                          <p:val>
                                            <p:strVal val="#ppt_h"/>
                                          </p:val>
                                        </p:tav>
                                      </p:tavLst>
                                    </p:anim>
                                    <p:animEffect transition="in" filter="fade">
                                      <p:cBhvr>
                                        <p:cTn id="126" dur="500"/>
                                        <p:tgtEl>
                                          <p:spTgt spid="252"/>
                                        </p:tgtEl>
                                      </p:cBhvr>
                                    </p:animEffect>
                                  </p:childTnLst>
                                </p:cTn>
                              </p:par>
                            </p:childTnLst>
                          </p:cTn>
                        </p:par>
                        <p:par>
                          <p:cTn id="127" fill="hold">
                            <p:stCondLst>
                              <p:cond delay="10850"/>
                            </p:stCondLst>
                            <p:childTnLst>
                              <p:par>
                                <p:cTn id="128" presetID="53" presetClass="entr" presetSubtype="16" fill="hold" nodeType="afterEffect">
                                  <p:stCondLst>
                                    <p:cond delay="0"/>
                                  </p:stCondLst>
                                  <p:childTnLst>
                                    <p:set>
                                      <p:cBhvr>
                                        <p:cTn id="129" dur="1" fill="hold">
                                          <p:stCondLst>
                                            <p:cond delay="0"/>
                                          </p:stCondLst>
                                        </p:cTn>
                                        <p:tgtEl>
                                          <p:spTgt spid="15"/>
                                        </p:tgtEl>
                                        <p:attrNameLst>
                                          <p:attrName>style.visibility</p:attrName>
                                        </p:attrNameLst>
                                      </p:cBhvr>
                                      <p:to>
                                        <p:strVal val="visible"/>
                                      </p:to>
                                    </p:set>
                                    <p:anim calcmode="lin" valueType="num">
                                      <p:cBhvr>
                                        <p:cTn id="130" dur="500" fill="hold"/>
                                        <p:tgtEl>
                                          <p:spTgt spid="15"/>
                                        </p:tgtEl>
                                        <p:attrNameLst>
                                          <p:attrName>ppt_w</p:attrName>
                                        </p:attrNameLst>
                                      </p:cBhvr>
                                      <p:tavLst>
                                        <p:tav tm="0">
                                          <p:val>
                                            <p:fltVal val="0"/>
                                          </p:val>
                                        </p:tav>
                                        <p:tav tm="100000">
                                          <p:val>
                                            <p:strVal val="#ppt_w"/>
                                          </p:val>
                                        </p:tav>
                                      </p:tavLst>
                                    </p:anim>
                                    <p:anim calcmode="lin" valueType="num">
                                      <p:cBhvr>
                                        <p:cTn id="131" dur="500" fill="hold"/>
                                        <p:tgtEl>
                                          <p:spTgt spid="15"/>
                                        </p:tgtEl>
                                        <p:attrNameLst>
                                          <p:attrName>ppt_h</p:attrName>
                                        </p:attrNameLst>
                                      </p:cBhvr>
                                      <p:tavLst>
                                        <p:tav tm="0">
                                          <p:val>
                                            <p:fltVal val="0"/>
                                          </p:val>
                                        </p:tav>
                                        <p:tav tm="100000">
                                          <p:val>
                                            <p:strVal val="#ppt_h"/>
                                          </p:val>
                                        </p:tav>
                                      </p:tavLst>
                                    </p:anim>
                                    <p:animEffect transition="in" filter="fade">
                                      <p:cBhvr>
                                        <p:cTn id="132" dur="500"/>
                                        <p:tgtEl>
                                          <p:spTgt spid="15"/>
                                        </p:tgtEl>
                                      </p:cBhvr>
                                    </p:animEffect>
                                  </p:childTnLst>
                                </p:cTn>
                              </p:par>
                            </p:childTnLst>
                          </p:cTn>
                        </p:par>
                        <p:par>
                          <p:cTn id="133" fill="hold">
                            <p:stCondLst>
                              <p:cond delay="11350"/>
                            </p:stCondLst>
                            <p:childTnLst>
                              <p:par>
                                <p:cTn id="134" presetID="53" presetClass="entr" presetSubtype="16" fill="hold" grpId="0" nodeType="afterEffect">
                                  <p:stCondLst>
                                    <p:cond delay="0"/>
                                  </p:stCondLst>
                                  <p:childTnLst>
                                    <p:set>
                                      <p:cBhvr>
                                        <p:cTn id="135" dur="1" fill="hold">
                                          <p:stCondLst>
                                            <p:cond delay="0"/>
                                          </p:stCondLst>
                                        </p:cTn>
                                        <p:tgtEl>
                                          <p:spTgt spid="16"/>
                                        </p:tgtEl>
                                        <p:attrNameLst>
                                          <p:attrName>style.visibility</p:attrName>
                                        </p:attrNameLst>
                                      </p:cBhvr>
                                      <p:to>
                                        <p:strVal val="visible"/>
                                      </p:to>
                                    </p:set>
                                    <p:anim calcmode="lin" valueType="num">
                                      <p:cBhvr>
                                        <p:cTn id="136" dur="500" fill="hold"/>
                                        <p:tgtEl>
                                          <p:spTgt spid="16"/>
                                        </p:tgtEl>
                                        <p:attrNameLst>
                                          <p:attrName>ppt_w</p:attrName>
                                        </p:attrNameLst>
                                      </p:cBhvr>
                                      <p:tavLst>
                                        <p:tav tm="0">
                                          <p:val>
                                            <p:fltVal val="0"/>
                                          </p:val>
                                        </p:tav>
                                        <p:tav tm="100000">
                                          <p:val>
                                            <p:strVal val="#ppt_w"/>
                                          </p:val>
                                        </p:tav>
                                      </p:tavLst>
                                    </p:anim>
                                    <p:anim calcmode="lin" valueType="num">
                                      <p:cBhvr>
                                        <p:cTn id="137" dur="500" fill="hold"/>
                                        <p:tgtEl>
                                          <p:spTgt spid="16"/>
                                        </p:tgtEl>
                                        <p:attrNameLst>
                                          <p:attrName>ppt_h</p:attrName>
                                        </p:attrNameLst>
                                      </p:cBhvr>
                                      <p:tavLst>
                                        <p:tav tm="0">
                                          <p:val>
                                            <p:fltVal val="0"/>
                                          </p:val>
                                        </p:tav>
                                        <p:tav tm="100000">
                                          <p:val>
                                            <p:strVal val="#ppt_h"/>
                                          </p:val>
                                        </p:tav>
                                      </p:tavLst>
                                    </p:anim>
                                    <p:animEffect transition="in" filter="fade">
                                      <p:cBhvr>
                                        <p:cTn id="138" dur="500"/>
                                        <p:tgtEl>
                                          <p:spTgt spid="16"/>
                                        </p:tgtEl>
                                      </p:cBhvr>
                                    </p:animEffect>
                                  </p:childTnLst>
                                </p:cTn>
                              </p:par>
                            </p:childTnLst>
                          </p:cTn>
                        </p:par>
                        <p:par>
                          <p:cTn id="139" fill="hold">
                            <p:stCondLst>
                              <p:cond delay="11850"/>
                            </p:stCondLst>
                            <p:childTnLst>
                              <p:par>
                                <p:cTn id="140" presetID="22" presetClass="entr" presetSubtype="4" fill="hold" grpId="0" nodeType="afterEffect">
                                  <p:stCondLst>
                                    <p:cond delay="0"/>
                                  </p:stCondLst>
                                  <p:childTnLst>
                                    <p:set>
                                      <p:cBhvr>
                                        <p:cTn id="141" dur="1" fill="hold">
                                          <p:stCondLst>
                                            <p:cond delay="0"/>
                                          </p:stCondLst>
                                        </p:cTn>
                                        <p:tgtEl>
                                          <p:spTgt spid="11"/>
                                        </p:tgtEl>
                                        <p:attrNameLst>
                                          <p:attrName>style.visibility</p:attrName>
                                        </p:attrNameLst>
                                      </p:cBhvr>
                                      <p:to>
                                        <p:strVal val="visible"/>
                                      </p:to>
                                    </p:set>
                                    <p:animEffect transition="in" filter="wipe(down)">
                                      <p:cBhvr>
                                        <p:cTn id="142" dur="500"/>
                                        <p:tgtEl>
                                          <p:spTgt spid="11"/>
                                        </p:tgtEl>
                                      </p:cBhvr>
                                    </p:animEffect>
                                  </p:childTnLst>
                                </p:cTn>
                              </p:par>
                            </p:childTnLst>
                          </p:cTn>
                        </p:par>
                        <p:par>
                          <p:cTn id="143" fill="hold">
                            <p:stCondLst>
                              <p:cond delay="12350"/>
                            </p:stCondLst>
                            <p:childTnLst>
                              <p:par>
                                <p:cTn id="144" presetID="16" presetClass="entr" presetSubtype="21" fill="hold" grpId="0" nodeType="afterEffect">
                                  <p:stCondLst>
                                    <p:cond delay="0"/>
                                  </p:stCondLst>
                                  <p:childTnLst>
                                    <p:set>
                                      <p:cBhvr>
                                        <p:cTn id="145" dur="1" fill="hold">
                                          <p:stCondLst>
                                            <p:cond delay="0"/>
                                          </p:stCondLst>
                                        </p:cTn>
                                        <p:tgtEl>
                                          <p:spTgt spid="223"/>
                                        </p:tgtEl>
                                        <p:attrNameLst>
                                          <p:attrName>style.visibility</p:attrName>
                                        </p:attrNameLst>
                                      </p:cBhvr>
                                      <p:to>
                                        <p:strVal val="visible"/>
                                      </p:to>
                                    </p:set>
                                    <p:animEffect transition="in" filter="barn(inVertical)">
                                      <p:cBhvr>
                                        <p:cTn id="146" dur="500"/>
                                        <p:tgtEl>
                                          <p:spTgt spid="223"/>
                                        </p:tgtEl>
                                      </p:cBhvr>
                                    </p:animEffect>
                                  </p:childTnLst>
                                </p:cTn>
                              </p:par>
                            </p:childTnLst>
                          </p:cTn>
                        </p:par>
                        <p:par>
                          <p:cTn id="147" fill="hold">
                            <p:stCondLst>
                              <p:cond delay="12850"/>
                            </p:stCondLst>
                            <p:childTnLst>
                              <p:par>
                                <p:cTn id="148" presetID="16" presetClass="entr" presetSubtype="21" fill="hold" nodeType="afterEffect">
                                  <p:stCondLst>
                                    <p:cond delay="0"/>
                                  </p:stCondLst>
                                  <p:childTnLst>
                                    <p:set>
                                      <p:cBhvr>
                                        <p:cTn id="149" dur="1" fill="hold">
                                          <p:stCondLst>
                                            <p:cond delay="0"/>
                                          </p:stCondLst>
                                        </p:cTn>
                                        <p:tgtEl>
                                          <p:spTgt spid="17"/>
                                        </p:tgtEl>
                                        <p:attrNameLst>
                                          <p:attrName>style.visibility</p:attrName>
                                        </p:attrNameLst>
                                      </p:cBhvr>
                                      <p:to>
                                        <p:strVal val="visible"/>
                                      </p:to>
                                    </p:set>
                                    <p:animEffect transition="in" filter="barn(inVertical)">
                                      <p:cBhvr>
                                        <p:cTn id="150" dur="500"/>
                                        <p:tgtEl>
                                          <p:spTgt spid="17"/>
                                        </p:tgtEl>
                                      </p:cBhvr>
                                    </p:animEffect>
                                  </p:childTnLst>
                                </p:cTn>
                              </p:par>
                            </p:childTnLst>
                          </p:cTn>
                        </p:par>
                        <p:par>
                          <p:cTn id="151" fill="hold">
                            <p:stCondLst>
                              <p:cond delay="13350"/>
                            </p:stCondLst>
                            <p:childTnLst>
                              <p:par>
                                <p:cTn id="152" presetID="16" presetClass="entr" presetSubtype="21" fill="hold" nodeType="afterEffect">
                                  <p:stCondLst>
                                    <p:cond delay="0"/>
                                  </p:stCondLst>
                                  <p:childTnLst>
                                    <p:set>
                                      <p:cBhvr>
                                        <p:cTn id="153" dur="1" fill="hold">
                                          <p:stCondLst>
                                            <p:cond delay="0"/>
                                          </p:stCondLst>
                                        </p:cTn>
                                        <p:tgtEl>
                                          <p:spTgt spid="229"/>
                                        </p:tgtEl>
                                        <p:attrNameLst>
                                          <p:attrName>style.visibility</p:attrName>
                                        </p:attrNameLst>
                                      </p:cBhvr>
                                      <p:to>
                                        <p:strVal val="visible"/>
                                      </p:to>
                                    </p:set>
                                    <p:animEffect transition="in" filter="barn(inVertical)">
                                      <p:cBhvr>
                                        <p:cTn id="154" dur="500"/>
                                        <p:tgtEl>
                                          <p:spTgt spid="229"/>
                                        </p:tgtEl>
                                      </p:cBhvr>
                                    </p:animEffect>
                                  </p:childTnLst>
                                </p:cTn>
                              </p:par>
                            </p:childTnLst>
                          </p:cTn>
                        </p:par>
                        <p:par>
                          <p:cTn id="155" fill="hold">
                            <p:stCondLst>
                              <p:cond delay="13850"/>
                            </p:stCondLst>
                            <p:childTnLst>
                              <p:par>
                                <p:cTn id="156" presetID="16" presetClass="entr" presetSubtype="21" fill="hold" grpId="0" nodeType="afterEffect">
                                  <p:stCondLst>
                                    <p:cond delay="0"/>
                                  </p:stCondLst>
                                  <p:childTnLst>
                                    <p:set>
                                      <p:cBhvr>
                                        <p:cTn id="157" dur="1" fill="hold">
                                          <p:stCondLst>
                                            <p:cond delay="0"/>
                                          </p:stCondLst>
                                        </p:cTn>
                                        <p:tgtEl>
                                          <p:spTgt spid="12"/>
                                        </p:tgtEl>
                                        <p:attrNameLst>
                                          <p:attrName>style.visibility</p:attrName>
                                        </p:attrNameLst>
                                      </p:cBhvr>
                                      <p:to>
                                        <p:strVal val="visible"/>
                                      </p:to>
                                    </p:set>
                                    <p:animEffect transition="in" filter="barn(inVertical)">
                                      <p:cBhvr>
                                        <p:cTn id="15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41" grpId="0" animBg="1"/>
      <p:bldP spid="191" grpId="0" animBg="1"/>
      <p:bldP spid="194" grpId="0"/>
      <p:bldP spid="195" grpId="0"/>
      <p:bldP spid="197" grpId="0" animBg="1"/>
      <p:bldP spid="224" grpId="0"/>
      <p:bldP spid="225" grpId="0"/>
      <p:bldP spid="226" grpId="0"/>
      <p:bldP spid="227" grpId="0"/>
      <p:bldP spid="249" grpId="0"/>
      <p:bldP spid="250" grpId="0"/>
      <p:bldP spid="251" grpId="0"/>
      <p:bldP spid="252" grpId="0"/>
      <p:bldP spid="16" grpId="0"/>
      <p:bldP spid="11" grpId="0" animBg="1"/>
      <p:bldP spid="223"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4343" y="2479844"/>
            <a:ext cx="7886700" cy="1107996"/>
          </a:xfrm>
        </p:spPr>
        <p:txBody>
          <a:bodyPr/>
          <a:lstStyle/>
          <a:p>
            <a:r>
              <a:rPr lang="fr-FR" sz="4000" b="0" dirty="0">
                <a:solidFill>
                  <a:srgbClr val="8E7339"/>
                </a:solidFill>
                <a:latin typeface="Verdana" panose="020B0604030504040204" pitchFamily="34" charset="0"/>
                <a:ea typeface="Verdana" panose="020B0604030504040204" pitchFamily="34" charset="0"/>
                <a:cs typeface="Verdana" panose="020B0604030504040204" pitchFamily="34" charset="0"/>
              </a:rPr>
              <a:t>Options d’arbitrages automatiques</a:t>
            </a:r>
          </a:p>
        </p:txBody>
      </p:sp>
      <p:sp>
        <p:nvSpPr>
          <p:cNvPr id="4" name="Rectangle 3"/>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F9F9"/>
              </a:solidFill>
            </a:endParaRPr>
          </a:p>
        </p:txBody>
      </p:sp>
      <p:sp>
        <p:nvSpPr>
          <p:cNvPr id="5" name="Rectangle 4"/>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dirty="0">
              <a:solidFill>
                <a:srgbClr val="F9F9F9"/>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78575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5041127" y="2076818"/>
            <a:ext cx="3587912" cy="1190151"/>
          </a:xfrm>
          <a:prstGeom prst="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bg1"/>
                </a:solidFill>
                <a:latin typeface="Verdana" panose="020B0604030504040204" pitchFamily="34" charset="0"/>
                <a:ea typeface="Verdana" panose="020B0604030504040204" pitchFamily="34" charset="0"/>
                <a:cs typeface="Verdana" panose="020B0604030504040204" pitchFamily="34" charset="0"/>
              </a:rPr>
              <a:t>Elles sont disponibles à la souscription ou en cours de vie du contrat</a:t>
            </a:r>
          </a:p>
          <a:p>
            <a:r>
              <a:rPr lang="fr-FR" sz="1200" dirty="0">
                <a:solidFill>
                  <a:schemeClr val="bg1"/>
                </a:solidFill>
                <a:latin typeface="Verdana" panose="020B0604030504040204" pitchFamily="34" charset="0"/>
                <a:ea typeface="Verdana" panose="020B0604030504040204" pitchFamily="34" charset="0"/>
                <a:cs typeface="Verdana" panose="020B0604030504040204" pitchFamily="34" charset="0"/>
              </a:rPr>
              <a:t>Les options ne sont pas cumulables entre elles et avec les options de réallocation programmée de l’épargne</a:t>
            </a:r>
          </a:p>
        </p:txBody>
      </p:sp>
      <p:sp>
        <p:nvSpPr>
          <p:cNvPr id="115" name="Rectangle 114"/>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78"/>
          <p:cNvSpPr>
            <a:spLocks noChangeArrowheads="1"/>
          </p:cNvSpPr>
          <p:nvPr/>
        </p:nvSpPr>
        <p:spPr bwMode="auto">
          <a:xfrm>
            <a:off x="463617" y="5324751"/>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sp>
        <p:nvSpPr>
          <p:cNvPr id="6" name="Title 5"/>
          <p:cNvSpPr>
            <a:spLocks noGrp="1"/>
          </p:cNvSpPr>
          <p:nvPr>
            <p:ph type="title"/>
          </p:nvPr>
        </p:nvSpPr>
        <p:spPr>
          <a:xfrm>
            <a:off x="326501" y="250089"/>
            <a:ext cx="7886700" cy="290849"/>
          </a:xfrm>
        </p:spPr>
        <p:txBody>
          <a:bodyPr>
            <a:normAutofit/>
          </a:bodyPr>
          <a:lstStyle/>
          <a:p>
            <a:r>
              <a:rPr lang="en-US" b="0" dirty="0">
                <a:solidFill>
                  <a:srgbClr val="8E7339"/>
                </a:solidFill>
                <a:latin typeface="Verdana" panose="020B0604030504040204" pitchFamily="34" charset="0"/>
                <a:ea typeface="Verdana" panose="020B0604030504040204" pitchFamily="34" charset="0"/>
                <a:cs typeface="Verdana" panose="020B0604030504040204" pitchFamily="34" charset="0"/>
              </a:rPr>
              <a:t>Options d’arbitrages automatiques</a:t>
            </a:r>
          </a:p>
        </p:txBody>
      </p:sp>
      <p:grpSp>
        <p:nvGrpSpPr>
          <p:cNvPr id="23" name="Group 22"/>
          <p:cNvGrpSpPr/>
          <p:nvPr/>
        </p:nvGrpSpPr>
        <p:grpSpPr>
          <a:xfrm>
            <a:off x="936970" y="2527967"/>
            <a:ext cx="935543" cy="2878076"/>
            <a:chOff x="1249294" y="1641789"/>
            <a:chExt cx="1247390" cy="3837434"/>
          </a:xfrm>
        </p:grpSpPr>
        <p:grpSp>
          <p:nvGrpSpPr>
            <p:cNvPr id="20" name="Group 19"/>
            <p:cNvGrpSpPr/>
            <p:nvPr/>
          </p:nvGrpSpPr>
          <p:grpSpPr>
            <a:xfrm>
              <a:off x="1257087" y="1641789"/>
              <a:ext cx="1233378" cy="3660186"/>
              <a:chOff x="1257087" y="1641789"/>
              <a:chExt cx="1233378" cy="3660186"/>
            </a:xfrm>
          </p:grpSpPr>
          <p:sp>
            <p:nvSpPr>
              <p:cNvPr id="315" name="Rectangle 75"/>
              <p:cNvSpPr>
                <a:spLocks noChangeArrowheads="1"/>
              </p:cNvSpPr>
              <p:nvPr/>
            </p:nvSpPr>
            <p:spPr bwMode="auto">
              <a:xfrm>
                <a:off x="1725650" y="2585638"/>
                <a:ext cx="292461" cy="110780"/>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6" name="Rectangle 76"/>
              <p:cNvSpPr>
                <a:spLocks noChangeArrowheads="1"/>
              </p:cNvSpPr>
              <p:nvPr/>
            </p:nvSpPr>
            <p:spPr bwMode="auto">
              <a:xfrm>
                <a:off x="1725650" y="2585638"/>
                <a:ext cx="292461" cy="11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7" name="Rectangle 77"/>
              <p:cNvSpPr>
                <a:spLocks noChangeArrowheads="1"/>
              </p:cNvSpPr>
              <p:nvPr/>
            </p:nvSpPr>
            <p:spPr bwMode="auto">
              <a:xfrm>
                <a:off x="1747806" y="2505876"/>
                <a:ext cx="250365" cy="465278"/>
              </a:xfrm>
              <a:prstGeom prst="rect">
                <a:avLst/>
              </a:prstGeom>
              <a:solidFill>
                <a:srgbClr val="F2C8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18" name="Rectangle 78"/>
              <p:cNvSpPr>
                <a:spLocks noChangeArrowheads="1"/>
              </p:cNvSpPr>
              <p:nvPr/>
            </p:nvSpPr>
            <p:spPr bwMode="auto">
              <a:xfrm>
                <a:off x="1747806" y="2505876"/>
                <a:ext cx="250365" cy="465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19" name="Freeform 79"/>
              <p:cNvSpPr>
                <a:spLocks/>
              </p:cNvSpPr>
              <p:nvPr/>
            </p:nvSpPr>
            <p:spPr bwMode="auto">
              <a:xfrm>
                <a:off x="1747806" y="2534679"/>
                <a:ext cx="250365" cy="97487"/>
              </a:xfrm>
              <a:custGeom>
                <a:avLst/>
                <a:gdLst>
                  <a:gd name="T0" fmla="*/ 92 w 92"/>
                  <a:gd name="T1" fmla="*/ 0 h 36"/>
                  <a:gd name="T2" fmla="*/ 46 w 92"/>
                  <a:gd name="T3" fmla="*/ 11 h 36"/>
                  <a:gd name="T4" fmla="*/ 0 w 92"/>
                  <a:gd name="T5" fmla="*/ 0 h 36"/>
                  <a:gd name="T6" fmla="*/ 0 w 92"/>
                  <a:gd name="T7" fmla="*/ 3 h 36"/>
                  <a:gd name="T8" fmla="*/ 92 w 92"/>
                  <a:gd name="T9" fmla="*/ 36 h 36"/>
                  <a:gd name="T10" fmla="*/ 92 w 92"/>
                  <a:gd name="T11" fmla="*/ 19 h 36"/>
                  <a:gd name="T12" fmla="*/ 92 w 9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92" h="36">
                    <a:moveTo>
                      <a:pt x="92" y="0"/>
                    </a:moveTo>
                    <a:cubicBezTo>
                      <a:pt x="79" y="7"/>
                      <a:pt x="63" y="11"/>
                      <a:pt x="46" y="11"/>
                    </a:cubicBezTo>
                    <a:cubicBezTo>
                      <a:pt x="30" y="11"/>
                      <a:pt x="14" y="7"/>
                      <a:pt x="0" y="0"/>
                    </a:cubicBezTo>
                    <a:cubicBezTo>
                      <a:pt x="0" y="3"/>
                      <a:pt x="0" y="3"/>
                      <a:pt x="0" y="3"/>
                    </a:cubicBezTo>
                    <a:cubicBezTo>
                      <a:pt x="92" y="36"/>
                      <a:pt x="92" y="36"/>
                      <a:pt x="92" y="36"/>
                    </a:cubicBezTo>
                    <a:cubicBezTo>
                      <a:pt x="92" y="19"/>
                      <a:pt x="92" y="19"/>
                      <a:pt x="92" y="19"/>
                    </a:cubicBezTo>
                    <a:cubicBezTo>
                      <a:pt x="92" y="0"/>
                      <a:pt x="92" y="0"/>
                      <a:pt x="92" y="0"/>
                    </a:cubicBezTo>
                  </a:path>
                </a:pathLst>
              </a:custGeom>
              <a:solidFill>
                <a:srgbClr val="E69D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0" name="Freeform 80"/>
              <p:cNvSpPr>
                <a:spLocks/>
              </p:cNvSpPr>
              <p:nvPr/>
            </p:nvSpPr>
            <p:spPr bwMode="auto">
              <a:xfrm>
                <a:off x="1519599" y="3799792"/>
                <a:ext cx="704564" cy="1502183"/>
              </a:xfrm>
              <a:custGeom>
                <a:avLst/>
                <a:gdLst>
                  <a:gd name="T0" fmla="*/ 0 w 318"/>
                  <a:gd name="T1" fmla="*/ 108 h 678"/>
                  <a:gd name="T2" fmla="*/ 0 w 318"/>
                  <a:gd name="T3" fmla="*/ 678 h 678"/>
                  <a:gd name="T4" fmla="*/ 130 w 318"/>
                  <a:gd name="T5" fmla="*/ 678 h 678"/>
                  <a:gd name="T6" fmla="*/ 145 w 318"/>
                  <a:gd name="T7" fmla="*/ 108 h 678"/>
                  <a:gd name="T8" fmla="*/ 175 w 318"/>
                  <a:gd name="T9" fmla="*/ 108 h 678"/>
                  <a:gd name="T10" fmla="*/ 190 w 318"/>
                  <a:gd name="T11" fmla="*/ 678 h 678"/>
                  <a:gd name="T12" fmla="*/ 318 w 318"/>
                  <a:gd name="T13" fmla="*/ 678 h 678"/>
                  <a:gd name="T14" fmla="*/ 318 w 318"/>
                  <a:gd name="T15" fmla="*/ 108 h 678"/>
                  <a:gd name="T16" fmla="*/ 318 w 318"/>
                  <a:gd name="T17" fmla="*/ 0 h 678"/>
                  <a:gd name="T18" fmla="*/ 180 w 318"/>
                  <a:gd name="T19" fmla="*/ 0 h 678"/>
                  <a:gd name="T20" fmla="*/ 140 w 318"/>
                  <a:gd name="T21" fmla="*/ 0 h 678"/>
                  <a:gd name="T22" fmla="*/ 0 w 318"/>
                  <a:gd name="T23" fmla="*/ 0 h 678"/>
                  <a:gd name="T24" fmla="*/ 0 w 318"/>
                  <a:gd name="T25" fmla="*/ 10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678">
                    <a:moveTo>
                      <a:pt x="0" y="108"/>
                    </a:moveTo>
                    <a:lnTo>
                      <a:pt x="0" y="678"/>
                    </a:lnTo>
                    <a:lnTo>
                      <a:pt x="130" y="678"/>
                    </a:lnTo>
                    <a:lnTo>
                      <a:pt x="145" y="108"/>
                    </a:lnTo>
                    <a:lnTo>
                      <a:pt x="175" y="108"/>
                    </a:lnTo>
                    <a:lnTo>
                      <a:pt x="190" y="678"/>
                    </a:lnTo>
                    <a:lnTo>
                      <a:pt x="318" y="678"/>
                    </a:lnTo>
                    <a:lnTo>
                      <a:pt x="318" y="108"/>
                    </a:lnTo>
                    <a:lnTo>
                      <a:pt x="318" y="0"/>
                    </a:lnTo>
                    <a:lnTo>
                      <a:pt x="180" y="0"/>
                    </a:lnTo>
                    <a:lnTo>
                      <a:pt x="140" y="0"/>
                    </a:lnTo>
                    <a:lnTo>
                      <a:pt x="0" y="0"/>
                    </a:lnTo>
                    <a:lnTo>
                      <a:pt x="0" y="108"/>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4" name="Rectangle 85"/>
              <p:cNvSpPr>
                <a:spLocks noChangeArrowheads="1"/>
              </p:cNvSpPr>
              <p:nvPr/>
            </p:nvSpPr>
            <p:spPr bwMode="auto">
              <a:xfrm>
                <a:off x="1519599" y="3722245"/>
                <a:ext cx="704564" cy="7754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5" name="Freeform 86"/>
              <p:cNvSpPr>
                <a:spLocks noEditPoints="1"/>
              </p:cNvSpPr>
              <p:nvPr/>
            </p:nvSpPr>
            <p:spPr bwMode="auto">
              <a:xfrm>
                <a:off x="1796549" y="3704520"/>
                <a:ext cx="155093" cy="117427"/>
              </a:xfrm>
              <a:custGeom>
                <a:avLst/>
                <a:gdLst>
                  <a:gd name="T0" fmla="*/ 40 w 57"/>
                  <a:gd name="T1" fmla="*/ 44 h 44"/>
                  <a:gd name="T2" fmla="*/ 17 w 57"/>
                  <a:gd name="T3" fmla="*/ 44 h 44"/>
                  <a:gd name="T4" fmla="*/ 0 w 57"/>
                  <a:gd name="T5" fmla="*/ 28 h 44"/>
                  <a:gd name="T6" fmla="*/ 0 w 57"/>
                  <a:gd name="T7" fmla="*/ 16 h 44"/>
                  <a:gd name="T8" fmla="*/ 17 w 57"/>
                  <a:gd name="T9" fmla="*/ 0 h 44"/>
                  <a:gd name="T10" fmla="*/ 40 w 57"/>
                  <a:gd name="T11" fmla="*/ 0 h 44"/>
                  <a:gd name="T12" fmla="*/ 57 w 57"/>
                  <a:gd name="T13" fmla="*/ 16 h 44"/>
                  <a:gd name="T14" fmla="*/ 57 w 57"/>
                  <a:gd name="T15" fmla="*/ 28 h 44"/>
                  <a:gd name="T16" fmla="*/ 40 w 57"/>
                  <a:gd name="T17" fmla="*/ 44 h 44"/>
                  <a:gd name="T18" fmla="*/ 17 w 57"/>
                  <a:gd name="T19" fmla="*/ 8 h 44"/>
                  <a:gd name="T20" fmla="*/ 8 w 57"/>
                  <a:gd name="T21" fmla="*/ 16 h 44"/>
                  <a:gd name="T22" fmla="*/ 8 w 57"/>
                  <a:gd name="T23" fmla="*/ 28 h 44"/>
                  <a:gd name="T24" fmla="*/ 17 w 57"/>
                  <a:gd name="T25" fmla="*/ 36 h 44"/>
                  <a:gd name="T26" fmla="*/ 40 w 57"/>
                  <a:gd name="T27" fmla="*/ 36 h 44"/>
                  <a:gd name="T28" fmla="*/ 49 w 57"/>
                  <a:gd name="T29" fmla="*/ 28 h 44"/>
                  <a:gd name="T30" fmla="*/ 49 w 57"/>
                  <a:gd name="T31" fmla="*/ 16 h 44"/>
                  <a:gd name="T32" fmla="*/ 40 w 57"/>
                  <a:gd name="T33" fmla="*/ 8 h 44"/>
                  <a:gd name="T34" fmla="*/ 17 w 57"/>
                  <a:gd name="T35"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44">
                    <a:moveTo>
                      <a:pt x="40" y="44"/>
                    </a:moveTo>
                    <a:cubicBezTo>
                      <a:pt x="17" y="44"/>
                      <a:pt x="17" y="44"/>
                      <a:pt x="17" y="44"/>
                    </a:cubicBezTo>
                    <a:cubicBezTo>
                      <a:pt x="8" y="44"/>
                      <a:pt x="0" y="37"/>
                      <a:pt x="0" y="28"/>
                    </a:cubicBezTo>
                    <a:cubicBezTo>
                      <a:pt x="0" y="16"/>
                      <a:pt x="0" y="16"/>
                      <a:pt x="0" y="16"/>
                    </a:cubicBezTo>
                    <a:cubicBezTo>
                      <a:pt x="0" y="7"/>
                      <a:pt x="8" y="0"/>
                      <a:pt x="17" y="0"/>
                    </a:cubicBezTo>
                    <a:cubicBezTo>
                      <a:pt x="40" y="0"/>
                      <a:pt x="40" y="0"/>
                      <a:pt x="40" y="0"/>
                    </a:cubicBezTo>
                    <a:cubicBezTo>
                      <a:pt x="49" y="0"/>
                      <a:pt x="57" y="7"/>
                      <a:pt x="57" y="16"/>
                    </a:cubicBezTo>
                    <a:cubicBezTo>
                      <a:pt x="57" y="28"/>
                      <a:pt x="57" y="28"/>
                      <a:pt x="57" y="28"/>
                    </a:cubicBezTo>
                    <a:cubicBezTo>
                      <a:pt x="57" y="37"/>
                      <a:pt x="49" y="44"/>
                      <a:pt x="40" y="44"/>
                    </a:cubicBezTo>
                    <a:close/>
                    <a:moveTo>
                      <a:pt x="17" y="8"/>
                    </a:moveTo>
                    <a:cubicBezTo>
                      <a:pt x="12" y="8"/>
                      <a:pt x="8" y="11"/>
                      <a:pt x="8" y="16"/>
                    </a:cubicBezTo>
                    <a:cubicBezTo>
                      <a:pt x="8" y="28"/>
                      <a:pt x="8" y="28"/>
                      <a:pt x="8" y="28"/>
                    </a:cubicBezTo>
                    <a:cubicBezTo>
                      <a:pt x="8" y="32"/>
                      <a:pt x="12" y="36"/>
                      <a:pt x="17" y="36"/>
                    </a:cubicBezTo>
                    <a:cubicBezTo>
                      <a:pt x="40" y="36"/>
                      <a:pt x="40" y="36"/>
                      <a:pt x="40" y="36"/>
                    </a:cubicBezTo>
                    <a:cubicBezTo>
                      <a:pt x="45" y="36"/>
                      <a:pt x="49" y="32"/>
                      <a:pt x="49" y="28"/>
                    </a:cubicBezTo>
                    <a:cubicBezTo>
                      <a:pt x="49" y="16"/>
                      <a:pt x="49" y="16"/>
                      <a:pt x="49" y="16"/>
                    </a:cubicBezTo>
                    <a:cubicBezTo>
                      <a:pt x="49" y="11"/>
                      <a:pt x="45" y="8"/>
                      <a:pt x="40" y="8"/>
                    </a:cubicBezTo>
                    <a:lnTo>
                      <a:pt x="17" y="8"/>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6" name="Freeform 87"/>
              <p:cNvSpPr>
                <a:spLocks/>
              </p:cNvSpPr>
              <p:nvPr/>
            </p:nvSpPr>
            <p:spPr bwMode="auto">
              <a:xfrm>
                <a:off x="1481933" y="2614440"/>
                <a:ext cx="782111" cy="1107804"/>
              </a:xfrm>
              <a:custGeom>
                <a:avLst/>
                <a:gdLst>
                  <a:gd name="T0" fmla="*/ 288 w 288"/>
                  <a:gd name="T1" fmla="*/ 154 h 412"/>
                  <a:gd name="T2" fmla="*/ 288 w 288"/>
                  <a:gd name="T3" fmla="*/ 41 h 412"/>
                  <a:gd name="T4" fmla="*/ 206 w 288"/>
                  <a:gd name="T5" fmla="*/ 0 h 412"/>
                  <a:gd name="T6" fmla="*/ 202 w 288"/>
                  <a:gd name="T7" fmla="*/ 0 h 412"/>
                  <a:gd name="T8" fmla="*/ 144 w 288"/>
                  <a:gd name="T9" fmla="*/ 79 h 412"/>
                  <a:gd name="T10" fmla="*/ 87 w 288"/>
                  <a:gd name="T11" fmla="*/ 0 h 412"/>
                  <a:gd name="T12" fmla="*/ 82 w 288"/>
                  <a:gd name="T13" fmla="*/ 0 h 412"/>
                  <a:gd name="T14" fmla="*/ 0 w 288"/>
                  <a:gd name="T15" fmla="*/ 41 h 412"/>
                  <a:gd name="T16" fmla="*/ 0 w 288"/>
                  <a:gd name="T17" fmla="*/ 154 h 412"/>
                  <a:gd name="T18" fmla="*/ 0 w 288"/>
                  <a:gd name="T19" fmla="*/ 155 h 412"/>
                  <a:gd name="T20" fmla="*/ 0 w 288"/>
                  <a:gd name="T21" fmla="*/ 396 h 412"/>
                  <a:gd name="T22" fmla="*/ 16 w 288"/>
                  <a:gd name="T23" fmla="*/ 412 h 412"/>
                  <a:gd name="T24" fmla="*/ 144 w 288"/>
                  <a:gd name="T25" fmla="*/ 412 h 412"/>
                  <a:gd name="T26" fmla="*/ 272 w 288"/>
                  <a:gd name="T27" fmla="*/ 412 h 412"/>
                  <a:gd name="T28" fmla="*/ 288 w 288"/>
                  <a:gd name="T29" fmla="*/ 396 h 412"/>
                  <a:gd name="T30" fmla="*/ 288 w 288"/>
                  <a:gd name="T31" fmla="*/ 155 h 412"/>
                  <a:gd name="T32" fmla="*/ 288 w 288"/>
                  <a:gd name="T33" fmla="*/ 15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412">
                    <a:moveTo>
                      <a:pt x="288" y="154"/>
                    </a:moveTo>
                    <a:cubicBezTo>
                      <a:pt x="288" y="41"/>
                      <a:pt x="288" y="41"/>
                      <a:pt x="288" y="41"/>
                    </a:cubicBezTo>
                    <a:cubicBezTo>
                      <a:pt x="266" y="20"/>
                      <a:pt x="238" y="4"/>
                      <a:pt x="206" y="0"/>
                    </a:cubicBezTo>
                    <a:cubicBezTo>
                      <a:pt x="205" y="0"/>
                      <a:pt x="204" y="0"/>
                      <a:pt x="202" y="0"/>
                    </a:cubicBezTo>
                    <a:cubicBezTo>
                      <a:pt x="144" y="79"/>
                      <a:pt x="144" y="79"/>
                      <a:pt x="144" y="79"/>
                    </a:cubicBezTo>
                    <a:cubicBezTo>
                      <a:pt x="87" y="0"/>
                      <a:pt x="87" y="0"/>
                      <a:pt x="87" y="0"/>
                    </a:cubicBezTo>
                    <a:cubicBezTo>
                      <a:pt x="85" y="0"/>
                      <a:pt x="84" y="0"/>
                      <a:pt x="82" y="0"/>
                    </a:cubicBezTo>
                    <a:cubicBezTo>
                      <a:pt x="51" y="4"/>
                      <a:pt x="23" y="20"/>
                      <a:pt x="0" y="41"/>
                    </a:cubicBezTo>
                    <a:cubicBezTo>
                      <a:pt x="0" y="154"/>
                      <a:pt x="0" y="154"/>
                      <a:pt x="0" y="154"/>
                    </a:cubicBezTo>
                    <a:cubicBezTo>
                      <a:pt x="0" y="155"/>
                      <a:pt x="0" y="155"/>
                      <a:pt x="0" y="155"/>
                    </a:cubicBezTo>
                    <a:cubicBezTo>
                      <a:pt x="0" y="396"/>
                      <a:pt x="0" y="396"/>
                      <a:pt x="0" y="396"/>
                    </a:cubicBezTo>
                    <a:cubicBezTo>
                      <a:pt x="0" y="405"/>
                      <a:pt x="8" y="412"/>
                      <a:pt x="16" y="412"/>
                    </a:cubicBezTo>
                    <a:cubicBezTo>
                      <a:pt x="144" y="412"/>
                      <a:pt x="144" y="412"/>
                      <a:pt x="144" y="412"/>
                    </a:cubicBezTo>
                    <a:cubicBezTo>
                      <a:pt x="272" y="412"/>
                      <a:pt x="272" y="412"/>
                      <a:pt x="272" y="412"/>
                    </a:cubicBezTo>
                    <a:cubicBezTo>
                      <a:pt x="281" y="412"/>
                      <a:pt x="288" y="405"/>
                      <a:pt x="288" y="396"/>
                    </a:cubicBezTo>
                    <a:cubicBezTo>
                      <a:pt x="288" y="155"/>
                      <a:pt x="288" y="155"/>
                      <a:pt x="288" y="155"/>
                    </a:cubicBezTo>
                    <a:lnTo>
                      <a:pt x="288" y="154"/>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7" name="Freeform 88"/>
              <p:cNvSpPr>
                <a:spLocks/>
              </p:cNvSpPr>
              <p:nvPr/>
            </p:nvSpPr>
            <p:spPr bwMode="auto">
              <a:xfrm>
                <a:off x="1812059" y="2751808"/>
                <a:ext cx="119643" cy="95270"/>
              </a:xfrm>
              <a:custGeom>
                <a:avLst/>
                <a:gdLst>
                  <a:gd name="T0" fmla="*/ 54 w 54"/>
                  <a:gd name="T1" fmla="*/ 22 h 43"/>
                  <a:gd name="T2" fmla="*/ 44 w 54"/>
                  <a:gd name="T3" fmla="*/ 43 h 43"/>
                  <a:gd name="T4" fmla="*/ 11 w 54"/>
                  <a:gd name="T5" fmla="*/ 43 h 43"/>
                  <a:gd name="T6" fmla="*/ 0 w 54"/>
                  <a:gd name="T7" fmla="*/ 22 h 43"/>
                  <a:gd name="T8" fmla="*/ 27 w 54"/>
                  <a:gd name="T9" fmla="*/ 0 h 43"/>
                  <a:gd name="T10" fmla="*/ 54 w 54"/>
                  <a:gd name="T11" fmla="*/ 22 h 43"/>
                </a:gdLst>
                <a:ahLst/>
                <a:cxnLst>
                  <a:cxn ang="0">
                    <a:pos x="T0" y="T1"/>
                  </a:cxn>
                  <a:cxn ang="0">
                    <a:pos x="T2" y="T3"/>
                  </a:cxn>
                  <a:cxn ang="0">
                    <a:pos x="T4" y="T5"/>
                  </a:cxn>
                  <a:cxn ang="0">
                    <a:pos x="T6" y="T7"/>
                  </a:cxn>
                  <a:cxn ang="0">
                    <a:pos x="T8" y="T9"/>
                  </a:cxn>
                  <a:cxn ang="0">
                    <a:pos x="T10" y="T11"/>
                  </a:cxn>
                </a:cxnLst>
                <a:rect l="0" t="0" r="r" b="b"/>
                <a:pathLst>
                  <a:path w="54" h="43">
                    <a:moveTo>
                      <a:pt x="54" y="22"/>
                    </a:moveTo>
                    <a:lnTo>
                      <a:pt x="44" y="43"/>
                    </a:lnTo>
                    <a:lnTo>
                      <a:pt x="11" y="43"/>
                    </a:lnTo>
                    <a:lnTo>
                      <a:pt x="0" y="22"/>
                    </a:lnTo>
                    <a:lnTo>
                      <a:pt x="27" y="0"/>
                    </a:lnTo>
                    <a:lnTo>
                      <a:pt x="54"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8" name="Freeform 89"/>
              <p:cNvSpPr>
                <a:spLocks/>
              </p:cNvSpPr>
              <p:nvPr/>
            </p:nvSpPr>
            <p:spPr bwMode="auto">
              <a:xfrm>
                <a:off x="1663613" y="2585638"/>
                <a:ext cx="208267" cy="248148"/>
              </a:xfrm>
              <a:custGeom>
                <a:avLst/>
                <a:gdLst>
                  <a:gd name="T0" fmla="*/ 28 w 94"/>
                  <a:gd name="T1" fmla="*/ 0 h 112"/>
                  <a:gd name="T2" fmla="*/ 94 w 94"/>
                  <a:gd name="T3" fmla="*/ 75 h 112"/>
                  <a:gd name="T4" fmla="*/ 55 w 94"/>
                  <a:gd name="T5" fmla="*/ 112 h 112"/>
                  <a:gd name="T6" fmla="*/ 0 w 94"/>
                  <a:gd name="T7" fmla="*/ 15 h 112"/>
                  <a:gd name="T8" fmla="*/ 28 w 94"/>
                  <a:gd name="T9" fmla="*/ 0 h 112"/>
                </a:gdLst>
                <a:ahLst/>
                <a:cxnLst>
                  <a:cxn ang="0">
                    <a:pos x="T0" y="T1"/>
                  </a:cxn>
                  <a:cxn ang="0">
                    <a:pos x="T2" y="T3"/>
                  </a:cxn>
                  <a:cxn ang="0">
                    <a:pos x="T4" y="T5"/>
                  </a:cxn>
                  <a:cxn ang="0">
                    <a:pos x="T6" y="T7"/>
                  </a:cxn>
                  <a:cxn ang="0">
                    <a:pos x="T8" y="T9"/>
                  </a:cxn>
                </a:cxnLst>
                <a:rect l="0" t="0" r="r" b="b"/>
                <a:pathLst>
                  <a:path w="94" h="112">
                    <a:moveTo>
                      <a:pt x="28" y="0"/>
                    </a:moveTo>
                    <a:lnTo>
                      <a:pt x="94" y="75"/>
                    </a:lnTo>
                    <a:lnTo>
                      <a:pt x="55" y="112"/>
                    </a:lnTo>
                    <a:lnTo>
                      <a:pt x="0" y="15"/>
                    </a:lnTo>
                    <a:lnTo>
                      <a:pt x="28"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329" name="Freeform 90"/>
              <p:cNvSpPr>
                <a:spLocks/>
              </p:cNvSpPr>
              <p:nvPr/>
            </p:nvSpPr>
            <p:spPr bwMode="auto">
              <a:xfrm>
                <a:off x="1871880" y="2585638"/>
                <a:ext cx="210484" cy="248148"/>
              </a:xfrm>
              <a:custGeom>
                <a:avLst/>
                <a:gdLst>
                  <a:gd name="T0" fmla="*/ 66 w 95"/>
                  <a:gd name="T1" fmla="*/ 0 h 112"/>
                  <a:gd name="T2" fmla="*/ 0 w 95"/>
                  <a:gd name="T3" fmla="*/ 75 h 112"/>
                  <a:gd name="T4" fmla="*/ 40 w 95"/>
                  <a:gd name="T5" fmla="*/ 112 h 112"/>
                  <a:gd name="T6" fmla="*/ 95 w 95"/>
                  <a:gd name="T7" fmla="*/ 15 h 112"/>
                  <a:gd name="T8" fmla="*/ 66 w 95"/>
                  <a:gd name="T9" fmla="*/ 0 h 112"/>
                </a:gdLst>
                <a:ahLst/>
                <a:cxnLst>
                  <a:cxn ang="0">
                    <a:pos x="T0" y="T1"/>
                  </a:cxn>
                  <a:cxn ang="0">
                    <a:pos x="T2" y="T3"/>
                  </a:cxn>
                  <a:cxn ang="0">
                    <a:pos x="T4" y="T5"/>
                  </a:cxn>
                  <a:cxn ang="0">
                    <a:pos x="T6" y="T7"/>
                  </a:cxn>
                  <a:cxn ang="0">
                    <a:pos x="T8" y="T9"/>
                  </a:cxn>
                </a:cxnLst>
                <a:rect l="0" t="0" r="r" b="b"/>
                <a:pathLst>
                  <a:path w="95" h="112">
                    <a:moveTo>
                      <a:pt x="66" y="0"/>
                    </a:moveTo>
                    <a:lnTo>
                      <a:pt x="0" y="75"/>
                    </a:lnTo>
                    <a:lnTo>
                      <a:pt x="40" y="112"/>
                    </a:lnTo>
                    <a:lnTo>
                      <a:pt x="95" y="15"/>
                    </a:lnTo>
                    <a:lnTo>
                      <a:pt x="66"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330" name="Freeform 91"/>
              <p:cNvSpPr>
                <a:spLocks/>
              </p:cNvSpPr>
              <p:nvPr/>
            </p:nvSpPr>
            <p:spPr bwMode="auto">
              <a:xfrm>
                <a:off x="1796549" y="2858157"/>
                <a:ext cx="152879" cy="824207"/>
              </a:xfrm>
              <a:custGeom>
                <a:avLst/>
                <a:gdLst>
                  <a:gd name="T0" fmla="*/ 51 w 69"/>
                  <a:gd name="T1" fmla="*/ 0 h 372"/>
                  <a:gd name="T2" fmla="*/ 69 w 69"/>
                  <a:gd name="T3" fmla="*/ 341 h 372"/>
                  <a:gd name="T4" fmla="*/ 34 w 69"/>
                  <a:gd name="T5" fmla="*/ 372 h 372"/>
                  <a:gd name="T6" fmla="*/ 0 w 69"/>
                  <a:gd name="T7" fmla="*/ 341 h 372"/>
                  <a:gd name="T8" fmla="*/ 18 w 69"/>
                  <a:gd name="T9" fmla="*/ 0 h 372"/>
                  <a:gd name="T10" fmla="*/ 51 w 69"/>
                  <a:gd name="T11" fmla="*/ 0 h 372"/>
                </a:gdLst>
                <a:ahLst/>
                <a:cxnLst>
                  <a:cxn ang="0">
                    <a:pos x="T0" y="T1"/>
                  </a:cxn>
                  <a:cxn ang="0">
                    <a:pos x="T2" y="T3"/>
                  </a:cxn>
                  <a:cxn ang="0">
                    <a:pos x="T4" y="T5"/>
                  </a:cxn>
                  <a:cxn ang="0">
                    <a:pos x="T6" y="T7"/>
                  </a:cxn>
                  <a:cxn ang="0">
                    <a:pos x="T8" y="T9"/>
                  </a:cxn>
                  <a:cxn ang="0">
                    <a:pos x="T10" y="T11"/>
                  </a:cxn>
                </a:cxnLst>
                <a:rect l="0" t="0" r="r" b="b"/>
                <a:pathLst>
                  <a:path w="69" h="372">
                    <a:moveTo>
                      <a:pt x="51" y="0"/>
                    </a:moveTo>
                    <a:lnTo>
                      <a:pt x="69" y="341"/>
                    </a:lnTo>
                    <a:lnTo>
                      <a:pt x="34" y="372"/>
                    </a:lnTo>
                    <a:lnTo>
                      <a:pt x="0" y="341"/>
                    </a:lnTo>
                    <a:lnTo>
                      <a:pt x="18" y="0"/>
                    </a:lnTo>
                    <a:lnTo>
                      <a:pt x="5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39" name="Freeform 100"/>
              <p:cNvSpPr>
                <a:spLocks/>
              </p:cNvSpPr>
              <p:nvPr/>
            </p:nvSpPr>
            <p:spPr bwMode="auto">
              <a:xfrm>
                <a:off x="1601576" y="1745922"/>
                <a:ext cx="542825" cy="817559"/>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45" y="0"/>
                      <a:pt x="0" y="45"/>
                      <a:pt x="0" y="100"/>
                    </a:cubicBezTo>
                    <a:cubicBezTo>
                      <a:pt x="0" y="204"/>
                      <a:pt x="0" y="204"/>
                      <a:pt x="0" y="204"/>
                    </a:cubicBezTo>
                    <a:cubicBezTo>
                      <a:pt x="0" y="259"/>
                      <a:pt x="45" y="304"/>
                      <a:pt x="100" y="304"/>
                    </a:cubicBezTo>
                    <a:cubicBezTo>
                      <a:pt x="156" y="304"/>
                      <a:pt x="200" y="259"/>
                      <a:pt x="200" y="204"/>
                    </a:cubicBezTo>
                    <a:cubicBezTo>
                      <a:pt x="200" y="100"/>
                      <a:pt x="200" y="100"/>
                      <a:pt x="200" y="100"/>
                    </a:cubicBezTo>
                    <a:cubicBezTo>
                      <a:pt x="200" y="45"/>
                      <a:pt x="156" y="0"/>
                      <a:pt x="100" y="0"/>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0" name="Freeform 101"/>
              <p:cNvSpPr>
                <a:spLocks/>
              </p:cNvSpPr>
              <p:nvPr/>
            </p:nvSpPr>
            <p:spPr bwMode="auto">
              <a:xfrm>
                <a:off x="1528461" y="1641789"/>
                <a:ext cx="691271" cy="618154"/>
              </a:xfrm>
              <a:custGeom>
                <a:avLst/>
                <a:gdLst>
                  <a:gd name="T0" fmla="*/ 236 w 255"/>
                  <a:gd name="T1" fmla="*/ 65 h 230"/>
                  <a:gd name="T2" fmla="*/ 247 w 255"/>
                  <a:gd name="T3" fmla="*/ 28 h 230"/>
                  <a:gd name="T4" fmla="*/ 228 w 255"/>
                  <a:gd name="T5" fmla="*/ 29 h 230"/>
                  <a:gd name="T6" fmla="*/ 234 w 255"/>
                  <a:gd name="T7" fmla="*/ 15 h 230"/>
                  <a:gd name="T8" fmla="*/ 233 w 255"/>
                  <a:gd name="T9" fmla="*/ 15 h 230"/>
                  <a:gd name="T10" fmla="*/ 187 w 255"/>
                  <a:gd name="T11" fmla="*/ 12 h 230"/>
                  <a:gd name="T12" fmla="*/ 127 w 255"/>
                  <a:gd name="T13" fmla="*/ 0 h 230"/>
                  <a:gd name="T14" fmla="*/ 19 w 255"/>
                  <a:gd name="T15" fmla="*/ 65 h 230"/>
                  <a:gd name="T16" fmla="*/ 28 w 255"/>
                  <a:gd name="T17" fmla="*/ 227 h 230"/>
                  <a:gd name="T18" fmla="*/ 29 w 255"/>
                  <a:gd name="T19" fmla="*/ 230 h 230"/>
                  <a:gd name="T20" fmla="*/ 27 w 255"/>
                  <a:gd name="T21" fmla="*/ 216 h 230"/>
                  <a:gd name="T22" fmla="*/ 27 w 255"/>
                  <a:gd name="T23" fmla="*/ 180 h 230"/>
                  <a:gd name="T24" fmla="*/ 50 w 255"/>
                  <a:gd name="T25" fmla="*/ 112 h 230"/>
                  <a:gd name="T26" fmla="*/ 127 w 255"/>
                  <a:gd name="T27" fmla="*/ 121 h 230"/>
                  <a:gd name="T28" fmla="*/ 205 w 255"/>
                  <a:gd name="T29" fmla="*/ 112 h 230"/>
                  <a:gd name="T30" fmla="*/ 227 w 255"/>
                  <a:gd name="T31" fmla="*/ 180 h 230"/>
                  <a:gd name="T32" fmla="*/ 228 w 255"/>
                  <a:gd name="T33" fmla="*/ 216 h 230"/>
                  <a:gd name="T34" fmla="*/ 226 w 255"/>
                  <a:gd name="T35" fmla="*/ 230 h 230"/>
                  <a:gd name="T36" fmla="*/ 227 w 255"/>
                  <a:gd name="T37" fmla="*/ 227 h 230"/>
                  <a:gd name="T38" fmla="*/ 236 w 255"/>
                  <a:gd name="T39" fmla="*/ 6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5" h="230">
                    <a:moveTo>
                      <a:pt x="236" y="65"/>
                    </a:moveTo>
                    <a:cubicBezTo>
                      <a:pt x="243" y="54"/>
                      <a:pt x="248" y="42"/>
                      <a:pt x="247" y="28"/>
                    </a:cubicBezTo>
                    <a:cubicBezTo>
                      <a:pt x="240" y="29"/>
                      <a:pt x="234" y="30"/>
                      <a:pt x="228" y="29"/>
                    </a:cubicBezTo>
                    <a:cubicBezTo>
                      <a:pt x="232" y="24"/>
                      <a:pt x="234" y="18"/>
                      <a:pt x="234" y="15"/>
                    </a:cubicBezTo>
                    <a:cubicBezTo>
                      <a:pt x="234" y="15"/>
                      <a:pt x="233" y="14"/>
                      <a:pt x="233" y="15"/>
                    </a:cubicBezTo>
                    <a:cubicBezTo>
                      <a:pt x="212" y="24"/>
                      <a:pt x="187" y="12"/>
                      <a:pt x="187" y="12"/>
                    </a:cubicBezTo>
                    <a:cubicBezTo>
                      <a:pt x="170" y="4"/>
                      <a:pt x="153" y="0"/>
                      <a:pt x="127" y="0"/>
                    </a:cubicBezTo>
                    <a:cubicBezTo>
                      <a:pt x="43" y="0"/>
                      <a:pt x="19" y="65"/>
                      <a:pt x="19" y="65"/>
                    </a:cubicBezTo>
                    <a:cubicBezTo>
                      <a:pt x="0" y="109"/>
                      <a:pt x="5" y="170"/>
                      <a:pt x="28" y="227"/>
                    </a:cubicBezTo>
                    <a:cubicBezTo>
                      <a:pt x="28" y="228"/>
                      <a:pt x="28" y="229"/>
                      <a:pt x="29" y="230"/>
                    </a:cubicBezTo>
                    <a:cubicBezTo>
                      <a:pt x="28" y="225"/>
                      <a:pt x="27" y="221"/>
                      <a:pt x="27" y="216"/>
                    </a:cubicBezTo>
                    <a:cubicBezTo>
                      <a:pt x="27" y="198"/>
                      <a:pt x="25" y="178"/>
                      <a:pt x="27" y="180"/>
                    </a:cubicBezTo>
                    <a:cubicBezTo>
                      <a:pt x="44" y="158"/>
                      <a:pt x="50" y="112"/>
                      <a:pt x="50" y="112"/>
                    </a:cubicBezTo>
                    <a:cubicBezTo>
                      <a:pt x="50" y="112"/>
                      <a:pt x="86" y="120"/>
                      <a:pt x="127" y="121"/>
                    </a:cubicBezTo>
                    <a:cubicBezTo>
                      <a:pt x="169" y="120"/>
                      <a:pt x="205" y="112"/>
                      <a:pt x="205" y="112"/>
                    </a:cubicBezTo>
                    <a:cubicBezTo>
                      <a:pt x="205" y="112"/>
                      <a:pt x="210" y="158"/>
                      <a:pt x="227" y="180"/>
                    </a:cubicBezTo>
                    <a:cubicBezTo>
                      <a:pt x="230" y="178"/>
                      <a:pt x="228" y="198"/>
                      <a:pt x="228" y="216"/>
                    </a:cubicBezTo>
                    <a:cubicBezTo>
                      <a:pt x="228" y="221"/>
                      <a:pt x="227" y="225"/>
                      <a:pt x="226" y="230"/>
                    </a:cubicBezTo>
                    <a:cubicBezTo>
                      <a:pt x="226" y="229"/>
                      <a:pt x="227" y="228"/>
                      <a:pt x="227" y="227"/>
                    </a:cubicBezTo>
                    <a:cubicBezTo>
                      <a:pt x="249" y="170"/>
                      <a:pt x="255" y="109"/>
                      <a:pt x="236" y="65"/>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47" name="Freeform 108"/>
              <p:cNvSpPr>
                <a:spLocks/>
              </p:cNvSpPr>
              <p:nvPr/>
            </p:nvSpPr>
            <p:spPr bwMode="auto">
              <a:xfrm>
                <a:off x="1546186" y="2124792"/>
                <a:ext cx="108566" cy="163955"/>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348" name="Freeform 109"/>
              <p:cNvSpPr>
                <a:spLocks/>
              </p:cNvSpPr>
              <p:nvPr/>
            </p:nvSpPr>
            <p:spPr bwMode="auto">
              <a:xfrm>
                <a:off x="2089010" y="2124792"/>
                <a:ext cx="108566" cy="163955"/>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14" name="Rectangle: Rounded Corners 17"/>
              <p:cNvSpPr/>
              <p:nvPr/>
            </p:nvSpPr>
            <p:spPr>
              <a:xfrm>
                <a:off x="1732373" y="3051348"/>
                <a:ext cx="286439" cy="42239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p>
            </p:txBody>
          </p:sp>
          <p:grpSp>
            <p:nvGrpSpPr>
              <p:cNvPr id="12" name="Group 11"/>
              <p:cNvGrpSpPr/>
              <p:nvPr/>
            </p:nvGrpSpPr>
            <p:grpSpPr>
              <a:xfrm>
                <a:off x="1991316" y="2647598"/>
                <a:ext cx="499149" cy="679303"/>
                <a:chOff x="2097198" y="2752698"/>
                <a:chExt cx="499149" cy="679303"/>
              </a:xfrm>
            </p:grpSpPr>
            <p:sp>
              <p:nvSpPr>
                <p:cNvPr id="333" name="Freeform 94"/>
                <p:cNvSpPr>
                  <a:spLocks/>
                </p:cNvSpPr>
                <p:nvPr/>
              </p:nvSpPr>
              <p:spPr bwMode="auto">
                <a:xfrm>
                  <a:off x="2097198" y="3237027"/>
                  <a:ext cx="241502" cy="190542"/>
                </a:xfrm>
                <a:custGeom>
                  <a:avLst/>
                  <a:gdLst>
                    <a:gd name="T0" fmla="*/ 31 w 89"/>
                    <a:gd name="T1" fmla="*/ 3 h 71"/>
                    <a:gd name="T2" fmla="*/ 60 w 89"/>
                    <a:gd name="T3" fmla="*/ 8 h 71"/>
                    <a:gd name="T4" fmla="*/ 71 w 89"/>
                    <a:gd name="T5" fmla="*/ 9 h 71"/>
                    <a:gd name="T6" fmla="*/ 80 w 89"/>
                    <a:gd name="T7" fmla="*/ 10 h 71"/>
                    <a:gd name="T8" fmla="*/ 89 w 89"/>
                    <a:gd name="T9" fmla="*/ 11 h 71"/>
                    <a:gd name="T10" fmla="*/ 86 w 89"/>
                    <a:gd name="T11" fmla="*/ 71 h 71"/>
                    <a:gd name="T12" fmla="*/ 75 w 89"/>
                    <a:gd name="T13" fmla="*/ 70 h 71"/>
                    <a:gd name="T14" fmla="*/ 64 w 89"/>
                    <a:gd name="T15" fmla="*/ 69 h 71"/>
                    <a:gd name="T16" fmla="*/ 52 w 89"/>
                    <a:gd name="T17" fmla="*/ 67 h 71"/>
                    <a:gd name="T18" fmla="*/ 19 w 89"/>
                    <a:gd name="T19" fmla="*/ 61 h 71"/>
                    <a:gd name="T20" fmla="*/ 3 w 89"/>
                    <a:gd name="T21" fmla="*/ 27 h 71"/>
                    <a:gd name="T22" fmla="*/ 31 w 89"/>
                    <a:gd name="T2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1">
                      <a:moveTo>
                        <a:pt x="31" y="3"/>
                      </a:moveTo>
                      <a:cubicBezTo>
                        <a:pt x="31" y="3"/>
                        <a:pt x="46" y="6"/>
                        <a:pt x="60" y="8"/>
                      </a:cubicBezTo>
                      <a:cubicBezTo>
                        <a:pt x="64" y="8"/>
                        <a:pt x="68" y="9"/>
                        <a:pt x="71" y="9"/>
                      </a:cubicBezTo>
                      <a:cubicBezTo>
                        <a:pt x="74" y="10"/>
                        <a:pt x="78" y="10"/>
                        <a:pt x="80" y="10"/>
                      </a:cubicBezTo>
                      <a:cubicBezTo>
                        <a:pt x="85" y="11"/>
                        <a:pt x="89" y="11"/>
                        <a:pt x="89" y="11"/>
                      </a:cubicBezTo>
                      <a:cubicBezTo>
                        <a:pt x="86" y="71"/>
                        <a:pt x="86" y="71"/>
                        <a:pt x="86" y="71"/>
                      </a:cubicBezTo>
                      <a:cubicBezTo>
                        <a:pt x="86" y="71"/>
                        <a:pt x="82" y="70"/>
                        <a:pt x="75" y="70"/>
                      </a:cubicBezTo>
                      <a:cubicBezTo>
                        <a:pt x="72" y="70"/>
                        <a:pt x="68" y="69"/>
                        <a:pt x="64" y="69"/>
                      </a:cubicBezTo>
                      <a:cubicBezTo>
                        <a:pt x="60" y="68"/>
                        <a:pt x="56" y="68"/>
                        <a:pt x="52" y="67"/>
                      </a:cubicBezTo>
                      <a:cubicBezTo>
                        <a:pt x="35" y="65"/>
                        <a:pt x="19" y="61"/>
                        <a:pt x="19" y="61"/>
                      </a:cubicBezTo>
                      <a:cubicBezTo>
                        <a:pt x="6" y="59"/>
                        <a:pt x="0" y="43"/>
                        <a:pt x="3" y="27"/>
                      </a:cubicBezTo>
                      <a:cubicBezTo>
                        <a:pt x="7" y="11"/>
                        <a:pt x="20" y="0"/>
                        <a:pt x="31" y="3"/>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34" name="Freeform 95"/>
                <p:cNvSpPr>
                  <a:spLocks/>
                </p:cNvSpPr>
                <p:nvPr/>
              </p:nvSpPr>
              <p:spPr bwMode="auto">
                <a:xfrm>
                  <a:off x="2219732" y="3203792"/>
                  <a:ext cx="112997" cy="132937"/>
                </a:xfrm>
                <a:custGeom>
                  <a:avLst/>
                  <a:gdLst>
                    <a:gd name="T0" fmla="*/ 9 w 42"/>
                    <a:gd name="T1" fmla="*/ 0 h 49"/>
                    <a:gd name="T2" fmla="*/ 32 w 42"/>
                    <a:gd name="T3" fmla="*/ 17 h 49"/>
                    <a:gd name="T4" fmla="*/ 40 w 42"/>
                    <a:gd name="T5" fmla="*/ 32 h 49"/>
                    <a:gd name="T6" fmla="*/ 38 w 42"/>
                    <a:gd name="T7" fmla="*/ 46 h 49"/>
                    <a:gd name="T8" fmla="*/ 28 w 42"/>
                    <a:gd name="T9" fmla="*/ 43 h 49"/>
                    <a:gd name="T10" fmla="*/ 26 w 42"/>
                    <a:gd name="T11" fmla="*/ 40 h 49"/>
                    <a:gd name="T12" fmla="*/ 21 w 42"/>
                    <a:gd name="T13" fmla="*/ 32 h 49"/>
                    <a:gd name="T14" fmla="*/ 6 w 42"/>
                    <a:gd name="T15" fmla="*/ 20 h 49"/>
                    <a:gd name="T16" fmla="*/ 1 w 42"/>
                    <a:gd name="T17" fmla="*/ 9 h 49"/>
                    <a:gd name="T18" fmla="*/ 9 w 42"/>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9">
                      <a:moveTo>
                        <a:pt x="9" y="0"/>
                      </a:moveTo>
                      <a:cubicBezTo>
                        <a:pt x="19" y="2"/>
                        <a:pt x="26" y="10"/>
                        <a:pt x="32" y="17"/>
                      </a:cubicBezTo>
                      <a:cubicBezTo>
                        <a:pt x="37" y="24"/>
                        <a:pt x="40" y="31"/>
                        <a:pt x="40" y="32"/>
                      </a:cubicBezTo>
                      <a:cubicBezTo>
                        <a:pt x="42" y="37"/>
                        <a:pt x="41" y="43"/>
                        <a:pt x="38" y="46"/>
                      </a:cubicBezTo>
                      <a:cubicBezTo>
                        <a:pt x="34" y="49"/>
                        <a:pt x="30" y="48"/>
                        <a:pt x="28" y="43"/>
                      </a:cubicBezTo>
                      <a:cubicBezTo>
                        <a:pt x="28" y="43"/>
                        <a:pt x="27" y="42"/>
                        <a:pt x="26" y="40"/>
                      </a:cubicBezTo>
                      <a:cubicBezTo>
                        <a:pt x="25" y="38"/>
                        <a:pt x="23" y="35"/>
                        <a:pt x="21" y="32"/>
                      </a:cubicBezTo>
                      <a:cubicBezTo>
                        <a:pt x="18" y="27"/>
                        <a:pt x="12" y="21"/>
                        <a:pt x="6" y="20"/>
                      </a:cubicBezTo>
                      <a:cubicBezTo>
                        <a:pt x="2" y="19"/>
                        <a:pt x="0" y="14"/>
                        <a:pt x="1" y="9"/>
                      </a:cubicBezTo>
                      <a:cubicBezTo>
                        <a:pt x="2" y="3"/>
                        <a:pt x="6" y="0"/>
                        <a:pt x="9"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5" name="Freeform 96"/>
                <p:cNvSpPr>
                  <a:spLocks/>
                </p:cNvSpPr>
                <p:nvPr/>
              </p:nvSpPr>
              <p:spPr bwMode="auto">
                <a:xfrm>
                  <a:off x="2120029" y="2752698"/>
                  <a:ext cx="476318" cy="679303"/>
                </a:xfrm>
                <a:custGeom>
                  <a:avLst/>
                  <a:gdLst>
                    <a:gd name="T0" fmla="*/ 78 w 194"/>
                    <a:gd name="T1" fmla="*/ 267 h 267"/>
                    <a:gd name="T2" fmla="*/ 63 w 194"/>
                    <a:gd name="T3" fmla="*/ 266 h 267"/>
                    <a:gd name="T4" fmla="*/ 69 w 194"/>
                    <a:gd name="T5" fmla="*/ 194 h 267"/>
                    <a:gd name="T6" fmla="*/ 103 w 194"/>
                    <a:gd name="T7" fmla="*/ 194 h 267"/>
                    <a:gd name="T8" fmla="*/ 104 w 194"/>
                    <a:gd name="T9" fmla="*/ 194 h 267"/>
                    <a:gd name="T10" fmla="*/ 101 w 194"/>
                    <a:gd name="T11" fmla="*/ 170 h 267"/>
                    <a:gd name="T12" fmla="*/ 0 w 194"/>
                    <a:gd name="T13" fmla="*/ 52 h 267"/>
                    <a:gd name="T14" fmla="*/ 49 w 194"/>
                    <a:gd name="T15" fmla="*/ 0 h 267"/>
                    <a:gd name="T16" fmla="*/ 162 w 194"/>
                    <a:gd name="T17" fmla="*/ 138 h 267"/>
                    <a:gd name="T18" fmla="*/ 149 w 194"/>
                    <a:gd name="T19" fmla="*/ 250 h 267"/>
                    <a:gd name="T20" fmla="*/ 78 w 194"/>
                    <a:gd name="T21" fmla="*/ 267 h 267"/>
                    <a:gd name="connsiteX0" fmla="*/ 4021 w 9071"/>
                    <a:gd name="connsiteY0" fmla="*/ 10026 h 10026"/>
                    <a:gd name="connsiteX1" fmla="*/ 3247 w 9071"/>
                    <a:gd name="connsiteY1" fmla="*/ 9989 h 10026"/>
                    <a:gd name="connsiteX2" fmla="*/ 3557 w 9071"/>
                    <a:gd name="connsiteY2" fmla="*/ 7292 h 10026"/>
                    <a:gd name="connsiteX3" fmla="*/ 5309 w 9071"/>
                    <a:gd name="connsiteY3" fmla="*/ 7292 h 10026"/>
                    <a:gd name="connsiteX4" fmla="*/ 5361 w 9071"/>
                    <a:gd name="connsiteY4" fmla="*/ 7292 h 10026"/>
                    <a:gd name="connsiteX5" fmla="*/ 5206 w 9071"/>
                    <a:gd name="connsiteY5" fmla="*/ 6393 h 10026"/>
                    <a:gd name="connsiteX6" fmla="*/ 0 w 9071"/>
                    <a:gd name="connsiteY6" fmla="*/ 1974 h 10026"/>
                    <a:gd name="connsiteX7" fmla="*/ 2526 w 9071"/>
                    <a:gd name="connsiteY7" fmla="*/ 26 h 10026"/>
                    <a:gd name="connsiteX8" fmla="*/ 4158 w 9071"/>
                    <a:gd name="connsiteY8" fmla="*/ 1150 h 10026"/>
                    <a:gd name="connsiteX9" fmla="*/ 8351 w 9071"/>
                    <a:gd name="connsiteY9" fmla="*/ 5195 h 10026"/>
                    <a:gd name="connsiteX10" fmla="*/ 7680 w 9071"/>
                    <a:gd name="connsiteY10" fmla="*/ 9389 h 10026"/>
                    <a:gd name="connsiteX11" fmla="*/ 4021 w 9071"/>
                    <a:gd name="connsiteY11" fmla="*/ 10026 h 10026"/>
                    <a:gd name="connsiteX0" fmla="*/ 4433 w 10000"/>
                    <a:gd name="connsiteY0" fmla="*/ 9416 h 9416"/>
                    <a:gd name="connsiteX1" fmla="*/ 3580 w 10000"/>
                    <a:gd name="connsiteY1" fmla="*/ 9379 h 9416"/>
                    <a:gd name="connsiteX2" fmla="*/ 3921 w 10000"/>
                    <a:gd name="connsiteY2" fmla="*/ 6689 h 9416"/>
                    <a:gd name="connsiteX3" fmla="*/ 5853 w 10000"/>
                    <a:gd name="connsiteY3" fmla="*/ 6689 h 9416"/>
                    <a:gd name="connsiteX4" fmla="*/ 5910 w 10000"/>
                    <a:gd name="connsiteY4" fmla="*/ 6689 h 9416"/>
                    <a:gd name="connsiteX5" fmla="*/ 5739 w 10000"/>
                    <a:gd name="connsiteY5" fmla="*/ 5792 h 9416"/>
                    <a:gd name="connsiteX6" fmla="*/ 0 w 10000"/>
                    <a:gd name="connsiteY6" fmla="*/ 1385 h 9416"/>
                    <a:gd name="connsiteX7" fmla="*/ 1968 w 10000"/>
                    <a:gd name="connsiteY7" fmla="*/ 185 h 9416"/>
                    <a:gd name="connsiteX8" fmla="*/ 4584 w 10000"/>
                    <a:gd name="connsiteY8" fmla="*/ 563 h 9416"/>
                    <a:gd name="connsiteX9" fmla="*/ 9206 w 10000"/>
                    <a:gd name="connsiteY9" fmla="*/ 4598 h 9416"/>
                    <a:gd name="connsiteX10" fmla="*/ 8467 w 10000"/>
                    <a:gd name="connsiteY10" fmla="*/ 8781 h 9416"/>
                    <a:gd name="connsiteX11" fmla="*/ 4433 w 10000"/>
                    <a:gd name="connsiteY11" fmla="*/ 9416 h 9416"/>
                    <a:gd name="connsiteX0" fmla="*/ 4433 w 10000"/>
                    <a:gd name="connsiteY0" fmla="*/ 9834 h 9834"/>
                    <a:gd name="connsiteX1" fmla="*/ 3580 w 10000"/>
                    <a:gd name="connsiteY1" fmla="*/ 9795 h 9834"/>
                    <a:gd name="connsiteX2" fmla="*/ 3921 w 10000"/>
                    <a:gd name="connsiteY2" fmla="*/ 6938 h 9834"/>
                    <a:gd name="connsiteX3" fmla="*/ 5853 w 10000"/>
                    <a:gd name="connsiteY3" fmla="*/ 6938 h 9834"/>
                    <a:gd name="connsiteX4" fmla="*/ 5910 w 10000"/>
                    <a:gd name="connsiteY4" fmla="*/ 6938 h 9834"/>
                    <a:gd name="connsiteX5" fmla="*/ 5739 w 10000"/>
                    <a:gd name="connsiteY5" fmla="*/ 5985 h 9834"/>
                    <a:gd name="connsiteX6" fmla="*/ 0 w 10000"/>
                    <a:gd name="connsiteY6" fmla="*/ 1305 h 9834"/>
                    <a:gd name="connsiteX7" fmla="*/ 1355 w 10000"/>
                    <a:gd name="connsiteY7" fmla="*/ 461 h 9834"/>
                    <a:gd name="connsiteX8" fmla="*/ 4584 w 10000"/>
                    <a:gd name="connsiteY8" fmla="*/ 432 h 9834"/>
                    <a:gd name="connsiteX9" fmla="*/ 9206 w 10000"/>
                    <a:gd name="connsiteY9" fmla="*/ 4717 h 9834"/>
                    <a:gd name="connsiteX10" fmla="*/ 8467 w 10000"/>
                    <a:gd name="connsiteY10" fmla="*/ 9160 h 9834"/>
                    <a:gd name="connsiteX11" fmla="*/ 4433 w 10000"/>
                    <a:gd name="connsiteY11" fmla="*/ 9834 h 9834"/>
                    <a:gd name="connsiteX0" fmla="*/ 4433 w 10000"/>
                    <a:gd name="connsiteY0" fmla="*/ 10193 h 10193"/>
                    <a:gd name="connsiteX1" fmla="*/ 3580 w 10000"/>
                    <a:gd name="connsiteY1" fmla="*/ 10153 h 10193"/>
                    <a:gd name="connsiteX2" fmla="*/ 3921 w 10000"/>
                    <a:gd name="connsiteY2" fmla="*/ 7248 h 10193"/>
                    <a:gd name="connsiteX3" fmla="*/ 5853 w 10000"/>
                    <a:gd name="connsiteY3" fmla="*/ 7248 h 10193"/>
                    <a:gd name="connsiteX4" fmla="*/ 5910 w 10000"/>
                    <a:gd name="connsiteY4" fmla="*/ 7248 h 10193"/>
                    <a:gd name="connsiteX5" fmla="*/ 5739 w 10000"/>
                    <a:gd name="connsiteY5" fmla="*/ 6279 h 10193"/>
                    <a:gd name="connsiteX6" fmla="*/ 0 w 10000"/>
                    <a:gd name="connsiteY6" fmla="*/ 1520 h 10193"/>
                    <a:gd name="connsiteX7" fmla="*/ 1355 w 10000"/>
                    <a:gd name="connsiteY7" fmla="*/ 662 h 10193"/>
                    <a:gd name="connsiteX8" fmla="*/ 4584 w 10000"/>
                    <a:gd name="connsiteY8" fmla="*/ 632 h 10193"/>
                    <a:gd name="connsiteX9" fmla="*/ 9206 w 10000"/>
                    <a:gd name="connsiteY9" fmla="*/ 4990 h 10193"/>
                    <a:gd name="connsiteX10" fmla="*/ 8467 w 10000"/>
                    <a:gd name="connsiteY10" fmla="*/ 9508 h 10193"/>
                    <a:gd name="connsiteX11" fmla="*/ 4433 w 10000"/>
                    <a:gd name="connsiteY11" fmla="*/ 10193 h 10193"/>
                    <a:gd name="connsiteX0" fmla="*/ 4433 w 10000"/>
                    <a:gd name="connsiteY0" fmla="*/ 10193 h 10193"/>
                    <a:gd name="connsiteX1" fmla="*/ 3580 w 10000"/>
                    <a:gd name="connsiteY1" fmla="*/ 10153 h 10193"/>
                    <a:gd name="connsiteX2" fmla="*/ 3921 w 10000"/>
                    <a:gd name="connsiteY2" fmla="*/ 7248 h 10193"/>
                    <a:gd name="connsiteX3" fmla="*/ 5853 w 10000"/>
                    <a:gd name="connsiteY3" fmla="*/ 7248 h 10193"/>
                    <a:gd name="connsiteX4" fmla="*/ 5910 w 10000"/>
                    <a:gd name="connsiteY4" fmla="*/ 7248 h 10193"/>
                    <a:gd name="connsiteX5" fmla="*/ 5739 w 10000"/>
                    <a:gd name="connsiteY5" fmla="*/ 6279 h 10193"/>
                    <a:gd name="connsiteX6" fmla="*/ 0 w 10000"/>
                    <a:gd name="connsiteY6" fmla="*/ 1520 h 10193"/>
                    <a:gd name="connsiteX7" fmla="*/ 1355 w 10000"/>
                    <a:gd name="connsiteY7" fmla="*/ 662 h 10193"/>
                    <a:gd name="connsiteX8" fmla="*/ 4584 w 10000"/>
                    <a:gd name="connsiteY8" fmla="*/ 632 h 10193"/>
                    <a:gd name="connsiteX9" fmla="*/ 9206 w 10000"/>
                    <a:gd name="connsiteY9" fmla="*/ 4990 h 10193"/>
                    <a:gd name="connsiteX10" fmla="*/ 8467 w 10000"/>
                    <a:gd name="connsiteY10" fmla="*/ 9508 h 10193"/>
                    <a:gd name="connsiteX11" fmla="*/ 4433 w 10000"/>
                    <a:gd name="connsiteY11" fmla="*/ 10193 h 1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193">
                      <a:moveTo>
                        <a:pt x="4433" y="10193"/>
                      </a:moveTo>
                      <a:cubicBezTo>
                        <a:pt x="3978" y="10193"/>
                        <a:pt x="4035" y="10193"/>
                        <a:pt x="3580" y="10153"/>
                      </a:cubicBezTo>
                      <a:cubicBezTo>
                        <a:pt x="3694" y="9184"/>
                        <a:pt x="3807" y="8216"/>
                        <a:pt x="3921" y="7248"/>
                      </a:cubicBezTo>
                      <a:cubicBezTo>
                        <a:pt x="5171" y="7329"/>
                        <a:pt x="5569" y="7449"/>
                        <a:pt x="5853" y="7248"/>
                      </a:cubicBezTo>
                      <a:lnTo>
                        <a:pt x="5910" y="7248"/>
                      </a:lnTo>
                      <a:cubicBezTo>
                        <a:pt x="5910" y="7167"/>
                        <a:pt x="6137" y="6885"/>
                        <a:pt x="5739" y="6279"/>
                      </a:cubicBezTo>
                      <a:cubicBezTo>
                        <a:pt x="4546" y="4505"/>
                        <a:pt x="2102" y="2971"/>
                        <a:pt x="0" y="1520"/>
                      </a:cubicBezTo>
                      <a:lnTo>
                        <a:pt x="1355" y="662"/>
                      </a:lnTo>
                      <a:cubicBezTo>
                        <a:pt x="2119" y="514"/>
                        <a:pt x="756" y="-733"/>
                        <a:pt x="4584" y="632"/>
                      </a:cubicBezTo>
                      <a:cubicBezTo>
                        <a:pt x="5858" y="1342"/>
                        <a:pt x="8559" y="3510"/>
                        <a:pt x="9206" y="4990"/>
                      </a:cubicBezTo>
                      <a:cubicBezTo>
                        <a:pt x="11024" y="7611"/>
                        <a:pt x="9262" y="9024"/>
                        <a:pt x="8467" y="9508"/>
                      </a:cubicBezTo>
                      <a:cubicBezTo>
                        <a:pt x="7274" y="10193"/>
                        <a:pt x="5853" y="10193"/>
                        <a:pt x="4433" y="1019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grpSp>
            <p:nvGrpSpPr>
              <p:cNvPr id="8" name="Group 7"/>
              <p:cNvGrpSpPr/>
              <p:nvPr/>
            </p:nvGrpSpPr>
            <p:grpSpPr>
              <a:xfrm>
                <a:off x="1257087" y="2638633"/>
                <a:ext cx="499789" cy="677758"/>
                <a:chOff x="1151205" y="2754243"/>
                <a:chExt cx="499789" cy="677758"/>
              </a:xfrm>
            </p:grpSpPr>
            <p:sp>
              <p:nvSpPr>
                <p:cNvPr id="337" name="Freeform 98"/>
                <p:cNvSpPr>
                  <a:spLocks/>
                </p:cNvSpPr>
                <p:nvPr/>
              </p:nvSpPr>
              <p:spPr bwMode="auto">
                <a:xfrm>
                  <a:off x="1413249" y="3203792"/>
                  <a:ext cx="115212" cy="132937"/>
                </a:xfrm>
                <a:custGeom>
                  <a:avLst/>
                  <a:gdLst>
                    <a:gd name="T0" fmla="*/ 33 w 42"/>
                    <a:gd name="T1" fmla="*/ 0 h 49"/>
                    <a:gd name="T2" fmla="*/ 10 w 42"/>
                    <a:gd name="T3" fmla="*/ 17 h 49"/>
                    <a:gd name="T4" fmla="*/ 2 w 42"/>
                    <a:gd name="T5" fmla="*/ 32 h 49"/>
                    <a:gd name="T6" fmla="*/ 4 w 42"/>
                    <a:gd name="T7" fmla="*/ 46 h 49"/>
                    <a:gd name="T8" fmla="*/ 14 w 42"/>
                    <a:gd name="T9" fmla="*/ 43 h 49"/>
                    <a:gd name="T10" fmla="*/ 16 w 42"/>
                    <a:gd name="T11" fmla="*/ 40 h 49"/>
                    <a:gd name="T12" fmla="*/ 20 w 42"/>
                    <a:gd name="T13" fmla="*/ 32 h 49"/>
                    <a:gd name="T14" fmla="*/ 36 w 42"/>
                    <a:gd name="T15" fmla="*/ 20 h 49"/>
                    <a:gd name="T16" fmla="*/ 41 w 42"/>
                    <a:gd name="T17" fmla="*/ 9 h 49"/>
                    <a:gd name="T18" fmla="*/ 33 w 42"/>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9">
                      <a:moveTo>
                        <a:pt x="33" y="0"/>
                      </a:moveTo>
                      <a:cubicBezTo>
                        <a:pt x="23" y="2"/>
                        <a:pt x="16" y="10"/>
                        <a:pt x="10" y="17"/>
                      </a:cubicBezTo>
                      <a:cubicBezTo>
                        <a:pt x="5" y="24"/>
                        <a:pt x="2" y="31"/>
                        <a:pt x="2" y="32"/>
                      </a:cubicBezTo>
                      <a:cubicBezTo>
                        <a:pt x="0" y="37"/>
                        <a:pt x="1" y="43"/>
                        <a:pt x="4" y="46"/>
                      </a:cubicBezTo>
                      <a:cubicBezTo>
                        <a:pt x="8" y="49"/>
                        <a:pt x="12" y="48"/>
                        <a:pt x="14" y="43"/>
                      </a:cubicBezTo>
                      <a:cubicBezTo>
                        <a:pt x="14" y="43"/>
                        <a:pt x="15" y="42"/>
                        <a:pt x="16" y="40"/>
                      </a:cubicBezTo>
                      <a:cubicBezTo>
                        <a:pt x="17" y="38"/>
                        <a:pt x="18" y="35"/>
                        <a:pt x="20" y="32"/>
                      </a:cubicBezTo>
                      <a:cubicBezTo>
                        <a:pt x="24" y="27"/>
                        <a:pt x="29" y="21"/>
                        <a:pt x="36" y="20"/>
                      </a:cubicBezTo>
                      <a:cubicBezTo>
                        <a:pt x="40" y="19"/>
                        <a:pt x="42" y="14"/>
                        <a:pt x="41" y="9"/>
                      </a:cubicBezTo>
                      <a:cubicBezTo>
                        <a:pt x="40" y="3"/>
                        <a:pt x="36" y="0"/>
                        <a:pt x="33"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nvGrpSpPr>
                <p:cNvPr id="7" name="Group 6"/>
                <p:cNvGrpSpPr/>
                <p:nvPr/>
              </p:nvGrpSpPr>
              <p:grpSpPr>
                <a:xfrm>
                  <a:off x="1151205" y="2754243"/>
                  <a:ext cx="499789" cy="677758"/>
                  <a:chOff x="1151205" y="2754243"/>
                  <a:chExt cx="499789" cy="677758"/>
                </a:xfrm>
              </p:grpSpPr>
              <p:sp>
                <p:nvSpPr>
                  <p:cNvPr id="336" name="Freeform 97"/>
                  <p:cNvSpPr>
                    <a:spLocks/>
                  </p:cNvSpPr>
                  <p:nvPr/>
                </p:nvSpPr>
                <p:spPr bwMode="auto">
                  <a:xfrm>
                    <a:off x="1409492" y="3237027"/>
                    <a:ext cx="241502" cy="190542"/>
                  </a:xfrm>
                  <a:custGeom>
                    <a:avLst/>
                    <a:gdLst>
                      <a:gd name="T0" fmla="*/ 58 w 89"/>
                      <a:gd name="T1" fmla="*/ 3 h 71"/>
                      <a:gd name="T2" fmla="*/ 28 w 89"/>
                      <a:gd name="T3" fmla="*/ 8 h 71"/>
                      <a:gd name="T4" fmla="*/ 18 w 89"/>
                      <a:gd name="T5" fmla="*/ 9 h 71"/>
                      <a:gd name="T6" fmla="*/ 9 w 89"/>
                      <a:gd name="T7" fmla="*/ 10 h 71"/>
                      <a:gd name="T8" fmla="*/ 0 w 89"/>
                      <a:gd name="T9" fmla="*/ 11 h 71"/>
                      <a:gd name="T10" fmla="*/ 3 w 89"/>
                      <a:gd name="T11" fmla="*/ 71 h 71"/>
                      <a:gd name="T12" fmla="*/ 14 w 89"/>
                      <a:gd name="T13" fmla="*/ 70 h 71"/>
                      <a:gd name="T14" fmla="*/ 25 w 89"/>
                      <a:gd name="T15" fmla="*/ 69 h 71"/>
                      <a:gd name="T16" fmla="*/ 37 w 89"/>
                      <a:gd name="T17" fmla="*/ 67 h 71"/>
                      <a:gd name="T18" fmla="*/ 70 w 89"/>
                      <a:gd name="T19" fmla="*/ 61 h 71"/>
                      <a:gd name="T20" fmla="*/ 85 w 89"/>
                      <a:gd name="T21" fmla="*/ 27 h 71"/>
                      <a:gd name="T22" fmla="*/ 58 w 89"/>
                      <a:gd name="T23"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1">
                        <a:moveTo>
                          <a:pt x="58" y="3"/>
                        </a:moveTo>
                        <a:cubicBezTo>
                          <a:pt x="58" y="3"/>
                          <a:pt x="43" y="6"/>
                          <a:pt x="28" y="8"/>
                        </a:cubicBezTo>
                        <a:cubicBezTo>
                          <a:pt x="25" y="8"/>
                          <a:pt x="21" y="9"/>
                          <a:pt x="18" y="9"/>
                        </a:cubicBezTo>
                        <a:cubicBezTo>
                          <a:pt x="14" y="10"/>
                          <a:pt x="11" y="10"/>
                          <a:pt x="9" y="10"/>
                        </a:cubicBezTo>
                        <a:cubicBezTo>
                          <a:pt x="3" y="11"/>
                          <a:pt x="0" y="11"/>
                          <a:pt x="0" y="11"/>
                        </a:cubicBezTo>
                        <a:cubicBezTo>
                          <a:pt x="3" y="71"/>
                          <a:pt x="3" y="71"/>
                          <a:pt x="3" y="71"/>
                        </a:cubicBezTo>
                        <a:cubicBezTo>
                          <a:pt x="3" y="71"/>
                          <a:pt x="7" y="70"/>
                          <a:pt x="14" y="70"/>
                        </a:cubicBezTo>
                        <a:cubicBezTo>
                          <a:pt x="17" y="70"/>
                          <a:pt x="21" y="69"/>
                          <a:pt x="25" y="69"/>
                        </a:cubicBezTo>
                        <a:cubicBezTo>
                          <a:pt x="29" y="68"/>
                          <a:pt x="33" y="68"/>
                          <a:pt x="37" y="67"/>
                        </a:cubicBezTo>
                        <a:cubicBezTo>
                          <a:pt x="54" y="65"/>
                          <a:pt x="70" y="61"/>
                          <a:pt x="70" y="61"/>
                        </a:cubicBezTo>
                        <a:cubicBezTo>
                          <a:pt x="82" y="59"/>
                          <a:pt x="89" y="43"/>
                          <a:pt x="85" y="27"/>
                        </a:cubicBezTo>
                        <a:cubicBezTo>
                          <a:pt x="82" y="11"/>
                          <a:pt x="69" y="0"/>
                          <a:pt x="58" y="3"/>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38" name="Freeform 99"/>
                  <p:cNvSpPr>
                    <a:spLocks/>
                  </p:cNvSpPr>
                  <p:nvPr/>
                </p:nvSpPr>
                <p:spPr bwMode="auto">
                  <a:xfrm>
                    <a:off x="1151205" y="2754243"/>
                    <a:ext cx="445526" cy="677758"/>
                  </a:xfrm>
                  <a:custGeom>
                    <a:avLst/>
                    <a:gdLst>
                      <a:gd name="T0" fmla="*/ 116 w 194"/>
                      <a:gd name="T1" fmla="*/ 267 h 267"/>
                      <a:gd name="T2" fmla="*/ 45 w 194"/>
                      <a:gd name="T3" fmla="*/ 250 h 267"/>
                      <a:gd name="T4" fmla="*/ 32 w 194"/>
                      <a:gd name="T5" fmla="*/ 138 h 267"/>
                      <a:gd name="T6" fmla="*/ 145 w 194"/>
                      <a:gd name="T7" fmla="*/ 0 h 267"/>
                      <a:gd name="T8" fmla="*/ 194 w 194"/>
                      <a:gd name="T9" fmla="*/ 52 h 267"/>
                      <a:gd name="T10" fmla="*/ 93 w 194"/>
                      <a:gd name="T11" fmla="*/ 170 h 267"/>
                      <a:gd name="T12" fmla="*/ 90 w 194"/>
                      <a:gd name="T13" fmla="*/ 194 h 267"/>
                      <a:gd name="T14" fmla="*/ 90 w 194"/>
                      <a:gd name="T15" fmla="*/ 194 h 267"/>
                      <a:gd name="T16" fmla="*/ 125 w 194"/>
                      <a:gd name="T17" fmla="*/ 194 h 267"/>
                      <a:gd name="T18" fmla="*/ 131 w 194"/>
                      <a:gd name="T19" fmla="*/ 266 h 267"/>
                      <a:gd name="T20" fmla="*/ 116 w 194"/>
                      <a:gd name="T21" fmla="*/ 267 h 267"/>
                      <a:gd name="connsiteX0" fmla="*/ 5062 w 9083"/>
                      <a:gd name="connsiteY0" fmla="*/ 10025 h 10025"/>
                      <a:gd name="connsiteX1" fmla="*/ 1403 w 9083"/>
                      <a:gd name="connsiteY1" fmla="*/ 9388 h 10025"/>
                      <a:gd name="connsiteX2" fmla="*/ 732 w 9083"/>
                      <a:gd name="connsiteY2" fmla="*/ 5194 h 10025"/>
                      <a:gd name="connsiteX3" fmla="*/ 4898 w 9083"/>
                      <a:gd name="connsiteY3" fmla="*/ 1162 h 10025"/>
                      <a:gd name="connsiteX4" fmla="*/ 6557 w 9083"/>
                      <a:gd name="connsiteY4" fmla="*/ 25 h 10025"/>
                      <a:gd name="connsiteX5" fmla="*/ 9083 w 9083"/>
                      <a:gd name="connsiteY5" fmla="*/ 1973 h 10025"/>
                      <a:gd name="connsiteX6" fmla="*/ 3877 w 9083"/>
                      <a:gd name="connsiteY6" fmla="*/ 6392 h 10025"/>
                      <a:gd name="connsiteX7" fmla="*/ 3722 w 9083"/>
                      <a:gd name="connsiteY7" fmla="*/ 7291 h 10025"/>
                      <a:gd name="connsiteX8" fmla="*/ 3722 w 9083"/>
                      <a:gd name="connsiteY8" fmla="*/ 7291 h 10025"/>
                      <a:gd name="connsiteX9" fmla="*/ 5526 w 9083"/>
                      <a:gd name="connsiteY9" fmla="*/ 7291 h 10025"/>
                      <a:gd name="connsiteX10" fmla="*/ 5836 w 9083"/>
                      <a:gd name="connsiteY10" fmla="*/ 9988 h 10025"/>
                      <a:gd name="connsiteX11" fmla="*/ 5062 w 9083"/>
                      <a:gd name="connsiteY11" fmla="*/ 10025 h 10025"/>
                      <a:gd name="connsiteX0" fmla="*/ 5573 w 10261"/>
                      <a:gd name="connsiteY0" fmla="*/ 9504 h 9504"/>
                      <a:gd name="connsiteX1" fmla="*/ 1545 w 10261"/>
                      <a:gd name="connsiteY1" fmla="*/ 8869 h 9504"/>
                      <a:gd name="connsiteX2" fmla="*/ 806 w 10261"/>
                      <a:gd name="connsiteY2" fmla="*/ 4685 h 9504"/>
                      <a:gd name="connsiteX3" fmla="*/ 5392 w 10261"/>
                      <a:gd name="connsiteY3" fmla="*/ 663 h 9504"/>
                      <a:gd name="connsiteX4" fmla="*/ 9202 w 10261"/>
                      <a:gd name="connsiteY4" fmla="*/ 113 h 9504"/>
                      <a:gd name="connsiteX5" fmla="*/ 10000 w 10261"/>
                      <a:gd name="connsiteY5" fmla="*/ 1472 h 9504"/>
                      <a:gd name="connsiteX6" fmla="*/ 4268 w 10261"/>
                      <a:gd name="connsiteY6" fmla="*/ 5880 h 9504"/>
                      <a:gd name="connsiteX7" fmla="*/ 4098 w 10261"/>
                      <a:gd name="connsiteY7" fmla="*/ 6777 h 9504"/>
                      <a:gd name="connsiteX8" fmla="*/ 4098 w 10261"/>
                      <a:gd name="connsiteY8" fmla="*/ 6777 h 9504"/>
                      <a:gd name="connsiteX9" fmla="*/ 6084 w 10261"/>
                      <a:gd name="connsiteY9" fmla="*/ 6777 h 9504"/>
                      <a:gd name="connsiteX10" fmla="*/ 6425 w 10261"/>
                      <a:gd name="connsiteY10" fmla="*/ 9467 h 9504"/>
                      <a:gd name="connsiteX11" fmla="*/ 5573 w 10261"/>
                      <a:gd name="connsiteY11" fmla="*/ 9504 h 9504"/>
                      <a:gd name="connsiteX0" fmla="*/ 5431 w 9165"/>
                      <a:gd name="connsiteY0" fmla="*/ 9999 h 9999"/>
                      <a:gd name="connsiteX1" fmla="*/ 1506 w 9165"/>
                      <a:gd name="connsiteY1" fmla="*/ 9331 h 9999"/>
                      <a:gd name="connsiteX2" fmla="*/ 785 w 9165"/>
                      <a:gd name="connsiteY2" fmla="*/ 4929 h 9999"/>
                      <a:gd name="connsiteX3" fmla="*/ 5255 w 9165"/>
                      <a:gd name="connsiteY3" fmla="*/ 697 h 9999"/>
                      <a:gd name="connsiteX4" fmla="*/ 8968 w 9165"/>
                      <a:gd name="connsiteY4" fmla="*/ 118 h 9999"/>
                      <a:gd name="connsiteX5" fmla="*/ 8553 w 9165"/>
                      <a:gd name="connsiteY5" fmla="*/ 3326 h 9999"/>
                      <a:gd name="connsiteX6" fmla="*/ 4159 w 9165"/>
                      <a:gd name="connsiteY6" fmla="*/ 6186 h 9999"/>
                      <a:gd name="connsiteX7" fmla="*/ 3994 w 9165"/>
                      <a:gd name="connsiteY7" fmla="*/ 7130 h 9999"/>
                      <a:gd name="connsiteX8" fmla="*/ 3994 w 9165"/>
                      <a:gd name="connsiteY8" fmla="*/ 7130 h 9999"/>
                      <a:gd name="connsiteX9" fmla="*/ 5929 w 9165"/>
                      <a:gd name="connsiteY9" fmla="*/ 7130 h 9999"/>
                      <a:gd name="connsiteX10" fmla="*/ 6262 w 9165"/>
                      <a:gd name="connsiteY10" fmla="*/ 9960 h 9999"/>
                      <a:gd name="connsiteX11" fmla="*/ 5431 w 9165"/>
                      <a:gd name="connsiteY11" fmla="*/ 9999 h 9999"/>
                      <a:gd name="connsiteX0" fmla="*/ 5926 w 9933"/>
                      <a:gd name="connsiteY0" fmla="*/ 9789 h 9789"/>
                      <a:gd name="connsiteX1" fmla="*/ 1643 w 9933"/>
                      <a:gd name="connsiteY1" fmla="*/ 9121 h 9789"/>
                      <a:gd name="connsiteX2" fmla="*/ 857 w 9933"/>
                      <a:gd name="connsiteY2" fmla="*/ 4718 h 9789"/>
                      <a:gd name="connsiteX3" fmla="*/ 5734 w 9933"/>
                      <a:gd name="connsiteY3" fmla="*/ 486 h 9789"/>
                      <a:gd name="connsiteX4" fmla="*/ 9677 w 9933"/>
                      <a:gd name="connsiteY4" fmla="*/ 334 h 9789"/>
                      <a:gd name="connsiteX5" fmla="*/ 9332 w 9933"/>
                      <a:gd name="connsiteY5" fmla="*/ 3115 h 9789"/>
                      <a:gd name="connsiteX6" fmla="*/ 4538 w 9933"/>
                      <a:gd name="connsiteY6" fmla="*/ 5976 h 9789"/>
                      <a:gd name="connsiteX7" fmla="*/ 4358 w 9933"/>
                      <a:gd name="connsiteY7" fmla="*/ 6920 h 9789"/>
                      <a:gd name="connsiteX8" fmla="*/ 4358 w 9933"/>
                      <a:gd name="connsiteY8" fmla="*/ 6920 h 9789"/>
                      <a:gd name="connsiteX9" fmla="*/ 6469 w 9933"/>
                      <a:gd name="connsiteY9" fmla="*/ 6920 h 9789"/>
                      <a:gd name="connsiteX10" fmla="*/ 6833 w 9933"/>
                      <a:gd name="connsiteY10" fmla="*/ 9750 h 9789"/>
                      <a:gd name="connsiteX11" fmla="*/ 5926 w 9933"/>
                      <a:gd name="connsiteY11" fmla="*/ 9789 h 9789"/>
                      <a:gd name="connsiteX0" fmla="*/ 5966 w 10000"/>
                      <a:gd name="connsiteY0" fmla="*/ 9907 h 9907"/>
                      <a:gd name="connsiteX1" fmla="*/ 1654 w 10000"/>
                      <a:gd name="connsiteY1" fmla="*/ 9225 h 9907"/>
                      <a:gd name="connsiteX2" fmla="*/ 863 w 10000"/>
                      <a:gd name="connsiteY2" fmla="*/ 4727 h 9907"/>
                      <a:gd name="connsiteX3" fmla="*/ 5773 w 10000"/>
                      <a:gd name="connsiteY3" fmla="*/ 403 h 9907"/>
                      <a:gd name="connsiteX4" fmla="*/ 9742 w 10000"/>
                      <a:gd name="connsiteY4" fmla="*/ 248 h 9907"/>
                      <a:gd name="connsiteX5" fmla="*/ 9395 w 10000"/>
                      <a:gd name="connsiteY5" fmla="*/ 3089 h 9907"/>
                      <a:gd name="connsiteX6" fmla="*/ 4569 w 10000"/>
                      <a:gd name="connsiteY6" fmla="*/ 6012 h 9907"/>
                      <a:gd name="connsiteX7" fmla="*/ 4387 w 10000"/>
                      <a:gd name="connsiteY7" fmla="*/ 6976 h 9907"/>
                      <a:gd name="connsiteX8" fmla="*/ 4387 w 10000"/>
                      <a:gd name="connsiteY8" fmla="*/ 6976 h 9907"/>
                      <a:gd name="connsiteX9" fmla="*/ 6513 w 10000"/>
                      <a:gd name="connsiteY9" fmla="*/ 6976 h 9907"/>
                      <a:gd name="connsiteX10" fmla="*/ 6879 w 10000"/>
                      <a:gd name="connsiteY10" fmla="*/ 9867 h 9907"/>
                      <a:gd name="connsiteX11" fmla="*/ 5966 w 10000"/>
                      <a:gd name="connsiteY11" fmla="*/ 9907 h 9907"/>
                      <a:gd name="connsiteX0" fmla="*/ 5966 w 10000"/>
                      <a:gd name="connsiteY0" fmla="*/ 10000 h 10000"/>
                      <a:gd name="connsiteX1" fmla="*/ 1654 w 10000"/>
                      <a:gd name="connsiteY1" fmla="*/ 9312 h 10000"/>
                      <a:gd name="connsiteX2" fmla="*/ 863 w 10000"/>
                      <a:gd name="connsiteY2" fmla="*/ 4771 h 10000"/>
                      <a:gd name="connsiteX3" fmla="*/ 5773 w 10000"/>
                      <a:gd name="connsiteY3" fmla="*/ 407 h 10000"/>
                      <a:gd name="connsiteX4" fmla="*/ 9742 w 10000"/>
                      <a:gd name="connsiteY4" fmla="*/ 250 h 10000"/>
                      <a:gd name="connsiteX5" fmla="*/ 9395 w 10000"/>
                      <a:gd name="connsiteY5" fmla="*/ 3118 h 10000"/>
                      <a:gd name="connsiteX6" fmla="*/ 4569 w 10000"/>
                      <a:gd name="connsiteY6" fmla="*/ 6068 h 10000"/>
                      <a:gd name="connsiteX7" fmla="*/ 4387 w 10000"/>
                      <a:gd name="connsiteY7" fmla="*/ 7041 h 10000"/>
                      <a:gd name="connsiteX8" fmla="*/ 4387 w 10000"/>
                      <a:gd name="connsiteY8" fmla="*/ 7041 h 10000"/>
                      <a:gd name="connsiteX9" fmla="*/ 6513 w 10000"/>
                      <a:gd name="connsiteY9" fmla="*/ 7041 h 10000"/>
                      <a:gd name="connsiteX10" fmla="*/ 6879 w 10000"/>
                      <a:gd name="connsiteY10" fmla="*/ 9960 h 10000"/>
                      <a:gd name="connsiteX11" fmla="*/ 5966 w 10000"/>
                      <a:gd name="connsiteY11" fmla="*/ 10000 h 10000"/>
                      <a:gd name="connsiteX0" fmla="*/ 5966 w 10000"/>
                      <a:gd name="connsiteY0" fmla="*/ 10219 h 10219"/>
                      <a:gd name="connsiteX1" fmla="*/ 1654 w 10000"/>
                      <a:gd name="connsiteY1" fmla="*/ 9531 h 10219"/>
                      <a:gd name="connsiteX2" fmla="*/ 863 w 10000"/>
                      <a:gd name="connsiteY2" fmla="*/ 4990 h 10219"/>
                      <a:gd name="connsiteX3" fmla="*/ 5773 w 10000"/>
                      <a:gd name="connsiteY3" fmla="*/ 626 h 10219"/>
                      <a:gd name="connsiteX4" fmla="*/ 9742 w 10000"/>
                      <a:gd name="connsiteY4" fmla="*/ 469 h 10219"/>
                      <a:gd name="connsiteX5" fmla="*/ 9395 w 10000"/>
                      <a:gd name="connsiteY5" fmla="*/ 3337 h 10219"/>
                      <a:gd name="connsiteX6" fmla="*/ 4569 w 10000"/>
                      <a:gd name="connsiteY6" fmla="*/ 6287 h 10219"/>
                      <a:gd name="connsiteX7" fmla="*/ 4387 w 10000"/>
                      <a:gd name="connsiteY7" fmla="*/ 7260 h 10219"/>
                      <a:gd name="connsiteX8" fmla="*/ 4387 w 10000"/>
                      <a:gd name="connsiteY8" fmla="*/ 7260 h 10219"/>
                      <a:gd name="connsiteX9" fmla="*/ 6513 w 10000"/>
                      <a:gd name="connsiteY9" fmla="*/ 7260 h 10219"/>
                      <a:gd name="connsiteX10" fmla="*/ 6879 w 10000"/>
                      <a:gd name="connsiteY10" fmla="*/ 10179 h 10219"/>
                      <a:gd name="connsiteX11" fmla="*/ 5966 w 10000"/>
                      <a:gd name="connsiteY11" fmla="*/ 10219 h 1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219">
                        <a:moveTo>
                          <a:pt x="5966" y="10219"/>
                        </a:moveTo>
                        <a:cubicBezTo>
                          <a:pt x="4448" y="10219"/>
                          <a:pt x="2929" y="10219"/>
                          <a:pt x="1654" y="9531"/>
                        </a:cubicBezTo>
                        <a:cubicBezTo>
                          <a:pt x="741" y="9043"/>
                          <a:pt x="-1081" y="7625"/>
                          <a:pt x="863" y="4990"/>
                        </a:cubicBezTo>
                        <a:cubicBezTo>
                          <a:pt x="1548" y="3506"/>
                          <a:pt x="3755" y="1998"/>
                          <a:pt x="5773" y="626"/>
                        </a:cubicBezTo>
                        <a:cubicBezTo>
                          <a:pt x="9647" y="-599"/>
                          <a:pt x="8921" y="323"/>
                          <a:pt x="9742" y="469"/>
                        </a:cubicBezTo>
                        <a:cubicBezTo>
                          <a:pt x="10027" y="961"/>
                          <a:pt x="10258" y="2368"/>
                          <a:pt x="9395" y="3337"/>
                        </a:cubicBezTo>
                        <a:cubicBezTo>
                          <a:pt x="8532" y="4306"/>
                          <a:pt x="5845" y="4503"/>
                          <a:pt x="4569" y="6287"/>
                        </a:cubicBezTo>
                        <a:cubicBezTo>
                          <a:pt x="4083" y="6855"/>
                          <a:pt x="4327" y="7179"/>
                          <a:pt x="4387" y="7260"/>
                        </a:cubicBezTo>
                        <a:lnTo>
                          <a:pt x="4387" y="7260"/>
                        </a:lnTo>
                        <a:cubicBezTo>
                          <a:pt x="4751" y="7461"/>
                          <a:pt x="5115" y="7342"/>
                          <a:pt x="6513" y="7260"/>
                        </a:cubicBezTo>
                        <a:cubicBezTo>
                          <a:pt x="6634" y="8233"/>
                          <a:pt x="6755" y="9206"/>
                          <a:pt x="6879" y="10179"/>
                        </a:cubicBezTo>
                        <a:cubicBezTo>
                          <a:pt x="6391" y="10219"/>
                          <a:pt x="6391" y="10219"/>
                          <a:pt x="5966" y="1021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grpSp>
        </p:grpSp>
        <p:sp>
          <p:nvSpPr>
            <p:cNvPr id="314" name="Oval 74"/>
            <p:cNvSpPr>
              <a:spLocks noChangeArrowheads="1"/>
            </p:cNvSpPr>
            <p:nvPr/>
          </p:nvSpPr>
          <p:spPr bwMode="auto">
            <a:xfrm>
              <a:off x="1249294" y="5315268"/>
              <a:ext cx="1247390" cy="163955"/>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1" name="Freeform 81"/>
            <p:cNvSpPr>
              <a:spLocks/>
            </p:cNvSpPr>
            <p:nvPr/>
          </p:nvSpPr>
          <p:spPr bwMode="auto">
            <a:xfrm>
              <a:off x="1519599" y="3799792"/>
              <a:ext cx="704564" cy="1502183"/>
            </a:xfrm>
            <a:custGeom>
              <a:avLst/>
              <a:gdLst>
                <a:gd name="T0" fmla="*/ 0 w 318"/>
                <a:gd name="T1" fmla="*/ 108 h 678"/>
                <a:gd name="T2" fmla="*/ 0 w 318"/>
                <a:gd name="T3" fmla="*/ 678 h 678"/>
                <a:gd name="T4" fmla="*/ 130 w 318"/>
                <a:gd name="T5" fmla="*/ 678 h 678"/>
                <a:gd name="T6" fmla="*/ 145 w 318"/>
                <a:gd name="T7" fmla="*/ 108 h 678"/>
                <a:gd name="T8" fmla="*/ 175 w 318"/>
                <a:gd name="T9" fmla="*/ 108 h 678"/>
                <a:gd name="T10" fmla="*/ 190 w 318"/>
                <a:gd name="T11" fmla="*/ 678 h 678"/>
                <a:gd name="T12" fmla="*/ 318 w 318"/>
                <a:gd name="T13" fmla="*/ 678 h 678"/>
                <a:gd name="T14" fmla="*/ 318 w 318"/>
                <a:gd name="T15" fmla="*/ 108 h 678"/>
                <a:gd name="T16" fmla="*/ 318 w 318"/>
                <a:gd name="T17" fmla="*/ 0 h 678"/>
                <a:gd name="T18" fmla="*/ 180 w 318"/>
                <a:gd name="T19" fmla="*/ 0 h 678"/>
                <a:gd name="T20" fmla="*/ 140 w 318"/>
                <a:gd name="T21" fmla="*/ 0 h 678"/>
                <a:gd name="T22" fmla="*/ 0 w 318"/>
                <a:gd name="T23" fmla="*/ 0 h 678"/>
                <a:gd name="T24" fmla="*/ 0 w 318"/>
                <a:gd name="T25" fmla="*/ 10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 h="678">
                  <a:moveTo>
                    <a:pt x="0" y="108"/>
                  </a:moveTo>
                  <a:lnTo>
                    <a:pt x="0" y="678"/>
                  </a:lnTo>
                  <a:lnTo>
                    <a:pt x="130" y="678"/>
                  </a:lnTo>
                  <a:lnTo>
                    <a:pt x="145" y="108"/>
                  </a:lnTo>
                  <a:lnTo>
                    <a:pt x="175" y="108"/>
                  </a:lnTo>
                  <a:lnTo>
                    <a:pt x="190" y="678"/>
                  </a:lnTo>
                  <a:lnTo>
                    <a:pt x="318" y="678"/>
                  </a:lnTo>
                  <a:lnTo>
                    <a:pt x="318" y="108"/>
                  </a:lnTo>
                  <a:lnTo>
                    <a:pt x="318" y="0"/>
                  </a:lnTo>
                  <a:lnTo>
                    <a:pt x="180" y="0"/>
                  </a:lnTo>
                  <a:lnTo>
                    <a:pt x="140" y="0"/>
                  </a:lnTo>
                  <a:lnTo>
                    <a:pt x="0" y="0"/>
                  </a:lnTo>
                  <a:lnTo>
                    <a:pt x="0" y="1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22" name="Freeform 83"/>
            <p:cNvSpPr>
              <a:spLocks/>
            </p:cNvSpPr>
            <p:nvPr/>
          </p:nvSpPr>
          <p:spPr bwMode="auto">
            <a:xfrm>
              <a:off x="1468639" y="5228859"/>
              <a:ext cx="378870" cy="203836"/>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8"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323" name="Freeform 84"/>
            <p:cNvSpPr>
              <a:spLocks/>
            </p:cNvSpPr>
            <p:nvPr/>
          </p:nvSpPr>
          <p:spPr bwMode="auto">
            <a:xfrm>
              <a:off x="1900684" y="5228859"/>
              <a:ext cx="378870" cy="203836"/>
            </a:xfrm>
            <a:custGeom>
              <a:avLst/>
              <a:gdLst>
                <a:gd name="T0" fmla="*/ 140 w 140"/>
                <a:gd name="T1" fmla="*/ 45 h 76"/>
                <a:gd name="T2" fmla="*/ 0 w 140"/>
                <a:gd name="T3" fmla="*/ 45 h 76"/>
                <a:gd name="T4" fmla="*/ 70 w 140"/>
                <a:gd name="T5" fmla="*/ 0 h 76"/>
                <a:gd name="T6" fmla="*/ 140 w 140"/>
                <a:gd name="T7" fmla="*/ 45 h 76"/>
              </a:gdLst>
              <a:ahLst/>
              <a:cxnLst>
                <a:cxn ang="0">
                  <a:pos x="T0" y="T1"/>
                </a:cxn>
                <a:cxn ang="0">
                  <a:pos x="T2" y="T3"/>
                </a:cxn>
                <a:cxn ang="0">
                  <a:pos x="T4" y="T5"/>
                </a:cxn>
                <a:cxn ang="0">
                  <a:pos x="T6" y="T7"/>
                </a:cxn>
              </a:cxnLst>
              <a:rect l="0" t="0" r="r" b="b"/>
              <a:pathLst>
                <a:path w="140" h="76">
                  <a:moveTo>
                    <a:pt x="140" y="45"/>
                  </a:moveTo>
                  <a:cubicBezTo>
                    <a:pt x="140" y="76"/>
                    <a:pt x="0" y="76"/>
                    <a:pt x="0" y="45"/>
                  </a:cubicBezTo>
                  <a:cubicBezTo>
                    <a:pt x="0" y="13"/>
                    <a:pt x="31" y="0"/>
                    <a:pt x="70" y="0"/>
                  </a:cubicBezTo>
                  <a:cubicBezTo>
                    <a:pt x="109" y="0"/>
                    <a:pt x="140" y="13"/>
                    <a:pt x="140"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grpSp>
      <p:sp>
        <p:nvSpPr>
          <p:cNvPr id="18" name="Rectangle: Rounded Corners 17"/>
          <p:cNvSpPr/>
          <p:nvPr/>
        </p:nvSpPr>
        <p:spPr>
          <a:xfrm>
            <a:off x="1464525" y="399109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p>
        </p:txBody>
      </p:sp>
      <p:sp>
        <p:nvSpPr>
          <p:cNvPr id="309" name="Rectangle: Rounded Corners 308"/>
          <p:cNvSpPr/>
          <p:nvPr/>
        </p:nvSpPr>
        <p:spPr>
          <a:xfrm>
            <a:off x="1727043" y="399109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p>
        </p:txBody>
      </p:sp>
      <p:sp>
        <p:nvSpPr>
          <p:cNvPr id="310" name="Rectangle: Rounded Corners 309"/>
          <p:cNvSpPr/>
          <p:nvPr/>
        </p:nvSpPr>
        <p:spPr>
          <a:xfrm>
            <a:off x="1989561" y="399109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p>
        </p:txBody>
      </p:sp>
      <p:sp>
        <p:nvSpPr>
          <p:cNvPr id="311" name="Rectangle: Rounded Corners 310"/>
          <p:cNvSpPr/>
          <p:nvPr/>
        </p:nvSpPr>
        <p:spPr>
          <a:xfrm>
            <a:off x="2252079" y="399109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p>
        </p:txBody>
      </p:sp>
      <p:sp>
        <p:nvSpPr>
          <p:cNvPr id="312" name="Rectangle: Rounded Corners 311"/>
          <p:cNvSpPr/>
          <p:nvPr/>
        </p:nvSpPr>
        <p:spPr>
          <a:xfrm>
            <a:off x="2514596" y="3991097"/>
            <a:ext cx="214829" cy="316796"/>
          </a:xfrm>
          <a:prstGeom prst="roundRect">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sz="1350"/>
          </a:p>
        </p:txBody>
      </p:sp>
      <p:sp>
        <p:nvSpPr>
          <p:cNvPr id="350" name="Oval 331">
            <a:hlinkClick r:id="rId2" action="ppaction://hlinksldjump"/>
          </p:cNvPr>
          <p:cNvSpPr>
            <a:spLocks noChangeArrowheads="1"/>
          </p:cNvSpPr>
          <p:nvPr/>
        </p:nvSpPr>
        <p:spPr bwMode="auto">
          <a:xfrm>
            <a:off x="3012205" y="2293650"/>
            <a:ext cx="1158260" cy="1156879"/>
          </a:xfrm>
          <a:prstGeom prst="ellipse">
            <a:avLst/>
          </a:prstGeom>
          <a:solidFill>
            <a:srgbClr val="D69829"/>
          </a:solidFill>
          <a:ln>
            <a:noFill/>
          </a:ln>
          <a:extLst/>
        </p:spPr>
        <p:txBody>
          <a:bodyPr vert="horz" wrap="square" lIns="68580" tIns="34290" rIns="68580" bIns="34290" numCol="1" anchor="ctr" anchorCtr="0" compatLnSpc="1">
            <a:prstTxWarp prst="textNoShape">
              <a:avLst/>
            </a:prstTxWarp>
            <a:normAutofit/>
          </a:bodyPr>
          <a:lstStyle/>
          <a:p>
            <a:pPr algn="ctr"/>
            <a:r>
              <a:rPr lang="fr-FR" sz="1200" dirty="0">
                <a:latin typeface="Verdana" panose="020B0604030504040204" pitchFamily="34" charset="0"/>
                <a:ea typeface="Verdana" panose="020B0604030504040204" pitchFamily="34" charset="0"/>
                <a:cs typeface="Verdana" panose="020B0604030504040204" pitchFamily="34" charset="0"/>
              </a:rPr>
              <a:t>Corridor</a:t>
            </a:r>
          </a:p>
        </p:txBody>
      </p:sp>
      <p:sp>
        <p:nvSpPr>
          <p:cNvPr id="358" name="Oval 407">
            <a:hlinkClick r:id="rId3" action="ppaction://hlinksldjump"/>
          </p:cNvPr>
          <p:cNvSpPr>
            <a:spLocks noChangeArrowheads="1"/>
          </p:cNvSpPr>
          <p:nvPr/>
        </p:nvSpPr>
        <p:spPr bwMode="auto">
          <a:xfrm>
            <a:off x="2262585" y="2956724"/>
            <a:ext cx="749620" cy="749620"/>
          </a:xfrm>
          <a:prstGeom prst="ellipse">
            <a:avLst/>
          </a:prstGeom>
          <a:solidFill>
            <a:srgbClr val="581D74"/>
          </a:solidFill>
          <a:ln>
            <a:noFill/>
          </a:ln>
          <a:extLst/>
        </p:spPr>
        <p:txBody>
          <a:bodyPr vert="horz" wrap="square" lIns="68580" tIns="34290" rIns="68580" bIns="34290" numCol="1" anchor="ctr" anchorCtr="0" compatLnSpc="1">
            <a:prstTxWarp prst="textNoShape">
              <a:avLst/>
            </a:prstTxWarp>
            <a:normAutofit/>
          </a:bodyPr>
          <a:lstStyle/>
          <a:p>
            <a:pPr algn="ctr"/>
            <a:r>
              <a:rPr lang="fr-FR" sz="1200" dirty="0">
                <a:solidFill>
                  <a:schemeClr val="bg1"/>
                </a:solidFill>
                <a:latin typeface="Verdana" panose="020B0604030504040204" pitchFamily="34" charset="0"/>
                <a:ea typeface="Verdana" panose="020B0604030504040204" pitchFamily="34" charset="0"/>
                <a:cs typeface="Verdana" panose="020B0604030504040204" pitchFamily="34" charset="0"/>
              </a:rPr>
              <a:t>Floor</a:t>
            </a:r>
            <a:endParaRPr lang="id-ID"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Group 4"/>
          <p:cNvGrpSpPr/>
          <p:nvPr/>
        </p:nvGrpSpPr>
        <p:grpSpPr>
          <a:xfrm>
            <a:off x="1034859" y="3889401"/>
            <a:ext cx="3040528" cy="3339662"/>
            <a:chOff x="1379811" y="3251200"/>
            <a:chExt cx="4054037" cy="4452883"/>
          </a:xfrm>
        </p:grpSpPr>
        <p:grpSp>
          <p:nvGrpSpPr>
            <p:cNvPr id="2" name="Group 1"/>
            <p:cNvGrpSpPr/>
            <p:nvPr/>
          </p:nvGrpSpPr>
          <p:grpSpPr>
            <a:xfrm>
              <a:off x="1379811" y="3251200"/>
              <a:ext cx="4035105" cy="2286000"/>
              <a:chOff x="1379811" y="3251200"/>
              <a:chExt cx="4035105" cy="2286000"/>
            </a:xfrm>
          </p:grpSpPr>
          <p:sp>
            <p:nvSpPr>
              <p:cNvPr id="4" name="Rectangle 3"/>
              <p:cNvSpPr/>
              <p:nvPr/>
            </p:nvSpPr>
            <p:spPr>
              <a:xfrm>
                <a:off x="1516016" y="4521200"/>
                <a:ext cx="3898900" cy="1016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7" name="Freeform: Shape 246"/>
              <p:cNvSpPr/>
              <p:nvPr/>
            </p:nvSpPr>
            <p:spPr>
              <a:xfrm flipH="1">
                <a:off x="3325766" y="3251200"/>
                <a:ext cx="2089150" cy="1270000"/>
              </a:xfrm>
              <a:custGeom>
                <a:avLst/>
                <a:gdLst>
                  <a:gd name="connsiteX0" fmla="*/ 1047750 w 2089150"/>
                  <a:gd name="connsiteY0" fmla="*/ 0 h 1270000"/>
                  <a:gd name="connsiteX1" fmla="*/ 0 w 2089150"/>
                  <a:gd name="connsiteY1" fmla="*/ 0 h 1270000"/>
                  <a:gd name="connsiteX2" fmla="*/ 0 w 2089150"/>
                  <a:gd name="connsiteY2" fmla="*/ 1270000 h 1270000"/>
                  <a:gd name="connsiteX3" fmla="*/ 1047750 w 2089150"/>
                  <a:gd name="connsiteY3" fmla="*/ 1270000 h 1270000"/>
                  <a:gd name="connsiteX4" fmla="*/ 2089150 w 2089150"/>
                  <a:gd name="connsiteY4" fmla="*/ 1270000 h 127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150" h="1270000">
                    <a:moveTo>
                      <a:pt x="1047750" y="0"/>
                    </a:moveTo>
                    <a:lnTo>
                      <a:pt x="0" y="0"/>
                    </a:lnTo>
                    <a:lnTo>
                      <a:pt x="0" y="1270000"/>
                    </a:lnTo>
                    <a:lnTo>
                      <a:pt x="1047750" y="1270000"/>
                    </a:lnTo>
                    <a:lnTo>
                      <a:pt x="2089150" y="127000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 name="Rectangle: Rounded Corners 8"/>
              <p:cNvSpPr/>
              <p:nvPr/>
            </p:nvSpPr>
            <p:spPr>
              <a:xfrm>
                <a:off x="1379811" y="4015024"/>
                <a:ext cx="3154240" cy="1012352"/>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9" name="Rectangle: Rounded Corners 248"/>
              <p:cNvSpPr/>
              <p:nvPr/>
            </p:nvSpPr>
            <p:spPr>
              <a:xfrm>
                <a:off x="1653526" y="4285066"/>
                <a:ext cx="2606810" cy="47226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1" name="Group 10"/>
              <p:cNvGrpSpPr/>
              <p:nvPr/>
            </p:nvGrpSpPr>
            <p:grpSpPr>
              <a:xfrm>
                <a:off x="1653526" y="4222027"/>
                <a:ext cx="598346" cy="598346"/>
                <a:chOff x="907877" y="2593613"/>
                <a:chExt cx="598346" cy="598346"/>
              </a:xfrm>
            </p:grpSpPr>
            <p:sp>
              <p:nvSpPr>
                <p:cNvPr id="253" name="Oval 252"/>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2" name="Oval 251"/>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1" name="Oval 250"/>
                <p:cNvSpPr/>
                <p:nvPr/>
              </p:nvSpPr>
              <p:spPr>
                <a:xfrm>
                  <a:off x="1002711" y="2688447"/>
                  <a:ext cx="408678" cy="4086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7" name="Group 16"/>
              <p:cNvGrpSpPr/>
              <p:nvPr/>
            </p:nvGrpSpPr>
            <p:grpSpPr>
              <a:xfrm>
                <a:off x="4767827" y="3592630"/>
                <a:ext cx="341260" cy="587141"/>
                <a:chOff x="289143" y="3551722"/>
                <a:chExt cx="341260" cy="587141"/>
              </a:xfrm>
            </p:grpSpPr>
            <p:sp>
              <p:nvSpPr>
                <p:cNvPr id="13" name="Rectangle 12"/>
                <p:cNvSpPr/>
                <p:nvPr/>
              </p:nvSpPr>
              <p:spPr>
                <a:xfrm>
                  <a:off x="289143" y="3551722"/>
                  <a:ext cx="341260" cy="587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6" name="Group 15"/>
                <p:cNvGrpSpPr/>
                <p:nvPr/>
              </p:nvGrpSpPr>
              <p:grpSpPr>
                <a:xfrm>
                  <a:off x="355633" y="3608584"/>
                  <a:ext cx="208280" cy="473417"/>
                  <a:chOff x="355633" y="3617807"/>
                  <a:chExt cx="208280" cy="473417"/>
                </a:xfrm>
              </p:grpSpPr>
              <p:grpSp>
                <p:nvGrpSpPr>
                  <p:cNvPr id="15" name="Group 14"/>
                  <p:cNvGrpSpPr/>
                  <p:nvPr/>
                </p:nvGrpSpPr>
                <p:grpSpPr>
                  <a:xfrm>
                    <a:off x="355633" y="3617807"/>
                    <a:ext cx="208280" cy="55880"/>
                    <a:chOff x="223520" y="2860040"/>
                    <a:chExt cx="208280" cy="55880"/>
                  </a:xfrm>
                  <a:solidFill>
                    <a:schemeClr val="bg1"/>
                  </a:solidFill>
                </p:grpSpPr>
                <p:sp>
                  <p:nvSpPr>
                    <p:cNvPr id="14" name="Rectangle 13"/>
                    <p:cNvSpPr/>
                    <p:nvPr/>
                  </p:nvSpPr>
                  <p:spPr>
                    <a:xfrm>
                      <a:off x="2235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9" name="Rectangle 278"/>
                    <p:cNvSpPr/>
                    <p:nvPr/>
                  </p:nvSpPr>
                  <p:spPr>
                    <a:xfrm>
                      <a:off x="2997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0" name="Rectangle 279"/>
                    <p:cNvSpPr/>
                    <p:nvPr/>
                  </p:nvSpPr>
                  <p:spPr>
                    <a:xfrm>
                      <a:off x="3759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81" name="Group 280"/>
                  <p:cNvGrpSpPr/>
                  <p:nvPr/>
                </p:nvGrpSpPr>
                <p:grpSpPr>
                  <a:xfrm>
                    <a:off x="355633" y="3700539"/>
                    <a:ext cx="208280" cy="55880"/>
                    <a:chOff x="223520" y="2860040"/>
                    <a:chExt cx="208280" cy="55880"/>
                  </a:xfrm>
                  <a:solidFill>
                    <a:schemeClr val="bg1"/>
                  </a:solidFill>
                </p:grpSpPr>
                <p:sp>
                  <p:nvSpPr>
                    <p:cNvPr id="282" name="Rectangle 281"/>
                    <p:cNvSpPr/>
                    <p:nvPr/>
                  </p:nvSpPr>
                  <p:spPr>
                    <a:xfrm>
                      <a:off x="2235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3" name="Rectangle 282"/>
                    <p:cNvSpPr/>
                    <p:nvPr/>
                  </p:nvSpPr>
                  <p:spPr>
                    <a:xfrm>
                      <a:off x="2997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4" name="Rectangle 283"/>
                    <p:cNvSpPr/>
                    <p:nvPr/>
                  </p:nvSpPr>
                  <p:spPr>
                    <a:xfrm>
                      <a:off x="3759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85" name="Group 284"/>
                  <p:cNvGrpSpPr/>
                  <p:nvPr/>
                </p:nvGrpSpPr>
                <p:grpSpPr>
                  <a:xfrm>
                    <a:off x="355633" y="3783271"/>
                    <a:ext cx="208280" cy="55880"/>
                    <a:chOff x="223520" y="2860040"/>
                    <a:chExt cx="208280" cy="55880"/>
                  </a:xfrm>
                  <a:solidFill>
                    <a:schemeClr val="bg1"/>
                  </a:solidFill>
                </p:grpSpPr>
                <p:sp>
                  <p:nvSpPr>
                    <p:cNvPr id="286" name="Rectangle 285"/>
                    <p:cNvSpPr/>
                    <p:nvPr/>
                  </p:nvSpPr>
                  <p:spPr>
                    <a:xfrm>
                      <a:off x="2235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7" name="Rectangle 286"/>
                    <p:cNvSpPr/>
                    <p:nvPr/>
                  </p:nvSpPr>
                  <p:spPr>
                    <a:xfrm>
                      <a:off x="2997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8" name="Rectangle 287"/>
                    <p:cNvSpPr/>
                    <p:nvPr/>
                  </p:nvSpPr>
                  <p:spPr>
                    <a:xfrm>
                      <a:off x="375920" y="2860040"/>
                      <a:ext cx="55880" cy="55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90" name="Rectangle 289"/>
                  <p:cNvSpPr/>
                  <p:nvPr/>
                </p:nvSpPr>
                <p:spPr>
                  <a:xfrm>
                    <a:off x="355633" y="3866002"/>
                    <a:ext cx="55880" cy="5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1" name="Rectangle 290"/>
                  <p:cNvSpPr/>
                  <p:nvPr/>
                </p:nvSpPr>
                <p:spPr>
                  <a:xfrm>
                    <a:off x="431833" y="3866002"/>
                    <a:ext cx="55880" cy="5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2" name="Rectangle 291"/>
                  <p:cNvSpPr/>
                  <p:nvPr/>
                </p:nvSpPr>
                <p:spPr>
                  <a:xfrm>
                    <a:off x="508033" y="3866002"/>
                    <a:ext cx="55880" cy="5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3" name="Rectangle 292"/>
                  <p:cNvSpPr/>
                  <p:nvPr/>
                </p:nvSpPr>
                <p:spPr>
                  <a:xfrm>
                    <a:off x="431833" y="3959144"/>
                    <a:ext cx="132080" cy="13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294" name="Group 293"/>
              <p:cNvGrpSpPr/>
              <p:nvPr/>
            </p:nvGrpSpPr>
            <p:grpSpPr>
              <a:xfrm>
                <a:off x="2323014" y="4222027"/>
                <a:ext cx="598346" cy="598346"/>
                <a:chOff x="907877" y="2593613"/>
                <a:chExt cx="598346" cy="598346"/>
              </a:xfrm>
            </p:grpSpPr>
            <p:sp>
              <p:nvSpPr>
                <p:cNvPr id="295" name="Oval 294"/>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6" name="Oval 295"/>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7" name="Oval 296"/>
                <p:cNvSpPr/>
                <p:nvPr/>
              </p:nvSpPr>
              <p:spPr>
                <a:xfrm>
                  <a:off x="1002711" y="2688447"/>
                  <a:ext cx="408678" cy="4086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99" name="Group 298"/>
              <p:cNvGrpSpPr/>
              <p:nvPr/>
            </p:nvGrpSpPr>
            <p:grpSpPr>
              <a:xfrm>
                <a:off x="2992502" y="4222027"/>
                <a:ext cx="598346" cy="598346"/>
                <a:chOff x="907877" y="2593613"/>
                <a:chExt cx="598346" cy="598346"/>
              </a:xfrm>
            </p:grpSpPr>
            <p:sp>
              <p:nvSpPr>
                <p:cNvPr id="300" name="Oval 299"/>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1" name="Oval 300"/>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2" name="Oval 301"/>
                <p:cNvSpPr/>
                <p:nvPr/>
              </p:nvSpPr>
              <p:spPr>
                <a:xfrm>
                  <a:off x="1002711" y="2688447"/>
                  <a:ext cx="408678" cy="4086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04" name="Group 303"/>
              <p:cNvGrpSpPr/>
              <p:nvPr/>
            </p:nvGrpSpPr>
            <p:grpSpPr>
              <a:xfrm>
                <a:off x="3661990" y="4222027"/>
                <a:ext cx="598346" cy="598346"/>
                <a:chOff x="907877" y="2593613"/>
                <a:chExt cx="598346" cy="598346"/>
              </a:xfrm>
            </p:grpSpPr>
            <p:sp>
              <p:nvSpPr>
                <p:cNvPr id="305" name="Oval 304"/>
                <p:cNvSpPr/>
                <p:nvPr/>
              </p:nvSpPr>
              <p:spPr>
                <a:xfrm>
                  <a:off x="907877" y="2593613"/>
                  <a:ext cx="598346" cy="59834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6" name="Oval 305"/>
                <p:cNvSpPr/>
                <p:nvPr/>
              </p:nvSpPr>
              <p:spPr>
                <a:xfrm>
                  <a:off x="959800" y="2645536"/>
                  <a:ext cx="494501" cy="4945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7" name="Oval 306"/>
                <p:cNvSpPr/>
                <p:nvPr/>
              </p:nvSpPr>
              <p:spPr>
                <a:xfrm>
                  <a:off x="1002711" y="2688447"/>
                  <a:ext cx="408678" cy="40867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
          <p:nvSpPr>
            <p:cNvPr id="3" name="Rectangle 2"/>
            <p:cNvSpPr/>
            <p:nvPr/>
          </p:nvSpPr>
          <p:spPr>
            <a:xfrm>
              <a:off x="1534510" y="5507421"/>
              <a:ext cx="3899338" cy="2196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16" name="Rectangle 115"/>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22">
            <a:hlinkClick r:id="rId4" action="ppaction://hlinksldjump"/>
          </p:cNvPr>
          <p:cNvSpPr>
            <a:spLocks noChangeArrowheads="1"/>
          </p:cNvSpPr>
          <p:nvPr/>
        </p:nvSpPr>
        <p:spPr bwMode="auto">
          <a:xfrm>
            <a:off x="1706009" y="2266354"/>
            <a:ext cx="760899" cy="725229"/>
          </a:xfrm>
          <a:prstGeom prst="ellipse">
            <a:avLst/>
          </a:prstGeom>
          <a:solidFill>
            <a:srgbClr val="00B9E4"/>
          </a:solidFill>
          <a:ln>
            <a:noFill/>
          </a:ln>
          <a:extLst/>
        </p:spPr>
        <p:txBody>
          <a:bodyPr vert="horz" wrap="square" lIns="68580" tIns="34290" rIns="68580" bIns="34290" numCol="1" anchor="ctr" anchorCtr="0" compatLnSpc="1">
            <a:prstTxWarp prst="textNoShape">
              <a:avLst/>
            </a:prstTxWarp>
            <a:normAutofit/>
          </a:bodyPr>
          <a:lstStyle/>
          <a:p>
            <a:pPr algn="ctr"/>
            <a:r>
              <a:rPr lang="fr-FR" sz="1200" dirty="0">
                <a:latin typeface="Verdana" panose="020B0604030504040204" pitchFamily="34" charset="0"/>
                <a:ea typeface="Verdana" panose="020B0604030504040204" pitchFamily="34" charset="0"/>
                <a:cs typeface="Verdana" panose="020B0604030504040204" pitchFamily="34" charset="0"/>
              </a:rPr>
              <a:t>Top</a:t>
            </a:r>
            <a:endParaRPr lang="id-ID" sz="1200" dirty="0">
              <a:latin typeface="Verdana" panose="020B0604030504040204" pitchFamily="34" charset="0"/>
              <a:ea typeface="Verdana" panose="020B0604030504040204" pitchFamily="34" charset="0"/>
              <a:cs typeface="Verdana" panose="020B0604030504040204" pitchFamily="34" charset="0"/>
            </a:endParaRPr>
          </a:p>
        </p:txBody>
      </p:sp>
      <p:sp>
        <p:nvSpPr>
          <p:cNvPr id="19" name="Rectangle 18"/>
          <p:cNvSpPr/>
          <p:nvPr/>
        </p:nvSpPr>
        <p:spPr>
          <a:xfrm>
            <a:off x="635821" y="922547"/>
            <a:ext cx="7993218" cy="738664"/>
          </a:xfrm>
          <a:prstGeom prst="rect">
            <a:avLst/>
          </a:prstGeom>
        </p:spPr>
        <p:txBody>
          <a:bodyPr wrap="square">
            <a:spAutoFit/>
          </a:bodyPr>
          <a:lstStyle/>
          <a:p>
            <a:pPr marL="285702" indent="-285702">
              <a:buFont typeface="Arial" panose="020B0604020202020204" pitchFamily="34" charset="0"/>
              <a:buChar char="•"/>
            </a:pPr>
            <a:r>
              <a:rPr lang="fr-FR" sz="1400" dirty="0" err="1">
                <a:solidFill>
                  <a:srgbClr val="8E7339"/>
                </a:solidFill>
                <a:latin typeface="Verdana" panose="020B0604030504040204" pitchFamily="34" charset="0"/>
                <a:ea typeface="Verdana" panose="020B0604030504040204" pitchFamily="34" charset="0"/>
                <a:cs typeface="Verdana" panose="020B0604030504040204" pitchFamily="34" charset="0"/>
              </a:rPr>
              <a:t>Natixis</a:t>
            </a:r>
            <a:r>
              <a:rPr lang="fr-FR" sz="1400" dirty="0">
                <a:solidFill>
                  <a:srgbClr val="8E7339"/>
                </a:solidFill>
                <a:latin typeface="Verdana" panose="020B0604030504040204" pitchFamily="34" charset="0"/>
                <a:ea typeface="Verdana" panose="020B0604030504040204" pitchFamily="34" charset="0"/>
                <a:cs typeface="Verdana" panose="020B0604030504040204" pitchFamily="34" charset="0"/>
              </a:rPr>
              <a:t> </a:t>
            </a:r>
            <a:r>
              <a:rPr lang="fr-FR" sz="1400" dirty="0" err="1">
                <a:solidFill>
                  <a:srgbClr val="8E7339"/>
                </a:solidFill>
                <a:latin typeface="Verdana" panose="020B0604030504040204" pitchFamily="34" charset="0"/>
                <a:ea typeface="Verdana" panose="020B0604030504040204" pitchFamily="34" charset="0"/>
                <a:cs typeface="Verdana" panose="020B0604030504040204" pitchFamily="34" charset="0"/>
              </a:rPr>
              <a:t>Wealth</a:t>
            </a:r>
            <a:r>
              <a:rPr lang="fr-FR" sz="1400" dirty="0">
                <a:solidFill>
                  <a:srgbClr val="8E7339"/>
                </a:solidFill>
                <a:latin typeface="Verdana" panose="020B0604030504040204" pitchFamily="34" charset="0"/>
                <a:ea typeface="Verdana" panose="020B0604030504040204" pitchFamily="34" charset="0"/>
                <a:cs typeface="Verdana" panose="020B0604030504040204" pitchFamily="34" charset="0"/>
              </a:rPr>
              <a:t> Management propose 3 principales options d’arbitrages automatiques : </a:t>
            </a:r>
          </a:p>
          <a:p>
            <a:pPr marL="273005"/>
            <a:r>
              <a:rPr lang="fr-FR" sz="1400" dirty="0">
                <a:solidFill>
                  <a:srgbClr val="8E7339"/>
                </a:solidFill>
                <a:latin typeface="Verdana" panose="020B0604030504040204" pitchFamily="34" charset="0"/>
                <a:ea typeface="Verdana" panose="020B0604030504040204" pitchFamily="34" charset="0"/>
                <a:cs typeface="Verdana" panose="020B0604030504040204" pitchFamily="34" charset="0"/>
              </a:rPr>
              <a:t>Top, </a:t>
            </a:r>
            <a:r>
              <a:rPr lang="fr-FR" sz="1400" dirty="0" err="1">
                <a:solidFill>
                  <a:srgbClr val="8E7339"/>
                </a:solidFill>
                <a:latin typeface="Verdana" panose="020B0604030504040204" pitchFamily="34" charset="0"/>
                <a:ea typeface="Verdana" panose="020B0604030504040204" pitchFamily="34" charset="0"/>
                <a:cs typeface="Verdana" panose="020B0604030504040204" pitchFamily="34" charset="0"/>
              </a:rPr>
              <a:t>Floor</a:t>
            </a:r>
            <a:r>
              <a:rPr lang="fr-FR" sz="1400" dirty="0">
                <a:solidFill>
                  <a:srgbClr val="8E7339"/>
                </a:solidFill>
                <a:latin typeface="Verdana" panose="020B0604030504040204" pitchFamily="34" charset="0"/>
                <a:ea typeface="Verdana" panose="020B0604030504040204" pitchFamily="34" charset="0"/>
                <a:cs typeface="Verdana" panose="020B0604030504040204" pitchFamily="34" charset="0"/>
              </a:rPr>
              <a:t> et Corridor.</a:t>
            </a:r>
          </a:p>
        </p:txBody>
      </p:sp>
      <p:sp>
        <p:nvSpPr>
          <p:cNvPr id="24" name="Rectangle 23"/>
          <p:cNvSpPr/>
          <p:nvPr/>
        </p:nvSpPr>
        <p:spPr>
          <a:xfrm>
            <a:off x="5041127" y="3698329"/>
            <a:ext cx="3587912" cy="1296827"/>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fr-FR" altLang="fr-FR" sz="900" b="1" dirty="0">
                <a:solidFill>
                  <a:schemeClr val="bg1"/>
                </a:solidFill>
                <a:latin typeface="Verdana" panose="020B0604030504040204" pitchFamily="34" charset="0"/>
                <a:ea typeface="Verdana" panose="020B0604030504040204" pitchFamily="34" charset="0"/>
                <a:cs typeface="Verdana" panose="020B0604030504040204" pitchFamily="34" charset="0"/>
              </a:rPr>
              <a:t>L’investisseur détermine le seuil de </a:t>
            </a:r>
          </a:p>
          <a:p>
            <a:pPr algn="ctr">
              <a:spcBef>
                <a:spcPct val="0"/>
              </a:spcBef>
            </a:pPr>
            <a:r>
              <a:rPr lang="fr-FR" altLang="fr-FR" sz="900" b="1" dirty="0">
                <a:solidFill>
                  <a:schemeClr val="bg1"/>
                </a:solidFill>
                <a:latin typeface="Verdana" panose="020B0604030504040204" pitchFamily="34" charset="0"/>
                <a:ea typeface="Verdana" panose="020B0604030504040204" pitchFamily="34" charset="0"/>
                <a:cs typeface="Verdana" panose="020B0604030504040204" pitchFamily="34" charset="0"/>
              </a:rPr>
              <a:t>tolérance au risque qu’il attribue à chaque unité de compte</a:t>
            </a:r>
            <a:endParaRPr lang="fr-FR" alt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0" lvl="7" algn="ctr">
              <a:spcBef>
                <a:spcPct val="0"/>
              </a:spcBef>
            </a:pPr>
            <a:r>
              <a:rPr lang="fr-FR" alt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Ce seuil de déclenchement s’exprime en pourcentage et s’applique à la valeur de référence</a:t>
            </a:r>
          </a:p>
          <a:p>
            <a:pPr marL="0" lvl="7" algn="ctr">
              <a:spcBef>
                <a:spcPct val="0"/>
              </a:spcBef>
            </a:pPr>
            <a:r>
              <a:rPr lang="fr-FR" alt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Le seuil minimum afférent à une unité de compte est fixé à 5 % par palier de 1%.</a:t>
            </a:r>
          </a:p>
        </p:txBody>
      </p:sp>
      <p:sp>
        <p:nvSpPr>
          <p:cNvPr id="22" name="Ellipse 21">
            <a:hlinkClick r:id="rId5" action="ppaction://hlinksldjump"/>
          </p:cNvPr>
          <p:cNvSpPr/>
          <p:nvPr/>
        </p:nvSpPr>
        <p:spPr>
          <a:xfrm>
            <a:off x="7232073" y="6066971"/>
            <a:ext cx="1710046" cy="7910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Les objectifs</a:t>
            </a:r>
          </a:p>
        </p:txBody>
      </p:sp>
      <p:sp>
        <p:nvSpPr>
          <p:cNvPr id="98" name="Ellipse 97">
            <a:hlinkClick r:id="rId6" action="ppaction://hlinksldjump"/>
          </p:cNvPr>
          <p:cNvSpPr/>
          <p:nvPr/>
        </p:nvSpPr>
        <p:spPr>
          <a:xfrm>
            <a:off x="5401294" y="6081155"/>
            <a:ext cx="1710046" cy="7910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dirty="0">
                <a:latin typeface="Verdana" panose="020B0604030504040204" pitchFamily="34" charset="0"/>
                <a:ea typeface="Verdana" panose="020B0604030504040204" pitchFamily="34" charset="0"/>
                <a:cs typeface="Verdana" panose="020B0604030504040204" pitchFamily="34" charset="0"/>
              </a:rPr>
              <a:t>Comment souscrire ?</a:t>
            </a:r>
          </a:p>
        </p:txBody>
      </p:sp>
      <p:pic>
        <p:nvPicPr>
          <p:cNvPr id="26" name="Imag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89778" y="2719091"/>
            <a:ext cx="501243" cy="501243"/>
          </a:xfrm>
          <a:prstGeom prst="rect">
            <a:avLst/>
          </a:prstGeom>
        </p:spPr>
      </p:pic>
      <p:pic>
        <p:nvPicPr>
          <p:cNvPr id="101" name="Image 10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53141" y="3411991"/>
            <a:ext cx="501243" cy="501243"/>
          </a:xfrm>
          <a:prstGeom prst="rect">
            <a:avLst/>
          </a:prstGeom>
        </p:spPr>
      </p:pic>
      <p:pic>
        <p:nvPicPr>
          <p:cNvPr id="102" name="Image 10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1906" y="3146955"/>
            <a:ext cx="501243" cy="501243"/>
          </a:xfrm>
          <a:prstGeom prst="rect">
            <a:avLst/>
          </a:prstGeom>
        </p:spPr>
      </p:pic>
      <p:sp>
        <p:nvSpPr>
          <p:cNvPr id="27" name="Ellipse 26">
            <a:hlinkClick r:id="rId8" action="ppaction://hlinksldjump"/>
          </p:cNvPr>
          <p:cNvSpPr/>
          <p:nvPr/>
        </p:nvSpPr>
        <p:spPr>
          <a:xfrm>
            <a:off x="7316499" y="38099"/>
            <a:ext cx="1541194" cy="7148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u="sng" dirty="0">
                <a:solidFill>
                  <a:schemeClr val="bg1"/>
                </a:solidFill>
                <a:latin typeface="Verdana" panose="020B0604030504040204" pitchFamily="34" charset="0"/>
                <a:ea typeface="Verdana" panose="020B0604030504040204" pitchFamily="34" charset="0"/>
                <a:cs typeface="Verdana" panose="020B0604030504040204" pitchFamily="34" charset="0"/>
              </a:rPr>
              <a:t>Home</a:t>
            </a:r>
          </a:p>
        </p:txBody>
      </p:sp>
    </p:spTree>
    <p:extLst>
      <p:ext uri="{BB962C8B-B14F-4D97-AF65-F5344CB8AC3E}">
        <p14:creationId xmlns:p14="http://schemas.microsoft.com/office/powerpoint/2010/main" val="124533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p:cTn id="11" dur="500" fill="hold"/>
                                        <p:tgtEl>
                                          <p:spTgt spid="89"/>
                                        </p:tgtEl>
                                        <p:attrNameLst>
                                          <p:attrName>ppt_w</p:attrName>
                                        </p:attrNameLst>
                                      </p:cBhvr>
                                      <p:tavLst>
                                        <p:tav tm="0">
                                          <p:val>
                                            <p:fltVal val="0"/>
                                          </p:val>
                                        </p:tav>
                                        <p:tav tm="100000">
                                          <p:val>
                                            <p:strVal val="#ppt_w"/>
                                          </p:val>
                                        </p:tav>
                                      </p:tavLst>
                                    </p:anim>
                                    <p:anim calcmode="lin" valueType="num">
                                      <p:cBhvr>
                                        <p:cTn id="12" dur="500" fill="hold"/>
                                        <p:tgtEl>
                                          <p:spTgt spid="89"/>
                                        </p:tgtEl>
                                        <p:attrNameLst>
                                          <p:attrName>ppt_h</p:attrName>
                                        </p:attrNameLst>
                                      </p:cBhvr>
                                      <p:tavLst>
                                        <p:tav tm="0">
                                          <p:val>
                                            <p:fltVal val="0"/>
                                          </p:val>
                                        </p:tav>
                                        <p:tav tm="100000">
                                          <p:val>
                                            <p:strVal val="#ppt_h"/>
                                          </p:val>
                                        </p:tav>
                                      </p:tavLst>
                                    </p:anim>
                                    <p:animEffect transition="in" filter="fade">
                                      <p:cBhvr>
                                        <p:cTn id="13" dur="500"/>
                                        <p:tgtEl>
                                          <p:spTgt spid="89"/>
                                        </p:tgtEl>
                                      </p:cBhvr>
                                    </p:animEffect>
                                  </p:childTnLst>
                                </p:cTn>
                              </p:par>
                              <p:par>
                                <p:cTn id="14" presetID="53" presetClass="entr" presetSubtype="16"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2" presetClass="entr" presetSubtype="8" decel="4800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75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250"/>
                                        <p:tgtEl>
                                          <p:spTgt spid="18"/>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09"/>
                                        </p:tgtEl>
                                        <p:attrNameLst>
                                          <p:attrName>style.visibility</p:attrName>
                                        </p:attrNameLst>
                                      </p:cBhvr>
                                      <p:to>
                                        <p:strVal val="visible"/>
                                      </p:to>
                                    </p:set>
                                    <p:animEffect transition="in" filter="fade">
                                      <p:cBhvr>
                                        <p:cTn id="30" dur="250"/>
                                        <p:tgtEl>
                                          <p:spTgt spid="309"/>
                                        </p:tgtEl>
                                      </p:cBhvr>
                                    </p:animEffect>
                                  </p:childTnLst>
                                </p:cTn>
                              </p:par>
                            </p:childTnLst>
                          </p:cTn>
                        </p:par>
                        <p:par>
                          <p:cTn id="31" fill="hold">
                            <p:stCondLst>
                              <p:cond delay="1250"/>
                            </p:stCondLst>
                            <p:childTnLst>
                              <p:par>
                                <p:cTn id="32" presetID="10" presetClass="entr" presetSubtype="0" fill="hold" grpId="0" nodeType="afterEffect">
                                  <p:stCondLst>
                                    <p:cond delay="0"/>
                                  </p:stCondLst>
                                  <p:childTnLst>
                                    <p:set>
                                      <p:cBhvr>
                                        <p:cTn id="33" dur="1" fill="hold">
                                          <p:stCondLst>
                                            <p:cond delay="0"/>
                                          </p:stCondLst>
                                        </p:cTn>
                                        <p:tgtEl>
                                          <p:spTgt spid="310"/>
                                        </p:tgtEl>
                                        <p:attrNameLst>
                                          <p:attrName>style.visibility</p:attrName>
                                        </p:attrNameLst>
                                      </p:cBhvr>
                                      <p:to>
                                        <p:strVal val="visible"/>
                                      </p:to>
                                    </p:set>
                                    <p:animEffect transition="in" filter="fade">
                                      <p:cBhvr>
                                        <p:cTn id="34" dur="250"/>
                                        <p:tgtEl>
                                          <p:spTgt spid="310"/>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311"/>
                                        </p:tgtEl>
                                        <p:attrNameLst>
                                          <p:attrName>style.visibility</p:attrName>
                                        </p:attrNameLst>
                                      </p:cBhvr>
                                      <p:to>
                                        <p:strVal val="visible"/>
                                      </p:to>
                                    </p:set>
                                    <p:animEffect transition="in" filter="fade">
                                      <p:cBhvr>
                                        <p:cTn id="38" dur="250"/>
                                        <p:tgtEl>
                                          <p:spTgt spid="311"/>
                                        </p:tgtEl>
                                      </p:cBhvr>
                                    </p:animEffect>
                                  </p:childTnLst>
                                </p:cTn>
                              </p:par>
                            </p:childTnLst>
                          </p:cTn>
                        </p:par>
                        <p:par>
                          <p:cTn id="39" fill="hold">
                            <p:stCondLst>
                              <p:cond delay="1750"/>
                            </p:stCondLst>
                            <p:childTnLst>
                              <p:par>
                                <p:cTn id="40" presetID="10" presetClass="entr" presetSubtype="0" fill="hold" grpId="0" nodeType="afterEffect">
                                  <p:stCondLst>
                                    <p:cond delay="0"/>
                                  </p:stCondLst>
                                  <p:childTnLst>
                                    <p:set>
                                      <p:cBhvr>
                                        <p:cTn id="41" dur="1" fill="hold">
                                          <p:stCondLst>
                                            <p:cond delay="0"/>
                                          </p:stCondLst>
                                        </p:cTn>
                                        <p:tgtEl>
                                          <p:spTgt spid="312"/>
                                        </p:tgtEl>
                                        <p:attrNameLst>
                                          <p:attrName>style.visibility</p:attrName>
                                        </p:attrNameLst>
                                      </p:cBhvr>
                                      <p:to>
                                        <p:strVal val="visible"/>
                                      </p:to>
                                    </p:set>
                                    <p:animEffect transition="in" filter="fade">
                                      <p:cBhvr>
                                        <p:cTn id="42" dur="250"/>
                                        <p:tgtEl>
                                          <p:spTgt spid="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6" grpId="0"/>
      <p:bldP spid="18" grpId="0" animBg="1"/>
      <p:bldP spid="309" grpId="0" animBg="1"/>
      <p:bldP spid="310" grpId="0" animBg="1"/>
      <p:bldP spid="311" grpId="0" animBg="1"/>
      <p:bldP spid="3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ctangle 104"/>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F9F9"/>
              </a:solidFill>
            </a:endParaRPr>
          </a:p>
        </p:txBody>
      </p:sp>
      <p:sp>
        <p:nvSpPr>
          <p:cNvPr id="2" name="Title 1"/>
          <p:cNvSpPr>
            <a:spLocks noGrp="1"/>
          </p:cNvSpPr>
          <p:nvPr>
            <p:ph type="title"/>
          </p:nvPr>
        </p:nvSpPr>
        <p:spPr>
          <a:xfrm>
            <a:off x="221805" y="250089"/>
            <a:ext cx="7886700" cy="290849"/>
          </a:xfrm>
        </p:spPr>
        <p:txBody>
          <a:bodyPr>
            <a:normAutofit/>
          </a:bodyPr>
          <a:lstStyle/>
          <a:p>
            <a:r>
              <a:rPr lang="en-US" b="0" dirty="0">
                <a:solidFill>
                  <a:srgbClr val="8E7339"/>
                </a:solidFill>
                <a:latin typeface="Verdana" panose="020B0604030504040204" pitchFamily="34" charset="0"/>
                <a:ea typeface="Verdana" panose="020B0604030504040204" pitchFamily="34" charset="0"/>
                <a:cs typeface="Verdana" panose="020B0604030504040204" pitchFamily="34" charset="0"/>
              </a:rPr>
              <a:t>Options d’arbitrages automatiques</a:t>
            </a:r>
          </a:p>
        </p:txBody>
      </p:sp>
      <p:graphicFrame>
        <p:nvGraphicFramePr>
          <p:cNvPr id="5" name="Chart 4"/>
          <p:cNvGraphicFramePr/>
          <p:nvPr>
            <p:extLst>
              <p:ext uri="{D42A27DB-BD31-4B8C-83A1-F6EECF244321}">
                <p14:modId xmlns:p14="http://schemas.microsoft.com/office/powerpoint/2010/main" val="2471568204"/>
              </p:ext>
            </p:extLst>
          </p:nvPr>
        </p:nvGraphicFramePr>
        <p:xfrm>
          <a:off x="3196026" y="2050671"/>
          <a:ext cx="2751950" cy="2782454"/>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p:cNvGrpSpPr/>
          <p:nvPr/>
        </p:nvGrpSpPr>
        <p:grpSpPr>
          <a:xfrm>
            <a:off x="4455088" y="2102611"/>
            <a:ext cx="242486" cy="242486"/>
            <a:chOff x="5842000" y="1810524"/>
            <a:chExt cx="520700" cy="520700"/>
          </a:xfrm>
        </p:grpSpPr>
        <p:sp>
          <p:nvSpPr>
            <p:cNvPr id="8" name="Oval 7"/>
            <p:cNvSpPr/>
            <p:nvPr/>
          </p:nvSpPr>
          <p:spPr>
            <a:xfrm>
              <a:off x="5842000" y="1810524"/>
              <a:ext cx="520700" cy="5207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9" name="Oval 8"/>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11" name="Group 10"/>
          <p:cNvGrpSpPr/>
          <p:nvPr/>
        </p:nvGrpSpPr>
        <p:grpSpPr>
          <a:xfrm>
            <a:off x="4455088" y="4534371"/>
            <a:ext cx="242486" cy="242486"/>
            <a:chOff x="5842000" y="1810524"/>
            <a:chExt cx="520700" cy="520700"/>
          </a:xfrm>
        </p:grpSpPr>
        <p:sp>
          <p:nvSpPr>
            <p:cNvPr id="12" name="Oval 11"/>
            <p:cNvSpPr/>
            <p:nvPr/>
          </p:nvSpPr>
          <p:spPr>
            <a:xfrm>
              <a:off x="5842000" y="1810524"/>
              <a:ext cx="520700" cy="520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13" name="Oval 12"/>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14" name="Group 13"/>
          <p:cNvGrpSpPr/>
          <p:nvPr/>
        </p:nvGrpSpPr>
        <p:grpSpPr>
          <a:xfrm>
            <a:off x="3245731" y="3320656"/>
            <a:ext cx="242486" cy="242486"/>
            <a:chOff x="5842000" y="1810524"/>
            <a:chExt cx="520700" cy="520700"/>
          </a:xfrm>
        </p:grpSpPr>
        <p:sp>
          <p:nvSpPr>
            <p:cNvPr id="15" name="Oval 14"/>
            <p:cNvSpPr/>
            <p:nvPr/>
          </p:nvSpPr>
          <p:spPr>
            <a:xfrm>
              <a:off x="5842000" y="1810524"/>
              <a:ext cx="520700" cy="5207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16" name="Oval 15"/>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17" name="Group 16"/>
          <p:cNvGrpSpPr/>
          <p:nvPr/>
        </p:nvGrpSpPr>
        <p:grpSpPr>
          <a:xfrm>
            <a:off x="5655784" y="3320656"/>
            <a:ext cx="242486" cy="242486"/>
            <a:chOff x="5842000" y="1810524"/>
            <a:chExt cx="520700" cy="520700"/>
          </a:xfrm>
        </p:grpSpPr>
        <p:sp>
          <p:nvSpPr>
            <p:cNvPr id="18" name="Oval 17"/>
            <p:cNvSpPr/>
            <p:nvPr/>
          </p:nvSpPr>
          <p:spPr>
            <a:xfrm>
              <a:off x="5842000" y="1810524"/>
              <a:ext cx="520700" cy="520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19" name="Oval 18"/>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20" name="Group 19"/>
          <p:cNvGrpSpPr/>
          <p:nvPr/>
        </p:nvGrpSpPr>
        <p:grpSpPr>
          <a:xfrm>
            <a:off x="5294199" y="2457633"/>
            <a:ext cx="242486" cy="242486"/>
            <a:chOff x="5842000" y="1810524"/>
            <a:chExt cx="520700" cy="520700"/>
          </a:xfrm>
        </p:grpSpPr>
        <p:sp>
          <p:nvSpPr>
            <p:cNvPr id="21" name="Oval 20"/>
            <p:cNvSpPr/>
            <p:nvPr/>
          </p:nvSpPr>
          <p:spPr>
            <a:xfrm>
              <a:off x="5842000" y="1810524"/>
              <a:ext cx="520700" cy="520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2" name="Oval 21"/>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23" name="Group 22"/>
          <p:cNvGrpSpPr/>
          <p:nvPr/>
        </p:nvGrpSpPr>
        <p:grpSpPr>
          <a:xfrm>
            <a:off x="3571861" y="2457633"/>
            <a:ext cx="242486" cy="242486"/>
            <a:chOff x="5842000" y="1810524"/>
            <a:chExt cx="520700" cy="520700"/>
          </a:xfrm>
        </p:grpSpPr>
        <p:sp>
          <p:nvSpPr>
            <p:cNvPr id="24" name="Oval 23"/>
            <p:cNvSpPr/>
            <p:nvPr/>
          </p:nvSpPr>
          <p:spPr>
            <a:xfrm>
              <a:off x="5842000" y="1810524"/>
              <a:ext cx="520700" cy="5207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5" name="Oval 24"/>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26" name="Group 25"/>
          <p:cNvGrpSpPr/>
          <p:nvPr/>
        </p:nvGrpSpPr>
        <p:grpSpPr>
          <a:xfrm>
            <a:off x="5294199" y="4179348"/>
            <a:ext cx="242486" cy="242486"/>
            <a:chOff x="5842000" y="1810524"/>
            <a:chExt cx="520700" cy="520700"/>
          </a:xfrm>
        </p:grpSpPr>
        <p:sp>
          <p:nvSpPr>
            <p:cNvPr id="27" name="Oval 26"/>
            <p:cNvSpPr/>
            <p:nvPr/>
          </p:nvSpPr>
          <p:spPr>
            <a:xfrm>
              <a:off x="5842000" y="1810524"/>
              <a:ext cx="520700" cy="520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28" name="Oval 27"/>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grpSp>
        <p:nvGrpSpPr>
          <p:cNvPr id="29" name="Group 28"/>
          <p:cNvGrpSpPr/>
          <p:nvPr/>
        </p:nvGrpSpPr>
        <p:grpSpPr>
          <a:xfrm>
            <a:off x="3571861" y="4179348"/>
            <a:ext cx="242486" cy="242486"/>
            <a:chOff x="5842000" y="1810524"/>
            <a:chExt cx="520700" cy="520700"/>
          </a:xfrm>
        </p:grpSpPr>
        <p:sp>
          <p:nvSpPr>
            <p:cNvPr id="30" name="Oval 29"/>
            <p:cNvSpPr/>
            <p:nvPr/>
          </p:nvSpPr>
          <p:spPr>
            <a:xfrm>
              <a:off x="5842000" y="1810524"/>
              <a:ext cx="520700" cy="5207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sp>
          <p:nvSpPr>
            <p:cNvPr id="31" name="Oval 30"/>
            <p:cNvSpPr/>
            <p:nvPr/>
          </p:nvSpPr>
          <p:spPr>
            <a:xfrm>
              <a:off x="5981648" y="1950172"/>
              <a:ext cx="241405" cy="2414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9F9F9"/>
                </a:solidFill>
              </a:endParaRPr>
            </a:p>
          </p:txBody>
        </p:sp>
      </p:grpSp>
      <p:cxnSp>
        <p:nvCxnSpPr>
          <p:cNvPr id="42" name="Straight Connector 41"/>
          <p:cNvCxnSpPr>
            <a:cxnSpLocks/>
          </p:cNvCxnSpPr>
          <p:nvPr/>
        </p:nvCxnSpPr>
        <p:spPr>
          <a:xfrm>
            <a:off x="5536684" y="2578876"/>
            <a:ext cx="1617293" cy="0"/>
          </a:xfrm>
          <a:prstGeom prst="line">
            <a:avLst/>
          </a:prstGeom>
          <a:ln w="2540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cxnSpLocks/>
          </p:cNvCxnSpPr>
          <p:nvPr/>
        </p:nvCxnSpPr>
        <p:spPr>
          <a:xfrm>
            <a:off x="5898270" y="3441899"/>
            <a:ext cx="1255707" cy="0"/>
          </a:xfrm>
          <a:prstGeom prst="line">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cxnSpLocks/>
          </p:cNvCxnSpPr>
          <p:nvPr/>
        </p:nvCxnSpPr>
        <p:spPr>
          <a:xfrm flipH="1">
            <a:off x="2079057" y="2578876"/>
            <a:ext cx="1492804" cy="0"/>
          </a:xfrm>
          <a:prstGeom prst="line">
            <a:avLst/>
          </a:prstGeom>
          <a:ln w="25400">
            <a:solidFill>
              <a:schemeClr val="accent2">
                <a:lumMod val="7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cxnSpLocks/>
          </p:cNvCxnSpPr>
          <p:nvPr/>
        </p:nvCxnSpPr>
        <p:spPr>
          <a:xfrm flipH="1">
            <a:off x="2464436" y="3441899"/>
            <a:ext cx="781297" cy="0"/>
          </a:xfrm>
          <a:prstGeom prst="line">
            <a:avLst/>
          </a:prstGeom>
          <a:ln w="25400">
            <a:solidFill>
              <a:schemeClr val="accent1">
                <a:lumMod val="7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cxnSpLocks/>
          </p:cNvCxnSpPr>
          <p:nvPr/>
        </p:nvCxnSpPr>
        <p:spPr>
          <a:xfrm flipH="1">
            <a:off x="2303813" y="4300591"/>
            <a:ext cx="1253071" cy="24649"/>
          </a:xfrm>
          <a:prstGeom prst="line">
            <a:avLst/>
          </a:prstGeom>
          <a:ln w="25400">
            <a:solidFill>
              <a:schemeClr val="accent6"/>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69667" y="1703196"/>
            <a:ext cx="2571030" cy="858311"/>
          </a:xfrm>
          <a:prstGeom prst="rect">
            <a:avLst/>
          </a:prstGeom>
          <a:noFill/>
        </p:spPr>
        <p:txBody>
          <a:bodyPr wrap="square" lIns="0" tIns="0" rIns="0" bIns="0" rtlCol="0" anchor="ctr">
            <a:noAutofit/>
          </a:bodyPr>
          <a:lstStyle/>
          <a:p>
            <a:r>
              <a:rPr lang="fr-FR" sz="1200" b="1"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La fréquence des contrôles des seuils</a:t>
            </a:r>
          </a:p>
          <a:p>
            <a:r>
              <a:rPr lang="fr-FR" sz="12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Observation le jeudi sur la valeur du vendredi précédent</a:t>
            </a:r>
            <a:endParaRPr lang="fr-FR"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1" name="TextBox 50"/>
          <p:cNvSpPr txBox="1"/>
          <p:nvPr/>
        </p:nvSpPr>
        <p:spPr>
          <a:xfrm>
            <a:off x="178130" y="3064236"/>
            <a:ext cx="2346380" cy="641268"/>
          </a:xfrm>
          <a:prstGeom prst="rect">
            <a:avLst/>
          </a:prstGeom>
          <a:noFill/>
        </p:spPr>
        <p:txBody>
          <a:bodyPr wrap="square" lIns="0" tIns="0" rIns="0" bIns="0" rtlCol="0" anchor="ctr">
            <a:noAutofit/>
          </a:bodyPr>
          <a:lstStyle/>
          <a:p>
            <a:r>
              <a:rPr lang="fr-FR" sz="1200" b="1"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Date d’effet d’option</a:t>
            </a:r>
          </a:p>
          <a:p>
            <a:r>
              <a:rPr lang="fr-FR" sz="12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A la souscription de l’option</a:t>
            </a:r>
            <a:endParaRPr lang="fr-FR"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2" name="TextBox 51"/>
          <p:cNvSpPr txBox="1"/>
          <p:nvPr/>
        </p:nvSpPr>
        <p:spPr>
          <a:xfrm>
            <a:off x="178130" y="4196718"/>
            <a:ext cx="2286306" cy="740694"/>
          </a:xfrm>
          <a:prstGeom prst="rect">
            <a:avLst/>
          </a:prstGeom>
          <a:noFill/>
        </p:spPr>
        <p:txBody>
          <a:bodyPr wrap="square" lIns="0" tIns="0" rIns="0" bIns="0" rtlCol="0" anchor="ctr">
            <a:noAutofit/>
          </a:bodyPr>
          <a:lstStyle/>
          <a:p>
            <a:r>
              <a:rPr lang="fr-FR" sz="1200" b="1" dirty="0">
                <a:solidFill>
                  <a:prstClr val="black"/>
                </a:solidFill>
                <a:latin typeface="Verdana" panose="020B0604030504040204" pitchFamily="34" charset="0"/>
                <a:ea typeface="Verdana" panose="020B0604030504040204" pitchFamily="34" charset="0"/>
                <a:cs typeface="Verdana" panose="020B0604030504040204" pitchFamily="34" charset="0"/>
              </a:rPr>
              <a:t>L’allocation initiale</a:t>
            </a:r>
          </a:p>
          <a:p>
            <a:r>
              <a:rPr lang="fr-FR" sz="1200" dirty="0">
                <a:solidFill>
                  <a:prstClr val="black"/>
                </a:solidFill>
                <a:latin typeface="Verdana" panose="020B0604030504040204" pitchFamily="34" charset="0"/>
                <a:ea typeface="Verdana" panose="020B0604030504040204" pitchFamily="34" charset="0"/>
                <a:cs typeface="Verdana" panose="020B0604030504040204" pitchFamily="34" charset="0"/>
              </a:rPr>
              <a:t>Support initial retenu au déclenchement de l’option</a:t>
            </a:r>
          </a:p>
        </p:txBody>
      </p:sp>
      <p:sp>
        <p:nvSpPr>
          <p:cNvPr id="55" name="TextBox 54"/>
          <p:cNvSpPr txBox="1"/>
          <p:nvPr/>
        </p:nvSpPr>
        <p:spPr>
          <a:xfrm flipH="1">
            <a:off x="7165721" y="2280064"/>
            <a:ext cx="1863554" cy="845683"/>
          </a:xfrm>
          <a:prstGeom prst="rect">
            <a:avLst/>
          </a:prstGeom>
          <a:noFill/>
        </p:spPr>
        <p:txBody>
          <a:bodyPr wrap="square" lIns="0" tIns="0" rIns="0" bIns="0" rtlCol="0" anchor="ctr">
            <a:noAutofit/>
          </a:bodyPr>
          <a:lstStyle/>
          <a:p>
            <a:pPr algn="r"/>
            <a:r>
              <a:rPr lang="fr-FR" sz="1200" b="1"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Le support cible</a:t>
            </a:r>
          </a:p>
          <a:p>
            <a:pPr algn="r"/>
            <a:r>
              <a:rPr lang="fr-FR" sz="12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Support vers lequel l’arbitrage automatique est effectué</a:t>
            </a:r>
            <a:endParaRPr lang="fr-FR" sz="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56" name="TextBox 55"/>
          <p:cNvSpPr txBox="1"/>
          <p:nvPr/>
        </p:nvSpPr>
        <p:spPr>
          <a:xfrm flipH="1">
            <a:off x="6714495" y="3705505"/>
            <a:ext cx="2132622" cy="887894"/>
          </a:xfrm>
          <a:prstGeom prst="rect">
            <a:avLst/>
          </a:prstGeom>
          <a:noFill/>
        </p:spPr>
        <p:txBody>
          <a:bodyPr wrap="square" lIns="0" tIns="0" rIns="0" bIns="0" rtlCol="0" anchor="ctr">
            <a:normAutofit fontScale="92500" lnSpcReduction="10000"/>
          </a:bodyPr>
          <a:lstStyle/>
          <a:p>
            <a:pPr algn="r"/>
            <a:r>
              <a:rPr lang="fr-FR" sz="1350" b="1"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Seuil de déclenchement</a:t>
            </a:r>
          </a:p>
          <a:p>
            <a:pPr algn="r"/>
            <a:r>
              <a:rPr lang="fr-FR" sz="135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Le seuil de déclenchement à la baisse (Floor) ou à la hausse (Top) avec un minimum de 5%</a:t>
            </a:r>
            <a:endParaRPr lang="fr-FR" sz="135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106" name="Rectangle 105"/>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F9F9"/>
              </a:solidFill>
            </a:endParaRPr>
          </a:p>
        </p:txBody>
      </p:sp>
      <p:sp>
        <p:nvSpPr>
          <p:cNvPr id="3" name="ZoneTexte 2"/>
          <p:cNvSpPr txBox="1"/>
          <p:nvPr/>
        </p:nvSpPr>
        <p:spPr>
          <a:xfrm>
            <a:off x="3507699" y="2978069"/>
            <a:ext cx="2223686" cy="923330"/>
          </a:xfrm>
          <a:prstGeom prst="rect">
            <a:avLst/>
          </a:prstGeom>
          <a:noFill/>
        </p:spPr>
        <p:txBody>
          <a:bodyPr wrap="none" rtlCol="0">
            <a:spAutoFit/>
          </a:bodyPr>
          <a:lstStyle/>
          <a:p>
            <a:r>
              <a:rPr lang="fr-FR" dirty="0"/>
              <a:t>Fonctionnement de </a:t>
            </a:r>
          </a:p>
          <a:p>
            <a:r>
              <a:rPr lang="fr-FR" dirty="0"/>
              <a:t>l’option choisie par </a:t>
            </a:r>
          </a:p>
          <a:p>
            <a:r>
              <a:rPr lang="fr-FR" dirty="0"/>
              <a:t>le client</a:t>
            </a:r>
          </a:p>
        </p:txBody>
      </p:sp>
      <p:pic>
        <p:nvPicPr>
          <p:cNvPr id="44" name="Image 43">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089" y="6207704"/>
            <a:ext cx="650296" cy="650296"/>
          </a:xfrm>
          <a:prstGeom prst="rect">
            <a:avLst/>
          </a:prstGeom>
        </p:spPr>
      </p:pic>
      <p:sp>
        <p:nvSpPr>
          <p:cNvPr id="45" name="Ellipse 44">
            <a:hlinkClick r:id="rId5" action="ppaction://hlinksldjump"/>
          </p:cNvPr>
          <p:cNvSpPr/>
          <p:nvPr/>
        </p:nvSpPr>
        <p:spPr>
          <a:xfrm>
            <a:off x="7232073" y="6066971"/>
            <a:ext cx="1710046" cy="79102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Verdana" panose="020B0604030504040204" pitchFamily="34" charset="0"/>
                <a:ea typeface="Verdana" panose="020B0604030504040204" pitchFamily="34" charset="0"/>
                <a:cs typeface="Verdana" panose="020B0604030504040204" pitchFamily="34" charset="0"/>
              </a:rPr>
              <a:t>Fréquence des contrôles des seuils</a:t>
            </a:r>
          </a:p>
        </p:txBody>
      </p:sp>
    </p:spTree>
    <p:extLst>
      <p:ext uri="{BB962C8B-B14F-4D97-AF65-F5344CB8AC3E}">
        <p14:creationId xmlns:p14="http://schemas.microsoft.com/office/powerpoint/2010/main" val="33755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50"/>
                                        <p:tgtEl>
                                          <p:spTgt spid="10"/>
                                        </p:tgtEl>
                                      </p:cBhvr>
                                    </p:animEffect>
                                  </p:childTnLst>
                                </p:cTn>
                              </p:par>
                            </p:childTnLst>
                          </p:cTn>
                        </p:par>
                        <p:par>
                          <p:cTn id="8" fill="hold">
                            <p:stCondLst>
                              <p:cond delay="150"/>
                            </p:stCondLst>
                            <p:childTnLst>
                              <p:par>
                                <p:cTn id="9" presetID="10" presetClass="entr" presetSubtype="0" fill="hold" grpId="0" nodeType="afterEffect">
                                  <p:stCondLst>
                                    <p:cond delay="0"/>
                                  </p:stCondLst>
                                  <p:childTnLst>
                                    <p:set>
                                      <p:cBhvr>
                                        <p:cTn id="10"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11" dur="150"/>
                                        <p:tgtEl>
                                          <p:spTgt spid="5">
                                            <p:graphicEl>
                                              <a:chart seriesIdx="-3" categoryIdx="-3" bldStep="gridLegend"/>
                                            </p:graphicEl>
                                          </p:spTgt>
                                        </p:tgtEl>
                                      </p:cBhvr>
                                    </p:animEffect>
                                  </p:childTnLst>
                                </p:cTn>
                              </p:par>
                            </p:childTnLst>
                          </p:cTn>
                        </p:par>
                        <p:par>
                          <p:cTn id="12" fill="hold">
                            <p:stCondLst>
                              <p:cond delay="3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50"/>
                                        <p:tgtEl>
                                          <p:spTgt spid="20"/>
                                        </p:tgtEl>
                                      </p:cBhvr>
                                    </p:animEffect>
                                  </p:childTnLst>
                                </p:cTn>
                              </p:par>
                            </p:childTnLst>
                          </p:cTn>
                        </p:par>
                        <p:par>
                          <p:cTn id="16" fill="hold">
                            <p:stCondLst>
                              <p:cond delay="450"/>
                            </p:stCondLst>
                            <p:childTnLst>
                              <p:par>
                                <p:cTn id="17" presetID="10" presetClass="entr" presetSubtype="0" fill="hold" grpId="0" nodeType="afterEffect">
                                  <p:stCondLst>
                                    <p:cond delay="0"/>
                                  </p:stCondLst>
                                  <p:childTnLst>
                                    <p:set>
                                      <p:cBhvr>
                                        <p:cTn id="18"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fade">
                                      <p:cBhvr>
                                        <p:cTn id="19" dur="150"/>
                                        <p:tgtEl>
                                          <p:spTgt spid="5">
                                            <p:graphicEl>
                                              <a:chart seriesIdx="-4" categoryIdx="0" bldStep="category"/>
                                            </p:graphicEl>
                                          </p:spTgt>
                                        </p:tgtEl>
                                      </p:cBhvr>
                                    </p:animEffect>
                                  </p:childTnLst>
                                </p:cTn>
                              </p:par>
                            </p:childTnLst>
                          </p:cTn>
                        </p:par>
                        <p:par>
                          <p:cTn id="20" fill="hold">
                            <p:stCondLst>
                              <p:cond delay="6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50"/>
                                        <p:tgtEl>
                                          <p:spTgt spid="17"/>
                                        </p:tgtEl>
                                      </p:cBhvr>
                                    </p:animEffect>
                                  </p:childTnLst>
                                </p:cTn>
                              </p:par>
                            </p:childTnLst>
                          </p:cTn>
                        </p:par>
                        <p:par>
                          <p:cTn id="24" fill="hold">
                            <p:stCondLst>
                              <p:cond delay="750"/>
                            </p:stCondLst>
                            <p:childTnLst>
                              <p:par>
                                <p:cTn id="25" presetID="10" presetClass="entr" presetSubtype="0" fill="hold" grpId="0" nodeType="afterEffect">
                                  <p:stCondLst>
                                    <p:cond delay="0"/>
                                  </p:stCondLst>
                                  <p:childTnLst>
                                    <p:set>
                                      <p:cBhvr>
                                        <p:cTn id="2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fade">
                                      <p:cBhvr>
                                        <p:cTn id="27" dur="150"/>
                                        <p:tgtEl>
                                          <p:spTgt spid="5">
                                            <p:graphicEl>
                                              <a:chart seriesIdx="-4" categoryIdx="1" bldStep="category"/>
                                            </p:graphicEl>
                                          </p:spTgt>
                                        </p:tgtEl>
                                      </p:cBhvr>
                                    </p:animEffect>
                                  </p:childTnLst>
                                </p:cTn>
                              </p:par>
                            </p:childTnLst>
                          </p:cTn>
                        </p:par>
                        <p:par>
                          <p:cTn id="28" fill="hold">
                            <p:stCondLst>
                              <p:cond delay="900"/>
                            </p:stCondLst>
                            <p:childTnLst>
                              <p:par>
                                <p:cTn id="29" presetID="10"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50"/>
                                        <p:tgtEl>
                                          <p:spTgt spid="26"/>
                                        </p:tgtEl>
                                      </p:cBhvr>
                                    </p:animEffect>
                                  </p:childTnLst>
                                </p:cTn>
                              </p:par>
                            </p:childTnLst>
                          </p:cTn>
                        </p:par>
                        <p:par>
                          <p:cTn id="32" fill="hold">
                            <p:stCondLst>
                              <p:cond delay="1050"/>
                            </p:stCondLst>
                            <p:childTnLst>
                              <p:par>
                                <p:cTn id="33" presetID="10" presetClass="entr" presetSubtype="0" fill="hold" grpId="0" nodeType="afterEffect">
                                  <p:stCondLst>
                                    <p:cond delay="0"/>
                                  </p:stCondLst>
                                  <p:childTnLst>
                                    <p:set>
                                      <p:cBhvr>
                                        <p:cTn id="34"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fade">
                                      <p:cBhvr>
                                        <p:cTn id="35" dur="150"/>
                                        <p:tgtEl>
                                          <p:spTgt spid="5">
                                            <p:graphicEl>
                                              <a:chart seriesIdx="-4" categoryIdx="2" bldStep="category"/>
                                            </p:graphicEl>
                                          </p:spTgt>
                                        </p:tgtEl>
                                      </p:cBhvr>
                                    </p:animEffect>
                                  </p:childTnLst>
                                </p:cTn>
                              </p:par>
                            </p:childTnLst>
                          </p:cTn>
                        </p:par>
                        <p:par>
                          <p:cTn id="36" fill="hold">
                            <p:stCondLst>
                              <p:cond delay="12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50"/>
                                        <p:tgtEl>
                                          <p:spTgt spid="11"/>
                                        </p:tgtEl>
                                      </p:cBhvr>
                                    </p:animEffect>
                                  </p:childTnLst>
                                </p:cTn>
                              </p:par>
                            </p:childTnLst>
                          </p:cTn>
                        </p:par>
                        <p:par>
                          <p:cTn id="40" fill="hold">
                            <p:stCondLst>
                              <p:cond delay="1350"/>
                            </p:stCondLst>
                            <p:childTnLst>
                              <p:par>
                                <p:cTn id="41" presetID="10" presetClass="entr" presetSubtype="0" fill="hold" grpId="0" nodeType="afterEffect">
                                  <p:stCondLst>
                                    <p:cond delay="0"/>
                                  </p:stCondLst>
                                  <p:childTnLst>
                                    <p:set>
                                      <p:cBhvr>
                                        <p:cTn id="4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fade">
                                      <p:cBhvr>
                                        <p:cTn id="43" dur="150"/>
                                        <p:tgtEl>
                                          <p:spTgt spid="5">
                                            <p:graphicEl>
                                              <a:chart seriesIdx="-4" categoryIdx="3" bldStep="category"/>
                                            </p:graphicEl>
                                          </p:spTgt>
                                        </p:tgtEl>
                                      </p:cBhvr>
                                    </p:animEffect>
                                  </p:childTnLst>
                                </p:cTn>
                              </p:par>
                            </p:childTnLst>
                          </p:cTn>
                        </p:par>
                        <p:par>
                          <p:cTn id="44" fill="hold">
                            <p:stCondLst>
                              <p:cond delay="1500"/>
                            </p:stCondLst>
                            <p:childTnLst>
                              <p:par>
                                <p:cTn id="45" presetID="10"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50"/>
                                        <p:tgtEl>
                                          <p:spTgt spid="29"/>
                                        </p:tgtEl>
                                      </p:cBhvr>
                                    </p:animEffect>
                                  </p:childTnLst>
                                </p:cTn>
                              </p:par>
                            </p:childTnLst>
                          </p:cTn>
                        </p:par>
                        <p:par>
                          <p:cTn id="48" fill="hold">
                            <p:stCondLst>
                              <p:cond delay="1650"/>
                            </p:stCondLst>
                            <p:childTnLst>
                              <p:par>
                                <p:cTn id="49" presetID="10" presetClass="entr" presetSubtype="0" fill="hold" grpId="0" nodeType="afterEffect">
                                  <p:stCondLst>
                                    <p:cond delay="0"/>
                                  </p:stCondLst>
                                  <p:childTnLst>
                                    <p:set>
                                      <p:cBhvr>
                                        <p:cTn id="50"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fade">
                                      <p:cBhvr>
                                        <p:cTn id="51" dur="150"/>
                                        <p:tgtEl>
                                          <p:spTgt spid="5">
                                            <p:graphicEl>
                                              <a:chart seriesIdx="-4" categoryIdx="4" bldStep="category"/>
                                            </p:graphicEl>
                                          </p:spTgt>
                                        </p:tgtEl>
                                      </p:cBhvr>
                                    </p:animEffect>
                                  </p:childTnLst>
                                </p:cTn>
                              </p:par>
                            </p:childTnLst>
                          </p:cTn>
                        </p:par>
                        <p:par>
                          <p:cTn id="52" fill="hold">
                            <p:stCondLst>
                              <p:cond delay="1800"/>
                            </p:stCondLst>
                            <p:childTnLst>
                              <p:par>
                                <p:cTn id="53" presetID="10"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50"/>
                                        <p:tgtEl>
                                          <p:spTgt spid="14"/>
                                        </p:tgtEl>
                                      </p:cBhvr>
                                    </p:animEffect>
                                  </p:childTnLst>
                                </p:cTn>
                              </p:par>
                            </p:childTnLst>
                          </p:cTn>
                        </p:par>
                        <p:par>
                          <p:cTn id="56" fill="hold">
                            <p:stCondLst>
                              <p:cond delay="1950"/>
                            </p:stCondLst>
                            <p:childTnLst>
                              <p:par>
                                <p:cTn id="57" presetID="10" presetClass="entr" presetSubtype="0" fill="hold" grpId="0" nodeType="afterEffect">
                                  <p:stCondLst>
                                    <p:cond delay="0"/>
                                  </p:stCondLst>
                                  <p:childTnLst>
                                    <p:set>
                                      <p:cBhvr>
                                        <p:cTn id="58"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fade">
                                      <p:cBhvr>
                                        <p:cTn id="59" dur="150"/>
                                        <p:tgtEl>
                                          <p:spTgt spid="5">
                                            <p:graphicEl>
                                              <a:chart seriesIdx="-4" categoryIdx="5" bldStep="category"/>
                                            </p:graphicEl>
                                          </p:spTgt>
                                        </p:tgtEl>
                                      </p:cBhvr>
                                    </p:animEffect>
                                  </p:childTnLst>
                                </p:cTn>
                              </p:par>
                            </p:childTnLst>
                          </p:cTn>
                        </p:par>
                        <p:par>
                          <p:cTn id="60" fill="hold">
                            <p:stCondLst>
                              <p:cond delay="2100"/>
                            </p:stCondLst>
                            <p:childTnLst>
                              <p:par>
                                <p:cTn id="61" presetID="10" presetClass="entr" presetSubtype="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50"/>
                                        <p:tgtEl>
                                          <p:spTgt spid="23"/>
                                        </p:tgtEl>
                                      </p:cBhvr>
                                    </p:animEffect>
                                  </p:childTnLst>
                                </p:cTn>
                              </p:par>
                            </p:childTnLst>
                          </p:cTn>
                        </p:par>
                        <p:par>
                          <p:cTn id="64" fill="hold">
                            <p:stCondLst>
                              <p:cond delay="2250"/>
                            </p:stCondLst>
                            <p:childTnLst>
                              <p:par>
                                <p:cTn id="65" presetID="10" presetClass="entr" presetSubtype="0" fill="hold" grpId="0" nodeType="afterEffect">
                                  <p:stCondLst>
                                    <p:cond delay="0"/>
                                  </p:stCondLst>
                                  <p:childTnLst>
                                    <p:set>
                                      <p:cBhvr>
                                        <p:cTn id="66"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fade">
                                      <p:cBhvr>
                                        <p:cTn id="67" dur="150"/>
                                        <p:tgtEl>
                                          <p:spTgt spid="5">
                                            <p:graphicEl>
                                              <a:chart seriesIdx="-4" categoryIdx="6" bldStep="category"/>
                                            </p:graphicEl>
                                          </p:spTgt>
                                        </p:tgtEl>
                                      </p:cBhvr>
                                    </p:animEffect>
                                  </p:childTnLst>
                                </p:cTn>
                              </p:par>
                            </p:childTnLst>
                          </p:cTn>
                        </p:par>
                        <p:par>
                          <p:cTn id="68" fill="hold">
                            <p:stCondLst>
                              <p:cond delay="2400"/>
                            </p:stCondLst>
                            <p:childTnLst>
                              <p:par>
                                <p:cTn id="69" presetID="10" presetClass="entr" presetSubtype="0" fill="hold" grpId="0" nodeType="afterEffect">
                                  <p:stCondLst>
                                    <p:cond delay="0"/>
                                  </p:stCondLst>
                                  <p:childTnLst>
                                    <p:set>
                                      <p:cBhvr>
                                        <p:cTn id="70"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fade">
                                      <p:cBhvr>
                                        <p:cTn id="71" dur="150"/>
                                        <p:tgtEl>
                                          <p:spTgt spid="5">
                                            <p:graphicEl>
                                              <a:chart seriesIdx="-4" categoryIdx="7" bldStep="category"/>
                                            </p:graphicEl>
                                          </p:spTgt>
                                        </p:tgtEl>
                                      </p:cBhvr>
                                    </p:animEffect>
                                  </p:childTnLst>
                                </p:cTn>
                              </p:par>
                            </p:childTnLst>
                          </p:cTn>
                        </p:par>
                        <p:par>
                          <p:cTn id="72" fill="hold">
                            <p:stCondLst>
                              <p:cond delay="2550"/>
                            </p:stCondLst>
                            <p:childTnLst>
                              <p:par>
                                <p:cTn id="73" presetID="22" presetClass="entr" presetSubtype="2"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right)">
                                      <p:cBhvr>
                                        <p:cTn id="75" dur="500"/>
                                        <p:tgtEl>
                                          <p:spTgt spid="47"/>
                                        </p:tgtEl>
                                      </p:cBhvr>
                                    </p:animEffect>
                                  </p:childTnLst>
                                </p:cTn>
                              </p:par>
                              <p:par>
                                <p:cTn id="76" presetID="22" presetClass="entr" presetSubtype="2" fill="hold" nodeType="with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wipe(right)">
                                      <p:cBhvr>
                                        <p:cTn id="78" dur="500"/>
                                        <p:tgtEl>
                                          <p:spTgt spid="48"/>
                                        </p:tgtEl>
                                      </p:cBhvr>
                                    </p:animEffect>
                                  </p:childTnLst>
                                </p:cTn>
                              </p:par>
                              <p:par>
                                <p:cTn id="79" presetID="22" presetClass="entr" presetSubtype="2"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right)">
                                      <p:cBhvr>
                                        <p:cTn id="81" dur="500"/>
                                        <p:tgtEl>
                                          <p:spTgt spid="49"/>
                                        </p:tgtEl>
                                      </p:cBhvr>
                                    </p:animEffect>
                                  </p:childTnLst>
                                </p:cTn>
                              </p:par>
                              <p:par>
                                <p:cTn id="82" presetID="22" presetClass="entr" presetSubtype="8" fill="hold"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left)">
                                      <p:cBhvr>
                                        <p:cTn id="84" dur="500"/>
                                        <p:tgtEl>
                                          <p:spTgt spid="42"/>
                                        </p:tgtEl>
                                      </p:cBhvr>
                                    </p:animEffect>
                                  </p:childTnLst>
                                </p:cTn>
                              </p:par>
                              <p:par>
                                <p:cTn id="85" presetID="22" presetClass="entr" presetSubtype="8" fill="hold"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left)">
                                      <p:cBhvr>
                                        <p:cTn id="87" dur="500"/>
                                        <p:tgtEl>
                                          <p:spTgt spid="43"/>
                                        </p:tgtEl>
                                      </p:cBhvr>
                                    </p:animEffect>
                                  </p:childTnLst>
                                </p:cTn>
                              </p:par>
                            </p:childTnLst>
                          </p:cTn>
                        </p:par>
                        <p:par>
                          <p:cTn id="88" fill="hold">
                            <p:stCondLst>
                              <p:cond delay="3050"/>
                            </p:stCondLst>
                            <p:childTnLst>
                              <p:par>
                                <p:cTn id="89" presetID="1" presetClass="entr" presetSubtype="0" fill="hold" grpId="0" nodeType="afterEffect">
                                  <p:stCondLst>
                                    <p:cond delay="1000"/>
                                  </p:stCondLst>
                                  <p:childTnLst>
                                    <p:set>
                                      <p:cBhvr>
                                        <p:cTn id="90" dur="1" fill="hold">
                                          <p:stCondLst>
                                            <p:cond delay="0"/>
                                          </p:stCondLst>
                                        </p:cTn>
                                        <p:tgtEl>
                                          <p:spTgt spid="50"/>
                                        </p:tgtEl>
                                        <p:attrNameLst>
                                          <p:attrName>style.visibility</p:attrName>
                                        </p:attrNameLst>
                                      </p:cBhvr>
                                      <p:to>
                                        <p:strVal val="visible"/>
                                      </p:to>
                                    </p:set>
                                  </p:childTnLst>
                                </p:cTn>
                              </p:par>
                            </p:childTnLst>
                          </p:cTn>
                        </p:par>
                        <p:par>
                          <p:cTn id="91" fill="hold">
                            <p:stCondLst>
                              <p:cond delay="4050"/>
                            </p:stCondLst>
                            <p:childTnLst>
                              <p:par>
                                <p:cTn id="92" presetID="10" presetClass="entr" presetSubtype="0" fill="hold" grpId="0" nodeType="afterEffect">
                                  <p:stCondLst>
                                    <p:cond delay="1000"/>
                                  </p:stCondLst>
                                  <p:childTnLst>
                                    <p:set>
                                      <p:cBhvr>
                                        <p:cTn id="93" dur="1" fill="hold">
                                          <p:stCondLst>
                                            <p:cond delay="0"/>
                                          </p:stCondLst>
                                        </p:cTn>
                                        <p:tgtEl>
                                          <p:spTgt spid="51"/>
                                        </p:tgtEl>
                                        <p:attrNameLst>
                                          <p:attrName>style.visibility</p:attrName>
                                        </p:attrNameLst>
                                      </p:cBhvr>
                                      <p:to>
                                        <p:strVal val="visible"/>
                                      </p:to>
                                    </p:set>
                                    <p:animEffect transition="in" filter="fade">
                                      <p:cBhvr>
                                        <p:cTn id="94" dur="500"/>
                                        <p:tgtEl>
                                          <p:spTgt spid="51"/>
                                        </p:tgtEl>
                                      </p:cBhvr>
                                    </p:animEffect>
                                  </p:childTnLst>
                                </p:cTn>
                              </p:par>
                            </p:childTnLst>
                          </p:cTn>
                        </p:par>
                        <p:par>
                          <p:cTn id="95" fill="hold">
                            <p:stCondLst>
                              <p:cond delay="5550"/>
                            </p:stCondLst>
                            <p:childTnLst>
                              <p:par>
                                <p:cTn id="96" presetID="10" presetClass="entr" presetSubtype="0" fill="hold" grpId="0" nodeType="afterEffect">
                                  <p:stCondLst>
                                    <p:cond delay="100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500"/>
                                        <p:tgtEl>
                                          <p:spTgt spid="52"/>
                                        </p:tgtEl>
                                      </p:cBhvr>
                                    </p:animEffect>
                                  </p:childTnLst>
                                </p:cTn>
                              </p:par>
                            </p:childTnLst>
                          </p:cTn>
                        </p:par>
                        <p:par>
                          <p:cTn id="99" fill="hold">
                            <p:stCondLst>
                              <p:cond delay="7050"/>
                            </p:stCondLst>
                            <p:childTnLst>
                              <p:par>
                                <p:cTn id="100" presetID="10" presetClass="entr" presetSubtype="0" fill="hold" grpId="0" nodeType="afterEffect">
                                  <p:stCondLst>
                                    <p:cond delay="1000"/>
                                  </p:stCondLst>
                                  <p:childTnLst>
                                    <p:set>
                                      <p:cBhvr>
                                        <p:cTn id="101" dur="1" fill="hold">
                                          <p:stCondLst>
                                            <p:cond delay="0"/>
                                          </p:stCondLst>
                                        </p:cTn>
                                        <p:tgtEl>
                                          <p:spTgt spid="55"/>
                                        </p:tgtEl>
                                        <p:attrNameLst>
                                          <p:attrName>style.visibility</p:attrName>
                                        </p:attrNameLst>
                                      </p:cBhvr>
                                      <p:to>
                                        <p:strVal val="visible"/>
                                      </p:to>
                                    </p:set>
                                    <p:animEffect transition="in" filter="fade">
                                      <p:cBhvr>
                                        <p:cTn id="102" dur="500"/>
                                        <p:tgtEl>
                                          <p:spTgt spid="55"/>
                                        </p:tgtEl>
                                      </p:cBhvr>
                                    </p:animEffect>
                                  </p:childTnLst>
                                </p:cTn>
                              </p:par>
                            </p:childTnLst>
                          </p:cTn>
                        </p:par>
                        <p:par>
                          <p:cTn id="103" fill="hold">
                            <p:stCondLst>
                              <p:cond delay="8550"/>
                            </p:stCondLst>
                            <p:childTnLst>
                              <p:par>
                                <p:cTn id="104" presetID="10" presetClass="entr" presetSubtype="0" fill="hold" grpId="0" nodeType="afterEffect">
                                  <p:stCondLst>
                                    <p:cond delay="100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50" grpId="0"/>
      <p:bldP spid="51" grpId="0"/>
      <p:bldP spid="52"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itle 1"/>
          <p:cNvSpPr txBox="1">
            <a:spLocks/>
          </p:cNvSpPr>
          <p:nvPr/>
        </p:nvSpPr>
        <p:spPr>
          <a:xfrm>
            <a:off x="221805" y="250089"/>
            <a:ext cx="7886700" cy="290849"/>
          </a:xfrm>
          <a:prstGeom prst="rect">
            <a:avLst/>
          </a:prstGeom>
        </p:spPr>
        <p:txBody>
          <a:bodyPr vert="horz" lIns="0" tIns="0" rIns="0" bIns="0" rtlCol="0" anchor="ctr">
            <a:normAutofit/>
          </a:bodyPr>
          <a:lst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a:lstStyle>
          <a:p>
            <a:r>
              <a:rPr lang="en-US" b="0">
                <a:solidFill>
                  <a:srgbClr val="8E7339"/>
                </a:solidFill>
                <a:latin typeface="Verdana" panose="020B0604030504040204" pitchFamily="34" charset="0"/>
                <a:ea typeface="Verdana" panose="020B0604030504040204" pitchFamily="34" charset="0"/>
                <a:cs typeface="Verdana" panose="020B0604030504040204" pitchFamily="34" charset="0"/>
              </a:rPr>
              <a:t>Options d’arbitrages automatiques</a:t>
            </a:r>
            <a:endParaRPr lang="en-US" b="0"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sp>
        <p:nvSpPr>
          <p:cNvPr id="49" name="Text Box 6"/>
          <p:cNvSpPr txBox="1">
            <a:spLocks noChangeArrowheads="1"/>
          </p:cNvSpPr>
          <p:nvPr/>
        </p:nvSpPr>
        <p:spPr bwMode="auto">
          <a:xfrm>
            <a:off x="395288" y="2444750"/>
            <a:ext cx="1223962"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rgbClr val="CC0066"/>
                </a:solidFill>
              </a:rPr>
              <a:t>Vend.</a:t>
            </a:r>
          </a:p>
          <a:p>
            <a:pPr eaLnBrk="1" hangingPunct="1">
              <a:spcBef>
                <a:spcPct val="50000"/>
              </a:spcBef>
            </a:pPr>
            <a:endParaRPr lang="fr-FR" altLang="fr-FR" sz="1600" b="1" dirty="0">
              <a:solidFill>
                <a:schemeClr val="tx1"/>
              </a:solidFill>
            </a:endParaRPr>
          </a:p>
        </p:txBody>
      </p:sp>
      <p:sp>
        <p:nvSpPr>
          <p:cNvPr id="50" name="Text Box 7"/>
          <p:cNvSpPr txBox="1">
            <a:spLocks noChangeArrowheads="1"/>
          </p:cNvSpPr>
          <p:nvPr/>
        </p:nvSpPr>
        <p:spPr bwMode="auto">
          <a:xfrm>
            <a:off x="2556272" y="2444750"/>
            <a:ext cx="86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chemeClr val="tx1"/>
                </a:solidFill>
              </a:rPr>
              <a:t>Dim.</a:t>
            </a:r>
          </a:p>
        </p:txBody>
      </p:sp>
      <p:sp>
        <p:nvSpPr>
          <p:cNvPr id="51" name="Text Box 8"/>
          <p:cNvSpPr txBox="1">
            <a:spLocks noChangeArrowheads="1"/>
          </p:cNvSpPr>
          <p:nvPr/>
        </p:nvSpPr>
        <p:spPr bwMode="auto">
          <a:xfrm>
            <a:off x="1548160" y="2444750"/>
            <a:ext cx="86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chemeClr val="tx1"/>
                </a:solidFill>
              </a:rPr>
              <a:t>Sam.</a:t>
            </a:r>
          </a:p>
        </p:txBody>
      </p:sp>
      <p:sp>
        <p:nvSpPr>
          <p:cNvPr id="52" name="Text Box 9"/>
          <p:cNvSpPr txBox="1">
            <a:spLocks noChangeArrowheads="1"/>
          </p:cNvSpPr>
          <p:nvPr/>
        </p:nvSpPr>
        <p:spPr bwMode="auto">
          <a:xfrm>
            <a:off x="3420368" y="2444750"/>
            <a:ext cx="86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chemeClr val="tx1"/>
                </a:solidFill>
              </a:rPr>
              <a:t>Lun.</a:t>
            </a:r>
          </a:p>
        </p:txBody>
      </p:sp>
      <p:sp>
        <p:nvSpPr>
          <p:cNvPr id="53" name="Text Box 10"/>
          <p:cNvSpPr txBox="1">
            <a:spLocks noChangeArrowheads="1"/>
          </p:cNvSpPr>
          <p:nvPr/>
        </p:nvSpPr>
        <p:spPr bwMode="auto">
          <a:xfrm>
            <a:off x="4218626" y="2443970"/>
            <a:ext cx="12239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chemeClr val="tx1"/>
                </a:solidFill>
              </a:rPr>
              <a:t>Mar.</a:t>
            </a:r>
          </a:p>
        </p:txBody>
      </p:sp>
      <p:sp>
        <p:nvSpPr>
          <p:cNvPr id="54" name="Text Box 11"/>
          <p:cNvSpPr txBox="1">
            <a:spLocks noChangeArrowheads="1"/>
          </p:cNvSpPr>
          <p:nvPr/>
        </p:nvSpPr>
        <p:spPr bwMode="auto">
          <a:xfrm>
            <a:off x="4967894" y="2443190"/>
            <a:ext cx="12239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chemeClr val="tx1"/>
                </a:solidFill>
              </a:rPr>
              <a:t>Merc.</a:t>
            </a:r>
          </a:p>
        </p:txBody>
      </p:sp>
      <p:sp>
        <p:nvSpPr>
          <p:cNvPr id="55" name="Text Box 12"/>
          <p:cNvSpPr txBox="1">
            <a:spLocks noChangeArrowheads="1"/>
          </p:cNvSpPr>
          <p:nvPr/>
        </p:nvSpPr>
        <p:spPr bwMode="auto">
          <a:xfrm>
            <a:off x="5945603" y="2444450"/>
            <a:ext cx="12239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rgbClr val="CC0066"/>
                </a:solidFill>
              </a:rPr>
              <a:t>Jeu.</a:t>
            </a:r>
          </a:p>
        </p:txBody>
      </p:sp>
      <p:sp>
        <p:nvSpPr>
          <p:cNvPr id="56" name="Text Box 13"/>
          <p:cNvSpPr txBox="1">
            <a:spLocks noChangeArrowheads="1"/>
          </p:cNvSpPr>
          <p:nvPr/>
        </p:nvSpPr>
        <p:spPr bwMode="auto">
          <a:xfrm>
            <a:off x="7092454" y="2455724"/>
            <a:ext cx="12239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600" b="1" dirty="0">
                <a:solidFill>
                  <a:srgbClr val="CC0066"/>
                </a:solidFill>
              </a:rPr>
              <a:t>Vend.</a:t>
            </a:r>
          </a:p>
        </p:txBody>
      </p:sp>
      <p:sp>
        <p:nvSpPr>
          <p:cNvPr id="57" name="Line 15"/>
          <p:cNvSpPr>
            <a:spLocks noChangeShapeType="1"/>
          </p:cNvSpPr>
          <p:nvPr/>
        </p:nvSpPr>
        <p:spPr bwMode="auto">
          <a:xfrm>
            <a:off x="468313" y="3140075"/>
            <a:ext cx="79200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 name="Line 16"/>
          <p:cNvSpPr>
            <a:spLocks noChangeShapeType="1"/>
          </p:cNvSpPr>
          <p:nvPr/>
        </p:nvSpPr>
        <p:spPr bwMode="auto">
          <a:xfrm>
            <a:off x="755650"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 name="Line 17"/>
          <p:cNvSpPr>
            <a:spLocks noChangeShapeType="1"/>
          </p:cNvSpPr>
          <p:nvPr/>
        </p:nvSpPr>
        <p:spPr bwMode="auto">
          <a:xfrm>
            <a:off x="1835696"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 name="Line 18"/>
          <p:cNvSpPr>
            <a:spLocks noChangeShapeType="1"/>
          </p:cNvSpPr>
          <p:nvPr/>
        </p:nvSpPr>
        <p:spPr bwMode="auto">
          <a:xfrm>
            <a:off x="2843808"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1" name="Line 19"/>
          <p:cNvSpPr>
            <a:spLocks noChangeShapeType="1"/>
          </p:cNvSpPr>
          <p:nvPr/>
        </p:nvSpPr>
        <p:spPr bwMode="auto">
          <a:xfrm>
            <a:off x="3707904"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2" name="Line 20"/>
          <p:cNvSpPr>
            <a:spLocks noChangeShapeType="1"/>
          </p:cNvSpPr>
          <p:nvPr/>
        </p:nvSpPr>
        <p:spPr bwMode="auto">
          <a:xfrm>
            <a:off x="4572000"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3" name="Line 21"/>
          <p:cNvSpPr>
            <a:spLocks noChangeShapeType="1"/>
          </p:cNvSpPr>
          <p:nvPr/>
        </p:nvSpPr>
        <p:spPr bwMode="auto">
          <a:xfrm>
            <a:off x="5364088"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4" name="Line 22"/>
          <p:cNvSpPr>
            <a:spLocks noChangeShapeType="1"/>
          </p:cNvSpPr>
          <p:nvPr/>
        </p:nvSpPr>
        <p:spPr bwMode="auto">
          <a:xfrm>
            <a:off x="6372200"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5" name="Line 23"/>
          <p:cNvSpPr>
            <a:spLocks noChangeShapeType="1"/>
          </p:cNvSpPr>
          <p:nvPr/>
        </p:nvSpPr>
        <p:spPr bwMode="auto">
          <a:xfrm>
            <a:off x="7524328" y="3068638"/>
            <a:ext cx="0" cy="7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7" name="Text Box 25"/>
          <p:cNvSpPr txBox="1">
            <a:spLocks noChangeArrowheads="1"/>
          </p:cNvSpPr>
          <p:nvPr/>
        </p:nvSpPr>
        <p:spPr bwMode="auto">
          <a:xfrm>
            <a:off x="5383620" y="3214821"/>
            <a:ext cx="180022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algn="ctr" eaLnBrk="1" hangingPunct="1">
              <a:spcBef>
                <a:spcPct val="50000"/>
              </a:spcBef>
            </a:pPr>
            <a:r>
              <a:rPr lang="fr-FR" altLang="fr-FR" sz="1050" dirty="0">
                <a:solidFill>
                  <a:srgbClr val="7030A0"/>
                </a:solidFill>
              </a:rPr>
              <a:t>Observation sur la VL du vendredi précédent</a:t>
            </a:r>
          </a:p>
        </p:txBody>
      </p:sp>
      <p:sp>
        <p:nvSpPr>
          <p:cNvPr id="69" name="Line 31"/>
          <p:cNvSpPr>
            <a:spLocks noChangeShapeType="1"/>
          </p:cNvSpPr>
          <p:nvPr/>
        </p:nvSpPr>
        <p:spPr bwMode="auto">
          <a:xfrm flipH="1">
            <a:off x="755650" y="4078288"/>
            <a:ext cx="417639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0" name="Line 32"/>
          <p:cNvSpPr>
            <a:spLocks noChangeShapeType="1"/>
          </p:cNvSpPr>
          <p:nvPr/>
        </p:nvSpPr>
        <p:spPr bwMode="auto">
          <a:xfrm flipV="1">
            <a:off x="755650" y="3140075"/>
            <a:ext cx="0" cy="938213"/>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 name="Text Box 36"/>
          <p:cNvSpPr txBox="1">
            <a:spLocks noChangeArrowheads="1"/>
          </p:cNvSpPr>
          <p:nvPr/>
        </p:nvSpPr>
        <p:spPr bwMode="auto">
          <a:xfrm>
            <a:off x="6797895" y="3745874"/>
            <a:ext cx="1949942"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0">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400" b="1" dirty="0">
                <a:solidFill>
                  <a:srgbClr val="7030A0"/>
                </a:solidFill>
              </a:rPr>
              <a:t>Le seuil est atteint</a:t>
            </a:r>
            <a:r>
              <a:rPr lang="fr-FR" altLang="fr-FR" sz="1400" dirty="0">
                <a:solidFill>
                  <a:srgbClr val="7030A0"/>
                </a:solidFill>
              </a:rPr>
              <a:t> </a:t>
            </a:r>
          </a:p>
          <a:p>
            <a:pPr eaLnBrk="1" hangingPunct="1">
              <a:spcBef>
                <a:spcPts val="0"/>
              </a:spcBef>
            </a:pPr>
            <a:r>
              <a:rPr lang="fr-FR" altLang="fr-FR" sz="1200" dirty="0">
                <a:solidFill>
                  <a:srgbClr val="7030A0"/>
                </a:solidFill>
              </a:rPr>
              <a:t>Arbitrage sur la base de la VL du vendredi précédent</a:t>
            </a:r>
          </a:p>
        </p:txBody>
      </p:sp>
      <p:sp>
        <p:nvSpPr>
          <p:cNvPr id="72" name="Line 37"/>
          <p:cNvSpPr>
            <a:spLocks noChangeShapeType="1"/>
          </p:cNvSpPr>
          <p:nvPr/>
        </p:nvSpPr>
        <p:spPr bwMode="auto">
          <a:xfrm>
            <a:off x="7523163" y="3148645"/>
            <a:ext cx="4628" cy="37412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3" name="Line 40"/>
          <p:cNvSpPr>
            <a:spLocks noChangeShapeType="1"/>
          </p:cNvSpPr>
          <p:nvPr/>
        </p:nvSpPr>
        <p:spPr bwMode="auto">
          <a:xfrm>
            <a:off x="6414845" y="3646488"/>
            <a:ext cx="0" cy="4318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4" name="Line 43"/>
          <p:cNvSpPr>
            <a:spLocks noChangeShapeType="1"/>
          </p:cNvSpPr>
          <p:nvPr/>
        </p:nvSpPr>
        <p:spPr bwMode="auto">
          <a:xfrm flipH="1">
            <a:off x="5760217" y="4437186"/>
            <a:ext cx="396106" cy="0"/>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5" name="Text Box 44"/>
          <p:cNvSpPr txBox="1">
            <a:spLocks noChangeArrowheads="1"/>
          </p:cNvSpPr>
          <p:nvPr/>
        </p:nvSpPr>
        <p:spPr bwMode="auto">
          <a:xfrm>
            <a:off x="3206171" y="4365625"/>
            <a:ext cx="287313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0">
            <a:spAutoFit/>
          </a:bodyPr>
          <a:lstStyle>
            <a:defPPr>
              <a:defRPr lang="fr-FR"/>
            </a:defPPr>
            <a:lvl1pPr>
              <a:spcBef>
                <a:spcPct val="50000"/>
              </a:spcBef>
              <a:defRPr sz="1400" b="1">
                <a:solidFill>
                  <a:srgbClr val="7030A0"/>
                </a:solidFill>
                <a:latin typeface="Verdana" pitchFamily="34" charset="0"/>
              </a:defRPr>
            </a:lvl1pPr>
            <a:lvl2pPr marL="742950" indent="-285750" eaLnBrk="0" hangingPunct="0">
              <a:spcBef>
                <a:spcPct val="20000"/>
              </a:spcBef>
              <a:buChar char="•"/>
              <a:defRPr>
                <a:latin typeface="Verdana" pitchFamily="34" charset="0"/>
              </a:defRPr>
            </a:lvl2pPr>
            <a:lvl3pPr marL="1143000" indent="-228600" eaLnBrk="0" hangingPunct="0">
              <a:spcBef>
                <a:spcPct val="20000"/>
              </a:spcBef>
              <a:buChar char="–"/>
              <a:defRPr sz="1600">
                <a:latin typeface="Verdana" pitchFamily="34" charset="0"/>
              </a:defRPr>
            </a:lvl3pPr>
            <a:lvl4pPr marL="1600200" indent="-228600" eaLnBrk="0" hangingPunct="0">
              <a:spcBef>
                <a:spcPct val="20000"/>
              </a:spcBef>
              <a:buFont typeface="Wingdings" pitchFamily="2" charset="2"/>
              <a:buChar char="ü"/>
              <a:defRPr sz="1400">
                <a:latin typeface="Verdana" pitchFamily="34" charset="0"/>
              </a:defRPr>
            </a:lvl4pPr>
            <a:lvl5pPr marL="2057400" indent="-228600" eaLnBrk="0" hangingPunct="0">
              <a:spcBef>
                <a:spcPct val="20000"/>
              </a:spcBef>
              <a:buChar char="»"/>
              <a:defRPr sz="1200">
                <a:latin typeface="Verdana" pitchFamily="34" charset="0"/>
              </a:defRPr>
            </a:lvl5pPr>
            <a:lvl6pPr marL="2514600" indent="-228600" eaLnBrk="0" fontAlgn="base" hangingPunct="0">
              <a:spcBef>
                <a:spcPct val="20000"/>
              </a:spcBef>
              <a:spcAft>
                <a:spcPct val="0"/>
              </a:spcAft>
              <a:buChar char="»"/>
              <a:defRPr sz="1200">
                <a:latin typeface="Verdana" pitchFamily="34" charset="0"/>
              </a:defRPr>
            </a:lvl6pPr>
            <a:lvl7pPr marL="2971800" indent="-228600" eaLnBrk="0" fontAlgn="base" hangingPunct="0">
              <a:spcBef>
                <a:spcPct val="20000"/>
              </a:spcBef>
              <a:spcAft>
                <a:spcPct val="0"/>
              </a:spcAft>
              <a:buChar char="»"/>
              <a:defRPr sz="1200">
                <a:latin typeface="Verdana" pitchFamily="34" charset="0"/>
              </a:defRPr>
            </a:lvl7pPr>
            <a:lvl8pPr marL="3429000" indent="-228600" eaLnBrk="0" fontAlgn="base" hangingPunct="0">
              <a:spcBef>
                <a:spcPct val="20000"/>
              </a:spcBef>
              <a:spcAft>
                <a:spcPct val="0"/>
              </a:spcAft>
              <a:buChar char="»"/>
              <a:defRPr sz="1200">
                <a:latin typeface="Verdana" pitchFamily="34" charset="0"/>
              </a:defRPr>
            </a:lvl8pPr>
            <a:lvl9pPr marL="3886200" indent="-228600" eaLnBrk="0" fontAlgn="base" hangingPunct="0">
              <a:spcBef>
                <a:spcPct val="20000"/>
              </a:spcBef>
              <a:spcAft>
                <a:spcPct val="0"/>
              </a:spcAft>
              <a:buChar char="»"/>
              <a:defRPr sz="1200">
                <a:latin typeface="Verdana" pitchFamily="34" charset="0"/>
              </a:defRPr>
            </a:lvl9pPr>
          </a:lstStyle>
          <a:p>
            <a:r>
              <a:rPr lang="fr-FR" altLang="fr-FR" dirty="0"/>
              <a:t>Le seuil n’est pas atteint</a:t>
            </a:r>
            <a:br>
              <a:rPr lang="fr-FR" altLang="fr-FR" dirty="0"/>
            </a:br>
            <a:r>
              <a:rPr lang="fr-FR" altLang="fr-FR" sz="1200" b="0" dirty="0"/>
              <a:t>Maintien de l’épargne sur l’</a:t>
            </a:r>
            <a:r>
              <a:rPr lang="fr-FR" altLang="fr-FR" sz="1200" b="0" dirty="0" err="1"/>
              <a:t>UC</a:t>
            </a:r>
            <a:endParaRPr lang="fr-FR" altLang="fr-FR" sz="1200" b="0" dirty="0"/>
          </a:p>
        </p:txBody>
      </p:sp>
      <p:sp>
        <p:nvSpPr>
          <p:cNvPr id="77" name="Line 50"/>
          <p:cNvSpPr>
            <a:spLocks noChangeShapeType="1"/>
          </p:cNvSpPr>
          <p:nvPr/>
        </p:nvSpPr>
        <p:spPr bwMode="auto">
          <a:xfrm flipH="1">
            <a:off x="827088" y="5734050"/>
            <a:ext cx="63373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8" name="Line 51"/>
          <p:cNvSpPr>
            <a:spLocks noChangeShapeType="1"/>
          </p:cNvSpPr>
          <p:nvPr/>
        </p:nvSpPr>
        <p:spPr bwMode="auto">
          <a:xfrm flipV="1">
            <a:off x="755650" y="3933825"/>
            <a:ext cx="0" cy="18002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9" name="Line 31"/>
          <p:cNvSpPr>
            <a:spLocks noChangeShapeType="1"/>
          </p:cNvSpPr>
          <p:nvPr/>
        </p:nvSpPr>
        <p:spPr bwMode="auto">
          <a:xfrm flipH="1">
            <a:off x="741886" y="3645024"/>
            <a:ext cx="6494409"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1" name="Ellipse 80"/>
          <p:cNvSpPr/>
          <p:nvPr/>
        </p:nvSpPr>
        <p:spPr>
          <a:xfrm>
            <a:off x="5760217" y="2264250"/>
            <a:ext cx="1014609" cy="696950"/>
          </a:xfrm>
          <a:prstGeom prst="ellipse">
            <a:avLst/>
          </a:prstGeom>
          <a:noFill/>
          <a:ln>
            <a:solidFill>
              <a:srgbClr val="8E7339"/>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2" name="Connecteur droit avec flèche 81"/>
          <p:cNvCxnSpPr/>
          <p:nvPr/>
        </p:nvCxnSpPr>
        <p:spPr>
          <a:xfrm flipH="1">
            <a:off x="6789455" y="2202767"/>
            <a:ext cx="181272" cy="208042"/>
          </a:xfrm>
          <a:prstGeom prst="straightConnector1">
            <a:avLst/>
          </a:prstGeom>
          <a:ln w="19050">
            <a:solidFill>
              <a:srgbClr val="8E7339"/>
            </a:solidFill>
            <a:tailEnd type="arrow"/>
          </a:ln>
        </p:spPr>
        <p:style>
          <a:lnRef idx="1">
            <a:schemeClr val="accent1"/>
          </a:lnRef>
          <a:fillRef idx="0">
            <a:schemeClr val="accent1"/>
          </a:fillRef>
          <a:effectRef idx="0">
            <a:schemeClr val="accent1"/>
          </a:effectRef>
          <a:fontRef idx="minor">
            <a:schemeClr val="tx1"/>
          </a:fontRef>
        </p:style>
      </p:cxnSp>
      <p:sp>
        <p:nvSpPr>
          <p:cNvPr id="83" name="Line 37"/>
          <p:cNvSpPr>
            <a:spLocks noChangeShapeType="1"/>
          </p:cNvSpPr>
          <p:nvPr/>
        </p:nvSpPr>
        <p:spPr bwMode="auto">
          <a:xfrm>
            <a:off x="6372200" y="3124001"/>
            <a:ext cx="4628" cy="18706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4" name="AutoShape 56"/>
          <p:cNvSpPr>
            <a:spLocks noChangeArrowheads="1"/>
          </p:cNvSpPr>
          <p:nvPr/>
        </p:nvSpPr>
        <p:spPr bwMode="auto">
          <a:xfrm>
            <a:off x="7002685" y="1798080"/>
            <a:ext cx="1944216" cy="647700"/>
          </a:xfrm>
          <a:prstGeom prst="wedgeRoundRectCallout">
            <a:avLst>
              <a:gd name="adj1" fmla="val 49528"/>
              <a:gd name="adj2" fmla="val 47634"/>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200" b="1" dirty="0"/>
              <a:t>Jour de constatation</a:t>
            </a: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9437" y="4304497"/>
            <a:ext cx="648816" cy="648816"/>
          </a:xfrm>
          <a:prstGeom prst="rect">
            <a:avLst/>
          </a:prstGeom>
        </p:spPr>
      </p:pic>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323" y="4113211"/>
            <a:ext cx="528879" cy="528879"/>
          </a:xfrm>
          <a:prstGeom prst="rect">
            <a:avLst/>
          </a:prstGeom>
        </p:spPr>
      </p:pic>
      <p:pic>
        <p:nvPicPr>
          <p:cNvPr id="12" name="Imag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4115" y="3933825"/>
            <a:ext cx="252966" cy="252966"/>
          </a:xfrm>
          <a:prstGeom prst="rect">
            <a:avLst/>
          </a:prstGeom>
        </p:spPr>
      </p:pic>
      <p:pic>
        <p:nvPicPr>
          <p:cNvPr id="91" name="Image 9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1181" y="3508536"/>
            <a:ext cx="214507" cy="214507"/>
          </a:xfrm>
          <a:prstGeom prst="rect">
            <a:avLst/>
          </a:prstGeom>
        </p:spPr>
      </p:pic>
      <p:sp>
        <p:nvSpPr>
          <p:cNvPr id="92" name="ZoneTexte 91"/>
          <p:cNvSpPr txBox="1"/>
          <p:nvPr/>
        </p:nvSpPr>
        <p:spPr>
          <a:xfrm>
            <a:off x="468313" y="921793"/>
            <a:ext cx="8120616" cy="523220"/>
          </a:xfrm>
          <a:prstGeom prst="rect">
            <a:avLst/>
          </a:prstGeom>
          <a:noFill/>
        </p:spPr>
        <p:txBody>
          <a:bodyPr wrap="square" rtlCol="0">
            <a:spAutoFit/>
          </a:bodyPr>
          <a:lstStyle/>
          <a:p>
            <a:r>
              <a:rPr lang="fr-FR" sz="1400" b="1" dirty="0">
                <a:latin typeface="Verdana" panose="020B0604030504040204" pitchFamily="34" charset="0"/>
                <a:ea typeface="Verdana" panose="020B0604030504040204" pitchFamily="34" charset="0"/>
                <a:cs typeface="Verdana" panose="020B0604030504040204" pitchFamily="34" charset="0"/>
              </a:rPr>
              <a:t>Fréquence des contrôles des seuils </a:t>
            </a:r>
          </a:p>
          <a:p>
            <a:pPr marL="171450" indent="-171450">
              <a:buFont typeface="Wingdings" panose="05000000000000000000" pitchFamily="2" charset="2"/>
              <a:buChar char="ü"/>
            </a:pPr>
            <a:r>
              <a:rPr lang="fr-FR" sz="1400" dirty="0">
                <a:latin typeface="Verdana" panose="020B0604030504040204" pitchFamily="34" charset="0"/>
                <a:ea typeface="Verdana" panose="020B0604030504040204" pitchFamily="34" charset="0"/>
                <a:cs typeface="Verdana" panose="020B0604030504040204" pitchFamily="34" charset="0"/>
              </a:rPr>
              <a:t>En cas d’atteinte du seuil, arbitrage effectué le 1</a:t>
            </a:r>
            <a:r>
              <a:rPr lang="fr-FR" sz="1400" baseline="30000" dirty="0">
                <a:latin typeface="Verdana" panose="020B0604030504040204" pitchFamily="34" charset="0"/>
                <a:ea typeface="Verdana" panose="020B0604030504040204" pitchFamily="34" charset="0"/>
                <a:cs typeface="Verdana" panose="020B0604030504040204" pitchFamily="34" charset="0"/>
              </a:rPr>
              <a:t>er</a:t>
            </a:r>
            <a:r>
              <a:rPr lang="fr-FR" sz="1400" dirty="0">
                <a:latin typeface="Verdana" panose="020B0604030504040204" pitchFamily="34" charset="0"/>
                <a:ea typeface="Verdana" panose="020B0604030504040204" pitchFamily="34" charset="0"/>
                <a:cs typeface="Verdana" panose="020B0604030504040204" pitchFamily="34" charset="0"/>
              </a:rPr>
              <a:t> jour ouvré suivant</a:t>
            </a:r>
          </a:p>
        </p:txBody>
      </p:sp>
      <p:pic>
        <p:nvPicPr>
          <p:cNvPr id="42" name="Image 4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0089" y="6207704"/>
            <a:ext cx="650296" cy="650296"/>
          </a:xfrm>
          <a:prstGeom prst="rect">
            <a:avLst/>
          </a:prstGeom>
        </p:spPr>
      </p:pic>
    </p:spTree>
    <p:extLst>
      <p:ext uri="{BB962C8B-B14F-4D97-AF65-F5344CB8AC3E}">
        <p14:creationId xmlns:p14="http://schemas.microsoft.com/office/powerpoint/2010/main" val="1858197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Espace réservé du numéro de diapositive 1"/>
          <p:cNvSpPr>
            <a:spLocks noGrp="1"/>
          </p:cNvSpPr>
          <p:nvPr>
            <p:ph type="sldNum" sz="quarter" idx="10"/>
          </p:nvPr>
        </p:nvSpPr>
        <p:spPr>
          <a:xfrm>
            <a:off x="7342093" y="6420161"/>
            <a:ext cx="1300163" cy="323850"/>
          </a:xfrm>
          <a:noFill/>
        </p:spPr>
        <p:txBody>
          <a:bodyPr/>
          <a:lstStyle>
            <a:lvl1pPr eaLnBrk="0" hangingPunct="0">
              <a:spcBef>
                <a:spcPct val="100000"/>
              </a:spcBef>
              <a:defRPr sz="2000">
                <a:solidFill>
                  <a:srgbClr val="8E7339"/>
                </a:solidFill>
                <a:latin typeface="Verdana" pitchFamily="34" charset="0"/>
              </a:defRPr>
            </a:lvl1pPr>
            <a:lvl2pPr marL="742830" indent="-285702" eaLnBrk="0" hangingPunct="0">
              <a:spcBef>
                <a:spcPct val="20000"/>
              </a:spcBef>
              <a:buChar char="•"/>
              <a:defRPr>
                <a:solidFill>
                  <a:schemeClr val="tx1"/>
                </a:solidFill>
                <a:latin typeface="Verdana" pitchFamily="34" charset="0"/>
              </a:defRPr>
            </a:lvl2pPr>
            <a:lvl3pPr marL="1142815" indent="-228563" eaLnBrk="0" hangingPunct="0">
              <a:spcBef>
                <a:spcPct val="20000"/>
              </a:spcBef>
              <a:buChar char="–"/>
              <a:defRPr sz="1600">
                <a:solidFill>
                  <a:schemeClr val="tx1"/>
                </a:solidFill>
                <a:latin typeface="Verdana" pitchFamily="34" charset="0"/>
              </a:defRPr>
            </a:lvl3pPr>
            <a:lvl4pPr marL="1599940" indent="-228563" eaLnBrk="0" hangingPunct="0">
              <a:spcBef>
                <a:spcPct val="20000"/>
              </a:spcBef>
              <a:buFont typeface="Wingdings" pitchFamily="2" charset="2"/>
              <a:buChar char="ü"/>
              <a:defRPr sz="1400">
                <a:solidFill>
                  <a:schemeClr val="tx1"/>
                </a:solidFill>
                <a:latin typeface="Verdana" pitchFamily="34" charset="0"/>
              </a:defRPr>
            </a:lvl4pPr>
            <a:lvl5pPr marL="2057066" indent="-228563" eaLnBrk="0" hangingPunct="0">
              <a:spcBef>
                <a:spcPct val="20000"/>
              </a:spcBef>
              <a:buChar char="»"/>
              <a:defRPr sz="1200">
                <a:solidFill>
                  <a:schemeClr val="tx1"/>
                </a:solidFill>
                <a:latin typeface="Verdana" pitchFamily="34" charset="0"/>
              </a:defRPr>
            </a:lvl5pPr>
            <a:lvl6pPr marL="2514192" indent="-228563" eaLnBrk="0" fontAlgn="base" hangingPunct="0">
              <a:spcBef>
                <a:spcPct val="20000"/>
              </a:spcBef>
              <a:spcAft>
                <a:spcPct val="0"/>
              </a:spcAft>
              <a:buChar char="»"/>
              <a:defRPr sz="1200">
                <a:solidFill>
                  <a:schemeClr val="tx1"/>
                </a:solidFill>
                <a:latin typeface="Verdana" pitchFamily="34" charset="0"/>
              </a:defRPr>
            </a:lvl6pPr>
            <a:lvl7pPr marL="2971318" indent="-228563" eaLnBrk="0" fontAlgn="base" hangingPunct="0">
              <a:spcBef>
                <a:spcPct val="20000"/>
              </a:spcBef>
              <a:spcAft>
                <a:spcPct val="0"/>
              </a:spcAft>
              <a:buChar char="»"/>
              <a:defRPr sz="1200">
                <a:solidFill>
                  <a:schemeClr val="tx1"/>
                </a:solidFill>
                <a:latin typeface="Verdana" pitchFamily="34" charset="0"/>
              </a:defRPr>
            </a:lvl7pPr>
            <a:lvl8pPr marL="3428445" indent="-228563" eaLnBrk="0" fontAlgn="base" hangingPunct="0">
              <a:spcBef>
                <a:spcPct val="20000"/>
              </a:spcBef>
              <a:spcAft>
                <a:spcPct val="0"/>
              </a:spcAft>
              <a:buChar char="»"/>
              <a:defRPr sz="1200">
                <a:solidFill>
                  <a:schemeClr val="tx1"/>
                </a:solidFill>
                <a:latin typeface="Verdana" pitchFamily="34" charset="0"/>
              </a:defRPr>
            </a:lvl8pPr>
            <a:lvl9pPr marL="3885570" indent="-228563"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fld id="{B9959ADF-BE2E-4556-9CE5-D31796932D92}" type="slidenum">
              <a:rPr lang="fr-FR" altLang="fr-FR" sz="1000" smtClean="0">
                <a:solidFill>
                  <a:schemeClr val="tx1"/>
                </a:solidFill>
              </a:rPr>
              <a:pPr eaLnBrk="1" hangingPunct="1">
                <a:spcBef>
                  <a:spcPct val="0"/>
                </a:spcBef>
              </a:pPr>
              <a:t>15</a:t>
            </a:fld>
            <a:endParaRPr lang="fr-FR" altLang="fr-FR" sz="1000" dirty="0">
              <a:solidFill>
                <a:schemeClr val="tx1"/>
              </a:solidFill>
            </a:endParaRPr>
          </a:p>
        </p:txBody>
      </p:sp>
      <p:sp>
        <p:nvSpPr>
          <p:cNvPr id="19459" name="Titre 1"/>
          <p:cNvSpPr>
            <a:spLocks/>
          </p:cNvSpPr>
          <p:nvPr>
            <p:custDataLst>
              <p:tags r:id="rId1"/>
            </p:custDataLst>
          </p:nvPr>
        </p:nvSpPr>
        <p:spPr bwMode="auto">
          <a:xfrm>
            <a:off x="468313" y="267494"/>
            <a:ext cx="8507413"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defTabSz="864171" eaLnBrk="0" fontAlgn="base" hangingPunct="0">
              <a:spcBef>
                <a:spcPct val="0"/>
              </a:spcBef>
              <a:spcAft>
                <a:spcPct val="0"/>
              </a:spcAft>
            </a:pPr>
            <a:r>
              <a:rPr lang="fr-FR" altLang="fr-FR" sz="2100" b="1" dirty="0">
                <a:solidFill>
                  <a:srgbClr val="8E7339"/>
                </a:solidFill>
                <a:latin typeface="Verdana" panose="020B0604030504040204" pitchFamily="34" charset="0"/>
                <a:ea typeface="Verdana" panose="020B0604030504040204" pitchFamily="34" charset="0"/>
                <a:cs typeface="Verdana" panose="020B0604030504040204" pitchFamily="34" charset="0"/>
              </a:rPr>
              <a:t>Top</a:t>
            </a:r>
            <a:endParaRPr lang="fr-FR" altLang="en-US" sz="2100" b="1"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sp>
        <p:nvSpPr>
          <p:cNvPr id="19461" name="Line 30"/>
          <p:cNvSpPr>
            <a:spLocks noChangeShapeType="1"/>
          </p:cNvSpPr>
          <p:nvPr/>
        </p:nvSpPr>
        <p:spPr bwMode="auto">
          <a:xfrm>
            <a:off x="1262613" y="5341938"/>
            <a:ext cx="69326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19462" name="Line 31"/>
          <p:cNvSpPr>
            <a:spLocks noChangeShapeType="1"/>
          </p:cNvSpPr>
          <p:nvPr/>
        </p:nvSpPr>
        <p:spPr bwMode="auto">
          <a:xfrm flipV="1">
            <a:off x="1813474" y="3862388"/>
            <a:ext cx="6311900" cy="11112"/>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19463" name="Text Box 32"/>
          <p:cNvSpPr txBox="1">
            <a:spLocks noChangeArrowheads="1"/>
          </p:cNvSpPr>
          <p:nvPr/>
        </p:nvSpPr>
        <p:spPr bwMode="auto">
          <a:xfrm>
            <a:off x="786361" y="4160839"/>
            <a:ext cx="1074738" cy="27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200" b="1" dirty="0">
                <a:solidFill>
                  <a:srgbClr val="8071B4"/>
                </a:solidFill>
              </a:rPr>
              <a:t>10 000 €</a:t>
            </a:r>
          </a:p>
        </p:txBody>
      </p:sp>
      <p:sp>
        <p:nvSpPr>
          <p:cNvPr id="19464" name="Line 33"/>
          <p:cNvSpPr>
            <a:spLocks noChangeShapeType="1"/>
          </p:cNvSpPr>
          <p:nvPr/>
        </p:nvSpPr>
        <p:spPr bwMode="auto">
          <a:xfrm flipV="1">
            <a:off x="1813474" y="4260853"/>
            <a:ext cx="6381750" cy="428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19465" name="Text Box 34"/>
          <p:cNvSpPr txBox="1">
            <a:spLocks noChangeArrowheads="1"/>
          </p:cNvSpPr>
          <p:nvPr/>
        </p:nvSpPr>
        <p:spPr bwMode="auto">
          <a:xfrm>
            <a:off x="7752530" y="5401031"/>
            <a:ext cx="745687"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000" dirty="0">
                <a:solidFill>
                  <a:schemeClr val="tx1"/>
                </a:solidFill>
              </a:rPr>
              <a:t>Semaine</a:t>
            </a:r>
          </a:p>
        </p:txBody>
      </p:sp>
      <p:sp>
        <p:nvSpPr>
          <p:cNvPr id="19467" name="Text Box 36"/>
          <p:cNvSpPr txBox="1">
            <a:spLocks noChangeArrowheads="1"/>
          </p:cNvSpPr>
          <p:nvPr/>
        </p:nvSpPr>
        <p:spPr bwMode="auto">
          <a:xfrm>
            <a:off x="811761" y="3759201"/>
            <a:ext cx="1074738" cy="27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200" b="1" dirty="0">
                <a:solidFill>
                  <a:srgbClr val="8071B4"/>
                </a:solidFill>
              </a:rPr>
              <a:t>11 000 €</a:t>
            </a:r>
          </a:p>
        </p:txBody>
      </p:sp>
      <p:sp>
        <p:nvSpPr>
          <p:cNvPr id="19469" name="Freeform 38"/>
          <p:cNvSpPr>
            <a:spLocks/>
          </p:cNvSpPr>
          <p:nvPr/>
        </p:nvSpPr>
        <p:spPr bwMode="auto">
          <a:xfrm>
            <a:off x="1083799" y="5906946"/>
            <a:ext cx="366713" cy="227012"/>
          </a:xfrm>
          <a:custGeom>
            <a:avLst/>
            <a:gdLst>
              <a:gd name="T0" fmla="*/ 0 w 240"/>
              <a:gd name="T1" fmla="*/ 339042422 h 152"/>
              <a:gd name="T2" fmla="*/ 112065965 w 240"/>
              <a:gd name="T3" fmla="*/ 17844338 h 152"/>
              <a:gd name="T4" fmla="*/ 336196367 w 240"/>
              <a:gd name="T5" fmla="*/ 231976394 h 152"/>
              <a:gd name="T6" fmla="*/ 560326768 w 240"/>
              <a:gd name="T7" fmla="*/ 17844338 h 1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0" h="152">
                <a:moveTo>
                  <a:pt x="0" y="152"/>
                </a:moveTo>
                <a:cubicBezTo>
                  <a:pt x="12" y="84"/>
                  <a:pt x="24" y="16"/>
                  <a:pt x="48" y="8"/>
                </a:cubicBezTo>
                <a:cubicBezTo>
                  <a:pt x="72" y="0"/>
                  <a:pt x="112" y="104"/>
                  <a:pt x="144" y="104"/>
                </a:cubicBezTo>
                <a:cubicBezTo>
                  <a:pt x="176" y="104"/>
                  <a:pt x="208" y="56"/>
                  <a:pt x="240" y="8"/>
                </a:cubicBezTo>
              </a:path>
            </a:pathLst>
          </a:custGeom>
          <a:noFill/>
          <a:ln w="28575" cap="flat" cmpd="sng">
            <a:solidFill>
              <a:srgbClr val="8E7339"/>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19470" name="Line 40"/>
          <p:cNvSpPr>
            <a:spLocks noChangeShapeType="1"/>
          </p:cNvSpPr>
          <p:nvPr/>
        </p:nvSpPr>
        <p:spPr bwMode="auto">
          <a:xfrm>
            <a:off x="1792836" y="3240088"/>
            <a:ext cx="0" cy="25130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19471" name="Oval 41"/>
          <p:cNvSpPr>
            <a:spLocks noChangeArrowheads="1"/>
          </p:cNvSpPr>
          <p:nvPr/>
        </p:nvSpPr>
        <p:spPr bwMode="auto">
          <a:xfrm>
            <a:off x="1719813" y="4241799"/>
            <a:ext cx="136525" cy="134938"/>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19472" name="Text Box 42"/>
          <p:cNvSpPr txBox="1">
            <a:spLocks noChangeArrowheads="1"/>
          </p:cNvSpPr>
          <p:nvPr/>
        </p:nvSpPr>
        <p:spPr bwMode="auto">
          <a:xfrm rot="-5400000">
            <a:off x="1509996" y="2842347"/>
            <a:ext cx="518060"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000">
                <a:solidFill>
                  <a:schemeClr val="tx1"/>
                </a:solidFill>
                <a:latin typeface="Arial" pitchFamily="34" charset="0"/>
              </a:rPr>
              <a:t>Euros</a:t>
            </a:r>
          </a:p>
        </p:txBody>
      </p:sp>
      <p:sp>
        <p:nvSpPr>
          <p:cNvPr id="19473" name="Oval 43"/>
          <p:cNvSpPr>
            <a:spLocks noChangeArrowheads="1"/>
          </p:cNvSpPr>
          <p:nvPr/>
        </p:nvSpPr>
        <p:spPr bwMode="auto">
          <a:xfrm>
            <a:off x="1719813" y="3819528"/>
            <a:ext cx="136525" cy="136525"/>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19474" name="Line 44"/>
          <p:cNvSpPr>
            <a:spLocks noChangeShapeType="1"/>
          </p:cNvSpPr>
          <p:nvPr/>
        </p:nvSpPr>
        <p:spPr bwMode="auto">
          <a:xfrm>
            <a:off x="5974311" y="3454401"/>
            <a:ext cx="0" cy="1930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19477" name="Text Box 47"/>
          <p:cNvSpPr txBox="1">
            <a:spLocks noChangeArrowheads="1"/>
          </p:cNvSpPr>
          <p:nvPr/>
        </p:nvSpPr>
        <p:spPr bwMode="auto">
          <a:xfrm>
            <a:off x="1442575" y="5845034"/>
            <a:ext cx="3302000"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000">
                <a:solidFill>
                  <a:schemeClr val="tx1"/>
                </a:solidFill>
              </a:rPr>
              <a:t>Courbe des valeurs liquidatives du support UC</a:t>
            </a:r>
          </a:p>
        </p:txBody>
      </p:sp>
      <p:sp>
        <p:nvSpPr>
          <p:cNvPr id="19478" name="Line 48"/>
          <p:cNvSpPr>
            <a:spLocks noChangeShapeType="1"/>
          </p:cNvSpPr>
          <p:nvPr/>
        </p:nvSpPr>
        <p:spPr bwMode="auto">
          <a:xfrm>
            <a:off x="7661824" y="3883028"/>
            <a:ext cx="0" cy="358775"/>
          </a:xfrm>
          <a:prstGeom prst="line">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19480" name="Text Box 50"/>
          <p:cNvSpPr txBox="1">
            <a:spLocks noChangeArrowheads="1"/>
          </p:cNvSpPr>
          <p:nvPr/>
        </p:nvSpPr>
        <p:spPr bwMode="auto">
          <a:xfrm>
            <a:off x="5441706" y="3102170"/>
            <a:ext cx="1074738" cy="27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200" b="1" dirty="0">
                <a:solidFill>
                  <a:srgbClr val="8071B4"/>
                </a:solidFill>
              </a:rPr>
              <a:t>12 000 €</a:t>
            </a:r>
          </a:p>
        </p:txBody>
      </p:sp>
      <p:sp>
        <p:nvSpPr>
          <p:cNvPr id="19485" name="Line 57"/>
          <p:cNvSpPr>
            <a:spLocks noChangeShapeType="1"/>
          </p:cNvSpPr>
          <p:nvPr/>
        </p:nvSpPr>
        <p:spPr bwMode="auto">
          <a:xfrm flipH="1">
            <a:off x="6047338" y="2965448"/>
            <a:ext cx="1044942" cy="463551"/>
          </a:xfrm>
          <a:prstGeom prst="line">
            <a:avLst/>
          </a:prstGeom>
          <a:noFill/>
          <a:ln w="9525">
            <a:solidFill>
              <a:srgbClr val="722EA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graphicFrame>
        <p:nvGraphicFramePr>
          <p:cNvPr id="29" name="Espace réservé du contenu 4"/>
          <p:cNvGraphicFramePr>
            <a:graphicFrameLocks/>
          </p:cNvGraphicFramePr>
          <p:nvPr>
            <p:extLst>
              <p:ext uri="{D42A27DB-BD31-4B8C-83A1-F6EECF244321}">
                <p14:modId xmlns:p14="http://schemas.microsoft.com/office/powerpoint/2010/main" val="3354644928"/>
              </p:ext>
            </p:extLst>
          </p:nvPr>
        </p:nvGraphicFramePr>
        <p:xfrm>
          <a:off x="251520" y="908720"/>
          <a:ext cx="8369490" cy="1008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0" name="AutoShape 56"/>
          <p:cNvSpPr>
            <a:spLocks noChangeArrowheads="1"/>
          </p:cNvSpPr>
          <p:nvPr/>
        </p:nvSpPr>
        <p:spPr bwMode="auto">
          <a:xfrm>
            <a:off x="63322" y="4612164"/>
            <a:ext cx="1705704" cy="647700"/>
          </a:xfrm>
          <a:prstGeom prst="wedgeRoundRectCallout">
            <a:avLst>
              <a:gd name="adj1" fmla="val 49528"/>
              <a:gd name="adj2" fmla="val 35533"/>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100" dirty="0">
                <a:solidFill>
                  <a:srgbClr val="7030A0"/>
                </a:solidFill>
              </a:rPr>
              <a:t>Investissement initial = </a:t>
            </a:r>
          </a:p>
          <a:p>
            <a:pPr>
              <a:spcBef>
                <a:spcPts val="0"/>
              </a:spcBef>
            </a:pPr>
            <a:r>
              <a:rPr lang="fr-FR" altLang="fr-FR" sz="1100" dirty="0">
                <a:solidFill>
                  <a:srgbClr val="7030A0"/>
                </a:solidFill>
              </a:rPr>
              <a:t>valeur de référence</a:t>
            </a:r>
          </a:p>
        </p:txBody>
      </p:sp>
      <p:sp>
        <p:nvSpPr>
          <p:cNvPr id="31" name="Text Box 44"/>
          <p:cNvSpPr txBox="1">
            <a:spLocks noChangeArrowheads="1"/>
          </p:cNvSpPr>
          <p:nvPr/>
        </p:nvSpPr>
        <p:spPr bwMode="auto">
          <a:xfrm>
            <a:off x="-20593" y="4473664"/>
            <a:ext cx="251618"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1</a:t>
            </a:r>
          </a:p>
        </p:txBody>
      </p:sp>
      <p:sp>
        <p:nvSpPr>
          <p:cNvPr id="33" name="AutoShape 56"/>
          <p:cNvSpPr>
            <a:spLocks noChangeArrowheads="1"/>
          </p:cNvSpPr>
          <p:nvPr/>
        </p:nvSpPr>
        <p:spPr bwMode="auto">
          <a:xfrm>
            <a:off x="7153265" y="2533231"/>
            <a:ext cx="1944216" cy="647700"/>
          </a:xfrm>
          <a:prstGeom prst="wedgeRoundRectCallout">
            <a:avLst>
              <a:gd name="adj1" fmla="val 50424"/>
              <a:gd name="adj2" fmla="val 32844"/>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200" b="1" dirty="0">
                <a:solidFill>
                  <a:srgbClr val="722EA5"/>
                </a:solidFill>
              </a:rPr>
              <a:t>Jour de constatation</a:t>
            </a:r>
          </a:p>
        </p:txBody>
      </p:sp>
      <p:sp>
        <p:nvSpPr>
          <p:cNvPr id="32" name="Text Box 44"/>
          <p:cNvSpPr txBox="1">
            <a:spLocks noChangeArrowheads="1"/>
          </p:cNvSpPr>
          <p:nvPr/>
        </p:nvSpPr>
        <p:spPr bwMode="auto">
          <a:xfrm>
            <a:off x="6611089" y="3314742"/>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3</a:t>
            </a:r>
          </a:p>
        </p:txBody>
      </p:sp>
      <p:sp>
        <p:nvSpPr>
          <p:cNvPr id="34" name="AutoShape 56"/>
          <p:cNvSpPr>
            <a:spLocks noChangeArrowheads="1"/>
          </p:cNvSpPr>
          <p:nvPr/>
        </p:nvSpPr>
        <p:spPr bwMode="auto">
          <a:xfrm>
            <a:off x="2564605" y="2650355"/>
            <a:ext cx="2877101" cy="647700"/>
          </a:xfrm>
          <a:prstGeom prst="wedgeRoundRectCallout">
            <a:avLst>
              <a:gd name="adj1" fmla="val 49199"/>
              <a:gd name="adj2" fmla="val 34189"/>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200" b="1" dirty="0">
                <a:solidFill>
                  <a:schemeClr val="tx1"/>
                </a:solidFill>
              </a:rPr>
              <a:t>Seuil de déclenchement + 10 %</a:t>
            </a:r>
          </a:p>
        </p:txBody>
      </p:sp>
      <p:sp>
        <p:nvSpPr>
          <p:cNvPr id="35" name="Text Box 44"/>
          <p:cNvSpPr txBox="1">
            <a:spLocks noChangeArrowheads="1"/>
          </p:cNvSpPr>
          <p:nvPr/>
        </p:nvSpPr>
        <p:spPr bwMode="auto">
          <a:xfrm>
            <a:off x="2102716" y="2849131"/>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2</a:t>
            </a:r>
          </a:p>
        </p:txBody>
      </p:sp>
      <p:sp>
        <p:nvSpPr>
          <p:cNvPr id="36" name="AutoShape 56"/>
          <p:cNvSpPr>
            <a:spLocks noChangeArrowheads="1"/>
          </p:cNvSpPr>
          <p:nvPr/>
        </p:nvSpPr>
        <p:spPr bwMode="auto">
          <a:xfrm>
            <a:off x="4909508" y="5538004"/>
            <a:ext cx="2625466" cy="647700"/>
          </a:xfrm>
          <a:prstGeom prst="wedgeRoundRectCallout">
            <a:avLst>
              <a:gd name="adj1" fmla="val 49528"/>
              <a:gd name="adj2" fmla="val 47634"/>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marL="182563" eaLnBrk="1" hangingPunct="1"/>
            <a:r>
              <a:rPr lang="fr-FR" altLang="fr-FR" sz="1200" b="1" dirty="0">
                <a:solidFill>
                  <a:schemeClr val="tx1"/>
                </a:solidFill>
              </a:rPr>
              <a:t>Arbitrage total du support de 12 000 € vers l’allocation cible</a:t>
            </a:r>
          </a:p>
        </p:txBody>
      </p:sp>
      <p:sp>
        <p:nvSpPr>
          <p:cNvPr id="37" name="Text Box 44"/>
          <p:cNvSpPr txBox="1">
            <a:spLocks noChangeArrowheads="1"/>
          </p:cNvSpPr>
          <p:nvPr/>
        </p:nvSpPr>
        <p:spPr bwMode="auto">
          <a:xfrm>
            <a:off x="4711690" y="5404654"/>
            <a:ext cx="395635" cy="35227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dirty="0"/>
              <a:t>4</a:t>
            </a:r>
          </a:p>
        </p:txBody>
      </p:sp>
      <p:sp>
        <p:nvSpPr>
          <p:cNvPr id="2" name="Ellipse 1">
            <a:hlinkClick r:id="rId9" action="ppaction://hlinksldjump"/>
          </p:cNvPr>
          <p:cNvSpPr/>
          <p:nvPr/>
        </p:nvSpPr>
        <p:spPr>
          <a:xfrm>
            <a:off x="5570632" y="110350"/>
            <a:ext cx="3071624" cy="64656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Retour sur les options d’arbitrages automatiques</a:t>
            </a:r>
          </a:p>
        </p:txBody>
      </p:sp>
      <p:sp>
        <p:nvSpPr>
          <p:cNvPr id="39" name="Forme libre 38"/>
          <p:cNvSpPr/>
          <p:nvPr/>
        </p:nvSpPr>
        <p:spPr>
          <a:xfrm>
            <a:off x="1777811" y="3863357"/>
            <a:ext cx="455501" cy="453699"/>
          </a:xfrm>
          <a:custGeom>
            <a:avLst/>
            <a:gdLst>
              <a:gd name="connsiteX0" fmla="*/ 0 w 455501"/>
              <a:gd name="connsiteY0" fmla="*/ 453699 h 453699"/>
              <a:gd name="connsiteX1" fmla="*/ 149567 w 455501"/>
              <a:gd name="connsiteY1" fmla="*/ 212352 h 453699"/>
              <a:gd name="connsiteX2" fmla="*/ 319530 w 455501"/>
              <a:gd name="connsiteY2" fmla="*/ 21993 h 453699"/>
              <a:gd name="connsiteX3" fmla="*/ 455501 w 455501"/>
              <a:gd name="connsiteY3" fmla="*/ 11795 h 453699"/>
            </a:gdLst>
            <a:ahLst/>
            <a:cxnLst>
              <a:cxn ang="0">
                <a:pos x="connsiteX0" y="connsiteY0"/>
              </a:cxn>
              <a:cxn ang="0">
                <a:pos x="connsiteX1" y="connsiteY1"/>
              </a:cxn>
              <a:cxn ang="0">
                <a:pos x="connsiteX2" y="connsiteY2"/>
              </a:cxn>
              <a:cxn ang="0">
                <a:pos x="connsiteX3" y="connsiteY3"/>
              </a:cxn>
            </a:cxnLst>
            <a:rect l="l" t="t" r="r" b="b"/>
            <a:pathLst>
              <a:path w="455501" h="453699">
                <a:moveTo>
                  <a:pt x="0" y="453699"/>
                </a:moveTo>
                <a:cubicBezTo>
                  <a:pt x="48156" y="369001"/>
                  <a:pt x="96312" y="284303"/>
                  <a:pt x="149567" y="212352"/>
                </a:cubicBezTo>
                <a:cubicBezTo>
                  <a:pt x="202822" y="140401"/>
                  <a:pt x="268541" y="55419"/>
                  <a:pt x="319530" y="21993"/>
                </a:cubicBezTo>
                <a:cubicBezTo>
                  <a:pt x="370519" y="-11433"/>
                  <a:pt x="413010" y="181"/>
                  <a:pt x="455501" y="11795"/>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Forme libre 39"/>
          <p:cNvSpPr/>
          <p:nvPr/>
        </p:nvSpPr>
        <p:spPr>
          <a:xfrm>
            <a:off x="2178923" y="3867696"/>
            <a:ext cx="1546662" cy="240849"/>
          </a:xfrm>
          <a:custGeom>
            <a:avLst/>
            <a:gdLst>
              <a:gd name="connsiteX0" fmla="*/ 0 w 1546662"/>
              <a:gd name="connsiteY0" fmla="*/ 4057 h 240849"/>
              <a:gd name="connsiteX1" fmla="*/ 81583 w 1546662"/>
              <a:gd name="connsiteY1" fmla="*/ 31251 h 240849"/>
              <a:gd name="connsiteX2" fmla="*/ 390915 w 1546662"/>
              <a:gd name="connsiteY2" fmla="*/ 235207 h 240849"/>
              <a:gd name="connsiteX3" fmla="*/ 1220334 w 1546662"/>
              <a:gd name="connsiteY3" fmla="*/ 170621 h 240849"/>
              <a:gd name="connsiteX4" fmla="*/ 1451483 w 1546662"/>
              <a:gd name="connsiteY4" fmla="*/ 31251 h 240849"/>
              <a:gd name="connsiteX5" fmla="*/ 1546662 w 1546662"/>
              <a:gd name="connsiteY5" fmla="*/ 44848 h 24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6662" h="240849">
                <a:moveTo>
                  <a:pt x="0" y="4057"/>
                </a:moveTo>
                <a:cubicBezTo>
                  <a:pt x="8215" y="-1609"/>
                  <a:pt x="16431" y="-7274"/>
                  <a:pt x="81583" y="31251"/>
                </a:cubicBezTo>
                <a:cubicBezTo>
                  <a:pt x="146736" y="69776"/>
                  <a:pt x="201123" y="211979"/>
                  <a:pt x="390915" y="235207"/>
                </a:cubicBezTo>
                <a:cubicBezTo>
                  <a:pt x="580707" y="258435"/>
                  <a:pt x="1043573" y="204614"/>
                  <a:pt x="1220334" y="170621"/>
                </a:cubicBezTo>
                <a:cubicBezTo>
                  <a:pt x="1397095" y="136628"/>
                  <a:pt x="1397095" y="52213"/>
                  <a:pt x="1451483" y="31251"/>
                </a:cubicBezTo>
                <a:cubicBezTo>
                  <a:pt x="1505871" y="10289"/>
                  <a:pt x="1526266" y="27568"/>
                  <a:pt x="1546662" y="44848"/>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Forme libre 40"/>
          <p:cNvSpPr/>
          <p:nvPr/>
        </p:nvSpPr>
        <p:spPr>
          <a:xfrm>
            <a:off x="3684794" y="3898947"/>
            <a:ext cx="844742" cy="361872"/>
          </a:xfrm>
          <a:custGeom>
            <a:avLst/>
            <a:gdLst>
              <a:gd name="connsiteX0" fmla="*/ 0 w 844742"/>
              <a:gd name="connsiteY0" fmla="*/ 0 h 361872"/>
              <a:gd name="connsiteX1" fmla="*/ 384116 w 844742"/>
              <a:gd name="connsiteY1" fmla="*/ 139370 h 361872"/>
              <a:gd name="connsiteX2" fmla="*/ 802225 w 844742"/>
              <a:gd name="connsiteY2" fmla="*/ 343325 h 361872"/>
              <a:gd name="connsiteX3" fmla="*/ 809023 w 844742"/>
              <a:gd name="connsiteY3" fmla="*/ 339926 h 361872"/>
            </a:gdLst>
            <a:ahLst/>
            <a:cxnLst>
              <a:cxn ang="0">
                <a:pos x="connsiteX0" y="connsiteY0"/>
              </a:cxn>
              <a:cxn ang="0">
                <a:pos x="connsiteX1" y="connsiteY1"/>
              </a:cxn>
              <a:cxn ang="0">
                <a:pos x="connsiteX2" y="connsiteY2"/>
              </a:cxn>
              <a:cxn ang="0">
                <a:pos x="connsiteX3" y="connsiteY3"/>
              </a:cxn>
            </a:cxnLst>
            <a:rect l="l" t="t" r="r" b="b"/>
            <a:pathLst>
              <a:path w="844742" h="361872">
                <a:moveTo>
                  <a:pt x="0" y="0"/>
                </a:moveTo>
                <a:cubicBezTo>
                  <a:pt x="125206" y="41074"/>
                  <a:pt x="250412" y="82149"/>
                  <a:pt x="384116" y="139370"/>
                </a:cubicBezTo>
                <a:cubicBezTo>
                  <a:pt x="517820" y="196591"/>
                  <a:pt x="731407" y="309899"/>
                  <a:pt x="802225" y="343325"/>
                </a:cubicBezTo>
                <a:cubicBezTo>
                  <a:pt x="873043" y="376751"/>
                  <a:pt x="841033" y="358338"/>
                  <a:pt x="809023" y="339926"/>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orme libre 41"/>
          <p:cNvSpPr/>
          <p:nvPr/>
        </p:nvSpPr>
        <p:spPr>
          <a:xfrm>
            <a:off x="4479925" y="3876675"/>
            <a:ext cx="419100" cy="403739"/>
          </a:xfrm>
          <a:custGeom>
            <a:avLst/>
            <a:gdLst>
              <a:gd name="connsiteX0" fmla="*/ 0 w 419100"/>
              <a:gd name="connsiteY0" fmla="*/ 368300 h 403739"/>
              <a:gd name="connsiteX1" fmla="*/ 177800 w 419100"/>
              <a:gd name="connsiteY1" fmla="*/ 368300 h 403739"/>
              <a:gd name="connsiteX2" fmla="*/ 419100 w 419100"/>
              <a:gd name="connsiteY2" fmla="*/ 0 h 403739"/>
            </a:gdLst>
            <a:ahLst/>
            <a:cxnLst>
              <a:cxn ang="0">
                <a:pos x="connsiteX0" y="connsiteY0"/>
              </a:cxn>
              <a:cxn ang="0">
                <a:pos x="connsiteX1" y="connsiteY1"/>
              </a:cxn>
              <a:cxn ang="0">
                <a:pos x="connsiteX2" y="connsiteY2"/>
              </a:cxn>
            </a:cxnLst>
            <a:rect l="l" t="t" r="r" b="b"/>
            <a:pathLst>
              <a:path w="419100" h="403739">
                <a:moveTo>
                  <a:pt x="0" y="368300"/>
                </a:moveTo>
                <a:cubicBezTo>
                  <a:pt x="53975" y="398991"/>
                  <a:pt x="107950" y="429683"/>
                  <a:pt x="177800" y="368300"/>
                </a:cubicBezTo>
                <a:cubicBezTo>
                  <a:pt x="247650" y="306917"/>
                  <a:pt x="333375" y="153458"/>
                  <a:pt x="419100" y="0"/>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Forme libre 42"/>
          <p:cNvSpPr/>
          <p:nvPr/>
        </p:nvSpPr>
        <p:spPr>
          <a:xfrm>
            <a:off x="4911926" y="3453242"/>
            <a:ext cx="1040172" cy="476383"/>
          </a:xfrm>
          <a:custGeom>
            <a:avLst/>
            <a:gdLst>
              <a:gd name="connsiteX0" fmla="*/ 0 w 1040172"/>
              <a:gd name="connsiteY0" fmla="*/ 418511 h 476383"/>
              <a:gd name="connsiteX1" fmla="*/ 469097 w 1040172"/>
              <a:gd name="connsiteY1" fmla="*/ 445705 h 476383"/>
              <a:gd name="connsiteX2" fmla="*/ 751235 w 1040172"/>
              <a:gd name="connsiteY2" fmla="*/ 44593 h 476383"/>
              <a:gd name="connsiteX3" fmla="*/ 1040172 w 1040172"/>
              <a:gd name="connsiteY3" fmla="*/ 27597 h 476383"/>
            </a:gdLst>
            <a:ahLst/>
            <a:cxnLst>
              <a:cxn ang="0">
                <a:pos x="connsiteX0" y="connsiteY0"/>
              </a:cxn>
              <a:cxn ang="0">
                <a:pos x="connsiteX1" y="connsiteY1"/>
              </a:cxn>
              <a:cxn ang="0">
                <a:pos x="connsiteX2" y="connsiteY2"/>
              </a:cxn>
              <a:cxn ang="0">
                <a:pos x="connsiteX3" y="connsiteY3"/>
              </a:cxn>
            </a:cxnLst>
            <a:rect l="l" t="t" r="r" b="b"/>
            <a:pathLst>
              <a:path w="1040172" h="476383">
                <a:moveTo>
                  <a:pt x="0" y="418511"/>
                </a:moveTo>
                <a:cubicBezTo>
                  <a:pt x="171945" y="463268"/>
                  <a:pt x="343891" y="508025"/>
                  <a:pt x="469097" y="445705"/>
                </a:cubicBezTo>
                <a:cubicBezTo>
                  <a:pt x="594303" y="383385"/>
                  <a:pt x="656056" y="114278"/>
                  <a:pt x="751235" y="44593"/>
                </a:cubicBezTo>
                <a:cubicBezTo>
                  <a:pt x="846414" y="-25092"/>
                  <a:pt x="943293" y="1252"/>
                  <a:pt x="1040172" y="27597"/>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orme libre 43"/>
          <p:cNvSpPr/>
          <p:nvPr/>
        </p:nvSpPr>
        <p:spPr>
          <a:xfrm>
            <a:off x="5994400" y="3463925"/>
            <a:ext cx="577850" cy="482600"/>
          </a:xfrm>
          <a:custGeom>
            <a:avLst/>
            <a:gdLst>
              <a:gd name="connsiteX0" fmla="*/ 0 w 577850"/>
              <a:gd name="connsiteY0" fmla="*/ 0 h 482600"/>
              <a:gd name="connsiteX1" fmla="*/ 219075 w 577850"/>
              <a:gd name="connsiteY1" fmla="*/ 101600 h 482600"/>
              <a:gd name="connsiteX2" fmla="*/ 577850 w 577850"/>
              <a:gd name="connsiteY2" fmla="*/ 482600 h 482600"/>
            </a:gdLst>
            <a:ahLst/>
            <a:cxnLst>
              <a:cxn ang="0">
                <a:pos x="connsiteX0" y="connsiteY0"/>
              </a:cxn>
              <a:cxn ang="0">
                <a:pos x="connsiteX1" y="connsiteY1"/>
              </a:cxn>
              <a:cxn ang="0">
                <a:pos x="connsiteX2" y="connsiteY2"/>
              </a:cxn>
            </a:cxnLst>
            <a:rect l="l" t="t" r="r" b="b"/>
            <a:pathLst>
              <a:path w="577850" h="482600">
                <a:moveTo>
                  <a:pt x="0" y="0"/>
                </a:moveTo>
                <a:cubicBezTo>
                  <a:pt x="61383" y="10583"/>
                  <a:pt x="122767" y="21167"/>
                  <a:pt x="219075" y="101600"/>
                </a:cubicBezTo>
                <a:cubicBezTo>
                  <a:pt x="315383" y="182033"/>
                  <a:pt x="446616" y="332316"/>
                  <a:pt x="577850" y="482600"/>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Oval 43"/>
          <p:cNvSpPr>
            <a:spLocks noChangeArrowheads="1"/>
          </p:cNvSpPr>
          <p:nvPr/>
        </p:nvSpPr>
        <p:spPr bwMode="auto">
          <a:xfrm>
            <a:off x="2102716" y="3799311"/>
            <a:ext cx="136525" cy="136525"/>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6" name="Oval 43"/>
          <p:cNvSpPr>
            <a:spLocks noChangeArrowheads="1"/>
          </p:cNvSpPr>
          <p:nvPr/>
        </p:nvSpPr>
        <p:spPr bwMode="auto">
          <a:xfrm>
            <a:off x="3588142" y="3851595"/>
            <a:ext cx="136525" cy="136525"/>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7" name="Oval 43"/>
          <p:cNvSpPr>
            <a:spLocks noChangeArrowheads="1"/>
          </p:cNvSpPr>
          <p:nvPr/>
        </p:nvSpPr>
        <p:spPr bwMode="auto">
          <a:xfrm>
            <a:off x="4479925" y="4183063"/>
            <a:ext cx="136525" cy="136525"/>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9" name="Oval 43"/>
          <p:cNvSpPr>
            <a:spLocks noChangeArrowheads="1"/>
          </p:cNvSpPr>
          <p:nvPr/>
        </p:nvSpPr>
        <p:spPr bwMode="auto">
          <a:xfrm>
            <a:off x="4843663" y="3846515"/>
            <a:ext cx="136525" cy="136525"/>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19476" name="Oval 46"/>
          <p:cNvSpPr>
            <a:spLocks noChangeArrowheads="1"/>
          </p:cNvSpPr>
          <p:nvPr/>
        </p:nvSpPr>
        <p:spPr bwMode="auto">
          <a:xfrm>
            <a:off x="5910813" y="3390900"/>
            <a:ext cx="136525" cy="134938"/>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Tree>
    <p:extLst>
      <p:ext uri="{BB962C8B-B14F-4D97-AF65-F5344CB8AC3E}">
        <p14:creationId xmlns:p14="http://schemas.microsoft.com/office/powerpoint/2010/main" val="329126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463"/>
                                        </p:tgtEl>
                                        <p:attrNameLst>
                                          <p:attrName>style.visibility</p:attrName>
                                        </p:attrNameLst>
                                      </p:cBhvr>
                                      <p:to>
                                        <p:strVal val="visible"/>
                                      </p:to>
                                    </p:set>
                                    <p:animEffect transition="in" filter="fade">
                                      <p:cBhvr>
                                        <p:cTn id="7" dur="1000"/>
                                        <p:tgtEl>
                                          <p:spTgt spid="19463"/>
                                        </p:tgtEl>
                                      </p:cBhvr>
                                    </p:animEffect>
                                    <p:anim calcmode="lin" valueType="num">
                                      <p:cBhvr>
                                        <p:cTn id="8" dur="1000" fill="hold"/>
                                        <p:tgtEl>
                                          <p:spTgt spid="19463"/>
                                        </p:tgtEl>
                                        <p:attrNameLst>
                                          <p:attrName>ppt_x</p:attrName>
                                        </p:attrNameLst>
                                      </p:cBhvr>
                                      <p:tavLst>
                                        <p:tav tm="0">
                                          <p:val>
                                            <p:strVal val="#ppt_x"/>
                                          </p:val>
                                        </p:tav>
                                        <p:tav tm="100000">
                                          <p:val>
                                            <p:strVal val="#ppt_x"/>
                                          </p:val>
                                        </p:tav>
                                      </p:tavLst>
                                    </p:anim>
                                    <p:anim calcmode="lin" valueType="num">
                                      <p:cBhvr>
                                        <p:cTn id="9" dur="1000" fill="hold"/>
                                        <p:tgtEl>
                                          <p:spTgt spid="1946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9467"/>
                                        </p:tgtEl>
                                        <p:attrNameLst>
                                          <p:attrName>style.visibility</p:attrName>
                                        </p:attrNameLst>
                                      </p:cBhvr>
                                      <p:to>
                                        <p:strVal val="visible"/>
                                      </p:to>
                                    </p:set>
                                    <p:animEffect transition="in" filter="fade">
                                      <p:cBhvr>
                                        <p:cTn id="13" dur="1000"/>
                                        <p:tgtEl>
                                          <p:spTgt spid="19467"/>
                                        </p:tgtEl>
                                      </p:cBhvr>
                                    </p:animEffect>
                                    <p:anim calcmode="lin" valueType="num">
                                      <p:cBhvr>
                                        <p:cTn id="14" dur="1000" fill="hold"/>
                                        <p:tgtEl>
                                          <p:spTgt spid="19467"/>
                                        </p:tgtEl>
                                        <p:attrNameLst>
                                          <p:attrName>ppt_x</p:attrName>
                                        </p:attrNameLst>
                                      </p:cBhvr>
                                      <p:tavLst>
                                        <p:tav tm="0">
                                          <p:val>
                                            <p:strVal val="#ppt_x"/>
                                          </p:val>
                                        </p:tav>
                                        <p:tav tm="100000">
                                          <p:val>
                                            <p:strVal val="#ppt_x"/>
                                          </p:val>
                                        </p:tav>
                                      </p:tavLst>
                                    </p:anim>
                                    <p:anim calcmode="lin" valueType="num">
                                      <p:cBhvr>
                                        <p:cTn id="15" dur="1000" fill="hold"/>
                                        <p:tgtEl>
                                          <p:spTgt spid="1946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500"/>
                                        <p:tgtEl>
                                          <p:spTgt spid="39"/>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down)">
                                      <p:cBhvr>
                                        <p:cTn id="29" dur="500"/>
                                        <p:tgtEl>
                                          <p:spTgt spid="40"/>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anim calcmode="lin" valueType="num">
                                      <p:cBhvr>
                                        <p:cTn id="34" dur="1000" fill="hold"/>
                                        <p:tgtEl>
                                          <p:spTgt spid="34"/>
                                        </p:tgtEl>
                                        <p:attrNameLst>
                                          <p:attrName>ppt_x</p:attrName>
                                        </p:attrNameLst>
                                      </p:cBhvr>
                                      <p:tavLst>
                                        <p:tav tm="0">
                                          <p:val>
                                            <p:strVal val="#ppt_x"/>
                                          </p:val>
                                        </p:tav>
                                        <p:tav tm="100000">
                                          <p:val>
                                            <p:strVal val="#ppt_x"/>
                                          </p:val>
                                        </p:tav>
                                      </p:tavLst>
                                    </p:anim>
                                    <p:anim calcmode="lin" valueType="num">
                                      <p:cBhvr>
                                        <p:cTn id="35" dur="1000" fill="hold"/>
                                        <p:tgtEl>
                                          <p:spTgt spid="34"/>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22" presetClass="entr" presetSubtype="4"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down)">
                                      <p:cBhvr>
                                        <p:cTn id="39" dur="500"/>
                                        <p:tgtEl>
                                          <p:spTgt spid="41"/>
                                        </p:tgtEl>
                                      </p:cBhvr>
                                    </p:animEffect>
                                  </p:childTnLst>
                                </p:cTn>
                              </p:par>
                            </p:childTnLst>
                          </p:cTn>
                        </p:par>
                        <p:par>
                          <p:cTn id="40" fill="hold">
                            <p:stCondLst>
                              <p:cond delay="5500"/>
                            </p:stCondLst>
                            <p:childTnLst>
                              <p:par>
                                <p:cTn id="41" presetID="22" presetClass="entr" presetSubtype="4"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childTnLst>
                          </p:cTn>
                        </p:par>
                        <p:par>
                          <p:cTn id="44" fill="hold">
                            <p:stCondLst>
                              <p:cond delay="6000"/>
                            </p:stCondLst>
                            <p:childTnLst>
                              <p:par>
                                <p:cTn id="45" presetID="22" presetClass="entr" presetSubtype="4"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down)">
                                      <p:cBhvr>
                                        <p:cTn id="47" dur="500"/>
                                        <p:tgtEl>
                                          <p:spTgt spid="43"/>
                                        </p:tgtEl>
                                      </p:cBhvr>
                                    </p:animEffect>
                                  </p:childTnLst>
                                </p:cTn>
                              </p:par>
                            </p:childTnLst>
                          </p:cTn>
                        </p:par>
                        <p:par>
                          <p:cTn id="48" fill="hold">
                            <p:stCondLst>
                              <p:cond delay="6500"/>
                            </p:stCondLst>
                            <p:childTnLst>
                              <p:par>
                                <p:cTn id="49" presetID="42" presetClass="entr" presetSubtype="0" fill="hold" grpId="0" nodeType="afterEffect">
                                  <p:stCondLst>
                                    <p:cond delay="0"/>
                                  </p:stCondLst>
                                  <p:childTnLst>
                                    <p:set>
                                      <p:cBhvr>
                                        <p:cTn id="50" dur="1" fill="hold">
                                          <p:stCondLst>
                                            <p:cond delay="0"/>
                                          </p:stCondLst>
                                        </p:cTn>
                                        <p:tgtEl>
                                          <p:spTgt spid="19480"/>
                                        </p:tgtEl>
                                        <p:attrNameLst>
                                          <p:attrName>style.visibility</p:attrName>
                                        </p:attrNameLst>
                                      </p:cBhvr>
                                      <p:to>
                                        <p:strVal val="visible"/>
                                      </p:to>
                                    </p:set>
                                    <p:animEffect transition="in" filter="fade">
                                      <p:cBhvr>
                                        <p:cTn id="51" dur="1000"/>
                                        <p:tgtEl>
                                          <p:spTgt spid="19480"/>
                                        </p:tgtEl>
                                      </p:cBhvr>
                                    </p:animEffect>
                                    <p:anim calcmode="lin" valueType="num">
                                      <p:cBhvr>
                                        <p:cTn id="52" dur="1000" fill="hold"/>
                                        <p:tgtEl>
                                          <p:spTgt spid="19480"/>
                                        </p:tgtEl>
                                        <p:attrNameLst>
                                          <p:attrName>ppt_x</p:attrName>
                                        </p:attrNameLst>
                                      </p:cBhvr>
                                      <p:tavLst>
                                        <p:tav tm="0">
                                          <p:val>
                                            <p:strVal val="#ppt_x"/>
                                          </p:val>
                                        </p:tav>
                                        <p:tav tm="100000">
                                          <p:val>
                                            <p:strVal val="#ppt_x"/>
                                          </p:val>
                                        </p:tav>
                                      </p:tavLst>
                                    </p:anim>
                                    <p:anim calcmode="lin" valueType="num">
                                      <p:cBhvr>
                                        <p:cTn id="53" dur="1000" fill="hold"/>
                                        <p:tgtEl>
                                          <p:spTgt spid="19480"/>
                                        </p:tgtEl>
                                        <p:attrNameLst>
                                          <p:attrName>ppt_y</p:attrName>
                                        </p:attrNameLst>
                                      </p:cBhvr>
                                      <p:tavLst>
                                        <p:tav tm="0">
                                          <p:val>
                                            <p:strVal val="#ppt_y+.1"/>
                                          </p:val>
                                        </p:tav>
                                        <p:tav tm="100000">
                                          <p:val>
                                            <p:strVal val="#ppt_y"/>
                                          </p:val>
                                        </p:tav>
                                      </p:tavLst>
                                    </p:anim>
                                  </p:childTnLst>
                                </p:cTn>
                              </p:par>
                            </p:childTnLst>
                          </p:cTn>
                        </p:par>
                        <p:par>
                          <p:cTn id="54" fill="hold">
                            <p:stCondLst>
                              <p:cond delay="7500"/>
                            </p:stCondLst>
                            <p:childTnLst>
                              <p:par>
                                <p:cTn id="55" presetID="42" presetClass="entr" presetSubtype="0" fill="hold" grpId="0" nodeType="afterEffect">
                                  <p:stCondLst>
                                    <p:cond delay="0"/>
                                  </p:stCondLst>
                                  <p:childTnLst>
                                    <p:set>
                                      <p:cBhvr>
                                        <p:cTn id="56" dur="1" fill="hold">
                                          <p:stCondLst>
                                            <p:cond delay="0"/>
                                          </p:stCondLst>
                                        </p:cTn>
                                        <p:tgtEl>
                                          <p:spTgt spid="19485"/>
                                        </p:tgtEl>
                                        <p:attrNameLst>
                                          <p:attrName>style.visibility</p:attrName>
                                        </p:attrNameLst>
                                      </p:cBhvr>
                                      <p:to>
                                        <p:strVal val="visible"/>
                                      </p:to>
                                    </p:set>
                                    <p:animEffect transition="in" filter="fade">
                                      <p:cBhvr>
                                        <p:cTn id="57" dur="1000"/>
                                        <p:tgtEl>
                                          <p:spTgt spid="19485"/>
                                        </p:tgtEl>
                                      </p:cBhvr>
                                    </p:animEffect>
                                    <p:anim calcmode="lin" valueType="num">
                                      <p:cBhvr>
                                        <p:cTn id="58" dur="1000" fill="hold"/>
                                        <p:tgtEl>
                                          <p:spTgt spid="19485"/>
                                        </p:tgtEl>
                                        <p:attrNameLst>
                                          <p:attrName>ppt_x</p:attrName>
                                        </p:attrNameLst>
                                      </p:cBhvr>
                                      <p:tavLst>
                                        <p:tav tm="0">
                                          <p:val>
                                            <p:strVal val="#ppt_x"/>
                                          </p:val>
                                        </p:tav>
                                        <p:tav tm="100000">
                                          <p:val>
                                            <p:strVal val="#ppt_x"/>
                                          </p:val>
                                        </p:tav>
                                      </p:tavLst>
                                    </p:anim>
                                    <p:anim calcmode="lin" valueType="num">
                                      <p:cBhvr>
                                        <p:cTn id="59" dur="1000" fill="hold"/>
                                        <p:tgtEl>
                                          <p:spTgt spid="19485"/>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42"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childTnLst>
                          </p:cTn>
                        </p:par>
                        <p:par>
                          <p:cTn id="66" fill="hold">
                            <p:stCondLst>
                              <p:cond delay="9500"/>
                            </p:stCondLst>
                            <p:childTnLst>
                              <p:par>
                                <p:cTn id="67" presetID="42"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1000"/>
                                        <p:tgtEl>
                                          <p:spTgt spid="33"/>
                                        </p:tgtEl>
                                      </p:cBhvr>
                                    </p:animEffect>
                                    <p:anim calcmode="lin" valueType="num">
                                      <p:cBhvr>
                                        <p:cTn id="70" dur="1000" fill="hold"/>
                                        <p:tgtEl>
                                          <p:spTgt spid="33"/>
                                        </p:tgtEl>
                                        <p:attrNameLst>
                                          <p:attrName>ppt_x</p:attrName>
                                        </p:attrNameLst>
                                      </p:cBhvr>
                                      <p:tavLst>
                                        <p:tav tm="0">
                                          <p:val>
                                            <p:strVal val="#ppt_x"/>
                                          </p:val>
                                        </p:tav>
                                        <p:tav tm="100000">
                                          <p:val>
                                            <p:strVal val="#ppt_x"/>
                                          </p:val>
                                        </p:tav>
                                      </p:tavLst>
                                    </p:anim>
                                    <p:anim calcmode="lin" valueType="num">
                                      <p:cBhvr>
                                        <p:cTn id="71" dur="1000" fill="hold"/>
                                        <p:tgtEl>
                                          <p:spTgt spid="33"/>
                                        </p:tgtEl>
                                        <p:attrNameLst>
                                          <p:attrName>ppt_y</p:attrName>
                                        </p:attrNameLst>
                                      </p:cBhvr>
                                      <p:tavLst>
                                        <p:tav tm="0">
                                          <p:val>
                                            <p:strVal val="#ppt_y+.1"/>
                                          </p:val>
                                        </p:tav>
                                        <p:tav tm="100000">
                                          <p:val>
                                            <p:strVal val="#ppt_y"/>
                                          </p:val>
                                        </p:tav>
                                      </p:tavLst>
                                    </p:anim>
                                  </p:childTnLst>
                                </p:cTn>
                              </p:par>
                            </p:childTnLst>
                          </p:cTn>
                        </p:par>
                        <p:par>
                          <p:cTn id="72" fill="hold">
                            <p:stCondLst>
                              <p:cond delay="10500"/>
                            </p:stCondLst>
                            <p:childTnLst>
                              <p:par>
                                <p:cTn id="73" presetID="22" presetClass="entr" presetSubtype="4"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down)">
                                      <p:cBhvr>
                                        <p:cTn id="75" dur="500"/>
                                        <p:tgtEl>
                                          <p:spTgt spid="44"/>
                                        </p:tgtEl>
                                      </p:cBhvr>
                                    </p:animEffect>
                                  </p:childTnLst>
                                </p:cTn>
                              </p:par>
                            </p:childTnLst>
                          </p:cTn>
                        </p:par>
                        <p:par>
                          <p:cTn id="76" fill="hold">
                            <p:stCondLst>
                              <p:cond delay="11000"/>
                            </p:stCondLst>
                            <p:childTnLst>
                              <p:par>
                                <p:cTn id="77" presetID="42" presetClass="entr" presetSubtype="0" fill="hold" grpId="0" nodeType="afterEffect">
                                  <p:stCondLst>
                                    <p:cond delay="0"/>
                                  </p:stCondLst>
                                  <p:childTnLst>
                                    <p:set>
                                      <p:cBhvr>
                                        <p:cTn id="78" dur="1" fill="hold">
                                          <p:stCondLst>
                                            <p:cond delay="0"/>
                                          </p:stCondLst>
                                        </p:cTn>
                                        <p:tgtEl>
                                          <p:spTgt spid="19474"/>
                                        </p:tgtEl>
                                        <p:attrNameLst>
                                          <p:attrName>style.visibility</p:attrName>
                                        </p:attrNameLst>
                                      </p:cBhvr>
                                      <p:to>
                                        <p:strVal val="visible"/>
                                      </p:to>
                                    </p:set>
                                    <p:animEffect transition="in" filter="fade">
                                      <p:cBhvr>
                                        <p:cTn id="79" dur="1000"/>
                                        <p:tgtEl>
                                          <p:spTgt spid="19474"/>
                                        </p:tgtEl>
                                      </p:cBhvr>
                                    </p:animEffect>
                                    <p:anim calcmode="lin" valueType="num">
                                      <p:cBhvr>
                                        <p:cTn id="80" dur="1000" fill="hold"/>
                                        <p:tgtEl>
                                          <p:spTgt spid="19474"/>
                                        </p:tgtEl>
                                        <p:attrNameLst>
                                          <p:attrName>ppt_x</p:attrName>
                                        </p:attrNameLst>
                                      </p:cBhvr>
                                      <p:tavLst>
                                        <p:tav tm="0">
                                          <p:val>
                                            <p:strVal val="#ppt_x"/>
                                          </p:val>
                                        </p:tav>
                                        <p:tav tm="100000">
                                          <p:val>
                                            <p:strVal val="#ppt_x"/>
                                          </p:val>
                                        </p:tav>
                                      </p:tavLst>
                                    </p:anim>
                                    <p:anim calcmode="lin" valueType="num">
                                      <p:cBhvr>
                                        <p:cTn id="81" dur="1000" fill="hold"/>
                                        <p:tgtEl>
                                          <p:spTgt spid="19474"/>
                                        </p:tgtEl>
                                        <p:attrNameLst>
                                          <p:attrName>ppt_y</p:attrName>
                                        </p:attrNameLst>
                                      </p:cBhvr>
                                      <p:tavLst>
                                        <p:tav tm="0">
                                          <p:val>
                                            <p:strVal val="#ppt_y+.1"/>
                                          </p:val>
                                        </p:tav>
                                        <p:tav tm="100000">
                                          <p:val>
                                            <p:strVal val="#ppt_y"/>
                                          </p:val>
                                        </p:tav>
                                      </p:tavLst>
                                    </p:anim>
                                  </p:childTnLst>
                                </p:cTn>
                              </p:par>
                            </p:childTnLst>
                          </p:cTn>
                        </p:par>
                        <p:par>
                          <p:cTn id="82" fill="hold">
                            <p:stCondLst>
                              <p:cond delay="120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3000"/>
                            </p:stCondLst>
                            <p:childTnLst>
                              <p:par>
                                <p:cTn id="89" presetID="42" presetClass="entr" presetSubtype="0"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1000"/>
                                        <p:tgtEl>
                                          <p:spTgt spid="36"/>
                                        </p:tgtEl>
                                      </p:cBhvr>
                                    </p:animEffect>
                                    <p:anim calcmode="lin" valueType="num">
                                      <p:cBhvr>
                                        <p:cTn id="92" dur="1000" fill="hold"/>
                                        <p:tgtEl>
                                          <p:spTgt spid="36"/>
                                        </p:tgtEl>
                                        <p:attrNameLst>
                                          <p:attrName>ppt_x</p:attrName>
                                        </p:attrNameLst>
                                      </p:cBhvr>
                                      <p:tavLst>
                                        <p:tav tm="0">
                                          <p:val>
                                            <p:strVal val="#ppt_x"/>
                                          </p:val>
                                        </p:tav>
                                        <p:tav tm="100000">
                                          <p:val>
                                            <p:strVal val="#ppt_x"/>
                                          </p:val>
                                        </p:tav>
                                      </p:tavLst>
                                    </p:anim>
                                    <p:anim calcmode="lin" valueType="num">
                                      <p:cBhvr>
                                        <p:cTn id="9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p:bldP spid="19467" grpId="0"/>
      <p:bldP spid="19474" grpId="0" animBg="1"/>
      <p:bldP spid="19480" grpId="0"/>
      <p:bldP spid="19485" grpId="0" animBg="1"/>
      <p:bldP spid="33" grpId="0" animBg="1"/>
      <p:bldP spid="32" grpId="0" animBg="1"/>
      <p:bldP spid="34" grpId="0" animBg="1"/>
      <p:bldP spid="35" grpId="0" animBg="1"/>
      <p:bldP spid="36" grpId="0" animBg="1"/>
      <p:bldP spid="37" grpId="0" animBg="1"/>
      <p:bldP spid="39" grpId="0" animBg="1"/>
      <p:bldP spid="40" grpId="0" animBg="1"/>
      <p:bldP spid="41" grpId="0" animBg="1"/>
      <p:bldP spid="42" grpId="0" animBg="1"/>
      <p:bldP spid="43"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Espace réservé du numéro de diapositive 1"/>
          <p:cNvSpPr>
            <a:spLocks noGrp="1"/>
          </p:cNvSpPr>
          <p:nvPr>
            <p:ph type="sldNum" sz="quarter" idx="10"/>
          </p:nvPr>
        </p:nvSpPr>
        <p:spPr>
          <a:xfrm>
            <a:off x="7431766" y="6420161"/>
            <a:ext cx="1300163" cy="323850"/>
          </a:xfrm>
          <a:noFill/>
        </p:spPr>
        <p:txBody>
          <a:bodyPr/>
          <a:lstStyle>
            <a:lvl1pPr eaLnBrk="0" hangingPunct="0">
              <a:spcBef>
                <a:spcPct val="100000"/>
              </a:spcBef>
              <a:defRPr sz="2000">
                <a:solidFill>
                  <a:srgbClr val="8E7339"/>
                </a:solidFill>
                <a:latin typeface="Verdana" pitchFamily="34" charset="0"/>
              </a:defRPr>
            </a:lvl1pPr>
            <a:lvl2pPr marL="742830" indent="-285702" eaLnBrk="0" hangingPunct="0">
              <a:spcBef>
                <a:spcPct val="20000"/>
              </a:spcBef>
              <a:buChar char="•"/>
              <a:defRPr>
                <a:solidFill>
                  <a:schemeClr val="tx1"/>
                </a:solidFill>
                <a:latin typeface="Verdana" pitchFamily="34" charset="0"/>
              </a:defRPr>
            </a:lvl2pPr>
            <a:lvl3pPr marL="1142815" indent="-228563" eaLnBrk="0" hangingPunct="0">
              <a:spcBef>
                <a:spcPct val="20000"/>
              </a:spcBef>
              <a:buChar char="–"/>
              <a:defRPr sz="1600">
                <a:solidFill>
                  <a:schemeClr val="tx1"/>
                </a:solidFill>
                <a:latin typeface="Verdana" pitchFamily="34" charset="0"/>
              </a:defRPr>
            </a:lvl3pPr>
            <a:lvl4pPr marL="1599940" indent="-228563" eaLnBrk="0" hangingPunct="0">
              <a:spcBef>
                <a:spcPct val="20000"/>
              </a:spcBef>
              <a:buFont typeface="Wingdings" pitchFamily="2" charset="2"/>
              <a:buChar char="ü"/>
              <a:defRPr sz="1400">
                <a:solidFill>
                  <a:schemeClr val="tx1"/>
                </a:solidFill>
                <a:latin typeface="Verdana" pitchFamily="34" charset="0"/>
              </a:defRPr>
            </a:lvl4pPr>
            <a:lvl5pPr marL="2057066" indent="-228563" eaLnBrk="0" hangingPunct="0">
              <a:spcBef>
                <a:spcPct val="20000"/>
              </a:spcBef>
              <a:buChar char="»"/>
              <a:defRPr sz="1200">
                <a:solidFill>
                  <a:schemeClr val="tx1"/>
                </a:solidFill>
                <a:latin typeface="Verdana" pitchFamily="34" charset="0"/>
              </a:defRPr>
            </a:lvl5pPr>
            <a:lvl6pPr marL="2514192" indent="-228563" eaLnBrk="0" fontAlgn="base" hangingPunct="0">
              <a:spcBef>
                <a:spcPct val="20000"/>
              </a:spcBef>
              <a:spcAft>
                <a:spcPct val="0"/>
              </a:spcAft>
              <a:buChar char="»"/>
              <a:defRPr sz="1200">
                <a:solidFill>
                  <a:schemeClr val="tx1"/>
                </a:solidFill>
                <a:latin typeface="Verdana" pitchFamily="34" charset="0"/>
              </a:defRPr>
            </a:lvl6pPr>
            <a:lvl7pPr marL="2971318" indent="-228563" eaLnBrk="0" fontAlgn="base" hangingPunct="0">
              <a:spcBef>
                <a:spcPct val="20000"/>
              </a:spcBef>
              <a:spcAft>
                <a:spcPct val="0"/>
              </a:spcAft>
              <a:buChar char="»"/>
              <a:defRPr sz="1200">
                <a:solidFill>
                  <a:schemeClr val="tx1"/>
                </a:solidFill>
                <a:latin typeface="Verdana" pitchFamily="34" charset="0"/>
              </a:defRPr>
            </a:lvl7pPr>
            <a:lvl8pPr marL="3428445" indent="-228563" eaLnBrk="0" fontAlgn="base" hangingPunct="0">
              <a:spcBef>
                <a:spcPct val="20000"/>
              </a:spcBef>
              <a:spcAft>
                <a:spcPct val="0"/>
              </a:spcAft>
              <a:buChar char="»"/>
              <a:defRPr sz="1200">
                <a:solidFill>
                  <a:schemeClr val="tx1"/>
                </a:solidFill>
                <a:latin typeface="Verdana" pitchFamily="34" charset="0"/>
              </a:defRPr>
            </a:lvl8pPr>
            <a:lvl9pPr marL="3885570" indent="-228563"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fld id="{B9959ADF-BE2E-4556-9CE5-D31796932D92}" type="slidenum">
              <a:rPr lang="fr-FR" altLang="fr-FR" sz="1000" smtClean="0">
                <a:solidFill>
                  <a:schemeClr val="tx1"/>
                </a:solidFill>
              </a:rPr>
              <a:pPr eaLnBrk="1" hangingPunct="1">
                <a:spcBef>
                  <a:spcPct val="0"/>
                </a:spcBef>
              </a:pPr>
              <a:t>16</a:t>
            </a:fld>
            <a:endParaRPr lang="fr-FR" altLang="fr-FR" sz="1000" dirty="0">
              <a:solidFill>
                <a:schemeClr val="tx1"/>
              </a:solidFill>
            </a:endParaRPr>
          </a:p>
        </p:txBody>
      </p:sp>
      <p:sp>
        <p:nvSpPr>
          <p:cNvPr id="19459" name="Titre 1"/>
          <p:cNvSpPr>
            <a:spLocks/>
          </p:cNvSpPr>
          <p:nvPr>
            <p:custDataLst>
              <p:tags r:id="rId1"/>
            </p:custDataLst>
          </p:nvPr>
        </p:nvSpPr>
        <p:spPr bwMode="auto">
          <a:xfrm>
            <a:off x="468313" y="267494"/>
            <a:ext cx="8507413"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defTabSz="864171" eaLnBrk="0" fontAlgn="base" hangingPunct="0">
              <a:spcBef>
                <a:spcPct val="0"/>
              </a:spcBef>
              <a:spcAft>
                <a:spcPct val="0"/>
              </a:spcAft>
            </a:pPr>
            <a:r>
              <a:rPr lang="fr-FR" altLang="fr-FR" sz="2100" b="1" dirty="0">
                <a:solidFill>
                  <a:srgbClr val="8E7339"/>
                </a:solidFill>
                <a:latin typeface="Verdana" panose="020B0604030504040204" pitchFamily="34" charset="0"/>
                <a:ea typeface="Verdana" panose="020B0604030504040204" pitchFamily="34" charset="0"/>
                <a:cs typeface="Verdana" panose="020B0604030504040204" pitchFamily="34" charset="0"/>
              </a:rPr>
              <a:t>Floor</a:t>
            </a:r>
            <a:endParaRPr lang="fr-FR" altLang="en-US" sz="2100" b="1"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9" name="Espace réservé du contenu 4"/>
          <p:cNvGraphicFramePr>
            <a:graphicFrameLocks/>
          </p:cNvGraphicFramePr>
          <p:nvPr>
            <p:extLst>
              <p:ext uri="{D42A27DB-BD31-4B8C-83A1-F6EECF244321}">
                <p14:modId xmlns:p14="http://schemas.microsoft.com/office/powerpoint/2010/main" val="855961428"/>
              </p:ext>
            </p:extLst>
          </p:nvPr>
        </p:nvGraphicFramePr>
        <p:xfrm>
          <a:off x="251520" y="908720"/>
          <a:ext cx="8369490" cy="1008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8" name="Text Box 16"/>
          <p:cNvSpPr txBox="1">
            <a:spLocks noChangeArrowheads="1"/>
          </p:cNvSpPr>
          <p:nvPr/>
        </p:nvSpPr>
        <p:spPr bwMode="auto">
          <a:xfrm>
            <a:off x="323528" y="3008845"/>
            <a:ext cx="1008508" cy="27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200" b="1" dirty="0">
                <a:solidFill>
                  <a:srgbClr val="8071B4"/>
                </a:solidFill>
              </a:rPr>
              <a:t>10 000 €</a:t>
            </a:r>
          </a:p>
        </p:txBody>
      </p:sp>
      <p:sp>
        <p:nvSpPr>
          <p:cNvPr id="39" name="Text Box 17"/>
          <p:cNvSpPr txBox="1">
            <a:spLocks noChangeArrowheads="1"/>
          </p:cNvSpPr>
          <p:nvPr/>
        </p:nvSpPr>
        <p:spPr bwMode="auto">
          <a:xfrm>
            <a:off x="285476" y="3675071"/>
            <a:ext cx="1116013" cy="27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200" b="1">
                <a:solidFill>
                  <a:srgbClr val="8071B4"/>
                </a:solidFill>
              </a:rPr>
              <a:t>9 000 €</a:t>
            </a:r>
          </a:p>
        </p:txBody>
      </p:sp>
      <p:sp>
        <p:nvSpPr>
          <p:cNvPr id="40" name="Line 5"/>
          <p:cNvSpPr>
            <a:spLocks noChangeShapeType="1"/>
          </p:cNvSpPr>
          <p:nvPr/>
        </p:nvSpPr>
        <p:spPr bwMode="auto">
          <a:xfrm>
            <a:off x="1352274" y="2711430"/>
            <a:ext cx="0" cy="26209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41" name="Line 6"/>
          <p:cNvSpPr>
            <a:spLocks noChangeShapeType="1"/>
          </p:cNvSpPr>
          <p:nvPr/>
        </p:nvSpPr>
        <p:spPr bwMode="auto">
          <a:xfrm flipV="1">
            <a:off x="1352275" y="3175277"/>
            <a:ext cx="6556378" cy="1243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42" name="Oval 7"/>
          <p:cNvSpPr>
            <a:spLocks noChangeArrowheads="1"/>
          </p:cNvSpPr>
          <p:nvPr/>
        </p:nvSpPr>
        <p:spPr bwMode="auto">
          <a:xfrm>
            <a:off x="1276076" y="3724189"/>
            <a:ext cx="142875" cy="141382"/>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3" name="Text Box 8"/>
          <p:cNvSpPr txBox="1">
            <a:spLocks noChangeArrowheads="1"/>
          </p:cNvSpPr>
          <p:nvPr/>
        </p:nvSpPr>
        <p:spPr bwMode="auto">
          <a:xfrm>
            <a:off x="7431766" y="5092711"/>
            <a:ext cx="745687"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000" dirty="0">
                <a:solidFill>
                  <a:schemeClr val="tx1"/>
                </a:solidFill>
              </a:rPr>
              <a:t>Semaine</a:t>
            </a:r>
          </a:p>
        </p:txBody>
      </p:sp>
      <p:sp>
        <p:nvSpPr>
          <p:cNvPr id="44" name="Text Box 9"/>
          <p:cNvSpPr txBox="1">
            <a:spLocks noChangeArrowheads="1"/>
          </p:cNvSpPr>
          <p:nvPr/>
        </p:nvSpPr>
        <p:spPr bwMode="auto">
          <a:xfrm rot="16200000">
            <a:off x="1134018" y="2346283"/>
            <a:ext cx="673057"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000">
                <a:solidFill>
                  <a:schemeClr val="tx1"/>
                </a:solidFill>
              </a:rPr>
              <a:t>Euros</a:t>
            </a:r>
          </a:p>
        </p:txBody>
      </p:sp>
      <p:sp>
        <p:nvSpPr>
          <p:cNvPr id="46" name="Line 11"/>
          <p:cNvSpPr>
            <a:spLocks noChangeShapeType="1"/>
          </p:cNvSpPr>
          <p:nvPr/>
        </p:nvSpPr>
        <p:spPr bwMode="auto">
          <a:xfrm>
            <a:off x="6003706" y="4006953"/>
            <a:ext cx="8455" cy="108575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48" name="Line 15"/>
          <p:cNvSpPr>
            <a:spLocks noChangeShapeType="1"/>
          </p:cNvSpPr>
          <p:nvPr/>
        </p:nvSpPr>
        <p:spPr bwMode="auto">
          <a:xfrm flipV="1">
            <a:off x="1428476" y="3741141"/>
            <a:ext cx="6629403" cy="45056"/>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50" name="Text Box 20"/>
          <p:cNvSpPr txBox="1">
            <a:spLocks noChangeArrowheads="1"/>
          </p:cNvSpPr>
          <p:nvPr/>
        </p:nvSpPr>
        <p:spPr bwMode="auto">
          <a:xfrm>
            <a:off x="971276" y="5473711"/>
            <a:ext cx="3429001"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000">
                <a:solidFill>
                  <a:schemeClr val="tx1"/>
                </a:solidFill>
              </a:rPr>
              <a:t>Courbe des valeurs liquidatives du support UC</a:t>
            </a:r>
          </a:p>
        </p:txBody>
      </p:sp>
      <p:sp>
        <p:nvSpPr>
          <p:cNvPr id="51" name="Freeform 21"/>
          <p:cNvSpPr>
            <a:spLocks/>
          </p:cNvSpPr>
          <p:nvPr/>
        </p:nvSpPr>
        <p:spPr bwMode="auto">
          <a:xfrm>
            <a:off x="361675" y="5512195"/>
            <a:ext cx="381001" cy="236153"/>
          </a:xfrm>
          <a:custGeom>
            <a:avLst/>
            <a:gdLst>
              <a:gd name="T0" fmla="*/ 0 w 240"/>
              <a:gd name="T1" fmla="*/ 152 h 152"/>
              <a:gd name="T2" fmla="*/ 48 w 240"/>
              <a:gd name="T3" fmla="*/ 8 h 152"/>
              <a:gd name="T4" fmla="*/ 144 w 240"/>
              <a:gd name="T5" fmla="*/ 104 h 152"/>
              <a:gd name="T6" fmla="*/ 240 w 240"/>
              <a:gd name="T7" fmla="*/ 8 h 1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0" h="152">
                <a:moveTo>
                  <a:pt x="0" y="152"/>
                </a:moveTo>
                <a:cubicBezTo>
                  <a:pt x="12" y="84"/>
                  <a:pt x="24" y="16"/>
                  <a:pt x="48" y="8"/>
                </a:cubicBezTo>
                <a:cubicBezTo>
                  <a:pt x="72" y="0"/>
                  <a:pt x="112" y="104"/>
                  <a:pt x="144" y="104"/>
                </a:cubicBezTo>
                <a:cubicBezTo>
                  <a:pt x="176" y="104"/>
                  <a:pt x="208" y="56"/>
                  <a:pt x="240" y="8"/>
                </a:cubicBezTo>
              </a:path>
            </a:pathLst>
          </a:custGeom>
          <a:noFill/>
          <a:ln w="28575" cap="flat" cmpd="sng">
            <a:solidFill>
              <a:srgbClr val="8E7339"/>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52" name="Line 22"/>
          <p:cNvSpPr>
            <a:spLocks noChangeShapeType="1"/>
          </p:cNvSpPr>
          <p:nvPr/>
        </p:nvSpPr>
        <p:spPr bwMode="auto">
          <a:xfrm>
            <a:off x="7219677" y="3199084"/>
            <a:ext cx="0" cy="522024"/>
          </a:xfrm>
          <a:prstGeom prst="line">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53" name="Text Box 23"/>
          <p:cNvSpPr txBox="1">
            <a:spLocks noChangeArrowheads="1"/>
          </p:cNvSpPr>
          <p:nvPr/>
        </p:nvSpPr>
        <p:spPr bwMode="auto">
          <a:xfrm>
            <a:off x="6075145" y="3798943"/>
            <a:ext cx="1116013" cy="27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200" b="1" dirty="0">
                <a:solidFill>
                  <a:srgbClr val="8071B4"/>
                </a:solidFill>
              </a:rPr>
              <a:t>8 500 €</a:t>
            </a:r>
          </a:p>
        </p:txBody>
      </p:sp>
      <p:sp>
        <p:nvSpPr>
          <p:cNvPr id="54" name="Line 24"/>
          <p:cNvSpPr>
            <a:spLocks noChangeShapeType="1"/>
          </p:cNvSpPr>
          <p:nvPr/>
        </p:nvSpPr>
        <p:spPr bwMode="auto">
          <a:xfrm flipH="1">
            <a:off x="6075144" y="2805914"/>
            <a:ext cx="441071" cy="105965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56" name="Line 28"/>
          <p:cNvSpPr>
            <a:spLocks noChangeShapeType="1"/>
          </p:cNvSpPr>
          <p:nvPr/>
        </p:nvSpPr>
        <p:spPr bwMode="auto">
          <a:xfrm>
            <a:off x="1116013" y="5013324"/>
            <a:ext cx="6941866" cy="935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57" name="AutoShape 56"/>
          <p:cNvSpPr>
            <a:spLocks noChangeArrowheads="1"/>
          </p:cNvSpPr>
          <p:nvPr/>
        </p:nvSpPr>
        <p:spPr bwMode="auto">
          <a:xfrm>
            <a:off x="120001" y="3257680"/>
            <a:ext cx="1645908" cy="429215"/>
          </a:xfrm>
          <a:prstGeom prst="wedgeRoundRectCallout">
            <a:avLst>
              <a:gd name="adj1" fmla="val 48470"/>
              <a:gd name="adj2" fmla="val 29374"/>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050" dirty="0">
                <a:solidFill>
                  <a:srgbClr val="7030A0"/>
                </a:solidFill>
              </a:rPr>
              <a:t>Investissement initial</a:t>
            </a:r>
          </a:p>
          <a:p>
            <a:pPr>
              <a:spcBef>
                <a:spcPts val="0"/>
              </a:spcBef>
            </a:pPr>
            <a:r>
              <a:rPr lang="fr-FR" altLang="fr-FR" sz="1050" dirty="0">
                <a:solidFill>
                  <a:srgbClr val="7030A0"/>
                </a:solidFill>
              </a:rPr>
              <a:t>= valeur de référence</a:t>
            </a:r>
          </a:p>
        </p:txBody>
      </p:sp>
      <p:sp>
        <p:nvSpPr>
          <p:cNvPr id="58" name="Text Box 44"/>
          <p:cNvSpPr txBox="1">
            <a:spLocks noChangeArrowheads="1"/>
          </p:cNvSpPr>
          <p:nvPr/>
        </p:nvSpPr>
        <p:spPr bwMode="auto">
          <a:xfrm>
            <a:off x="-1723" y="3056594"/>
            <a:ext cx="251618" cy="25736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1</a:t>
            </a:r>
          </a:p>
        </p:txBody>
      </p:sp>
      <p:sp>
        <p:nvSpPr>
          <p:cNvPr id="59" name="AutoShape 56"/>
          <p:cNvSpPr>
            <a:spLocks noChangeArrowheads="1"/>
          </p:cNvSpPr>
          <p:nvPr/>
        </p:nvSpPr>
        <p:spPr bwMode="auto">
          <a:xfrm>
            <a:off x="5860394" y="2254606"/>
            <a:ext cx="1944216" cy="647700"/>
          </a:xfrm>
          <a:prstGeom prst="wedgeRoundRectCallout">
            <a:avLst>
              <a:gd name="adj1" fmla="val 49976"/>
              <a:gd name="adj2" fmla="val 35533"/>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200" b="1" dirty="0">
                <a:solidFill>
                  <a:srgbClr val="722EA5"/>
                </a:solidFill>
              </a:rPr>
              <a:t>Jour de constatation</a:t>
            </a:r>
          </a:p>
        </p:txBody>
      </p:sp>
      <p:sp>
        <p:nvSpPr>
          <p:cNvPr id="60" name="Text Box 44"/>
          <p:cNvSpPr txBox="1">
            <a:spLocks noChangeArrowheads="1"/>
          </p:cNvSpPr>
          <p:nvPr/>
        </p:nvSpPr>
        <p:spPr bwMode="auto">
          <a:xfrm>
            <a:off x="5657543" y="2121256"/>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3</a:t>
            </a:r>
          </a:p>
        </p:txBody>
      </p:sp>
      <p:sp>
        <p:nvSpPr>
          <p:cNvPr id="61" name="AutoShape 56"/>
          <p:cNvSpPr>
            <a:spLocks noChangeArrowheads="1"/>
          </p:cNvSpPr>
          <p:nvPr/>
        </p:nvSpPr>
        <p:spPr bwMode="auto">
          <a:xfrm>
            <a:off x="2040084" y="2113802"/>
            <a:ext cx="2888202" cy="647700"/>
          </a:xfrm>
          <a:prstGeom prst="wedgeRoundRectCallout">
            <a:avLst>
              <a:gd name="adj1" fmla="val 49528"/>
              <a:gd name="adj2" fmla="val 23432"/>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200" b="1" dirty="0">
                <a:solidFill>
                  <a:schemeClr val="tx1"/>
                </a:solidFill>
              </a:rPr>
              <a:t>Seuil de déclenchement - 10 %</a:t>
            </a:r>
          </a:p>
        </p:txBody>
      </p:sp>
      <p:sp>
        <p:nvSpPr>
          <p:cNvPr id="62" name="Text Box 44"/>
          <p:cNvSpPr txBox="1">
            <a:spLocks noChangeArrowheads="1"/>
          </p:cNvSpPr>
          <p:nvPr/>
        </p:nvSpPr>
        <p:spPr bwMode="auto">
          <a:xfrm>
            <a:off x="1674200" y="1975302"/>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2</a:t>
            </a:r>
          </a:p>
        </p:txBody>
      </p:sp>
      <p:sp>
        <p:nvSpPr>
          <p:cNvPr id="63" name="AutoShape 56"/>
          <p:cNvSpPr>
            <a:spLocks noChangeArrowheads="1"/>
          </p:cNvSpPr>
          <p:nvPr/>
        </p:nvSpPr>
        <p:spPr bwMode="auto">
          <a:xfrm>
            <a:off x="4700004" y="5156030"/>
            <a:ext cx="2625466" cy="647700"/>
          </a:xfrm>
          <a:prstGeom prst="wedgeRoundRectCallout">
            <a:avLst>
              <a:gd name="adj1" fmla="val 49196"/>
              <a:gd name="adj2" fmla="val 27466"/>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marL="182563" eaLnBrk="1" hangingPunct="1"/>
            <a:r>
              <a:rPr lang="fr-FR" altLang="fr-FR" sz="1200" b="1" dirty="0">
                <a:solidFill>
                  <a:schemeClr val="tx1"/>
                </a:solidFill>
              </a:rPr>
              <a:t>Arbitrage total du support de 8 500 € vers l’allocation cible</a:t>
            </a:r>
          </a:p>
        </p:txBody>
      </p:sp>
      <p:sp>
        <p:nvSpPr>
          <p:cNvPr id="64" name="Text Box 44"/>
          <p:cNvSpPr txBox="1">
            <a:spLocks noChangeArrowheads="1"/>
          </p:cNvSpPr>
          <p:nvPr/>
        </p:nvSpPr>
        <p:spPr bwMode="auto">
          <a:xfrm>
            <a:off x="4502186" y="5022680"/>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4</a:t>
            </a:r>
          </a:p>
        </p:txBody>
      </p:sp>
      <p:sp>
        <p:nvSpPr>
          <p:cNvPr id="33" name="Ellipse 32">
            <a:hlinkClick r:id="rId9" action="ppaction://hlinksldjump"/>
          </p:cNvPr>
          <p:cNvSpPr/>
          <p:nvPr/>
        </p:nvSpPr>
        <p:spPr>
          <a:xfrm>
            <a:off x="5517883" y="123260"/>
            <a:ext cx="3071624" cy="64656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Retour sur les options d’arbitrages automatiques</a:t>
            </a:r>
          </a:p>
        </p:txBody>
      </p:sp>
      <p:sp>
        <p:nvSpPr>
          <p:cNvPr id="34" name="Forme libre 33"/>
          <p:cNvSpPr/>
          <p:nvPr/>
        </p:nvSpPr>
        <p:spPr>
          <a:xfrm>
            <a:off x="1332037" y="2678290"/>
            <a:ext cx="645186" cy="539848"/>
          </a:xfrm>
          <a:custGeom>
            <a:avLst/>
            <a:gdLst>
              <a:gd name="connsiteX0" fmla="*/ 0 w 587829"/>
              <a:gd name="connsiteY0" fmla="*/ 237042 h 237042"/>
              <a:gd name="connsiteX1" fmla="*/ 432080 w 587829"/>
              <a:gd name="connsiteY1" fmla="*/ 10954 h 237042"/>
              <a:gd name="connsiteX2" fmla="*/ 587829 w 587829"/>
              <a:gd name="connsiteY2" fmla="*/ 56172 h 237042"/>
            </a:gdLst>
            <a:ahLst/>
            <a:cxnLst>
              <a:cxn ang="0">
                <a:pos x="connsiteX0" y="connsiteY0"/>
              </a:cxn>
              <a:cxn ang="0">
                <a:pos x="connsiteX1" y="connsiteY1"/>
              </a:cxn>
              <a:cxn ang="0">
                <a:pos x="connsiteX2" y="connsiteY2"/>
              </a:cxn>
            </a:cxnLst>
            <a:rect l="l" t="t" r="r" b="b"/>
            <a:pathLst>
              <a:path w="587829" h="237042">
                <a:moveTo>
                  <a:pt x="0" y="237042"/>
                </a:moveTo>
                <a:cubicBezTo>
                  <a:pt x="167054" y="139070"/>
                  <a:pt x="334109" y="41099"/>
                  <a:pt x="432080" y="10954"/>
                </a:cubicBezTo>
                <a:cubicBezTo>
                  <a:pt x="530052" y="-19191"/>
                  <a:pt x="558940" y="18490"/>
                  <a:pt x="587829" y="56172"/>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orme libre 34"/>
          <p:cNvSpPr/>
          <p:nvPr/>
        </p:nvSpPr>
        <p:spPr>
          <a:xfrm>
            <a:off x="1974813" y="2792262"/>
            <a:ext cx="782400" cy="667834"/>
          </a:xfrm>
          <a:custGeom>
            <a:avLst/>
            <a:gdLst>
              <a:gd name="connsiteX0" fmla="*/ 0 w 723481"/>
              <a:gd name="connsiteY0" fmla="*/ 0 h 465418"/>
              <a:gd name="connsiteX1" fmla="*/ 125604 w 723481"/>
              <a:gd name="connsiteY1" fmla="*/ 231112 h 465418"/>
              <a:gd name="connsiteX2" fmla="*/ 205991 w 723481"/>
              <a:gd name="connsiteY2" fmla="*/ 386862 h 465418"/>
              <a:gd name="connsiteX3" fmla="*/ 321547 w 723481"/>
              <a:gd name="connsiteY3" fmla="*/ 462224 h 465418"/>
              <a:gd name="connsiteX4" fmla="*/ 512466 w 723481"/>
              <a:gd name="connsiteY4" fmla="*/ 432079 h 465418"/>
              <a:gd name="connsiteX5" fmla="*/ 587828 w 723481"/>
              <a:gd name="connsiteY5" fmla="*/ 261257 h 465418"/>
              <a:gd name="connsiteX6" fmla="*/ 633046 w 723481"/>
              <a:gd name="connsiteY6" fmla="*/ 110532 h 465418"/>
              <a:gd name="connsiteX7" fmla="*/ 723481 w 723481"/>
              <a:gd name="connsiteY7" fmla="*/ 60290 h 4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81" h="465418">
                <a:moveTo>
                  <a:pt x="0" y="0"/>
                </a:moveTo>
                <a:cubicBezTo>
                  <a:pt x="45636" y="83317"/>
                  <a:pt x="91272" y="166635"/>
                  <a:pt x="125604" y="231112"/>
                </a:cubicBezTo>
                <a:cubicBezTo>
                  <a:pt x="159936" y="295589"/>
                  <a:pt x="173334" y="348343"/>
                  <a:pt x="205991" y="386862"/>
                </a:cubicBezTo>
                <a:cubicBezTo>
                  <a:pt x="238648" y="425381"/>
                  <a:pt x="270468" y="454688"/>
                  <a:pt x="321547" y="462224"/>
                </a:cubicBezTo>
                <a:cubicBezTo>
                  <a:pt x="372626" y="469760"/>
                  <a:pt x="468086" y="465574"/>
                  <a:pt x="512466" y="432079"/>
                </a:cubicBezTo>
                <a:cubicBezTo>
                  <a:pt x="556846" y="398585"/>
                  <a:pt x="567731" y="314848"/>
                  <a:pt x="587828" y="261257"/>
                </a:cubicBezTo>
                <a:cubicBezTo>
                  <a:pt x="607925" y="207666"/>
                  <a:pt x="610437" y="144026"/>
                  <a:pt x="633046" y="110532"/>
                </a:cubicBezTo>
                <a:cubicBezTo>
                  <a:pt x="655655" y="77038"/>
                  <a:pt x="689568" y="68664"/>
                  <a:pt x="723481" y="60290"/>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libre 35"/>
          <p:cNvSpPr/>
          <p:nvPr/>
        </p:nvSpPr>
        <p:spPr>
          <a:xfrm>
            <a:off x="2757213" y="2871752"/>
            <a:ext cx="1215851" cy="463990"/>
          </a:xfrm>
          <a:custGeom>
            <a:avLst/>
            <a:gdLst>
              <a:gd name="connsiteX0" fmla="*/ 0 w 1215851"/>
              <a:gd name="connsiteY0" fmla="*/ 0 h 385928"/>
              <a:gd name="connsiteX1" fmla="*/ 286378 w 1215851"/>
              <a:gd name="connsiteY1" fmla="*/ 216040 h 385928"/>
              <a:gd name="connsiteX2" fmla="*/ 552660 w 1215851"/>
              <a:gd name="connsiteY2" fmla="*/ 376813 h 385928"/>
              <a:gd name="connsiteX3" fmla="*/ 839038 w 1215851"/>
              <a:gd name="connsiteY3" fmla="*/ 361741 h 385928"/>
              <a:gd name="connsiteX4" fmla="*/ 1215851 w 1215851"/>
              <a:gd name="connsiteY4" fmla="*/ 326572 h 385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851" h="385928">
                <a:moveTo>
                  <a:pt x="0" y="0"/>
                </a:moveTo>
                <a:cubicBezTo>
                  <a:pt x="97134" y="76619"/>
                  <a:pt x="194268" y="153238"/>
                  <a:pt x="286378" y="216040"/>
                </a:cubicBezTo>
                <a:cubicBezTo>
                  <a:pt x="378488" y="278842"/>
                  <a:pt x="460550" y="352530"/>
                  <a:pt x="552660" y="376813"/>
                </a:cubicBezTo>
                <a:cubicBezTo>
                  <a:pt x="644770" y="401096"/>
                  <a:pt x="728506" y="370114"/>
                  <a:pt x="839038" y="361741"/>
                </a:cubicBezTo>
                <a:cubicBezTo>
                  <a:pt x="949570" y="353368"/>
                  <a:pt x="1082710" y="339970"/>
                  <a:pt x="1215851" y="326572"/>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Forme libre 36"/>
          <p:cNvSpPr/>
          <p:nvPr/>
        </p:nvSpPr>
        <p:spPr>
          <a:xfrm>
            <a:off x="3926522" y="3247332"/>
            <a:ext cx="816655" cy="133262"/>
          </a:xfrm>
          <a:custGeom>
            <a:avLst/>
            <a:gdLst>
              <a:gd name="connsiteX0" fmla="*/ 0 w 874206"/>
              <a:gd name="connsiteY0" fmla="*/ 15507 h 55701"/>
              <a:gd name="connsiteX1" fmla="*/ 291402 w 874206"/>
              <a:gd name="connsiteY1" fmla="*/ 435 h 55701"/>
              <a:gd name="connsiteX2" fmla="*/ 411982 w 874206"/>
              <a:gd name="connsiteY2" fmla="*/ 30580 h 55701"/>
              <a:gd name="connsiteX3" fmla="*/ 653143 w 874206"/>
              <a:gd name="connsiteY3" fmla="*/ 30580 h 55701"/>
              <a:gd name="connsiteX4" fmla="*/ 874206 w 874206"/>
              <a:gd name="connsiteY4" fmla="*/ 55701 h 55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206" h="55701">
                <a:moveTo>
                  <a:pt x="0" y="15507"/>
                </a:moveTo>
                <a:cubicBezTo>
                  <a:pt x="111369" y="6715"/>
                  <a:pt x="222738" y="-2077"/>
                  <a:pt x="291402" y="435"/>
                </a:cubicBezTo>
                <a:cubicBezTo>
                  <a:pt x="360066" y="2947"/>
                  <a:pt x="351692" y="25556"/>
                  <a:pt x="411982" y="30580"/>
                </a:cubicBezTo>
                <a:cubicBezTo>
                  <a:pt x="472272" y="35604"/>
                  <a:pt x="576106" y="26393"/>
                  <a:pt x="653143" y="30580"/>
                </a:cubicBezTo>
                <a:cubicBezTo>
                  <a:pt x="730180" y="34767"/>
                  <a:pt x="802193" y="45234"/>
                  <a:pt x="874206" y="55701"/>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Forme libre 64"/>
          <p:cNvSpPr/>
          <p:nvPr/>
        </p:nvSpPr>
        <p:spPr>
          <a:xfrm>
            <a:off x="4665909" y="3361551"/>
            <a:ext cx="623203" cy="85445"/>
          </a:xfrm>
          <a:custGeom>
            <a:avLst/>
            <a:gdLst>
              <a:gd name="connsiteX0" fmla="*/ 0 w 572756"/>
              <a:gd name="connsiteY0" fmla="*/ 0 h 85445"/>
              <a:gd name="connsiteX1" fmla="*/ 401934 w 572756"/>
              <a:gd name="connsiteY1" fmla="*/ 80387 h 85445"/>
              <a:gd name="connsiteX2" fmla="*/ 572756 w 572756"/>
              <a:gd name="connsiteY2" fmla="*/ 70339 h 85445"/>
            </a:gdLst>
            <a:ahLst/>
            <a:cxnLst>
              <a:cxn ang="0">
                <a:pos x="connsiteX0" y="connsiteY0"/>
              </a:cxn>
              <a:cxn ang="0">
                <a:pos x="connsiteX1" y="connsiteY1"/>
              </a:cxn>
              <a:cxn ang="0">
                <a:pos x="connsiteX2" y="connsiteY2"/>
              </a:cxn>
            </a:cxnLst>
            <a:rect l="l" t="t" r="r" b="b"/>
            <a:pathLst>
              <a:path w="572756" h="85445">
                <a:moveTo>
                  <a:pt x="0" y="0"/>
                </a:moveTo>
                <a:cubicBezTo>
                  <a:pt x="153237" y="34332"/>
                  <a:pt x="306475" y="68664"/>
                  <a:pt x="401934" y="80387"/>
                </a:cubicBezTo>
                <a:cubicBezTo>
                  <a:pt x="497393" y="92110"/>
                  <a:pt x="535074" y="81224"/>
                  <a:pt x="572756" y="70339"/>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Forme libre 65"/>
          <p:cNvSpPr/>
          <p:nvPr/>
        </p:nvSpPr>
        <p:spPr>
          <a:xfrm>
            <a:off x="5289113" y="3061372"/>
            <a:ext cx="714593" cy="890682"/>
          </a:xfrm>
          <a:custGeom>
            <a:avLst/>
            <a:gdLst>
              <a:gd name="connsiteX0" fmla="*/ 0 w 728505"/>
              <a:gd name="connsiteY0" fmla="*/ 328101 h 860664"/>
              <a:gd name="connsiteX1" fmla="*/ 95459 w 728505"/>
              <a:gd name="connsiteY1" fmla="*/ 207521 h 860664"/>
              <a:gd name="connsiteX2" fmla="*/ 145701 w 728505"/>
              <a:gd name="connsiteY2" fmla="*/ 81917 h 860664"/>
              <a:gd name="connsiteX3" fmla="*/ 291402 w 728505"/>
              <a:gd name="connsiteY3" fmla="*/ 56796 h 860664"/>
              <a:gd name="connsiteX4" fmla="*/ 728505 w 728505"/>
              <a:gd name="connsiteY4" fmla="*/ 860664 h 86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505" h="860664">
                <a:moveTo>
                  <a:pt x="0" y="328101"/>
                </a:moveTo>
                <a:cubicBezTo>
                  <a:pt x="35588" y="288326"/>
                  <a:pt x="71176" y="248552"/>
                  <a:pt x="95459" y="207521"/>
                </a:cubicBezTo>
                <a:cubicBezTo>
                  <a:pt x="119742" y="166490"/>
                  <a:pt x="113044" y="107038"/>
                  <a:pt x="145701" y="81917"/>
                </a:cubicBezTo>
                <a:cubicBezTo>
                  <a:pt x="178358" y="56796"/>
                  <a:pt x="194268" y="-72995"/>
                  <a:pt x="291402" y="56796"/>
                </a:cubicBezTo>
                <a:cubicBezTo>
                  <a:pt x="388536" y="186587"/>
                  <a:pt x="558520" y="523625"/>
                  <a:pt x="728505" y="860664"/>
                </a:cubicBezTo>
              </a:path>
            </a:pathLst>
          </a:custGeom>
          <a:noFill/>
          <a:ln w="19050">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Oval 14"/>
          <p:cNvSpPr>
            <a:spLocks noChangeArrowheads="1"/>
          </p:cNvSpPr>
          <p:nvPr/>
        </p:nvSpPr>
        <p:spPr bwMode="auto">
          <a:xfrm>
            <a:off x="5217675" y="3359519"/>
            <a:ext cx="142875" cy="141382"/>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68" name="Oval 14"/>
          <p:cNvSpPr>
            <a:spLocks noChangeArrowheads="1"/>
          </p:cNvSpPr>
          <p:nvPr/>
        </p:nvSpPr>
        <p:spPr bwMode="auto">
          <a:xfrm>
            <a:off x="1837346" y="2620120"/>
            <a:ext cx="142875" cy="141382"/>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69" name="Oval 14"/>
          <p:cNvSpPr>
            <a:spLocks noChangeArrowheads="1"/>
          </p:cNvSpPr>
          <p:nvPr/>
        </p:nvSpPr>
        <p:spPr bwMode="auto">
          <a:xfrm>
            <a:off x="3855084" y="3218137"/>
            <a:ext cx="142875" cy="141382"/>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70" name="Oval 14"/>
          <p:cNvSpPr>
            <a:spLocks noChangeArrowheads="1"/>
          </p:cNvSpPr>
          <p:nvPr/>
        </p:nvSpPr>
        <p:spPr bwMode="auto">
          <a:xfrm>
            <a:off x="2685775" y="2807864"/>
            <a:ext cx="142875" cy="141382"/>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7" name="Oval 14"/>
          <p:cNvSpPr>
            <a:spLocks noChangeArrowheads="1"/>
          </p:cNvSpPr>
          <p:nvPr/>
        </p:nvSpPr>
        <p:spPr bwMode="auto">
          <a:xfrm>
            <a:off x="5932270" y="3865571"/>
            <a:ext cx="142875" cy="141382"/>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5" name="Oval 10"/>
          <p:cNvSpPr>
            <a:spLocks noChangeArrowheads="1"/>
          </p:cNvSpPr>
          <p:nvPr/>
        </p:nvSpPr>
        <p:spPr bwMode="auto">
          <a:xfrm>
            <a:off x="1276076" y="3114588"/>
            <a:ext cx="142875" cy="141382"/>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Tree>
    <p:extLst>
      <p:ext uri="{BB962C8B-B14F-4D97-AF65-F5344CB8AC3E}">
        <p14:creationId xmlns:p14="http://schemas.microsoft.com/office/powerpoint/2010/main" val="291154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1000"/>
                                        <p:tgtEl>
                                          <p:spTgt spid="58"/>
                                        </p:tgtEl>
                                      </p:cBhvr>
                                    </p:animEffect>
                                    <p:anim calcmode="lin" valueType="num">
                                      <p:cBhvr>
                                        <p:cTn id="14" dur="1000" fill="hold"/>
                                        <p:tgtEl>
                                          <p:spTgt spid="58"/>
                                        </p:tgtEl>
                                        <p:attrNameLst>
                                          <p:attrName>ppt_x</p:attrName>
                                        </p:attrNameLst>
                                      </p:cBhvr>
                                      <p:tavLst>
                                        <p:tav tm="0">
                                          <p:val>
                                            <p:strVal val="#ppt_x"/>
                                          </p:val>
                                        </p:tav>
                                        <p:tav tm="100000">
                                          <p:val>
                                            <p:strVal val="#ppt_x"/>
                                          </p:val>
                                        </p:tav>
                                      </p:tavLst>
                                    </p:anim>
                                    <p:anim calcmode="lin" valueType="num">
                                      <p:cBhvr>
                                        <p:cTn id="15" dur="1000" fill="hold"/>
                                        <p:tgtEl>
                                          <p:spTgt spid="5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500"/>
                                        <p:tgtEl>
                                          <p:spTgt spid="35"/>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1000"/>
                                        <p:tgtEl>
                                          <p:spTgt spid="62"/>
                                        </p:tgtEl>
                                      </p:cBhvr>
                                    </p:animEffect>
                                    <p:anim calcmode="lin" valueType="num">
                                      <p:cBhvr>
                                        <p:cTn id="28" dur="1000" fill="hold"/>
                                        <p:tgtEl>
                                          <p:spTgt spid="62"/>
                                        </p:tgtEl>
                                        <p:attrNameLst>
                                          <p:attrName>ppt_x</p:attrName>
                                        </p:attrNameLst>
                                      </p:cBhvr>
                                      <p:tavLst>
                                        <p:tav tm="0">
                                          <p:val>
                                            <p:strVal val="#ppt_x"/>
                                          </p:val>
                                        </p:tav>
                                        <p:tav tm="100000">
                                          <p:val>
                                            <p:strVal val="#ppt_x"/>
                                          </p:val>
                                        </p:tav>
                                      </p:tavLst>
                                    </p:anim>
                                    <p:anim calcmode="lin" valueType="num">
                                      <p:cBhvr>
                                        <p:cTn id="29" dur="1000" fill="hold"/>
                                        <p:tgtEl>
                                          <p:spTgt spid="62"/>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4"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1000"/>
                                        <p:tgtEl>
                                          <p:spTgt spid="61"/>
                                        </p:tgtEl>
                                      </p:cBhvr>
                                    </p:animEffect>
                                    <p:anim calcmode="lin" valueType="num">
                                      <p:cBhvr>
                                        <p:cTn id="38" dur="1000" fill="hold"/>
                                        <p:tgtEl>
                                          <p:spTgt spid="61"/>
                                        </p:tgtEl>
                                        <p:attrNameLst>
                                          <p:attrName>ppt_x</p:attrName>
                                        </p:attrNameLst>
                                      </p:cBhvr>
                                      <p:tavLst>
                                        <p:tav tm="0">
                                          <p:val>
                                            <p:strVal val="#ppt_x"/>
                                          </p:val>
                                        </p:tav>
                                        <p:tav tm="100000">
                                          <p:val>
                                            <p:strVal val="#ppt_x"/>
                                          </p:val>
                                        </p:tav>
                                      </p:tavLst>
                                    </p:anim>
                                    <p:anim calcmode="lin" valueType="num">
                                      <p:cBhvr>
                                        <p:cTn id="39" dur="1000" fill="hold"/>
                                        <p:tgtEl>
                                          <p:spTgt spid="61"/>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4"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down)">
                                      <p:cBhvr>
                                        <p:cTn id="43" dur="500"/>
                                        <p:tgtEl>
                                          <p:spTgt spid="37"/>
                                        </p:tgtEl>
                                      </p:cBhvr>
                                    </p:animEffect>
                                  </p:childTnLst>
                                </p:cTn>
                              </p:par>
                            </p:childTnLst>
                          </p:cTn>
                        </p:par>
                        <p:par>
                          <p:cTn id="44" fill="hold">
                            <p:stCondLst>
                              <p:cond delay="6000"/>
                            </p:stCondLst>
                            <p:childTnLst>
                              <p:par>
                                <p:cTn id="45" presetID="21" presetClass="entr" presetSubtype="1"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heel(1)">
                                      <p:cBhvr>
                                        <p:cTn id="47" dur="2000"/>
                                        <p:tgtEl>
                                          <p:spTgt spid="65"/>
                                        </p:tgtEl>
                                      </p:cBhvr>
                                    </p:animEffect>
                                  </p:childTnLst>
                                </p:cTn>
                              </p:par>
                            </p:childTnLst>
                          </p:cTn>
                        </p:par>
                        <p:par>
                          <p:cTn id="48" fill="hold">
                            <p:stCondLst>
                              <p:cond delay="8000"/>
                            </p:stCondLst>
                            <p:childTnLst>
                              <p:par>
                                <p:cTn id="49" presetID="22" presetClass="entr" presetSubtype="4"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down)">
                                      <p:cBhvr>
                                        <p:cTn id="51" dur="500"/>
                                        <p:tgtEl>
                                          <p:spTgt spid="66"/>
                                        </p:tgtEl>
                                      </p:cBhvr>
                                    </p:animEffect>
                                  </p:childTnLst>
                                </p:cTn>
                              </p:par>
                            </p:childTnLst>
                          </p:cTn>
                        </p:par>
                        <p:par>
                          <p:cTn id="52" fill="hold">
                            <p:stCondLst>
                              <p:cond delay="8500"/>
                            </p:stCondLst>
                            <p:childTnLst>
                              <p:par>
                                <p:cTn id="53" presetID="42" presetClass="entr" presetSubtype="0" fill="hold" grpId="0"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1000"/>
                                        <p:tgtEl>
                                          <p:spTgt spid="60"/>
                                        </p:tgtEl>
                                      </p:cBhvr>
                                    </p:animEffect>
                                    <p:anim calcmode="lin" valueType="num">
                                      <p:cBhvr>
                                        <p:cTn id="56" dur="1000" fill="hold"/>
                                        <p:tgtEl>
                                          <p:spTgt spid="60"/>
                                        </p:tgtEl>
                                        <p:attrNameLst>
                                          <p:attrName>ppt_x</p:attrName>
                                        </p:attrNameLst>
                                      </p:cBhvr>
                                      <p:tavLst>
                                        <p:tav tm="0">
                                          <p:val>
                                            <p:strVal val="#ppt_x"/>
                                          </p:val>
                                        </p:tav>
                                        <p:tav tm="100000">
                                          <p:val>
                                            <p:strVal val="#ppt_x"/>
                                          </p:val>
                                        </p:tav>
                                      </p:tavLst>
                                    </p:anim>
                                    <p:anim calcmode="lin" valueType="num">
                                      <p:cBhvr>
                                        <p:cTn id="57" dur="1000" fill="hold"/>
                                        <p:tgtEl>
                                          <p:spTgt spid="60"/>
                                        </p:tgtEl>
                                        <p:attrNameLst>
                                          <p:attrName>ppt_y</p:attrName>
                                        </p:attrNameLst>
                                      </p:cBhvr>
                                      <p:tavLst>
                                        <p:tav tm="0">
                                          <p:val>
                                            <p:strVal val="#ppt_y+.1"/>
                                          </p:val>
                                        </p:tav>
                                        <p:tav tm="100000">
                                          <p:val>
                                            <p:strVal val="#ppt_y"/>
                                          </p:val>
                                        </p:tav>
                                      </p:tavLst>
                                    </p:anim>
                                  </p:childTnLst>
                                </p:cTn>
                              </p:par>
                            </p:childTnLst>
                          </p:cTn>
                        </p:par>
                        <p:par>
                          <p:cTn id="58" fill="hold">
                            <p:stCondLst>
                              <p:cond delay="9500"/>
                            </p:stCondLst>
                            <p:childTnLst>
                              <p:par>
                                <p:cTn id="59" presetID="42"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1000"/>
                                        <p:tgtEl>
                                          <p:spTgt spid="54"/>
                                        </p:tgtEl>
                                      </p:cBhvr>
                                    </p:animEffect>
                                    <p:anim calcmode="lin" valueType="num">
                                      <p:cBhvr>
                                        <p:cTn id="62" dur="1000" fill="hold"/>
                                        <p:tgtEl>
                                          <p:spTgt spid="54"/>
                                        </p:tgtEl>
                                        <p:attrNameLst>
                                          <p:attrName>ppt_x</p:attrName>
                                        </p:attrNameLst>
                                      </p:cBhvr>
                                      <p:tavLst>
                                        <p:tav tm="0">
                                          <p:val>
                                            <p:strVal val="#ppt_x"/>
                                          </p:val>
                                        </p:tav>
                                        <p:tav tm="100000">
                                          <p:val>
                                            <p:strVal val="#ppt_x"/>
                                          </p:val>
                                        </p:tav>
                                      </p:tavLst>
                                    </p:anim>
                                    <p:anim calcmode="lin" valueType="num">
                                      <p:cBhvr>
                                        <p:cTn id="63" dur="1000" fill="hold"/>
                                        <p:tgtEl>
                                          <p:spTgt spid="54"/>
                                        </p:tgtEl>
                                        <p:attrNameLst>
                                          <p:attrName>ppt_y</p:attrName>
                                        </p:attrNameLst>
                                      </p:cBhvr>
                                      <p:tavLst>
                                        <p:tav tm="0">
                                          <p:val>
                                            <p:strVal val="#ppt_y+.1"/>
                                          </p:val>
                                        </p:tav>
                                        <p:tav tm="100000">
                                          <p:val>
                                            <p:strVal val="#ppt_y"/>
                                          </p:val>
                                        </p:tav>
                                      </p:tavLst>
                                    </p:anim>
                                  </p:childTnLst>
                                </p:cTn>
                              </p:par>
                            </p:childTnLst>
                          </p:cTn>
                        </p:par>
                        <p:par>
                          <p:cTn id="64" fill="hold">
                            <p:stCondLst>
                              <p:cond delay="10500"/>
                            </p:stCondLst>
                            <p:childTnLst>
                              <p:par>
                                <p:cTn id="65" presetID="42" presetClass="entr" presetSubtype="0"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1000"/>
                                        <p:tgtEl>
                                          <p:spTgt spid="59"/>
                                        </p:tgtEl>
                                      </p:cBhvr>
                                    </p:animEffect>
                                    <p:anim calcmode="lin" valueType="num">
                                      <p:cBhvr>
                                        <p:cTn id="68" dur="1000" fill="hold"/>
                                        <p:tgtEl>
                                          <p:spTgt spid="59"/>
                                        </p:tgtEl>
                                        <p:attrNameLst>
                                          <p:attrName>ppt_x</p:attrName>
                                        </p:attrNameLst>
                                      </p:cBhvr>
                                      <p:tavLst>
                                        <p:tav tm="0">
                                          <p:val>
                                            <p:strVal val="#ppt_x"/>
                                          </p:val>
                                        </p:tav>
                                        <p:tav tm="100000">
                                          <p:val>
                                            <p:strVal val="#ppt_x"/>
                                          </p:val>
                                        </p:tav>
                                      </p:tavLst>
                                    </p:anim>
                                    <p:anim calcmode="lin" valueType="num">
                                      <p:cBhvr>
                                        <p:cTn id="69" dur="1000" fill="hold"/>
                                        <p:tgtEl>
                                          <p:spTgt spid="59"/>
                                        </p:tgtEl>
                                        <p:attrNameLst>
                                          <p:attrName>ppt_y</p:attrName>
                                        </p:attrNameLst>
                                      </p:cBhvr>
                                      <p:tavLst>
                                        <p:tav tm="0">
                                          <p:val>
                                            <p:strVal val="#ppt_y+.1"/>
                                          </p:val>
                                        </p:tav>
                                        <p:tav tm="100000">
                                          <p:val>
                                            <p:strVal val="#ppt_y"/>
                                          </p:val>
                                        </p:tav>
                                      </p:tavLst>
                                    </p:anim>
                                  </p:childTnLst>
                                </p:cTn>
                              </p:par>
                            </p:childTnLst>
                          </p:cTn>
                        </p:par>
                        <p:par>
                          <p:cTn id="70" fill="hold">
                            <p:stCondLst>
                              <p:cond delay="11500"/>
                            </p:stCondLst>
                            <p:childTnLst>
                              <p:par>
                                <p:cTn id="71" presetID="42" presetClass="entr" presetSubtype="0" fill="hold" grpId="0" nodeType="after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1000"/>
                                        <p:tgtEl>
                                          <p:spTgt spid="64"/>
                                        </p:tgtEl>
                                      </p:cBhvr>
                                    </p:animEffect>
                                    <p:anim calcmode="lin" valueType="num">
                                      <p:cBhvr>
                                        <p:cTn id="74" dur="1000" fill="hold"/>
                                        <p:tgtEl>
                                          <p:spTgt spid="64"/>
                                        </p:tgtEl>
                                        <p:attrNameLst>
                                          <p:attrName>ppt_x</p:attrName>
                                        </p:attrNameLst>
                                      </p:cBhvr>
                                      <p:tavLst>
                                        <p:tav tm="0">
                                          <p:val>
                                            <p:strVal val="#ppt_x"/>
                                          </p:val>
                                        </p:tav>
                                        <p:tav tm="100000">
                                          <p:val>
                                            <p:strVal val="#ppt_x"/>
                                          </p:val>
                                        </p:tav>
                                      </p:tavLst>
                                    </p:anim>
                                    <p:anim calcmode="lin" valueType="num">
                                      <p:cBhvr>
                                        <p:cTn id="75" dur="1000" fill="hold"/>
                                        <p:tgtEl>
                                          <p:spTgt spid="64"/>
                                        </p:tgtEl>
                                        <p:attrNameLst>
                                          <p:attrName>ppt_y</p:attrName>
                                        </p:attrNameLst>
                                      </p:cBhvr>
                                      <p:tavLst>
                                        <p:tav tm="0">
                                          <p:val>
                                            <p:strVal val="#ppt_y+.1"/>
                                          </p:val>
                                        </p:tav>
                                        <p:tav tm="100000">
                                          <p:val>
                                            <p:strVal val="#ppt_y"/>
                                          </p:val>
                                        </p:tav>
                                      </p:tavLst>
                                    </p:anim>
                                  </p:childTnLst>
                                </p:cTn>
                              </p:par>
                            </p:childTnLst>
                          </p:cTn>
                        </p:par>
                        <p:par>
                          <p:cTn id="76" fill="hold">
                            <p:stCondLst>
                              <p:cond delay="12500"/>
                            </p:stCondLst>
                            <p:childTnLst>
                              <p:par>
                                <p:cTn id="77" presetID="42" presetClass="entr" presetSubtype="0" fill="hold" grpId="0"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fade">
                                      <p:cBhvr>
                                        <p:cTn id="79" dur="1000"/>
                                        <p:tgtEl>
                                          <p:spTgt spid="63"/>
                                        </p:tgtEl>
                                      </p:cBhvr>
                                    </p:animEffect>
                                    <p:anim calcmode="lin" valueType="num">
                                      <p:cBhvr>
                                        <p:cTn id="80" dur="1000" fill="hold"/>
                                        <p:tgtEl>
                                          <p:spTgt spid="63"/>
                                        </p:tgtEl>
                                        <p:attrNameLst>
                                          <p:attrName>ppt_x</p:attrName>
                                        </p:attrNameLst>
                                      </p:cBhvr>
                                      <p:tavLst>
                                        <p:tav tm="0">
                                          <p:val>
                                            <p:strVal val="#ppt_x"/>
                                          </p:val>
                                        </p:tav>
                                        <p:tav tm="100000">
                                          <p:val>
                                            <p:strVal val="#ppt_x"/>
                                          </p:val>
                                        </p:tav>
                                      </p:tavLst>
                                    </p:anim>
                                    <p:anim calcmode="lin" valueType="num">
                                      <p:cBhvr>
                                        <p:cTn id="8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animBg="1"/>
      <p:bldP spid="58" grpId="0" animBg="1"/>
      <p:bldP spid="59" grpId="0" animBg="1"/>
      <p:bldP spid="60" grpId="0" animBg="1"/>
      <p:bldP spid="61" grpId="0" animBg="1"/>
      <p:bldP spid="62" grpId="0" animBg="1"/>
      <p:bldP spid="63" grpId="0" animBg="1"/>
      <p:bldP spid="64" grpId="0" animBg="1"/>
      <p:bldP spid="34" grpId="0" animBg="1"/>
      <p:bldP spid="35" grpId="0" animBg="1"/>
      <p:bldP spid="36" grpId="0" animBg="1"/>
      <p:bldP spid="37" grpId="0" animBg="1"/>
      <p:bldP spid="65" grpId="0" animBg="1"/>
      <p:bldP spid="6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272828" y="250089"/>
            <a:ext cx="7886700" cy="290849"/>
          </a:xfrm>
        </p:spPr>
        <p:txBody>
          <a:bodyPr>
            <a:normAutofit/>
          </a:bodyPr>
          <a:lstStyle/>
          <a:p>
            <a:r>
              <a:rPr lang="en-US" b="0" dirty="0">
                <a:solidFill>
                  <a:srgbClr val="8E7339"/>
                </a:solidFill>
                <a:latin typeface="Verdana" panose="020B0604030504040204" pitchFamily="34" charset="0"/>
                <a:ea typeface="Verdana" panose="020B0604030504040204" pitchFamily="34" charset="0"/>
                <a:cs typeface="Verdana" panose="020B0604030504040204" pitchFamily="34" charset="0"/>
              </a:rPr>
              <a:t>Corridor 1/3 : les objectifs </a:t>
            </a:r>
            <a:endParaRPr lang="fr-FR" b="0"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sp>
        <p:nvSpPr>
          <p:cNvPr id="397" name="Oval 78"/>
          <p:cNvSpPr>
            <a:spLocks noChangeArrowheads="1"/>
          </p:cNvSpPr>
          <p:nvPr/>
        </p:nvSpPr>
        <p:spPr bwMode="auto">
          <a:xfrm>
            <a:off x="-36134" y="4681017"/>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sp>
        <p:nvSpPr>
          <p:cNvPr id="83" name="Rectangle 82"/>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200"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sp>
        <p:nvSpPr>
          <p:cNvPr id="85" name="Oval 78"/>
          <p:cNvSpPr>
            <a:spLocks noChangeArrowheads="1"/>
          </p:cNvSpPr>
          <p:nvPr/>
        </p:nvSpPr>
        <p:spPr bwMode="auto">
          <a:xfrm>
            <a:off x="-36134" y="4681017"/>
            <a:ext cx="4168813" cy="613832"/>
          </a:xfrm>
          <a:prstGeom prst="ellipse">
            <a:avLst/>
          </a:prstGeom>
          <a:solidFill>
            <a:schemeClr val="bg1">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nvGrpSpPr>
          <p:cNvPr id="86" name="Group 377"/>
          <p:cNvGrpSpPr/>
          <p:nvPr/>
        </p:nvGrpSpPr>
        <p:grpSpPr>
          <a:xfrm>
            <a:off x="340830" y="2588022"/>
            <a:ext cx="3745707" cy="2272902"/>
            <a:chOff x="-7013295" y="3409641"/>
            <a:chExt cx="4994276" cy="3030536"/>
          </a:xfrm>
          <a:solidFill>
            <a:schemeClr val="bg1">
              <a:lumMod val="95000"/>
            </a:schemeClr>
          </a:solidFill>
        </p:grpSpPr>
        <p:sp>
          <p:nvSpPr>
            <p:cNvPr id="87" name="Freeform 90"/>
            <p:cNvSpPr>
              <a:spLocks noEditPoints="1"/>
            </p:cNvSpPr>
            <p:nvPr/>
          </p:nvSpPr>
          <p:spPr bwMode="auto">
            <a:xfrm>
              <a:off x="-5598832" y="3409641"/>
              <a:ext cx="796925" cy="715962"/>
            </a:xfrm>
            <a:custGeom>
              <a:avLst/>
              <a:gdLst>
                <a:gd name="T0" fmla="*/ 136 w 201"/>
                <a:gd name="T1" fmla="*/ 104 h 181"/>
                <a:gd name="T2" fmla="*/ 143 w 201"/>
                <a:gd name="T3" fmla="*/ 101 h 181"/>
                <a:gd name="T4" fmla="*/ 160 w 201"/>
                <a:gd name="T5" fmla="*/ 108 h 181"/>
                <a:gd name="T6" fmla="*/ 157 w 201"/>
                <a:gd name="T7" fmla="*/ 98 h 181"/>
                <a:gd name="T8" fmla="*/ 164 w 201"/>
                <a:gd name="T9" fmla="*/ 101 h 181"/>
                <a:gd name="T10" fmla="*/ 160 w 201"/>
                <a:gd name="T11" fmla="*/ 91 h 181"/>
                <a:gd name="T12" fmla="*/ 167 w 201"/>
                <a:gd name="T13" fmla="*/ 63 h 181"/>
                <a:gd name="T14" fmla="*/ 181 w 201"/>
                <a:gd name="T15" fmla="*/ 61 h 181"/>
                <a:gd name="T16" fmla="*/ 169 w 201"/>
                <a:gd name="T17" fmla="*/ 51 h 181"/>
                <a:gd name="T18" fmla="*/ 178 w 201"/>
                <a:gd name="T19" fmla="*/ 47 h 181"/>
                <a:gd name="T20" fmla="*/ 177 w 201"/>
                <a:gd name="T21" fmla="*/ 37 h 181"/>
                <a:gd name="T22" fmla="*/ 186 w 201"/>
                <a:gd name="T23" fmla="*/ 32 h 181"/>
                <a:gd name="T24" fmla="*/ 199 w 201"/>
                <a:gd name="T25" fmla="*/ 28 h 181"/>
                <a:gd name="T26" fmla="*/ 191 w 201"/>
                <a:gd name="T27" fmla="*/ 23 h 181"/>
                <a:gd name="T28" fmla="*/ 183 w 201"/>
                <a:gd name="T29" fmla="*/ 18 h 181"/>
                <a:gd name="T30" fmla="*/ 165 w 201"/>
                <a:gd name="T31" fmla="*/ 21 h 181"/>
                <a:gd name="T32" fmla="*/ 181 w 201"/>
                <a:gd name="T33" fmla="*/ 9 h 181"/>
                <a:gd name="T34" fmla="*/ 162 w 201"/>
                <a:gd name="T35" fmla="*/ 4 h 181"/>
                <a:gd name="T36" fmla="*/ 147 w 201"/>
                <a:gd name="T37" fmla="*/ 4 h 181"/>
                <a:gd name="T38" fmla="*/ 139 w 201"/>
                <a:gd name="T39" fmla="*/ 1 h 181"/>
                <a:gd name="T40" fmla="*/ 110 w 201"/>
                <a:gd name="T41" fmla="*/ 4 h 181"/>
                <a:gd name="T42" fmla="*/ 91 w 201"/>
                <a:gd name="T43" fmla="*/ 8 h 181"/>
                <a:gd name="T44" fmla="*/ 92 w 201"/>
                <a:gd name="T45" fmla="*/ 20 h 181"/>
                <a:gd name="T46" fmla="*/ 63 w 201"/>
                <a:gd name="T47" fmla="*/ 18 h 181"/>
                <a:gd name="T48" fmla="*/ 23 w 201"/>
                <a:gd name="T49" fmla="*/ 34 h 181"/>
                <a:gd name="T50" fmla="*/ 29 w 201"/>
                <a:gd name="T51" fmla="*/ 40 h 181"/>
                <a:gd name="T52" fmla="*/ 11 w 201"/>
                <a:gd name="T53" fmla="*/ 49 h 181"/>
                <a:gd name="T54" fmla="*/ 0 w 201"/>
                <a:gd name="T55" fmla="*/ 54 h 181"/>
                <a:gd name="T56" fmla="*/ 8 w 201"/>
                <a:gd name="T57" fmla="*/ 58 h 181"/>
                <a:gd name="T58" fmla="*/ 16 w 201"/>
                <a:gd name="T59" fmla="*/ 58 h 181"/>
                <a:gd name="T60" fmla="*/ 28 w 201"/>
                <a:gd name="T61" fmla="*/ 59 h 181"/>
                <a:gd name="T62" fmla="*/ 7 w 201"/>
                <a:gd name="T63" fmla="*/ 61 h 181"/>
                <a:gd name="T64" fmla="*/ 20 w 201"/>
                <a:gd name="T65" fmla="*/ 72 h 181"/>
                <a:gd name="T66" fmla="*/ 28 w 201"/>
                <a:gd name="T67" fmla="*/ 68 h 181"/>
                <a:gd name="T68" fmla="*/ 47 w 201"/>
                <a:gd name="T69" fmla="*/ 73 h 181"/>
                <a:gd name="T70" fmla="*/ 50 w 201"/>
                <a:gd name="T71" fmla="*/ 89 h 181"/>
                <a:gd name="T72" fmla="*/ 49 w 201"/>
                <a:gd name="T73" fmla="*/ 101 h 181"/>
                <a:gd name="T74" fmla="*/ 60 w 201"/>
                <a:gd name="T75" fmla="*/ 99 h 181"/>
                <a:gd name="T76" fmla="*/ 50 w 201"/>
                <a:gd name="T77" fmla="*/ 104 h 181"/>
                <a:gd name="T78" fmla="*/ 65 w 201"/>
                <a:gd name="T79" fmla="*/ 117 h 181"/>
                <a:gd name="T80" fmla="*/ 54 w 201"/>
                <a:gd name="T81" fmla="*/ 125 h 181"/>
                <a:gd name="T82" fmla="*/ 50 w 201"/>
                <a:gd name="T83" fmla="*/ 134 h 181"/>
                <a:gd name="T84" fmla="*/ 62 w 201"/>
                <a:gd name="T85" fmla="*/ 174 h 181"/>
                <a:gd name="T86" fmla="*/ 73 w 201"/>
                <a:gd name="T87" fmla="*/ 174 h 181"/>
                <a:gd name="T88" fmla="*/ 81 w 201"/>
                <a:gd name="T89" fmla="*/ 181 h 181"/>
                <a:gd name="T90" fmla="*/ 88 w 201"/>
                <a:gd name="T91" fmla="*/ 172 h 181"/>
                <a:gd name="T92" fmla="*/ 94 w 201"/>
                <a:gd name="T93" fmla="*/ 146 h 181"/>
                <a:gd name="T94" fmla="*/ 100 w 201"/>
                <a:gd name="T95" fmla="*/ 139 h 181"/>
                <a:gd name="T96" fmla="*/ 113 w 201"/>
                <a:gd name="T97" fmla="*/ 139 h 181"/>
                <a:gd name="T98" fmla="*/ 122 w 201"/>
                <a:gd name="T99" fmla="*/ 132 h 181"/>
                <a:gd name="T100" fmla="*/ 141 w 201"/>
                <a:gd name="T101" fmla="*/ 122 h 181"/>
                <a:gd name="T102" fmla="*/ 151 w 201"/>
                <a:gd name="T103" fmla="*/ 108 h 181"/>
                <a:gd name="T104" fmla="*/ 136 w 201"/>
                <a:gd name="T105" fmla="*/ 104 h 181"/>
                <a:gd name="T106" fmla="*/ 152 w 201"/>
                <a:gd name="T107" fmla="*/ 98 h 181"/>
                <a:gd name="T108" fmla="*/ 157 w 201"/>
                <a:gd name="T109" fmla="*/ 87 h 181"/>
                <a:gd name="T110" fmla="*/ 152 w 201"/>
                <a:gd name="T111" fmla="*/ 98 h 181"/>
                <a:gd name="T112" fmla="*/ 164 w 201"/>
                <a:gd name="T113" fmla="*/ 14 h 181"/>
                <a:gd name="T114" fmla="*/ 157 w 201"/>
                <a:gd name="T115" fmla="*/ 23 h 181"/>
                <a:gd name="T116" fmla="*/ 136 w 201"/>
                <a:gd name="T117" fmla="*/ 20 h 181"/>
                <a:gd name="T118" fmla="*/ 164 w 201"/>
                <a:gd name="T119" fmla="*/ 1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 h="181">
                  <a:moveTo>
                    <a:pt x="136" y="104"/>
                  </a:moveTo>
                  <a:cubicBezTo>
                    <a:pt x="139" y="104"/>
                    <a:pt x="138" y="100"/>
                    <a:pt x="143" y="101"/>
                  </a:cubicBezTo>
                  <a:cubicBezTo>
                    <a:pt x="149" y="103"/>
                    <a:pt x="152" y="108"/>
                    <a:pt x="160" y="108"/>
                  </a:cubicBezTo>
                  <a:cubicBezTo>
                    <a:pt x="166" y="104"/>
                    <a:pt x="153" y="100"/>
                    <a:pt x="157" y="98"/>
                  </a:cubicBezTo>
                  <a:cubicBezTo>
                    <a:pt x="160" y="98"/>
                    <a:pt x="161" y="100"/>
                    <a:pt x="164" y="101"/>
                  </a:cubicBezTo>
                  <a:cubicBezTo>
                    <a:pt x="165" y="95"/>
                    <a:pt x="162" y="94"/>
                    <a:pt x="160" y="91"/>
                  </a:cubicBezTo>
                  <a:cubicBezTo>
                    <a:pt x="174" y="90"/>
                    <a:pt x="169" y="72"/>
                    <a:pt x="167" y="63"/>
                  </a:cubicBezTo>
                  <a:cubicBezTo>
                    <a:pt x="171" y="61"/>
                    <a:pt x="176" y="61"/>
                    <a:pt x="181" y="61"/>
                  </a:cubicBezTo>
                  <a:cubicBezTo>
                    <a:pt x="181" y="54"/>
                    <a:pt x="173" y="54"/>
                    <a:pt x="169" y="51"/>
                  </a:cubicBezTo>
                  <a:cubicBezTo>
                    <a:pt x="174" y="52"/>
                    <a:pt x="172" y="46"/>
                    <a:pt x="178" y="47"/>
                  </a:cubicBezTo>
                  <a:cubicBezTo>
                    <a:pt x="179" y="42"/>
                    <a:pt x="175" y="42"/>
                    <a:pt x="177" y="37"/>
                  </a:cubicBezTo>
                  <a:cubicBezTo>
                    <a:pt x="182" y="38"/>
                    <a:pt x="181" y="31"/>
                    <a:pt x="186" y="32"/>
                  </a:cubicBezTo>
                  <a:cubicBezTo>
                    <a:pt x="190" y="30"/>
                    <a:pt x="200" y="35"/>
                    <a:pt x="199" y="28"/>
                  </a:cubicBezTo>
                  <a:cubicBezTo>
                    <a:pt x="201" y="22"/>
                    <a:pt x="192" y="27"/>
                    <a:pt x="191" y="23"/>
                  </a:cubicBezTo>
                  <a:cubicBezTo>
                    <a:pt x="187" y="23"/>
                    <a:pt x="188" y="17"/>
                    <a:pt x="183" y="18"/>
                  </a:cubicBezTo>
                  <a:cubicBezTo>
                    <a:pt x="176" y="17"/>
                    <a:pt x="169" y="24"/>
                    <a:pt x="165" y="21"/>
                  </a:cubicBezTo>
                  <a:cubicBezTo>
                    <a:pt x="166" y="13"/>
                    <a:pt x="180" y="17"/>
                    <a:pt x="181" y="9"/>
                  </a:cubicBezTo>
                  <a:cubicBezTo>
                    <a:pt x="178" y="4"/>
                    <a:pt x="171" y="3"/>
                    <a:pt x="162" y="4"/>
                  </a:cubicBezTo>
                  <a:cubicBezTo>
                    <a:pt x="157" y="2"/>
                    <a:pt x="150" y="0"/>
                    <a:pt x="147" y="4"/>
                  </a:cubicBezTo>
                  <a:cubicBezTo>
                    <a:pt x="146" y="2"/>
                    <a:pt x="142" y="2"/>
                    <a:pt x="139" y="1"/>
                  </a:cubicBezTo>
                  <a:cubicBezTo>
                    <a:pt x="133" y="5"/>
                    <a:pt x="117" y="0"/>
                    <a:pt x="110" y="4"/>
                  </a:cubicBezTo>
                  <a:cubicBezTo>
                    <a:pt x="103" y="4"/>
                    <a:pt x="94" y="3"/>
                    <a:pt x="91" y="8"/>
                  </a:cubicBezTo>
                  <a:cubicBezTo>
                    <a:pt x="91" y="11"/>
                    <a:pt x="95" y="19"/>
                    <a:pt x="92" y="20"/>
                  </a:cubicBezTo>
                  <a:cubicBezTo>
                    <a:pt x="81" y="18"/>
                    <a:pt x="74" y="21"/>
                    <a:pt x="63" y="18"/>
                  </a:cubicBezTo>
                  <a:cubicBezTo>
                    <a:pt x="47" y="20"/>
                    <a:pt x="39" y="32"/>
                    <a:pt x="23" y="34"/>
                  </a:cubicBezTo>
                  <a:cubicBezTo>
                    <a:pt x="21" y="40"/>
                    <a:pt x="30" y="35"/>
                    <a:pt x="29" y="40"/>
                  </a:cubicBezTo>
                  <a:cubicBezTo>
                    <a:pt x="25" y="45"/>
                    <a:pt x="16" y="45"/>
                    <a:pt x="11" y="49"/>
                  </a:cubicBezTo>
                  <a:cubicBezTo>
                    <a:pt x="7" y="47"/>
                    <a:pt x="2" y="47"/>
                    <a:pt x="0" y="54"/>
                  </a:cubicBezTo>
                  <a:cubicBezTo>
                    <a:pt x="5" y="53"/>
                    <a:pt x="5" y="57"/>
                    <a:pt x="8" y="58"/>
                  </a:cubicBezTo>
                  <a:cubicBezTo>
                    <a:pt x="8" y="53"/>
                    <a:pt x="16" y="53"/>
                    <a:pt x="16" y="58"/>
                  </a:cubicBezTo>
                  <a:cubicBezTo>
                    <a:pt x="20" y="57"/>
                    <a:pt x="27" y="50"/>
                    <a:pt x="28" y="59"/>
                  </a:cubicBezTo>
                  <a:cubicBezTo>
                    <a:pt x="21" y="60"/>
                    <a:pt x="11" y="58"/>
                    <a:pt x="7" y="61"/>
                  </a:cubicBezTo>
                  <a:cubicBezTo>
                    <a:pt x="8" y="68"/>
                    <a:pt x="14" y="69"/>
                    <a:pt x="20" y="72"/>
                  </a:cubicBezTo>
                  <a:cubicBezTo>
                    <a:pt x="25" y="73"/>
                    <a:pt x="23" y="67"/>
                    <a:pt x="28" y="68"/>
                  </a:cubicBezTo>
                  <a:cubicBezTo>
                    <a:pt x="33" y="72"/>
                    <a:pt x="38" y="75"/>
                    <a:pt x="47" y="73"/>
                  </a:cubicBezTo>
                  <a:cubicBezTo>
                    <a:pt x="46" y="81"/>
                    <a:pt x="48" y="85"/>
                    <a:pt x="50" y="89"/>
                  </a:cubicBezTo>
                  <a:cubicBezTo>
                    <a:pt x="50" y="93"/>
                    <a:pt x="48" y="95"/>
                    <a:pt x="49" y="101"/>
                  </a:cubicBezTo>
                  <a:cubicBezTo>
                    <a:pt x="55" y="104"/>
                    <a:pt x="56" y="93"/>
                    <a:pt x="60" y="99"/>
                  </a:cubicBezTo>
                  <a:cubicBezTo>
                    <a:pt x="61" y="105"/>
                    <a:pt x="55" y="105"/>
                    <a:pt x="50" y="104"/>
                  </a:cubicBezTo>
                  <a:cubicBezTo>
                    <a:pt x="52" y="112"/>
                    <a:pt x="63" y="110"/>
                    <a:pt x="65" y="117"/>
                  </a:cubicBezTo>
                  <a:cubicBezTo>
                    <a:pt x="61" y="120"/>
                    <a:pt x="57" y="122"/>
                    <a:pt x="54" y="125"/>
                  </a:cubicBezTo>
                  <a:cubicBezTo>
                    <a:pt x="58" y="127"/>
                    <a:pt x="48" y="129"/>
                    <a:pt x="50" y="134"/>
                  </a:cubicBezTo>
                  <a:cubicBezTo>
                    <a:pt x="62" y="142"/>
                    <a:pt x="53" y="162"/>
                    <a:pt x="62" y="174"/>
                  </a:cubicBezTo>
                  <a:cubicBezTo>
                    <a:pt x="65" y="174"/>
                    <a:pt x="69" y="174"/>
                    <a:pt x="73" y="174"/>
                  </a:cubicBezTo>
                  <a:cubicBezTo>
                    <a:pt x="78" y="174"/>
                    <a:pt x="76" y="181"/>
                    <a:pt x="81" y="181"/>
                  </a:cubicBezTo>
                  <a:cubicBezTo>
                    <a:pt x="83" y="177"/>
                    <a:pt x="84" y="173"/>
                    <a:pt x="88" y="172"/>
                  </a:cubicBezTo>
                  <a:cubicBezTo>
                    <a:pt x="86" y="159"/>
                    <a:pt x="96" y="159"/>
                    <a:pt x="94" y="146"/>
                  </a:cubicBezTo>
                  <a:cubicBezTo>
                    <a:pt x="98" y="146"/>
                    <a:pt x="96" y="139"/>
                    <a:pt x="100" y="139"/>
                  </a:cubicBezTo>
                  <a:cubicBezTo>
                    <a:pt x="107" y="143"/>
                    <a:pt x="107" y="135"/>
                    <a:pt x="113" y="139"/>
                  </a:cubicBezTo>
                  <a:cubicBezTo>
                    <a:pt x="116" y="137"/>
                    <a:pt x="119" y="134"/>
                    <a:pt x="122" y="132"/>
                  </a:cubicBezTo>
                  <a:cubicBezTo>
                    <a:pt x="129" y="130"/>
                    <a:pt x="133" y="123"/>
                    <a:pt x="141" y="122"/>
                  </a:cubicBezTo>
                  <a:cubicBezTo>
                    <a:pt x="142" y="116"/>
                    <a:pt x="155" y="114"/>
                    <a:pt x="151" y="108"/>
                  </a:cubicBezTo>
                  <a:cubicBezTo>
                    <a:pt x="147" y="112"/>
                    <a:pt x="141" y="105"/>
                    <a:pt x="136" y="104"/>
                  </a:cubicBezTo>
                  <a:close/>
                  <a:moveTo>
                    <a:pt x="152" y="98"/>
                  </a:moveTo>
                  <a:cubicBezTo>
                    <a:pt x="148" y="94"/>
                    <a:pt x="152" y="86"/>
                    <a:pt x="157" y="87"/>
                  </a:cubicBezTo>
                  <a:cubicBezTo>
                    <a:pt x="156" y="91"/>
                    <a:pt x="153" y="93"/>
                    <a:pt x="152" y="98"/>
                  </a:cubicBezTo>
                  <a:close/>
                  <a:moveTo>
                    <a:pt x="164" y="14"/>
                  </a:moveTo>
                  <a:cubicBezTo>
                    <a:pt x="164" y="20"/>
                    <a:pt x="160" y="21"/>
                    <a:pt x="157" y="23"/>
                  </a:cubicBezTo>
                  <a:cubicBezTo>
                    <a:pt x="152" y="20"/>
                    <a:pt x="145" y="19"/>
                    <a:pt x="136" y="20"/>
                  </a:cubicBezTo>
                  <a:cubicBezTo>
                    <a:pt x="142" y="13"/>
                    <a:pt x="157" y="16"/>
                    <a:pt x="16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88" name="Freeform 91"/>
            <p:cNvSpPr>
              <a:spLocks noEditPoints="1"/>
            </p:cNvSpPr>
            <p:nvPr/>
          </p:nvSpPr>
          <p:spPr bwMode="auto">
            <a:xfrm>
              <a:off x="-5881407" y="3433453"/>
              <a:ext cx="457200" cy="315912"/>
            </a:xfrm>
            <a:custGeom>
              <a:avLst/>
              <a:gdLst>
                <a:gd name="T0" fmla="*/ 6 w 115"/>
                <a:gd name="T1" fmla="*/ 34 h 80"/>
                <a:gd name="T2" fmla="*/ 6 w 115"/>
                <a:gd name="T3" fmla="*/ 45 h 80"/>
                <a:gd name="T4" fmla="*/ 16 w 115"/>
                <a:gd name="T5" fmla="*/ 47 h 80"/>
                <a:gd name="T6" fmla="*/ 32 w 115"/>
                <a:gd name="T7" fmla="*/ 34 h 80"/>
                <a:gd name="T8" fmla="*/ 24 w 115"/>
                <a:gd name="T9" fmla="*/ 40 h 80"/>
                <a:gd name="T10" fmla="*/ 19 w 115"/>
                <a:gd name="T11" fmla="*/ 47 h 80"/>
                <a:gd name="T12" fmla="*/ 24 w 115"/>
                <a:gd name="T13" fmla="*/ 52 h 80"/>
                <a:gd name="T14" fmla="*/ 14 w 115"/>
                <a:gd name="T15" fmla="*/ 50 h 80"/>
                <a:gd name="T16" fmla="*/ 11 w 115"/>
                <a:gd name="T17" fmla="*/ 60 h 80"/>
                <a:gd name="T18" fmla="*/ 32 w 115"/>
                <a:gd name="T19" fmla="*/ 66 h 80"/>
                <a:gd name="T20" fmla="*/ 3 w 115"/>
                <a:gd name="T21" fmla="*/ 62 h 80"/>
                <a:gd name="T22" fmla="*/ 13 w 115"/>
                <a:gd name="T23" fmla="*/ 73 h 80"/>
                <a:gd name="T24" fmla="*/ 45 w 115"/>
                <a:gd name="T25" fmla="*/ 67 h 80"/>
                <a:gd name="T26" fmla="*/ 52 w 115"/>
                <a:gd name="T27" fmla="*/ 62 h 80"/>
                <a:gd name="T28" fmla="*/ 45 w 115"/>
                <a:gd name="T29" fmla="*/ 59 h 80"/>
                <a:gd name="T30" fmla="*/ 57 w 115"/>
                <a:gd name="T31" fmla="*/ 59 h 80"/>
                <a:gd name="T32" fmla="*/ 65 w 115"/>
                <a:gd name="T33" fmla="*/ 40 h 80"/>
                <a:gd name="T34" fmla="*/ 84 w 115"/>
                <a:gd name="T35" fmla="*/ 33 h 80"/>
                <a:gd name="T36" fmla="*/ 95 w 115"/>
                <a:gd name="T37" fmla="*/ 26 h 80"/>
                <a:gd name="T38" fmla="*/ 95 w 115"/>
                <a:gd name="T39" fmla="*/ 17 h 80"/>
                <a:gd name="T40" fmla="*/ 115 w 115"/>
                <a:gd name="T41" fmla="*/ 8 h 80"/>
                <a:gd name="T42" fmla="*/ 110 w 115"/>
                <a:gd name="T43" fmla="*/ 5 h 80"/>
                <a:gd name="T44" fmla="*/ 19 w 115"/>
                <a:gd name="T45" fmla="*/ 12 h 80"/>
                <a:gd name="T46" fmla="*/ 27 w 115"/>
                <a:gd name="T47" fmla="*/ 28 h 80"/>
                <a:gd name="T48" fmla="*/ 8 w 115"/>
                <a:gd name="T49" fmla="*/ 17 h 80"/>
                <a:gd name="T50" fmla="*/ 6 w 115"/>
                <a:gd name="T51" fmla="*/ 24 h 80"/>
                <a:gd name="T52" fmla="*/ 1 w 115"/>
                <a:gd name="T53" fmla="*/ 28 h 80"/>
                <a:gd name="T54" fmla="*/ 6 w 115"/>
                <a:gd name="T55" fmla="*/ 34 h 80"/>
                <a:gd name="T56" fmla="*/ 40 w 115"/>
                <a:gd name="T57" fmla="*/ 66 h 80"/>
                <a:gd name="T58" fmla="*/ 39 w 115"/>
                <a:gd name="T59" fmla="*/ 67 h 80"/>
                <a:gd name="T60" fmla="*/ 40 w 115"/>
                <a:gd name="T61"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5" h="80">
                  <a:moveTo>
                    <a:pt x="6" y="34"/>
                  </a:moveTo>
                  <a:cubicBezTo>
                    <a:pt x="6" y="38"/>
                    <a:pt x="6" y="41"/>
                    <a:pt x="6" y="45"/>
                  </a:cubicBezTo>
                  <a:cubicBezTo>
                    <a:pt x="11" y="44"/>
                    <a:pt x="12" y="47"/>
                    <a:pt x="16" y="47"/>
                  </a:cubicBezTo>
                  <a:cubicBezTo>
                    <a:pt x="17" y="39"/>
                    <a:pt x="26" y="31"/>
                    <a:pt x="32" y="34"/>
                  </a:cubicBezTo>
                  <a:cubicBezTo>
                    <a:pt x="35" y="42"/>
                    <a:pt x="24" y="35"/>
                    <a:pt x="24" y="40"/>
                  </a:cubicBezTo>
                  <a:cubicBezTo>
                    <a:pt x="29" y="42"/>
                    <a:pt x="19" y="43"/>
                    <a:pt x="19" y="47"/>
                  </a:cubicBezTo>
                  <a:cubicBezTo>
                    <a:pt x="23" y="45"/>
                    <a:pt x="25" y="47"/>
                    <a:pt x="24" y="52"/>
                  </a:cubicBezTo>
                  <a:cubicBezTo>
                    <a:pt x="20" y="52"/>
                    <a:pt x="19" y="49"/>
                    <a:pt x="14" y="50"/>
                  </a:cubicBezTo>
                  <a:cubicBezTo>
                    <a:pt x="15" y="55"/>
                    <a:pt x="9" y="53"/>
                    <a:pt x="11" y="60"/>
                  </a:cubicBezTo>
                  <a:cubicBezTo>
                    <a:pt x="21" y="59"/>
                    <a:pt x="28" y="58"/>
                    <a:pt x="32" y="66"/>
                  </a:cubicBezTo>
                  <a:cubicBezTo>
                    <a:pt x="19" y="68"/>
                    <a:pt x="11" y="59"/>
                    <a:pt x="3" y="62"/>
                  </a:cubicBezTo>
                  <a:cubicBezTo>
                    <a:pt x="2" y="70"/>
                    <a:pt x="13" y="65"/>
                    <a:pt x="13" y="73"/>
                  </a:cubicBezTo>
                  <a:cubicBezTo>
                    <a:pt x="25" y="71"/>
                    <a:pt x="41" y="80"/>
                    <a:pt x="45" y="67"/>
                  </a:cubicBezTo>
                  <a:cubicBezTo>
                    <a:pt x="49" y="68"/>
                    <a:pt x="52" y="67"/>
                    <a:pt x="52" y="62"/>
                  </a:cubicBezTo>
                  <a:cubicBezTo>
                    <a:pt x="53" y="57"/>
                    <a:pt x="44" y="63"/>
                    <a:pt x="45" y="59"/>
                  </a:cubicBezTo>
                  <a:cubicBezTo>
                    <a:pt x="49" y="59"/>
                    <a:pt x="53" y="59"/>
                    <a:pt x="57" y="59"/>
                  </a:cubicBezTo>
                  <a:cubicBezTo>
                    <a:pt x="56" y="49"/>
                    <a:pt x="66" y="51"/>
                    <a:pt x="65" y="40"/>
                  </a:cubicBezTo>
                  <a:cubicBezTo>
                    <a:pt x="73" y="39"/>
                    <a:pt x="74" y="31"/>
                    <a:pt x="84" y="33"/>
                  </a:cubicBezTo>
                  <a:cubicBezTo>
                    <a:pt x="86" y="28"/>
                    <a:pt x="89" y="26"/>
                    <a:pt x="95" y="26"/>
                  </a:cubicBezTo>
                  <a:cubicBezTo>
                    <a:pt x="97" y="21"/>
                    <a:pt x="92" y="17"/>
                    <a:pt x="95" y="17"/>
                  </a:cubicBezTo>
                  <a:cubicBezTo>
                    <a:pt x="102" y="14"/>
                    <a:pt x="112" y="19"/>
                    <a:pt x="115" y="8"/>
                  </a:cubicBezTo>
                  <a:cubicBezTo>
                    <a:pt x="115" y="6"/>
                    <a:pt x="110" y="8"/>
                    <a:pt x="110" y="5"/>
                  </a:cubicBezTo>
                  <a:cubicBezTo>
                    <a:pt x="83" y="9"/>
                    <a:pt x="47" y="0"/>
                    <a:pt x="19" y="12"/>
                  </a:cubicBezTo>
                  <a:cubicBezTo>
                    <a:pt x="17" y="22"/>
                    <a:pt x="26" y="21"/>
                    <a:pt x="27" y="28"/>
                  </a:cubicBezTo>
                  <a:cubicBezTo>
                    <a:pt x="17" y="28"/>
                    <a:pt x="20" y="15"/>
                    <a:pt x="8" y="17"/>
                  </a:cubicBezTo>
                  <a:cubicBezTo>
                    <a:pt x="7" y="19"/>
                    <a:pt x="6" y="20"/>
                    <a:pt x="6" y="24"/>
                  </a:cubicBezTo>
                  <a:cubicBezTo>
                    <a:pt x="4" y="24"/>
                    <a:pt x="1" y="24"/>
                    <a:pt x="1" y="28"/>
                  </a:cubicBezTo>
                  <a:cubicBezTo>
                    <a:pt x="0" y="33"/>
                    <a:pt x="6" y="31"/>
                    <a:pt x="6" y="34"/>
                  </a:cubicBezTo>
                  <a:close/>
                  <a:moveTo>
                    <a:pt x="40" y="66"/>
                  </a:moveTo>
                  <a:cubicBezTo>
                    <a:pt x="41" y="66"/>
                    <a:pt x="39" y="68"/>
                    <a:pt x="39" y="67"/>
                  </a:cubicBezTo>
                  <a:cubicBezTo>
                    <a:pt x="38" y="66"/>
                    <a:pt x="40" y="65"/>
                    <a:pt x="40"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89" name="Freeform 92"/>
            <p:cNvSpPr>
              <a:spLocks/>
            </p:cNvSpPr>
            <p:nvPr/>
          </p:nvSpPr>
          <p:spPr bwMode="auto">
            <a:xfrm>
              <a:off x="-4416144" y="3500128"/>
              <a:ext cx="174625" cy="63500"/>
            </a:xfrm>
            <a:custGeom>
              <a:avLst/>
              <a:gdLst>
                <a:gd name="T0" fmla="*/ 36 w 44"/>
                <a:gd name="T1" fmla="*/ 14 h 16"/>
                <a:gd name="T2" fmla="*/ 42 w 44"/>
                <a:gd name="T3" fmla="*/ 4 h 16"/>
                <a:gd name="T4" fmla="*/ 0 w 44"/>
                <a:gd name="T5" fmla="*/ 0 h 16"/>
                <a:gd name="T6" fmla="*/ 2 w 44"/>
                <a:gd name="T7" fmla="*/ 7 h 16"/>
                <a:gd name="T8" fmla="*/ 36 w 44"/>
                <a:gd name="T9" fmla="*/ 14 h 16"/>
              </a:gdLst>
              <a:ahLst/>
              <a:cxnLst>
                <a:cxn ang="0">
                  <a:pos x="T0" y="T1"/>
                </a:cxn>
                <a:cxn ang="0">
                  <a:pos x="T2" y="T3"/>
                </a:cxn>
                <a:cxn ang="0">
                  <a:pos x="T4" y="T5"/>
                </a:cxn>
                <a:cxn ang="0">
                  <a:pos x="T6" y="T7"/>
                </a:cxn>
                <a:cxn ang="0">
                  <a:pos x="T8" y="T9"/>
                </a:cxn>
              </a:cxnLst>
              <a:rect l="0" t="0" r="r" b="b"/>
              <a:pathLst>
                <a:path w="44" h="16">
                  <a:moveTo>
                    <a:pt x="36" y="14"/>
                  </a:moveTo>
                  <a:cubicBezTo>
                    <a:pt x="37" y="9"/>
                    <a:pt x="44" y="11"/>
                    <a:pt x="42" y="4"/>
                  </a:cubicBezTo>
                  <a:cubicBezTo>
                    <a:pt x="27" y="1"/>
                    <a:pt x="13" y="0"/>
                    <a:pt x="0" y="0"/>
                  </a:cubicBezTo>
                  <a:cubicBezTo>
                    <a:pt x="0" y="3"/>
                    <a:pt x="1" y="6"/>
                    <a:pt x="2" y="7"/>
                  </a:cubicBezTo>
                  <a:cubicBezTo>
                    <a:pt x="12" y="11"/>
                    <a:pt x="20" y="16"/>
                    <a:pt x="3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0" name="Freeform 93"/>
            <p:cNvSpPr>
              <a:spLocks/>
            </p:cNvSpPr>
            <p:nvPr/>
          </p:nvSpPr>
          <p:spPr bwMode="auto">
            <a:xfrm>
              <a:off x="-4559019" y="3492190"/>
              <a:ext cx="233363" cy="201612"/>
            </a:xfrm>
            <a:custGeom>
              <a:avLst/>
              <a:gdLst>
                <a:gd name="T0" fmla="*/ 9 w 59"/>
                <a:gd name="T1" fmla="*/ 25 h 51"/>
                <a:gd name="T2" fmla="*/ 9 w 59"/>
                <a:gd name="T3" fmla="*/ 33 h 51"/>
                <a:gd name="T4" fmla="*/ 23 w 59"/>
                <a:gd name="T5" fmla="*/ 26 h 51"/>
                <a:gd name="T6" fmla="*/ 15 w 59"/>
                <a:gd name="T7" fmla="*/ 42 h 51"/>
                <a:gd name="T8" fmla="*/ 26 w 59"/>
                <a:gd name="T9" fmla="*/ 45 h 51"/>
                <a:gd name="T10" fmla="*/ 35 w 59"/>
                <a:gd name="T11" fmla="*/ 51 h 51"/>
                <a:gd name="T12" fmla="*/ 39 w 59"/>
                <a:gd name="T13" fmla="*/ 32 h 51"/>
                <a:gd name="T14" fmla="*/ 57 w 59"/>
                <a:gd name="T15" fmla="*/ 40 h 51"/>
                <a:gd name="T16" fmla="*/ 44 w 59"/>
                <a:gd name="T17" fmla="*/ 19 h 51"/>
                <a:gd name="T18" fmla="*/ 38 w 59"/>
                <a:gd name="T19" fmla="*/ 18 h 51"/>
                <a:gd name="T20" fmla="*/ 30 w 59"/>
                <a:gd name="T21" fmla="*/ 14 h 51"/>
                <a:gd name="T22" fmla="*/ 22 w 59"/>
                <a:gd name="T23" fmla="*/ 6 h 51"/>
                <a:gd name="T24" fmla="*/ 20 w 59"/>
                <a:gd name="T25" fmla="*/ 16 h 51"/>
                <a:gd name="T26" fmla="*/ 0 w 59"/>
                <a:gd name="T27" fmla="*/ 16 h 51"/>
                <a:gd name="T28" fmla="*/ 9 w 59"/>
                <a:gd name="T29"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51">
                  <a:moveTo>
                    <a:pt x="9" y="25"/>
                  </a:moveTo>
                  <a:cubicBezTo>
                    <a:pt x="8" y="29"/>
                    <a:pt x="6" y="30"/>
                    <a:pt x="9" y="33"/>
                  </a:cubicBezTo>
                  <a:cubicBezTo>
                    <a:pt x="15" y="33"/>
                    <a:pt x="16" y="26"/>
                    <a:pt x="23" y="26"/>
                  </a:cubicBezTo>
                  <a:cubicBezTo>
                    <a:pt x="23" y="34"/>
                    <a:pt x="15" y="34"/>
                    <a:pt x="15" y="42"/>
                  </a:cubicBezTo>
                  <a:cubicBezTo>
                    <a:pt x="18" y="44"/>
                    <a:pt x="21" y="46"/>
                    <a:pt x="26" y="45"/>
                  </a:cubicBezTo>
                  <a:cubicBezTo>
                    <a:pt x="26" y="51"/>
                    <a:pt x="30" y="51"/>
                    <a:pt x="35" y="51"/>
                  </a:cubicBezTo>
                  <a:cubicBezTo>
                    <a:pt x="36" y="44"/>
                    <a:pt x="37" y="37"/>
                    <a:pt x="39" y="32"/>
                  </a:cubicBezTo>
                  <a:cubicBezTo>
                    <a:pt x="44" y="36"/>
                    <a:pt x="46" y="43"/>
                    <a:pt x="57" y="40"/>
                  </a:cubicBezTo>
                  <a:cubicBezTo>
                    <a:pt x="59" y="27"/>
                    <a:pt x="49" y="26"/>
                    <a:pt x="44" y="19"/>
                  </a:cubicBezTo>
                  <a:cubicBezTo>
                    <a:pt x="44" y="23"/>
                    <a:pt x="40" y="17"/>
                    <a:pt x="38" y="18"/>
                  </a:cubicBezTo>
                  <a:cubicBezTo>
                    <a:pt x="34" y="18"/>
                    <a:pt x="31" y="17"/>
                    <a:pt x="30" y="14"/>
                  </a:cubicBezTo>
                  <a:cubicBezTo>
                    <a:pt x="34" y="10"/>
                    <a:pt x="28" y="4"/>
                    <a:pt x="22" y="6"/>
                  </a:cubicBezTo>
                  <a:cubicBezTo>
                    <a:pt x="17" y="8"/>
                    <a:pt x="24" y="15"/>
                    <a:pt x="20" y="16"/>
                  </a:cubicBezTo>
                  <a:cubicBezTo>
                    <a:pt x="17" y="8"/>
                    <a:pt x="1" y="0"/>
                    <a:pt x="0" y="16"/>
                  </a:cubicBezTo>
                  <a:cubicBezTo>
                    <a:pt x="1" y="21"/>
                    <a:pt x="7" y="20"/>
                    <a:pt x="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91" name="Freeform 94"/>
            <p:cNvSpPr>
              <a:spLocks/>
            </p:cNvSpPr>
            <p:nvPr/>
          </p:nvSpPr>
          <p:spPr bwMode="auto">
            <a:xfrm>
              <a:off x="-3936719" y="3500128"/>
              <a:ext cx="60325" cy="71437"/>
            </a:xfrm>
            <a:custGeom>
              <a:avLst/>
              <a:gdLst>
                <a:gd name="T0" fmla="*/ 15 w 15"/>
                <a:gd name="T1" fmla="*/ 11 h 18"/>
                <a:gd name="T2" fmla="*/ 1 w 15"/>
                <a:gd name="T3" fmla="*/ 12 h 18"/>
                <a:gd name="T4" fmla="*/ 15 w 15"/>
                <a:gd name="T5" fmla="*/ 11 h 18"/>
              </a:gdLst>
              <a:ahLst/>
              <a:cxnLst>
                <a:cxn ang="0">
                  <a:pos x="T0" y="T1"/>
                </a:cxn>
                <a:cxn ang="0">
                  <a:pos x="T2" y="T3"/>
                </a:cxn>
                <a:cxn ang="0">
                  <a:pos x="T4" y="T5"/>
                </a:cxn>
              </a:cxnLst>
              <a:rect l="0" t="0" r="r" b="b"/>
              <a:pathLst>
                <a:path w="15" h="18">
                  <a:moveTo>
                    <a:pt x="15" y="11"/>
                  </a:moveTo>
                  <a:cubicBezTo>
                    <a:pt x="15" y="0"/>
                    <a:pt x="0" y="3"/>
                    <a:pt x="1" y="12"/>
                  </a:cubicBezTo>
                  <a:cubicBezTo>
                    <a:pt x="6" y="18"/>
                    <a:pt x="9" y="10"/>
                    <a:pt x="1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2" name="Freeform 95"/>
            <p:cNvSpPr>
              <a:spLocks/>
            </p:cNvSpPr>
            <p:nvPr/>
          </p:nvSpPr>
          <p:spPr bwMode="auto">
            <a:xfrm>
              <a:off x="-3523969" y="3523940"/>
              <a:ext cx="123825" cy="84137"/>
            </a:xfrm>
            <a:custGeom>
              <a:avLst/>
              <a:gdLst>
                <a:gd name="T0" fmla="*/ 2 w 31"/>
                <a:gd name="T1" fmla="*/ 15 h 21"/>
                <a:gd name="T2" fmla="*/ 31 w 31"/>
                <a:gd name="T3" fmla="*/ 10 h 21"/>
                <a:gd name="T4" fmla="*/ 4 w 31"/>
                <a:gd name="T5" fmla="*/ 5 h 21"/>
                <a:gd name="T6" fmla="*/ 2 w 31"/>
                <a:gd name="T7" fmla="*/ 15 h 21"/>
              </a:gdLst>
              <a:ahLst/>
              <a:cxnLst>
                <a:cxn ang="0">
                  <a:pos x="T0" y="T1"/>
                </a:cxn>
                <a:cxn ang="0">
                  <a:pos x="T2" y="T3"/>
                </a:cxn>
                <a:cxn ang="0">
                  <a:pos x="T4" y="T5"/>
                </a:cxn>
                <a:cxn ang="0">
                  <a:pos x="T6" y="T7"/>
                </a:cxn>
              </a:cxnLst>
              <a:rect l="0" t="0" r="r" b="b"/>
              <a:pathLst>
                <a:path w="31" h="21">
                  <a:moveTo>
                    <a:pt x="2" y="15"/>
                  </a:moveTo>
                  <a:cubicBezTo>
                    <a:pt x="15" y="13"/>
                    <a:pt x="28" y="21"/>
                    <a:pt x="31" y="10"/>
                  </a:cubicBezTo>
                  <a:cubicBezTo>
                    <a:pt x="27" y="3"/>
                    <a:pt x="12" y="0"/>
                    <a:pt x="4" y="5"/>
                  </a:cubicBezTo>
                  <a:cubicBezTo>
                    <a:pt x="0" y="5"/>
                    <a:pt x="3" y="12"/>
                    <a:pt x="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3" name="Freeform 96"/>
            <p:cNvSpPr>
              <a:spLocks noEditPoints="1"/>
            </p:cNvSpPr>
            <p:nvPr/>
          </p:nvSpPr>
          <p:spPr bwMode="auto">
            <a:xfrm>
              <a:off x="-4913032" y="3616015"/>
              <a:ext cx="2806700" cy="2389187"/>
            </a:xfrm>
            <a:custGeom>
              <a:avLst/>
              <a:gdLst>
                <a:gd name="T0" fmla="*/ 692 w 707"/>
                <a:gd name="T1" fmla="*/ 82 h 604"/>
                <a:gd name="T2" fmla="*/ 631 w 707"/>
                <a:gd name="T3" fmla="*/ 65 h 604"/>
                <a:gd name="T4" fmla="*/ 559 w 707"/>
                <a:gd name="T5" fmla="*/ 42 h 604"/>
                <a:gd name="T6" fmla="*/ 524 w 707"/>
                <a:gd name="T7" fmla="*/ 33 h 604"/>
                <a:gd name="T8" fmla="*/ 446 w 707"/>
                <a:gd name="T9" fmla="*/ 32 h 604"/>
                <a:gd name="T10" fmla="*/ 396 w 707"/>
                <a:gd name="T11" fmla="*/ 1 h 604"/>
                <a:gd name="T12" fmla="*/ 344 w 707"/>
                <a:gd name="T13" fmla="*/ 25 h 604"/>
                <a:gd name="T14" fmla="*/ 318 w 707"/>
                <a:gd name="T15" fmla="*/ 51 h 604"/>
                <a:gd name="T16" fmla="*/ 260 w 707"/>
                <a:gd name="T17" fmla="*/ 54 h 604"/>
                <a:gd name="T18" fmla="*/ 213 w 707"/>
                <a:gd name="T19" fmla="*/ 65 h 604"/>
                <a:gd name="T20" fmla="*/ 203 w 707"/>
                <a:gd name="T21" fmla="*/ 82 h 604"/>
                <a:gd name="T22" fmla="*/ 135 w 707"/>
                <a:gd name="T23" fmla="*/ 58 h 604"/>
                <a:gd name="T24" fmla="*/ 96 w 707"/>
                <a:gd name="T25" fmla="*/ 99 h 604"/>
                <a:gd name="T26" fmla="*/ 94 w 707"/>
                <a:gd name="T27" fmla="*/ 160 h 604"/>
                <a:gd name="T28" fmla="*/ 51 w 707"/>
                <a:gd name="T29" fmla="*/ 193 h 604"/>
                <a:gd name="T30" fmla="*/ 31 w 707"/>
                <a:gd name="T31" fmla="*/ 222 h 604"/>
                <a:gd name="T32" fmla="*/ 67 w 707"/>
                <a:gd name="T33" fmla="*/ 236 h 604"/>
                <a:gd name="T34" fmla="*/ 102 w 707"/>
                <a:gd name="T35" fmla="*/ 224 h 604"/>
                <a:gd name="T36" fmla="*/ 122 w 707"/>
                <a:gd name="T37" fmla="*/ 257 h 604"/>
                <a:gd name="T38" fmla="*/ 135 w 707"/>
                <a:gd name="T39" fmla="*/ 234 h 604"/>
                <a:gd name="T40" fmla="*/ 154 w 707"/>
                <a:gd name="T41" fmla="*/ 239 h 604"/>
                <a:gd name="T42" fmla="*/ 187 w 707"/>
                <a:gd name="T43" fmla="*/ 269 h 604"/>
                <a:gd name="T44" fmla="*/ 136 w 707"/>
                <a:gd name="T45" fmla="*/ 289 h 604"/>
                <a:gd name="T46" fmla="*/ 51 w 707"/>
                <a:gd name="T47" fmla="*/ 267 h 604"/>
                <a:gd name="T48" fmla="*/ 0 w 707"/>
                <a:gd name="T49" fmla="*/ 334 h 604"/>
                <a:gd name="T50" fmla="*/ 69 w 707"/>
                <a:gd name="T51" fmla="*/ 407 h 604"/>
                <a:gd name="T52" fmla="*/ 104 w 707"/>
                <a:gd name="T53" fmla="*/ 473 h 604"/>
                <a:gd name="T54" fmla="*/ 133 w 707"/>
                <a:gd name="T55" fmla="*/ 604 h 604"/>
                <a:gd name="T56" fmla="*/ 216 w 707"/>
                <a:gd name="T57" fmla="*/ 511 h 604"/>
                <a:gd name="T58" fmla="*/ 256 w 707"/>
                <a:gd name="T59" fmla="*/ 376 h 604"/>
                <a:gd name="T60" fmla="*/ 198 w 707"/>
                <a:gd name="T61" fmla="*/ 326 h 604"/>
                <a:gd name="T62" fmla="*/ 266 w 707"/>
                <a:gd name="T63" fmla="*/ 362 h 604"/>
                <a:gd name="T64" fmla="*/ 268 w 707"/>
                <a:gd name="T65" fmla="*/ 319 h 604"/>
                <a:gd name="T66" fmla="*/ 286 w 707"/>
                <a:gd name="T67" fmla="*/ 322 h 604"/>
                <a:gd name="T68" fmla="*/ 334 w 707"/>
                <a:gd name="T69" fmla="*/ 338 h 604"/>
                <a:gd name="T70" fmla="*/ 365 w 707"/>
                <a:gd name="T71" fmla="*/ 397 h 604"/>
                <a:gd name="T72" fmla="*/ 394 w 707"/>
                <a:gd name="T73" fmla="*/ 340 h 604"/>
                <a:gd name="T74" fmla="*/ 431 w 707"/>
                <a:gd name="T75" fmla="*/ 372 h 604"/>
                <a:gd name="T76" fmla="*/ 456 w 707"/>
                <a:gd name="T77" fmla="*/ 402 h 604"/>
                <a:gd name="T78" fmla="*/ 480 w 707"/>
                <a:gd name="T79" fmla="*/ 355 h 604"/>
                <a:gd name="T80" fmla="*/ 512 w 707"/>
                <a:gd name="T81" fmla="*/ 310 h 604"/>
                <a:gd name="T82" fmla="*/ 512 w 707"/>
                <a:gd name="T83" fmla="*/ 257 h 604"/>
                <a:gd name="T84" fmla="*/ 543 w 707"/>
                <a:gd name="T85" fmla="*/ 229 h 604"/>
                <a:gd name="T86" fmla="*/ 582 w 707"/>
                <a:gd name="T87" fmla="*/ 203 h 604"/>
                <a:gd name="T88" fmla="*/ 571 w 707"/>
                <a:gd name="T89" fmla="*/ 153 h 604"/>
                <a:gd name="T90" fmla="*/ 569 w 707"/>
                <a:gd name="T91" fmla="*/ 129 h 604"/>
                <a:gd name="T92" fmla="*/ 613 w 707"/>
                <a:gd name="T93" fmla="*/ 116 h 604"/>
                <a:gd name="T94" fmla="*/ 624 w 707"/>
                <a:gd name="T95" fmla="*/ 177 h 604"/>
                <a:gd name="T96" fmla="*/ 660 w 707"/>
                <a:gd name="T97" fmla="*/ 125 h 604"/>
                <a:gd name="T98" fmla="*/ 148 w 707"/>
                <a:gd name="T99" fmla="*/ 122 h 604"/>
                <a:gd name="T100" fmla="*/ 112 w 707"/>
                <a:gd name="T101" fmla="*/ 160 h 604"/>
                <a:gd name="T102" fmla="*/ 130 w 707"/>
                <a:gd name="T103" fmla="*/ 130 h 604"/>
                <a:gd name="T104" fmla="*/ 153 w 707"/>
                <a:gd name="T105" fmla="*/ 127 h 604"/>
                <a:gd name="T106" fmla="*/ 166 w 707"/>
                <a:gd name="T107" fmla="*/ 59 h 604"/>
                <a:gd name="T108" fmla="*/ 198 w 707"/>
                <a:gd name="T109" fmla="*/ 92 h 604"/>
                <a:gd name="T110" fmla="*/ 316 w 707"/>
                <a:gd name="T111" fmla="*/ 66 h 604"/>
                <a:gd name="T112" fmla="*/ 423 w 707"/>
                <a:gd name="T113" fmla="*/ 32 h 604"/>
                <a:gd name="T114" fmla="*/ 499 w 707"/>
                <a:gd name="T115" fmla="*/ 248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604">
                  <a:moveTo>
                    <a:pt x="679" y="96"/>
                  </a:moveTo>
                  <a:cubicBezTo>
                    <a:pt x="683" y="95"/>
                    <a:pt x="682" y="90"/>
                    <a:pt x="687" y="91"/>
                  </a:cubicBezTo>
                  <a:cubicBezTo>
                    <a:pt x="696" y="91"/>
                    <a:pt x="695" y="101"/>
                    <a:pt x="705" y="99"/>
                  </a:cubicBezTo>
                  <a:cubicBezTo>
                    <a:pt x="707" y="96"/>
                    <a:pt x="704" y="90"/>
                    <a:pt x="707" y="85"/>
                  </a:cubicBezTo>
                  <a:cubicBezTo>
                    <a:pt x="702" y="83"/>
                    <a:pt x="696" y="74"/>
                    <a:pt x="692" y="82"/>
                  </a:cubicBezTo>
                  <a:cubicBezTo>
                    <a:pt x="693" y="78"/>
                    <a:pt x="692" y="75"/>
                    <a:pt x="691" y="73"/>
                  </a:cubicBezTo>
                  <a:cubicBezTo>
                    <a:pt x="682" y="70"/>
                    <a:pt x="677" y="62"/>
                    <a:pt x="663" y="65"/>
                  </a:cubicBezTo>
                  <a:cubicBezTo>
                    <a:pt x="661" y="61"/>
                    <a:pt x="657" y="61"/>
                    <a:pt x="655" y="58"/>
                  </a:cubicBezTo>
                  <a:cubicBezTo>
                    <a:pt x="644" y="59"/>
                    <a:pt x="642" y="52"/>
                    <a:pt x="631" y="54"/>
                  </a:cubicBezTo>
                  <a:cubicBezTo>
                    <a:pt x="628" y="59"/>
                    <a:pt x="635" y="63"/>
                    <a:pt x="631" y="65"/>
                  </a:cubicBezTo>
                  <a:cubicBezTo>
                    <a:pt x="626" y="64"/>
                    <a:pt x="627" y="57"/>
                    <a:pt x="622" y="56"/>
                  </a:cubicBezTo>
                  <a:cubicBezTo>
                    <a:pt x="618" y="61"/>
                    <a:pt x="609" y="56"/>
                    <a:pt x="600" y="59"/>
                  </a:cubicBezTo>
                  <a:cubicBezTo>
                    <a:pt x="594" y="55"/>
                    <a:pt x="594" y="44"/>
                    <a:pt x="582" y="47"/>
                  </a:cubicBezTo>
                  <a:cubicBezTo>
                    <a:pt x="580" y="48"/>
                    <a:pt x="581" y="52"/>
                    <a:pt x="579" y="52"/>
                  </a:cubicBezTo>
                  <a:cubicBezTo>
                    <a:pt x="572" y="49"/>
                    <a:pt x="565" y="46"/>
                    <a:pt x="559" y="42"/>
                  </a:cubicBezTo>
                  <a:cubicBezTo>
                    <a:pt x="559" y="44"/>
                    <a:pt x="558" y="45"/>
                    <a:pt x="556" y="46"/>
                  </a:cubicBezTo>
                  <a:cubicBezTo>
                    <a:pt x="558" y="39"/>
                    <a:pt x="552" y="40"/>
                    <a:pt x="548" y="40"/>
                  </a:cubicBezTo>
                  <a:cubicBezTo>
                    <a:pt x="552" y="36"/>
                    <a:pt x="546" y="36"/>
                    <a:pt x="545" y="33"/>
                  </a:cubicBezTo>
                  <a:cubicBezTo>
                    <a:pt x="537" y="36"/>
                    <a:pt x="538" y="32"/>
                    <a:pt x="530" y="32"/>
                  </a:cubicBezTo>
                  <a:cubicBezTo>
                    <a:pt x="530" y="34"/>
                    <a:pt x="526" y="33"/>
                    <a:pt x="524" y="33"/>
                  </a:cubicBezTo>
                  <a:cubicBezTo>
                    <a:pt x="522" y="37"/>
                    <a:pt x="529" y="39"/>
                    <a:pt x="524" y="40"/>
                  </a:cubicBezTo>
                  <a:cubicBezTo>
                    <a:pt x="510" y="38"/>
                    <a:pt x="492" y="43"/>
                    <a:pt x="480" y="40"/>
                  </a:cubicBezTo>
                  <a:cubicBezTo>
                    <a:pt x="476" y="39"/>
                    <a:pt x="474" y="34"/>
                    <a:pt x="470" y="35"/>
                  </a:cubicBezTo>
                  <a:cubicBezTo>
                    <a:pt x="463" y="37"/>
                    <a:pt x="458" y="33"/>
                    <a:pt x="452" y="32"/>
                  </a:cubicBezTo>
                  <a:cubicBezTo>
                    <a:pt x="450" y="31"/>
                    <a:pt x="448" y="32"/>
                    <a:pt x="446" y="32"/>
                  </a:cubicBezTo>
                  <a:cubicBezTo>
                    <a:pt x="442" y="31"/>
                    <a:pt x="439" y="26"/>
                    <a:pt x="430" y="28"/>
                  </a:cubicBezTo>
                  <a:cubicBezTo>
                    <a:pt x="430" y="24"/>
                    <a:pt x="435" y="23"/>
                    <a:pt x="435" y="18"/>
                  </a:cubicBezTo>
                  <a:cubicBezTo>
                    <a:pt x="432" y="13"/>
                    <a:pt x="427" y="11"/>
                    <a:pt x="425" y="6"/>
                  </a:cubicBezTo>
                  <a:cubicBezTo>
                    <a:pt x="420" y="8"/>
                    <a:pt x="412" y="7"/>
                    <a:pt x="405" y="7"/>
                  </a:cubicBezTo>
                  <a:cubicBezTo>
                    <a:pt x="401" y="6"/>
                    <a:pt x="402" y="0"/>
                    <a:pt x="396" y="1"/>
                  </a:cubicBezTo>
                  <a:cubicBezTo>
                    <a:pt x="392" y="2"/>
                    <a:pt x="391" y="6"/>
                    <a:pt x="391" y="13"/>
                  </a:cubicBezTo>
                  <a:cubicBezTo>
                    <a:pt x="383" y="10"/>
                    <a:pt x="386" y="19"/>
                    <a:pt x="379" y="18"/>
                  </a:cubicBezTo>
                  <a:cubicBezTo>
                    <a:pt x="376" y="17"/>
                    <a:pt x="378" y="11"/>
                    <a:pt x="373" y="13"/>
                  </a:cubicBezTo>
                  <a:cubicBezTo>
                    <a:pt x="369" y="17"/>
                    <a:pt x="363" y="20"/>
                    <a:pt x="354" y="20"/>
                  </a:cubicBezTo>
                  <a:cubicBezTo>
                    <a:pt x="351" y="22"/>
                    <a:pt x="349" y="25"/>
                    <a:pt x="344" y="25"/>
                  </a:cubicBezTo>
                  <a:cubicBezTo>
                    <a:pt x="342" y="27"/>
                    <a:pt x="343" y="33"/>
                    <a:pt x="339" y="33"/>
                  </a:cubicBezTo>
                  <a:cubicBezTo>
                    <a:pt x="336" y="34"/>
                    <a:pt x="328" y="31"/>
                    <a:pt x="329" y="37"/>
                  </a:cubicBezTo>
                  <a:cubicBezTo>
                    <a:pt x="329" y="43"/>
                    <a:pt x="339" y="39"/>
                    <a:pt x="337" y="47"/>
                  </a:cubicBezTo>
                  <a:cubicBezTo>
                    <a:pt x="331" y="45"/>
                    <a:pt x="330" y="39"/>
                    <a:pt x="321" y="40"/>
                  </a:cubicBezTo>
                  <a:cubicBezTo>
                    <a:pt x="321" y="45"/>
                    <a:pt x="322" y="50"/>
                    <a:pt x="318" y="51"/>
                  </a:cubicBezTo>
                  <a:cubicBezTo>
                    <a:pt x="316" y="49"/>
                    <a:pt x="316" y="45"/>
                    <a:pt x="316" y="40"/>
                  </a:cubicBezTo>
                  <a:cubicBezTo>
                    <a:pt x="310" y="39"/>
                    <a:pt x="314" y="48"/>
                    <a:pt x="307" y="46"/>
                  </a:cubicBezTo>
                  <a:cubicBezTo>
                    <a:pt x="304" y="42"/>
                    <a:pt x="304" y="36"/>
                    <a:pt x="297" y="39"/>
                  </a:cubicBezTo>
                  <a:cubicBezTo>
                    <a:pt x="292" y="46"/>
                    <a:pt x="286" y="51"/>
                    <a:pt x="281" y="58"/>
                  </a:cubicBezTo>
                  <a:cubicBezTo>
                    <a:pt x="270" y="58"/>
                    <a:pt x="271" y="54"/>
                    <a:pt x="260" y="54"/>
                  </a:cubicBezTo>
                  <a:cubicBezTo>
                    <a:pt x="257" y="63"/>
                    <a:pt x="268" y="57"/>
                    <a:pt x="266" y="65"/>
                  </a:cubicBezTo>
                  <a:cubicBezTo>
                    <a:pt x="259" y="63"/>
                    <a:pt x="252" y="65"/>
                    <a:pt x="242" y="65"/>
                  </a:cubicBezTo>
                  <a:cubicBezTo>
                    <a:pt x="234" y="68"/>
                    <a:pt x="230" y="74"/>
                    <a:pt x="222" y="77"/>
                  </a:cubicBezTo>
                  <a:cubicBezTo>
                    <a:pt x="222" y="73"/>
                    <a:pt x="222" y="70"/>
                    <a:pt x="222" y="66"/>
                  </a:cubicBezTo>
                  <a:cubicBezTo>
                    <a:pt x="218" y="67"/>
                    <a:pt x="215" y="67"/>
                    <a:pt x="213" y="65"/>
                  </a:cubicBezTo>
                  <a:cubicBezTo>
                    <a:pt x="213" y="74"/>
                    <a:pt x="213" y="83"/>
                    <a:pt x="203" y="82"/>
                  </a:cubicBezTo>
                  <a:cubicBezTo>
                    <a:pt x="203" y="88"/>
                    <a:pt x="197" y="87"/>
                    <a:pt x="193" y="89"/>
                  </a:cubicBezTo>
                  <a:cubicBezTo>
                    <a:pt x="189" y="91"/>
                    <a:pt x="196" y="94"/>
                    <a:pt x="192" y="96"/>
                  </a:cubicBezTo>
                  <a:cubicBezTo>
                    <a:pt x="182" y="98"/>
                    <a:pt x="182" y="83"/>
                    <a:pt x="182" y="80"/>
                  </a:cubicBezTo>
                  <a:cubicBezTo>
                    <a:pt x="189" y="80"/>
                    <a:pt x="198" y="79"/>
                    <a:pt x="203" y="82"/>
                  </a:cubicBezTo>
                  <a:cubicBezTo>
                    <a:pt x="207" y="71"/>
                    <a:pt x="194" y="65"/>
                    <a:pt x="183" y="65"/>
                  </a:cubicBezTo>
                  <a:cubicBezTo>
                    <a:pt x="181" y="60"/>
                    <a:pt x="177" y="58"/>
                    <a:pt x="171" y="58"/>
                  </a:cubicBezTo>
                  <a:cubicBezTo>
                    <a:pt x="168" y="54"/>
                    <a:pt x="166" y="50"/>
                    <a:pt x="162" y="47"/>
                  </a:cubicBezTo>
                  <a:cubicBezTo>
                    <a:pt x="158" y="47"/>
                    <a:pt x="153" y="47"/>
                    <a:pt x="148" y="47"/>
                  </a:cubicBezTo>
                  <a:cubicBezTo>
                    <a:pt x="143" y="51"/>
                    <a:pt x="139" y="54"/>
                    <a:pt x="135" y="58"/>
                  </a:cubicBezTo>
                  <a:cubicBezTo>
                    <a:pt x="134" y="55"/>
                    <a:pt x="133" y="58"/>
                    <a:pt x="130" y="58"/>
                  </a:cubicBezTo>
                  <a:cubicBezTo>
                    <a:pt x="124" y="64"/>
                    <a:pt x="117" y="69"/>
                    <a:pt x="111" y="75"/>
                  </a:cubicBezTo>
                  <a:cubicBezTo>
                    <a:pt x="109" y="83"/>
                    <a:pt x="106" y="89"/>
                    <a:pt x="101" y="94"/>
                  </a:cubicBezTo>
                  <a:cubicBezTo>
                    <a:pt x="101" y="92"/>
                    <a:pt x="98" y="92"/>
                    <a:pt x="96" y="92"/>
                  </a:cubicBezTo>
                  <a:cubicBezTo>
                    <a:pt x="96" y="94"/>
                    <a:pt x="96" y="97"/>
                    <a:pt x="96" y="99"/>
                  </a:cubicBezTo>
                  <a:cubicBezTo>
                    <a:pt x="86" y="100"/>
                    <a:pt x="85" y="110"/>
                    <a:pt x="81" y="118"/>
                  </a:cubicBezTo>
                  <a:cubicBezTo>
                    <a:pt x="85" y="122"/>
                    <a:pt x="85" y="129"/>
                    <a:pt x="85" y="137"/>
                  </a:cubicBezTo>
                  <a:cubicBezTo>
                    <a:pt x="86" y="142"/>
                    <a:pt x="95" y="139"/>
                    <a:pt x="98" y="142"/>
                  </a:cubicBezTo>
                  <a:cubicBezTo>
                    <a:pt x="94" y="147"/>
                    <a:pt x="91" y="149"/>
                    <a:pt x="91" y="155"/>
                  </a:cubicBezTo>
                  <a:cubicBezTo>
                    <a:pt x="95" y="154"/>
                    <a:pt x="94" y="157"/>
                    <a:pt x="94" y="160"/>
                  </a:cubicBezTo>
                  <a:cubicBezTo>
                    <a:pt x="89" y="160"/>
                    <a:pt x="85" y="162"/>
                    <a:pt x="80" y="163"/>
                  </a:cubicBezTo>
                  <a:cubicBezTo>
                    <a:pt x="78" y="166"/>
                    <a:pt x="75" y="168"/>
                    <a:pt x="77" y="174"/>
                  </a:cubicBezTo>
                  <a:cubicBezTo>
                    <a:pt x="67" y="171"/>
                    <a:pt x="73" y="183"/>
                    <a:pt x="65" y="182"/>
                  </a:cubicBezTo>
                  <a:cubicBezTo>
                    <a:pt x="65" y="184"/>
                    <a:pt x="65" y="185"/>
                    <a:pt x="64" y="186"/>
                  </a:cubicBezTo>
                  <a:cubicBezTo>
                    <a:pt x="56" y="185"/>
                    <a:pt x="55" y="190"/>
                    <a:pt x="51" y="193"/>
                  </a:cubicBezTo>
                  <a:cubicBezTo>
                    <a:pt x="47" y="194"/>
                    <a:pt x="42" y="194"/>
                    <a:pt x="43" y="199"/>
                  </a:cubicBezTo>
                  <a:cubicBezTo>
                    <a:pt x="45" y="202"/>
                    <a:pt x="50" y="201"/>
                    <a:pt x="54" y="201"/>
                  </a:cubicBezTo>
                  <a:cubicBezTo>
                    <a:pt x="53" y="209"/>
                    <a:pt x="61" y="207"/>
                    <a:pt x="60" y="215"/>
                  </a:cubicBezTo>
                  <a:cubicBezTo>
                    <a:pt x="59" y="217"/>
                    <a:pt x="59" y="222"/>
                    <a:pt x="55" y="222"/>
                  </a:cubicBezTo>
                  <a:cubicBezTo>
                    <a:pt x="48" y="218"/>
                    <a:pt x="41" y="224"/>
                    <a:pt x="31" y="222"/>
                  </a:cubicBezTo>
                  <a:cubicBezTo>
                    <a:pt x="30" y="228"/>
                    <a:pt x="35" y="241"/>
                    <a:pt x="28" y="241"/>
                  </a:cubicBezTo>
                  <a:cubicBezTo>
                    <a:pt x="29" y="246"/>
                    <a:pt x="33" y="248"/>
                    <a:pt x="31" y="257"/>
                  </a:cubicBezTo>
                  <a:cubicBezTo>
                    <a:pt x="39" y="255"/>
                    <a:pt x="41" y="259"/>
                    <a:pt x="46" y="260"/>
                  </a:cubicBezTo>
                  <a:cubicBezTo>
                    <a:pt x="52" y="257"/>
                    <a:pt x="53" y="257"/>
                    <a:pt x="59" y="260"/>
                  </a:cubicBezTo>
                  <a:cubicBezTo>
                    <a:pt x="62" y="253"/>
                    <a:pt x="68" y="248"/>
                    <a:pt x="67" y="236"/>
                  </a:cubicBezTo>
                  <a:cubicBezTo>
                    <a:pt x="74" y="234"/>
                    <a:pt x="73" y="223"/>
                    <a:pt x="81" y="222"/>
                  </a:cubicBezTo>
                  <a:cubicBezTo>
                    <a:pt x="88" y="226"/>
                    <a:pt x="91" y="221"/>
                    <a:pt x="98" y="220"/>
                  </a:cubicBezTo>
                  <a:cubicBezTo>
                    <a:pt x="93" y="227"/>
                    <a:pt x="95" y="238"/>
                    <a:pt x="98" y="246"/>
                  </a:cubicBezTo>
                  <a:cubicBezTo>
                    <a:pt x="108" y="245"/>
                    <a:pt x="102" y="236"/>
                    <a:pt x="102" y="227"/>
                  </a:cubicBezTo>
                  <a:cubicBezTo>
                    <a:pt x="101" y="227"/>
                    <a:pt x="100" y="224"/>
                    <a:pt x="102" y="224"/>
                  </a:cubicBezTo>
                  <a:cubicBezTo>
                    <a:pt x="102" y="225"/>
                    <a:pt x="102" y="226"/>
                    <a:pt x="102" y="227"/>
                  </a:cubicBezTo>
                  <a:cubicBezTo>
                    <a:pt x="106" y="228"/>
                    <a:pt x="106" y="232"/>
                    <a:pt x="107" y="234"/>
                  </a:cubicBezTo>
                  <a:cubicBezTo>
                    <a:pt x="115" y="234"/>
                    <a:pt x="120" y="238"/>
                    <a:pt x="122" y="244"/>
                  </a:cubicBezTo>
                  <a:cubicBezTo>
                    <a:pt x="122" y="248"/>
                    <a:pt x="118" y="248"/>
                    <a:pt x="114" y="248"/>
                  </a:cubicBezTo>
                  <a:cubicBezTo>
                    <a:pt x="114" y="254"/>
                    <a:pt x="119" y="253"/>
                    <a:pt x="122" y="257"/>
                  </a:cubicBezTo>
                  <a:cubicBezTo>
                    <a:pt x="121" y="249"/>
                    <a:pt x="126" y="247"/>
                    <a:pt x="130" y="244"/>
                  </a:cubicBezTo>
                  <a:cubicBezTo>
                    <a:pt x="131" y="241"/>
                    <a:pt x="127" y="242"/>
                    <a:pt x="127" y="239"/>
                  </a:cubicBezTo>
                  <a:cubicBezTo>
                    <a:pt x="130" y="234"/>
                    <a:pt x="132" y="245"/>
                    <a:pt x="135" y="239"/>
                  </a:cubicBezTo>
                  <a:cubicBezTo>
                    <a:pt x="130" y="230"/>
                    <a:pt x="110" y="229"/>
                    <a:pt x="115" y="215"/>
                  </a:cubicBezTo>
                  <a:cubicBezTo>
                    <a:pt x="120" y="223"/>
                    <a:pt x="129" y="227"/>
                    <a:pt x="135" y="234"/>
                  </a:cubicBezTo>
                  <a:cubicBezTo>
                    <a:pt x="136" y="235"/>
                    <a:pt x="137" y="239"/>
                    <a:pt x="138" y="241"/>
                  </a:cubicBezTo>
                  <a:cubicBezTo>
                    <a:pt x="139" y="243"/>
                    <a:pt x="142" y="245"/>
                    <a:pt x="141" y="248"/>
                  </a:cubicBezTo>
                  <a:cubicBezTo>
                    <a:pt x="141" y="251"/>
                    <a:pt x="141" y="255"/>
                    <a:pt x="141" y="258"/>
                  </a:cubicBezTo>
                  <a:cubicBezTo>
                    <a:pt x="143" y="261"/>
                    <a:pt x="148" y="260"/>
                    <a:pt x="153" y="260"/>
                  </a:cubicBezTo>
                  <a:cubicBezTo>
                    <a:pt x="155" y="254"/>
                    <a:pt x="150" y="246"/>
                    <a:pt x="154" y="239"/>
                  </a:cubicBezTo>
                  <a:cubicBezTo>
                    <a:pt x="156" y="239"/>
                    <a:pt x="158" y="239"/>
                    <a:pt x="159" y="239"/>
                  </a:cubicBezTo>
                  <a:cubicBezTo>
                    <a:pt x="157" y="246"/>
                    <a:pt x="159" y="246"/>
                    <a:pt x="158" y="253"/>
                  </a:cubicBezTo>
                  <a:cubicBezTo>
                    <a:pt x="161" y="252"/>
                    <a:pt x="160" y="258"/>
                    <a:pt x="162" y="260"/>
                  </a:cubicBezTo>
                  <a:cubicBezTo>
                    <a:pt x="168" y="264"/>
                    <a:pt x="179" y="263"/>
                    <a:pt x="183" y="260"/>
                  </a:cubicBezTo>
                  <a:cubicBezTo>
                    <a:pt x="188" y="263"/>
                    <a:pt x="179" y="269"/>
                    <a:pt x="187" y="269"/>
                  </a:cubicBezTo>
                  <a:cubicBezTo>
                    <a:pt x="193" y="270"/>
                    <a:pt x="187" y="257"/>
                    <a:pt x="195" y="260"/>
                  </a:cubicBezTo>
                  <a:cubicBezTo>
                    <a:pt x="195" y="263"/>
                    <a:pt x="195" y="267"/>
                    <a:pt x="195" y="270"/>
                  </a:cubicBezTo>
                  <a:cubicBezTo>
                    <a:pt x="190" y="273"/>
                    <a:pt x="193" y="285"/>
                    <a:pt x="187" y="286"/>
                  </a:cubicBezTo>
                  <a:cubicBezTo>
                    <a:pt x="175" y="281"/>
                    <a:pt x="160" y="280"/>
                    <a:pt x="145" y="279"/>
                  </a:cubicBezTo>
                  <a:cubicBezTo>
                    <a:pt x="140" y="280"/>
                    <a:pt x="141" y="288"/>
                    <a:pt x="136" y="289"/>
                  </a:cubicBezTo>
                  <a:cubicBezTo>
                    <a:pt x="129" y="281"/>
                    <a:pt x="114" y="281"/>
                    <a:pt x="107" y="272"/>
                  </a:cubicBezTo>
                  <a:cubicBezTo>
                    <a:pt x="109" y="266"/>
                    <a:pt x="106" y="265"/>
                    <a:pt x="104" y="262"/>
                  </a:cubicBezTo>
                  <a:cubicBezTo>
                    <a:pt x="108" y="261"/>
                    <a:pt x="108" y="257"/>
                    <a:pt x="106" y="255"/>
                  </a:cubicBezTo>
                  <a:cubicBezTo>
                    <a:pt x="96" y="255"/>
                    <a:pt x="88" y="257"/>
                    <a:pt x="81" y="260"/>
                  </a:cubicBezTo>
                  <a:cubicBezTo>
                    <a:pt x="68" y="259"/>
                    <a:pt x="57" y="260"/>
                    <a:pt x="51" y="267"/>
                  </a:cubicBezTo>
                  <a:cubicBezTo>
                    <a:pt x="49" y="263"/>
                    <a:pt x="46" y="262"/>
                    <a:pt x="41" y="262"/>
                  </a:cubicBezTo>
                  <a:cubicBezTo>
                    <a:pt x="40" y="268"/>
                    <a:pt x="34" y="269"/>
                    <a:pt x="30" y="272"/>
                  </a:cubicBezTo>
                  <a:cubicBezTo>
                    <a:pt x="25" y="280"/>
                    <a:pt x="27" y="291"/>
                    <a:pt x="23" y="298"/>
                  </a:cubicBezTo>
                  <a:cubicBezTo>
                    <a:pt x="21" y="303"/>
                    <a:pt x="12" y="307"/>
                    <a:pt x="8" y="312"/>
                  </a:cubicBezTo>
                  <a:cubicBezTo>
                    <a:pt x="8" y="322"/>
                    <a:pt x="5" y="328"/>
                    <a:pt x="0" y="334"/>
                  </a:cubicBezTo>
                  <a:cubicBezTo>
                    <a:pt x="0" y="349"/>
                    <a:pt x="0" y="364"/>
                    <a:pt x="0" y="379"/>
                  </a:cubicBezTo>
                  <a:cubicBezTo>
                    <a:pt x="6" y="386"/>
                    <a:pt x="11" y="394"/>
                    <a:pt x="13" y="404"/>
                  </a:cubicBezTo>
                  <a:cubicBezTo>
                    <a:pt x="21" y="408"/>
                    <a:pt x="26" y="416"/>
                    <a:pt x="36" y="417"/>
                  </a:cubicBezTo>
                  <a:cubicBezTo>
                    <a:pt x="43" y="416"/>
                    <a:pt x="50" y="415"/>
                    <a:pt x="59" y="416"/>
                  </a:cubicBezTo>
                  <a:cubicBezTo>
                    <a:pt x="62" y="413"/>
                    <a:pt x="62" y="406"/>
                    <a:pt x="69" y="407"/>
                  </a:cubicBezTo>
                  <a:cubicBezTo>
                    <a:pt x="71" y="407"/>
                    <a:pt x="69" y="413"/>
                    <a:pt x="72" y="414"/>
                  </a:cubicBezTo>
                  <a:cubicBezTo>
                    <a:pt x="79" y="413"/>
                    <a:pt x="82" y="417"/>
                    <a:pt x="88" y="417"/>
                  </a:cubicBezTo>
                  <a:cubicBezTo>
                    <a:pt x="91" y="416"/>
                    <a:pt x="92" y="413"/>
                    <a:pt x="98" y="414"/>
                  </a:cubicBezTo>
                  <a:cubicBezTo>
                    <a:pt x="99" y="427"/>
                    <a:pt x="94" y="433"/>
                    <a:pt x="94" y="445"/>
                  </a:cubicBezTo>
                  <a:cubicBezTo>
                    <a:pt x="99" y="454"/>
                    <a:pt x="107" y="461"/>
                    <a:pt x="104" y="473"/>
                  </a:cubicBezTo>
                  <a:cubicBezTo>
                    <a:pt x="108" y="479"/>
                    <a:pt x="109" y="489"/>
                    <a:pt x="111" y="497"/>
                  </a:cubicBezTo>
                  <a:cubicBezTo>
                    <a:pt x="107" y="505"/>
                    <a:pt x="108" y="518"/>
                    <a:pt x="104" y="526"/>
                  </a:cubicBezTo>
                  <a:cubicBezTo>
                    <a:pt x="111" y="533"/>
                    <a:pt x="116" y="542"/>
                    <a:pt x="119" y="554"/>
                  </a:cubicBezTo>
                  <a:cubicBezTo>
                    <a:pt x="119" y="559"/>
                    <a:pt x="119" y="565"/>
                    <a:pt x="119" y="570"/>
                  </a:cubicBezTo>
                  <a:cubicBezTo>
                    <a:pt x="126" y="579"/>
                    <a:pt x="126" y="596"/>
                    <a:pt x="133" y="604"/>
                  </a:cubicBezTo>
                  <a:cubicBezTo>
                    <a:pt x="149" y="603"/>
                    <a:pt x="157" y="594"/>
                    <a:pt x="171" y="590"/>
                  </a:cubicBezTo>
                  <a:cubicBezTo>
                    <a:pt x="173" y="581"/>
                    <a:pt x="178" y="574"/>
                    <a:pt x="185" y="570"/>
                  </a:cubicBezTo>
                  <a:cubicBezTo>
                    <a:pt x="184" y="563"/>
                    <a:pt x="188" y="561"/>
                    <a:pt x="187" y="554"/>
                  </a:cubicBezTo>
                  <a:cubicBezTo>
                    <a:pt x="190" y="553"/>
                    <a:pt x="191" y="549"/>
                    <a:pt x="196" y="551"/>
                  </a:cubicBezTo>
                  <a:cubicBezTo>
                    <a:pt x="197" y="531"/>
                    <a:pt x="203" y="518"/>
                    <a:pt x="216" y="511"/>
                  </a:cubicBezTo>
                  <a:cubicBezTo>
                    <a:pt x="218" y="497"/>
                    <a:pt x="218" y="477"/>
                    <a:pt x="216" y="462"/>
                  </a:cubicBezTo>
                  <a:cubicBezTo>
                    <a:pt x="219" y="456"/>
                    <a:pt x="222" y="448"/>
                    <a:pt x="224" y="440"/>
                  </a:cubicBezTo>
                  <a:cubicBezTo>
                    <a:pt x="228" y="437"/>
                    <a:pt x="231" y="434"/>
                    <a:pt x="235" y="431"/>
                  </a:cubicBezTo>
                  <a:cubicBezTo>
                    <a:pt x="243" y="419"/>
                    <a:pt x="250" y="407"/>
                    <a:pt x="258" y="395"/>
                  </a:cubicBezTo>
                  <a:cubicBezTo>
                    <a:pt x="259" y="389"/>
                    <a:pt x="261" y="380"/>
                    <a:pt x="256" y="376"/>
                  </a:cubicBezTo>
                  <a:cubicBezTo>
                    <a:pt x="249" y="375"/>
                    <a:pt x="250" y="382"/>
                    <a:pt x="243" y="381"/>
                  </a:cubicBezTo>
                  <a:cubicBezTo>
                    <a:pt x="239" y="381"/>
                    <a:pt x="234" y="381"/>
                    <a:pt x="229" y="381"/>
                  </a:cubicBezTo>
                  <a:cubicBezTo>
                    <a:pt x="228" y="369"/>
                    <a:pt x="220" y="365"/>
                    <a:pt x="214" y="359"/>
                  </a:cubicBezTo>
                  <a:cubicBezTo>
                    <a:pt x="216" y="347"/>
                    <a:pt x="205" y="349"/>
                    <a:pt x="208" y="336"/>
                  </a:cubicBezTo>
                  <a:cubicBezTo>
                    <a:pt x="205" y="332"/>
                    <a:pt x="200" y="331"/>
                    <a:pt x="198" y="326"/>
                  </a:cubicBezTo>
                  <a:cubicBezTo>
                    <a:pt x="200" y="321"/>
                    <a:pt x="196" y="312"/>
                    <a:pt x="198" y="312"/>
                  </a:cubicBezTo>
                  <a:cubicBezTo>
                    <a:pt x="202" y="315"/>
                    <a:pt x="206" y="324"/>
                    <a:pt x="204" y="328"/>
                  </a:cubicBezTo>
                  <a:cubicBezTo>
                    <a:pt x="211" y="335"/>
                    <a:pt x="216" y="344"/>
                    <a:pt x="222" y="352"/>
                  </a:cubicBezTo>
                  <a:cubicBezTo>
                    <a:pt x="226" y="359"/>
                    <a:pt x="226" y="370"/>
                    <a:pt x="234" y="376"/>
                  </a:cubicBezTo>
                  <a:cubicBezTo>
                    <a:pt x="245" y="372"/>
                    <a:pt x="253" y="364"/>
                    <a:pt x="266" y="362"/>
                  </a:cubicBezTo>
                  <a:cubicBezTo>
                    <a:pt x="268" y="361"/>
                    <a:pt x="266" y="355"/>
                    <a:pt x="269" y="355"/>
                  </a:cubicBezTo>
                  <a:cubicBezTo>
                    <a:pt x="276" y="354"/>
                    <a:pt x="279" y="348"/>
                    <a:pt x="286" y="346"/>
                  </a:cubicBezTo>
                  <a:cubicBezTo>
                    <a:pt x="284" y="339"/>
                    <a:pt x="290" y="339"/>
                    <a:pt x="290" y="333"/>
                  </a:cubicBezTo>
                  <a:cubicBezTo>
                    <a:pt x="288" y="326"/>
                    <a:pt x="279" y="326"/>
                    <a:pt x="281" y="315"/>
                  </a:cubicBezTo>
                  <a:cubicBezTo>
                    <a:pt x="274" y="315"/>
                    <a:pt x="270" y="316"/>
                    <a:pt x="268" y="319"/>
                  </a:cubicBezTo>
                  <a:cubicBezTo>
                    <a:pt x="266" y="312"/>
                    <a:pt x="260" y="311"/>
                    <a:pt x="261" y="302"/>
                  </a:cubicBezTo>
                  <a:cubicBezTo>
                    <a:pt x="256" y="302"/>
                    <a:pt x="257" y="296"/>
                    <a:pt x="253" y="295"/>
                  </a:cubicBezTo>
                  <a:cubicBezTo>
                    <a:pt x="256" y="294"/>
                    <a:pt x="257" y="292"/>
                    <a:pt x="260" y="291"/>
                  </a:cubicBezTo>
                  <a:cubicBezTo>
                    <a:pt x="269" y="297"/>
                    <a:pt x="266" y="316"/>
                    <a:pt x="282" y="314"/>
                  </a:cubicBezTo>
                  <a:cubicBezTo>
                    <a:pt x="283" y="317"/>
                    <a:pt x="287" y="317"/>
                    <a:pt x="286" y="322"/>
                  </a:cubicBezTo>
                  <a:cubicBezTo>
                    <a:pt x="293" y="323"/>
                    <a:pt x="295" y="317"/>
                    <a:pt x="302" y="317"/>
                  </a:cubicBezTo>
                  <a:cubicBezTo>
                    <a:pt x="303" y="318"/>
                    <a:pt x="303" y="321"/>
                    <a:pt x="307" y="321"/>
                  </a:cubicBezTo>
                  <a:cubicBezTo>
                    <a:pt x="318" y="319"/>
                    <a:pt x="321" y="326"/>
                    <a:pt x="328" y="329"/>
                  </a:cubicBezTo>
                  <a:cubicBezTo>
                    <a:pt x="325" y="329"/>
                    <a:pt x="325" y="331"/>
                    <a:pt x="324" y="333"/>
                  </a:cubicBezTo>
                  <a:cubicBezTo>
                    <a:pt x="326" y="336"/>
                    <a:pt x="332" y="335"/>
                    <a:pt x="334" y="338"/>
                  </a:cubicBezTo>
                  <a:cubicBezTo>
                    <a:pt x="333" y="343"/>
                    <a:pt x="337" y="344"/>
                    <a:pt x="336" y="350"/>
                  </a:cubicBezTo>
                  <a:cubicBezTo>
                    <a:pt x="341" y="356"/>
                    <a:pt x="343" y="364"/>
                    <a:pt x="345" y="372"/>
                  </a:cubicBezTo>
                  <a:cubicBezTo>
                    <a:pt x="349" y="376"/>
                    <a:pt x="352" y="379"/>
                    <a:pt x="354" y="385"/>
                  </a:cubicBezTo>
                  <a:cubicBezTo>
                    <a:pt x="354" y="388"/>
                    <a:pt x="354" y="392"/>
                    <a:pt x="354" y="395"/>
                  </a:cubicBezTo>
                  <a:cubicBezTo>
                    <a:pt x="356" y="397"/>
                    <a:pt x="361" y="397"/>
                    <a:pt x="365" y="397"/>
                  </a:cubicBezTo>
                  <a:cubicBezTo>
                    <a:pt x="367" y="386"/>
                    <a:pt x="373" y="379"/>
                    <a:pt x="371" y="364"/>
                  </a:cubicBezTo>
                  <a:cubicBezTo>
                    <a:pt x="374" y="364"/>
                    <a:pt x="376" y="364"/>
                    <a:pt x="378" y="364"/>
                  </a:cubicBezTo>
                  <a:cubicBezTo>
                    <a:pt x="378" y="362"/>
                    <a:pt x="378" y="359"/>
                    <a:pt x="378" y="357"/>
                  </a:cubicBezTo>
                  <a:cubicBezTo>
                    <a:pt x="384" y="359"/>
                    <a:pt x="381" y="352"/>
                    <a:pt x="386" y="353"/>
                  </a:cubicBezTo>
                  <a:cubicBezTo>
                    <a:pt x="385" y="346"/>
                    <a:pt x="392" y="345"/>
                    <a:pt x="394" y="340"/>
                  </a:cubicBezTo>
                  <a:cubicBezTo>
                    <a:pt x="398" y="336"/>
                    <a:pt x="403" y="334"/>
                    <a:pt x="409" y="333"/>
                  </a:cubicBezTo>
                  <a:cubicBezTo>
                    <a:pt x="412" y="337"/>
                    <a:pt x="412" y="346"/>
                    <a:pt x="418" y="348"/>
                  </a:cubicBezTo>
                  <a:cubicBezTo>
                    <a:pt x="419" y="352"/>
                    <a:pt x="415" y="352"/>
                    <a:pt x="417" y="357"/>
                  </a:cubicBezTo>
                  <a:cubicBezTo>
                    <a:pt x="418" y="363"/>
                    <a:pt x="430" y="358"/>
                    <a:pt x="433" y="362"/>
                  </a:cubicBezTo>
                  <a:cubicBezTo>
                    <a:pt x="431" y="366"/>
                    <a:pt x="434" y="367"/>
                    <a:pt x="431" y="372"/>
                  </a:cubicBezTo>
                  <a:cubicBezTo>
                    <a:pt x="436" y="374"/>
                    <a:pt x="439" y="377"/>
                    <a:pt x="439" y="383"/>
                  </a:cubicBezTo>
                  <a:cubicBezTo>
                    <a:pt x="439" y="386"/>
                    <a:pt x="435" y="386"/>
                    <a:pt x="436" y="392"/>
                  </a:cubicBezTo>
                  <a:cubicBezTo>
                    <a:pt x="437" y="397"/>
                    <a:pt x="441" y="398"/>
                    <a:pt x="439" y="405"/>
                  </a:cubicBezTo>
                  <a:cubicBezTo>
                    <a:pt x="447" y="413"/>
                    <a:pt x="455" y="420"/>
                    <a:pt x="464" y="426"/>
                  </a:cubicBezTo>
                  <a:cubicBezTo>
                    <a:pt x="464" y="415"/>
                    <a:pt x="456" y="412"/>
                    <a:pt x="456" y="402"/>
                  </a:cubicBezTo>
                  <a:cubicBezTo>
                    <a:pt x="451" y="399"/>
                    <a:pt x="447" y="395"/>
                    <a:pt x="444" y="390"/>
                  </a:cubicBezTo>
                  <a:cubicBezTo>
                    <a:pt x="445" y="384"/>
                    <a:pt x="442" y="375"/>
                    <a:pt x="447" y="374"/>
                  </a:cubicBezTo>
                  <a:cubicBezTo>
                    <a:pt x="451" y="379"/>
                    <a:pt x="454" y="385"/>
                    <a:pt x="461" y="386"/>
                  </a:cubicBezTo>
                  <a:cubicBezTo>
                    <a:pt x="462" y="388"/>
                    <a:pt x="462" y="390"/>
                    <a:pt x="462" y="393"/>
                  </a:cubicBezTo>
                  <a:cubicBezTo>
                    <a:pt x="478" y="391"/>
                    <a:pt x="482" y="376"/>
                    <a:pt x="480" y="355"/>
                  </a:cubicBezTo>
                  <a:cubicBezTo>
                    <a:pt x="478" y="353"/>
                    <a:pt x="474" y="353"/>
                    <a:pt x="472" y="352"/>
                  </a:cubicBezTo>
                  <a:cubicBezTo>
                    <a:pt x="474" y="344"/>
                    <a:pt x="464" y="345"/>
                    <a:pt x="469" y="340"/>
                  </a:cubicBezTo>
                  <a:cubicBezTo>
                    <a:pt x="473" y="335"/>
                    <a:pt x="473" y="345"/>
                    <a:pt x="480" y="343"/>
                  </a:cubicBezTo>
                  <a:cubicBezTo>
                    <a:pt x="481" y="336"/>
                    <a:pt x="489" y="336"/>
                    <a:pt x="498" y="336"/>
                  </a:cubicBezTo>
                  <a:cubicBezTo>
                    <a:pt x="503" y="328"/>
                    <a:pt x="510" y="321"/>
                    <a:pt x="512" y="310"/>
                  </a:cubicBezTo>
                  <a:cubicBezTo>
                    <a:pt x="515" y="311"/>
                    <a:pt x="515" y="309"/>
                    <a:pt x="517" y="309"/>
                  </a:cubicBezTo>
                  <a:cubicBezTo>
                    <a:pt x="520" y="301"/>
                    <a:pt x="517" y="288"/>
                    <a:pt x="522" y="284"/>
                  </a:cubicBezTo>
                  <a:cubicBezTo>
                    <a:pt x="519" y="283"/>
                    <a:pt x="517" y="279"/>
                    <a:pt x="517" y="274"/>
                  </a:cubicBezTo>
                  <a:cubicBezTo>
                    <a:pt x="514" y="272"/>
                    <a:pt x="511" y="270"/>
                    <a:pt x="511" y="265"/>
                  </a:cubicBezTo>
                  <a:cubicBezTo>
                    <a:pt x="510" y="261"/>
                    <a:pt x="514" y="261"/>
                    <a:pt x="512" y="257"/>
                  </a:cubicBezTo>
                  <a:cubicBezTo>
                    <a:pt x="516" y="257"/>
                    <a:pt x="517" y="256"/>
                    <a:pt x="517" y="253"/>
                  </a:cubicBezTo>
                  <a:cubicBezTo>
                    <a:pt x="522" y="251"/>
                    <a:pt x="510" y="243"/>
                    <a:pt x="520" y="243"/>
                  </a:cubicBezTo>
                  <a:cubicBezTo>
                    <a:pt x="522" y="248"/>
                    <a:pt x="528" y="250"/>
                    <a:pt x="530" y="255"/>
                  </a:cubicBezTo>
                  <a:cubicBezTo>
                    <a:pt x="529" y="264"/>
                    <a:pt x="533" y="267"/>
                    <a:pt x="538" y="269"/>
                  </a:cubicBezTo>
                  <a:cubicBezTo>
                    <a:pt x="548" y="261"/>
                    <a:pt x="538" y="242"/>
                    <a:pt x="543" y="229"/>
                  </a:cubicBezTo>
                  <a:cubicBezTo>
                    <a:pt x="547" y="226"/>
                    <a:pt x="551" y="224"/>
                    <a:pt x="556" y="222"/>
                  </a:cubicBezTo>
                  <a:cubicBezTo>
                    <a:pt x="560" y="214"/>
                    <a:pt x="563" y="205"/>
                    <a:pt x="569" y="199"/>
                  </a:cubicBezTo>
                  <a:cubicBezTo>
                    <a:pt x="571" y="186"/>
                    <a:pt x="565" y="171"/>
                    <a:pt x="569" y="161"/>
                  </a:cubicBezTo>
                  <a:cubicBezTo>
                    <a:pt x="567" y="171"/>
                    <a:pt x="573" y="172"/>
                    <a:pt x="574" y="179"/>
                  </a:cubicBezTo>
                  <a:cubicBezTo>
                    <a:pt x="574" y="189"/>
                    <a:pt x="575" y="200"/>
                    <a:pt x="582" y="203"/>
                  </a:cubicBezTo>
                  <a:cubicBezTo>
                    <a:pt x="585" y="200"/>
                    <a:pt x="581" y="199"/>
                    <a:pt x="582" y="193"/>
                  </a:cubicBezTo>
                  <a:cubicBezTo>
                    <a:pt x="586" y="192"/>
                    <a:pt x="585" y="195"/>
                    <a:pt x="588" y="193"/>
                  </a:cubicBezTo>
                  <a:cubicBezTo>
                    <a:pt x="589" y="187"/>
                    <a:pt x="584" y="187"/>
                    <a:pt x="585" y="180"/>
                  </a:cubicBezTo>
                  <a:cubicBezTo>
                    <a:pt x="579" y="179"/>
                    <a:pt x="578" y="173"/>
                    <a:pt x="575" y="168"/>
                  </a:cubicBezTo>
                  <a:cubicBezTo>
                    <a:pt x="575" y="162"/>
                    <a:pt x="576" y="154"/>
                    <a:pt x="571" y="153"/>
                  </a:cubicBezTo>
                  <a:cubicBezTo>
                    <a:pt x="567" y="153"/>
                    <a:pt x="570" y="160"/>
                    <a:pt x="566" y="160"/>
                  </a:cubicBezTo>
                  <a:cubicBezTo>
                    <a:pt x="563" y="147"/>
                    <a:pt x="552" y="168"/>
                    <a:pt x="548" y="155"/>
                  </a:cubicBezTo>
                  <a:cubicBezTo>
                    <a:pt x="549" y="150"/>
                    <a:pt x="552" y="149"/>
                    <a:pt x="554" y="146"/>
                  </a:cubicBezTo>
                  <a:cubicBezTo>
                    <a:pt x="556" y="140"/>
                    <a:pt x="556" y="132"/>
                    <a:pt x="561" y="130"/>
                  </a:cubicBezTo>
                  <a:cubicBezTo>
                    <a:pt x="565" y="135"/>
                    <a:pt x="564" y="128"/>
                    <a:pt x="569" y="129"/>
                  </a:cubicBezTo>
                  <a:cubicBezTo>
                    <a:pt x="577" y="130"/>
                    <a:pt x="584" y="133"/>
                    <a:pt x="593" y="132"/>
                  </a:cubicBezTo>
                  <a:cubicBezTo>
                    <a:pt x="593" y="135"/>
                    <a:pt x="595" y="135"/>
                    <a:pt x="597" y="135"/>
                  </a:cubicBezTo>
                  <a:cubicBezTo>
                    <a:pt x="599" y="133"/>
                    <a:pt x="604" y="134"/>
                    <a:pt x="608" y="134"/>
                  </a:cubicBezTo>
                  <a:cubicBezTo>
                    <a:pt x="609" y="128"/>
                    <a:pt x="605" y="128"/>
                    <a:pt x="606" y="122"/>
                  </a:cubicBezTo>
                  <a:cubicBezTo>
                    <a:pt x="610" y="121"/>
                    <a:pt x="609" y="117"/>
                    <a:pt x="613" y="116"/>
                  </a:cubicBezTo>
                  <a:cubicBezTo>
                    <a:pt x="616" y="117"/>
                    <a:pt x="616" y="121"/>
                    <a:pt x="619" y="122"/>
                  </a:cubicBezTo>
                  <a:cubicBezTo>
                    <a:pt x="618" y="118"/>
                    <a:pt x="624" y="112"/>
                    <a:pt x="626" y="116"/>
                  </a:cubicBezTo>
                  <a:cubicBezTo>
                    <a:pt x="620" y="128"/>
                    <a:pt x="613" y="136"/>
                    <a:pt x="611" y="151"/>
                  </a:cubicBezTo>
                  <a:cubicBezTo>
                    <a:pt x="612" y="156"/>
                    <a:pt x="616" y="158"/>
                    <a:pt x="618" y="161"/>
                  </a:cubicBezTo>
                  <a:cubicBezTo>
                    <a:pt x="618" y="168"/>
                    <a:pt x="620" y="174"/>
                    <a:pt x="624" y="177"/>
                  </a:cubicBezTo>
                  <a:cubicBezTo>
                    <a:pt x="628" y="173"/>
                    <a:pt x="630" y="167"/>
                    <a:pt x="635" y="163"/>
                  </a:cubicBezTo>
                  <a:cubicBezTo>
                    <a:pt x="634" y="155"/>
                    <a:pt x="641" y="156"/>
                    <a:pt x="637" y="149"/>
                  </a:cubicBezTo>
                  <a:cubicBezTo>
                    <a:pt x="638" y="146"/>
                    <a:pt x="641" y="146"/>
                    <a:pt x="642" y="142"/>
                  </a:cubicBezTo>
                  <a:cubicBezTo>
                    <a:pt x="640" y="140"/>
                    <a:pt x="635" y="141"/>
                    <a:pt x="635" y="135"/>
                  </a:cubicBezTo>
                  <a:cubicBezTo>
                    <a:pt x="637" y="120"/>
                    <a:pt x="648" y="124"/>
                    <a:pt x="660" y="125"/>
                  </a:cubicBezTo>
                  <a:cubicBezTo>
                    <a:pt x="662" y="122"/>
                    <a:pt x="662" y="117"/>
                    <a:pt x="665" y="115"/>
                  </a:cubicBezTo>
                  <a:cubicBezTo>
                    <a:pt x="674" y="114"/>
                    <a:pt x="681" y="109"/>
                    <a:pt x="687" y="109"/>
                  </a:cubicBezTo>
                  <a:cubicBezTo>
                    <a:pt x="687" y="102"/>
                    <a:pt x="679" y="103"/>
                    <a:pt x="679" y="96"/>
                  </a:cubicBezTo>
                  <a:close/>
                  <a:moveTo>
                    <a:pt x="135" y="115"/>
                  </a:moveTo>
                  <a:cubicBezTo>
                    <a:pt x="138" y="118"/>
                    <a:pt x="142" y="121"/>
                    <a:pt x="148" y="122"/>
                  </a:cubicBezTo>
                  <a:cubicBezTo>
                    <a:pt x="148" y="127"/>
                    <a:pt x="148" y="133"/>
                    <a:pt x="148" y="139"/>
                  </a:cubicBezTo>
                  <a:cubicBezTo>
                    <a:pt x="144" y="138"/>
                    <a:pt x="149" y="129"/>
                    <a:pt x="141" y="132"/>
                  </a:cubicBezTo>
                  <a:cubicBezTo>
                    <a:pt x="138" y="138"/>
                    <a:pt x="140" y="150"/>
                    <a:pt x="135" y="155"/>
                  </a:cubicBezTo>
                  <a:cubicBezTo>
                    <a:pt x="130" y="155"/>
                    <a:pt x="126" y="154"/>
                    <a:pt x="122" y="155"/>
                  </a:cubicBezTo>
                  <a:cubicBezTo>
                    <a:pt x="117" y="155"/>
                    <a:pt x="116" y="160"/>
                    <a:pt x="112" y="160"/>
                  </a:cubicBezTo>
                  <a:cubicBezTo>
                    <a:pt x="113" y="158"/>
                    <a:pt x="108" y="154"/>
                    <a:pt x="107" y="158"/>
                  </a:cubicBezTo>
                  <a:cubicBezTo>
                    <a:pt x="104" y="157"/>
                    <a:pt x="104" y="153"/>
                    <a:pt x="107" y="153"/>
                  </a:cubicBezTo>
                  <a:cubicBezTo>
                    <a:pt x="104" y="149"/>
                    <a:pt x="101" y="143"/>
                    <a:pt x="101" y="135"/>
                  </a:cubicBezTo>
                  <a:cubicBezTo>
                    <a:pt x="109" y="136"/>
                    <a:pt x="106" y="160"/>
                    <a:pt x="120" y="153"/>
                  </a:cubicBezTo>
                  <a:cubicBezTo>
                    <a:pt x="124" y="146"/>
                    <a:pt x="126" y="137"/>
                    <a:pt x="130" y="130"/>
                  </a:cubicBezTo>
                  <a:cubicBezTo>
                    <a:pt x="129" y="126"/>
                    <a:pt x="128" y="123"/>
                    <a:pt x="127" y="120"/>
                  </a:cubicBezTo>
                  <a:cubicBezTo>
                    <a:pt x="128" y="104"/>
                    <a:pt x="139" y="99"/>
                    <a:pt x="145" y="87"/>
                  </a:cubicBezTo>
                  <a:cubicBezTo>
                    <a:pt x="146" y="87"/>
                    <a:pt x="147" y="87"/>
                    <a:pt x="148" y="89"/>
                  </a:cubicBezTo>
                  <a:cubicBezTo>
                    <a:pt x="146" y="101"/>
                    <a:pt x="133" y="100"/>
                    <a:pt x="135" y="115"/>
                  </a:cubicBezTo>
                  <a:close/>
                  <a:moveTo>
                    <a:pt x="153" y="127"/>
                  </a:moveTo>
                  <a:cubicBezTo>
                    <a:pt x="153" y="122"/>
                    <a:pt x="158" y="123"/>
                    <a:pt x="162" y="122"/>
                  </a:cubicBezTo>
                  <a:cubicBezTo>
                    <a:pt x="163" y="127"/>
                    <a:pt x="158" y="127"/>
                    <a:pt x="153" y="127"/>
                  </a:cubicBezTo>
                  <a:close/>
                  <a:moveTo>
                    <a:pt x="166" y="59"/>
                  </a:moveTo>
                  <a:cubicBezTo>
                    <a:pt x="165" y="58"/>
                    <a:pt x="167" y="57"/>
                    <a:pt x="167" y="58"/>
                  </a:cubicBezTo>
                  <a:cubicBezTo>
                    <a:pt x="168" y="59"/>
                    <a:pt x="166" y="60"/>
                    <a:pt x="166" y="59"/>
                  </a:cubicBezTo>
                  <a:close/>
                  <a:moveTo>
                    <a:pt x="195" y="309"/>
                  </a:moveTo>
                  <a:cubicBezTo>
                    <a:pt x="194" y="308"/>
                    <a:pt x="196" y="306"/>
                    <a:pt x="196" y="307"/>
                  </a:cubicBezTo>
                  <a:cubicBezTo>
                    <a:pt x="197" y="308"/>
                    <a:pt x="195" y="309"/>
                    <a:pt x="195" y="309"/>
                  </a:cubicBezTo>
                  <a:close/>
                  <a:moveTo>
                    <a:pt x="196" y="94"/>
                  </a:moveTo>
                  <a:cubicBezTo>
                    <a:pt x="196" y="93"/>
                    <a:pt x="198" y="92"/>
                    <a:pt x="198" y="92"/>
                  </a:cubicBezTo>
                  <a:cubicBezTo>
                    <a:pt x="199" y="93"/>
                    <a:pt x="197" y="94"/>
                    <a:pt x="196" y="94"/>
                  </a:cubicBezTo>
                  <a:close/>
                  <a:moveTo>
                    <a:pt x="316" y="66"/>
                  </a:moveTo>
                  <a:cubicBezTo>
                    <a:pt x="313" y="66"/>
                    <a:pt x="309" y="66"/>
                    <a:pt x="310" y="61"/>
                  </a:cubicBezTo>
                  <a:cubicBezTo>
                    <a:pt x="305" y="61"/>
                    <a:pt x="311" y="54"/>
                    <a:pt x="310" y="61"/>
                  </a:cubicBezTo>
                  <a:cubicBezTo>
                    <a:pt x="311" y="64"/>
                    <a:pt x="318" y="61"/>
                    <a:pt x="316" y="66"/>
                  </a:cubicBezTo>
                  <a:close/>
                  <a:moveTo>
                    <a:pt x="417" y="35"/>
                  </a:moveTo>
                  <a:cubicBezTo>
                    <a:pt x="416" y="34"/>
                    <a:pt x="418" y="33"/>
                    <a:pt x="418" y="33"/>
                  </a:cubicBezTo>
                  <a:cubicBezTo>
                    <a:pt x="419" y="34"/>
                    <a:pt x="417" y="36"/>
                    <a:pt x="417" y="35"/>
                  </a:cubicBezTo>
                  <a:close/>
                  <a:moveTo>
                    <a:pt x="422" y="33"/>
                  </a:moveTo>
                  <a:cubicBezTo>
                    <a:pt x="421" y="32"/>
                    <a:pt x="423" y="31"/>
                    <a:pt x="423" y="32"/>
                  </a:cubicBezTo>
                  <a:cubicBezTo>
                    <a:pt x="424" y="33"/>
                    <a:pt x="422" y="34"/>
                    <a:pt x="422" y="33"/>
                  </a:cubicBezTo>
                  <a:close/>
                  <a:moveTo>
                    <a:pt x="426" y="30"/>
                  </a:moveTo>
                  <a:cubicBezTo>
                    <a:pt x="426" y="29"/>
                    <a:pt x="428" y="28"/>
                    <a:pt x="428" y="28"/>
                  </a:cubicBezTo>
                  <a:cubicBezTo>
                    <a:pt x="429" y="29"/>
                    <a:pt x="427" y="30"/>
                    <a:pt x="426" y="30"/>
                  </a:cubicBezTo>
                  <a:close/>
                  <a:moveTo>
                    <a:pt x="499" y="248"/>
                  </a:moveTo>
                  <a:cubicBezTo>
                    <a:pt x="502" y="245"/>
                    <a:pt x="503" y="240"/>
                    <a:pt x="509" y="241"/>
                  </a:cubicBezTo>
                  <a:cubicBezTo>
                    <a:pt x="509" y="244"/>
                    <a:pt x="508" y="248"/>
                    <a:pt x="511" y="248"/>
                  </a:cubicBezTo>
                  <a:cubicBezTo>
                    <a:pt x="508" y="253"/>
                    <a:pt x="504" y="246"/>
                    <a:pt x="499"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94" name="Freeform 97"/>
            <p:cNvSpPr>
              <a:spLocks noEditPoints="1"/>
            </p:cNvSpPr>
            <p:nvPr/>
          </p:nvSpPr>
          <p:spPr bwMode="auto">
            <a:xfrm>
              <a:off x="-7013295" y="3619190"/>
              <a:ext cx="1814513" cy="2820987"/>
            </a:xfrm>
            <a:custGeom>
              <a:avLst/>
              <a:gdLst>
                <a:gd name="T0" fmla="*/ 405 w 457"/>
                <a:gd name="T1" fmla="*/ 434 h 713"/>
                <a:gd name="T2" fmla="*/ 338 w 457"/>
                <a:gd name="T3" fmla="*/ 385 h 713"/>
                <a:gd name="T4" fmla="*/ 291 w 457"/>
                <a:gd name="T5" fmla="*/ 391 h 713"/>
                <a:gd name="T6" fmla="*/ 259 w 457"/>
                <a:gd name="T7" fmla="*/ 332 h 713"/>
                <a:gd name="T8" fmla="*/ 257 w 457"/>
                <a:gd name="T9" fmla="*/ 301 h 713"/>
                <a:gd name="T10" fmla="*/ 285 w 457"/>
                <a:gd name="T11" fmla="*/ 290 h 713"/>
                <a:gd name="T12" fmla="*/ 333 w 457"/>
                <a:gd name="T13" fmla="*/ 231 h 713"/>
                <a:gd name="T14" fmla="*/ 356 w 457"/>
                <a:gd name="T15" fmla="*/ 198 h 713"/>
                <a:gd name="T16" fmla="*/ 385 w 457"/>
                <a:gd name="T17" fmla="*/ 200 h 713"/>
                <a:gd name="T18" fmla="*/ 388 w 457"/>
                <a:gd name="T19" fmla="*/ 162 h 713"/>
                <a:gd name="T20" fmla="*/ 359 w 457"/>
                <a:gd name="T21" fmla="*/ 131 h 713"/>
                <a:gd name="T22" fmla="*/ 317 w 457"/>
                <a:gd name="T23" fmla="*/ 107 h 713"/>
                <a:gd name="T24" fmla="*/ 298 w 457"/>
                <a:gd name="T25" fmla="*/ 150 h 713"/>
                <a:gd name="T26" fmla="*/ 265 w 457"/>
                <a:gd name="T27" fmla="*/ 121 h 713"/>
                <a:gd name="T28" fmla="*/ 317 w 457"/>
                <a:gd name="T29" fmla="*/ 64 h 713"/>
                <a:gd name="T30" fmla="*/ 322 w 457"/>
                <a:gd name="T31" fmla="*/ 95 h 713"/>
                <a:gd name="T32" fmla="*/ 376 w 457"/>
                <a:gd name="T33" fmla="*/ 93 h 713"/>
                <a:gd name="T34" fmla="*/ 367 w 457"/>
                <a:gd name="T35" fmla="*/ 58 h 713"/>
                <a:gd name="T36" fmla="*/ 311 w 457"/>
                <a:gd name="T37" fmla="*/ 38 h 713"/>
                <a:gd name="T38" fmla="*/ 298 w 457"/>
                <a:gd name="T39" fmla="*/ 64 h 713"/>
                <a:gd name="T40" fmla="*/ 267 w 457"/>
                <a:gd name="T41" fmla="*/ 64 h 713"/>
                <a:gd name="T42" fmla="*/ 273 w 457"/>
                <a:gd name="T43" fmla="*/ 39 h 713"/>
                <a:gd name="T44" fmla="*/ 222 w 457"/>
                <a:gd name="T45" fmla="*/ 26 h 713"/>
                <a:gd name="T46" fmla="*/ 248 w 457"/>
                <a:gd name="T47" fmla="*/ 3 h 713"/>
                <a:gd name="T48" fmla="*/ 212 w 457"/>
                <a:gd name="T49" fmla="*/ 27 h 713"/>
                <a:gd name="T50" fmla="*/ 205 w 457"/>
                <a:gd name="T51" fmla="*/ 50 h 713"/>
                <a:gd name="T52" fmla="*/ 235 w 457"/>
                <a:gd name="T53" fmla="*/ 64 h 713"/>
                <a:gd name="T54" fmla="*/ 178 w 457"/>
                <a:gd name="T55" fmla="*/ 55 h 713"/>
                <a:gd name="T56" fmla="*/ 137 w 457"/>
                <a:gd name="T57" fmla="*/ 62 h 713"/>
                <a:gd name="T58" fmla="*/ 42 w 457"/>
                <a:gd name="T59" fmla="*/ 69 h 713"/>
                <a:gd name="T60" fmla="*/ 24 w 457"/>
                <a:gd name="T61" fmla="*/ 100 h 713"/>
                <a:gd name="T62" fmla="*/ 21 w 457"/>
                <a:gd name="T63" fmla="*/ 147 h 713"/>
                <a:gd name="T64" fmla="*/ 0 w 457"/>
                <a:gd name="T65" fmla="*/ 188 h 713"/>
                <a:gd name="T66" fmla="*/ 64 w 457"/>
                <a:gd name="T67" fmla="*/ 147 h 713"/>
                <a:gd name="T68" fmla="*/ 84 w 457"/>
                <a:gd name="T69" fmla="*/ 133 h 713"/>
                <a:gd name="T70" fmla="*/ 139 w 457"/>
                <a:gd name="T71" fmla="*/ 195 h 713"/>
                <a:gd name="T72" fmla="*/ 157 w 457"/>
                <a:gd name="T73" fmla="*/ 299 h 713"/>
                <a:gd name="T74" fmla="*/ 173 w 457"/>
                <a:gd name="T75" fmla="*/ 306 h 713"/>
                <a:gd name="T76" fmla="*/ 233 w 457"/>
                <a:gd name="T77" fmla="*/ 361 h 713"/>
                <a:gd name="T78" fmla="*/ 280 w 457"/>
                <a:gd name="T79" fmla="*/ 401 h 713"/>
                <a:gd name="T80" fmla="*/ 280 w 457"/>
                <a:gd name="T81" fmla="*/ 458 h 713"/>
                <a:gd name="T82" fmla="*/ 314 w 457"/>
                <a:gd name="T83" fmla="*/ 515 h 713"/>
                <a:gd name="T84" fmla="*/ 314 w 457"/>
                <a:gd name="T85" fmla="*/ 619 h 713"/>
                <a:gd name="T86" fmla="*/ 319 w 457"/>
                <a:gd name="T87" fmla="*/ 681 h 713"/>
                <a:gd name="T88" fmla="*/ 348 w 457"/>
                <a:gd name="T89" fmla="*/ 700 h 713"/>
                <a:gd name="T90" fmla="*/ 350 w 457"/>
                <a:gd name="T91" fmla="*/ 634 h 713"/>
                <a:gd name="T92" fmla="*/ 393 w 457"/>
                <a:gd name="T93" fmla="*/ 596 h 713"/>
                <a:gd name="T94" fmla="*/ 432 w 457"/>
                <a:gd name="T95" fmla="*/ 543 h 713"/>
                <a:gd name="T96" fmla="*/ 455 w 457"/>
                <a:gd name="T97" fmla="*/ 477 h 713"/>
                <a:gd name="T98" fmla="*/ 379 w 457"/>
                <a:gd name="T99" fmla="*/ 164 h 713"/>
                <a:gd name="T100" fmla="*/ 259 w 457"/>
                <a:gd name="T101" fmla="*/ 39 h 713"/>
                <a:gd name="T102" fmla="*/ 197 w 457"/>
                <a:gd name="T103" fmla="*/ 41 h 713"/>
                <a:gd name="T104" fmla="*/ 171 w 457"/>
                <a:gd name="T105" fmla="*/ 301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7" h="713">
                  <a:moveTo>
                    <a:pt x="453" y="451"/>
                  </a:moveTo>
                  <a:cubicBezTo>
                    <a:pt x="450" y="448"/>
                    <a:pt x="449" y="452"/>
                    <a:pt x="445" y="453"/>
                  </a:cubicBezTo>
                  <a:cubicBezTo>
                    <a:pt x="443" y="447"/>
                    <a:pt x="436" y="445"/>
                    <a:pt x="431" y="442"/>
                  </a:cubicBezTo>
                  <a:cubicBezTo>
                    <a:pt x="427" y="442"/>
                    <a:pt x="423" y="442"/>
                    <a:pt x="419" y="442"/>
                  </a:cubicBezTo>
                  <a:cubicBezTo>
                    <a:pt x="416" y="437"/>
                    <a:pt x="406" y="441"/>
                    <a:pt x="405" y="434"/>
                  </a:cubicBezTo>
                  <a:cubicBezTo>
                    <a:pt x="400" y="434"/>
                    <a:pt x="395" y="435"/>
                    <a:pt x="395" y="430"/>
                  </a:cubicBezTo>
                  <a:cubicBezTo>
                    <a:pt x="400" y="422"/>
                    <a:pt x="390" y="400"/>
                    <a:pt x="376" y="408"/>
                  </a:cubicBezTo>
                  <a:cubicBezTo>
                    <a:pt x="370" y="405"/>
                    <a:pt x="367" y="400"/>
                    <a:pt x="366" y="392"/>
                  </a:cubicBezTo>
                  <a:cubicBezTo>
                    <a:pt x="357" y="390"/>
                    <a:pt x="351" y="385"/>
                    <a:pt x="343" y="382"/>
                  </a:cubicBezTo>
                  <a:cubicBezTo>
                    <a:pt x="341" y="383"/>
                    <a:pt x="341" y="385"/>
                    <a:pt x="338" y="385"/>
                  </a:cubicBezTo>
                  <a:cubicBezTo>
                    <a:pt x="336" y="379"/>
                    <a:pt x="328" y="379"/>
                    <a:pt x="327" y="371"/>
                  </a:cubicBezTo>
                  <a:cubicBezTo>
                    <a:pt x="322" y="370"/>
                    <a:pt x="324" y="376"/>
                    <a:pt x="320" y="377"/>
                  </a:cubicBezTo>
                  <a:cubicBezTo>
                    <a:pt x="317" y="375"/>
                    <a:pt x="316" y="371"/>
                    <a:pt x="312" y="370"/>
                  </a:cubicBezTo>
                  <a:cubicBezTo>
                    <a:pt x="311" y="373"/>
                    <a:pt x="309" y="376"/>
                    <a:pt x="304" y="375"/>
                  </a:cubicBezTo>
                  <a:cubicBezTo>
                    <a:pt x="302" y="382"/>
                    <a:pt x="295" y="385"/>
                    <a:pt x="291" y="391"/>
                  </a:cubicBezTo>
                  <a:cubicBezTo>
                    <a:pt x="292" y="385"/>
                    <a:pt x="289" y="382"/>
                    <a:pt x="285" y="382"/>
                  </a:cubicBezTo>
                  <a:cubicBezTo>
                    <a:pt x="281" y="384"/>
                    <a:pt x="279" y="388"/>
                    <a:pt x="273" y="389"/>
                  </a:cubicBezTo>
                  <a:cubicBezTo>
                    <a:pt x="270" y="380"/>
                    <a:pt x="275" y="372"/>
                    <a:pt x="273" y="361"/>
                  </a:cubicBezTo>
                  <a:cubicBezTo>
                    <a:pt x="270" y="355"/>
                    <a:pt x="260" y="357"/>
                    <a:pt x="254" y="354"/>
                  </a:cubicBezTo>
                  <a:cubicBezTo>
                    <a:pt x="256" y="347"/>
                    <a:pt x="260" y="343"/>
                    <a:pt x="259" y="332"/>
                  </a:cubicBezTo>
                  <a:cubicBezTo>
                    <a:pt x="251" y="333"/>
                    <a:pt x="251" y="333"/>
                    <a:pt x="243" y="332"/>
                  </a:cubicBezTo>
                  <a:cubicBezTo>
                    <a:pt x="240" y="335"/>
                    <a:pt x="241" y="344"/>
                    <a:pt x="236" y="345"/>
                  </a:cubicBezTo>
                  <a:cubicBezTo>
                    <a:pt x="215" y="347"/>
                    <a:pt x="228" y="316"/>
                    <a:pt x="223" y="302"/>
                  </a:cubicBezTo>
                  <a:cubicBezTo>
                    <a:pt x="229" y="301"/>
                    <a:pt x="232" y="297"/>
                    <a:pt x="238" y="295"/>
                  </a:cubicBezTo>
                  <a:cubicBezTo>
                    <a:pt x="247" y="295"/>
                    <a:pt x="249" y="301"/>
                    <a:pt x="257" y="301"/>
                  </a:cubicBezTo>
                  <a:cubicBezTo>
                    <a:pt x="257" y="298"/>
                    <a:pt x="257" y="296"/>
                    <a:pt x="259" y="295"/>
                  </a:cubicBezTo>
                  <a:cubicBezTo>
                    <a:pt x="267" y="296"/>
                    <a:pt x="277" y="293"/>
                    <a:pt x="278" y="301"/>
                  </a:cubicBezTo>
                  <a:cubicBezTo>
                    <a:pt x="278" y="311"/>
                    <a:pt x="282" y="315"/>
                    <a:pt x="290" y="316"/>
                  </a:cubicBezTo>
                  <a:cubicBezTo>
                    <a:pt x="288" y="307"/>
                    <a:pt x="289" y="305"/>
                    <a:pt x="290" y="299"/>
                  </a:cubicBezTo>
                  <a:cubicBezTo>
                    <a:pt x="288" y="296"/>
                    <a:pt x="285" y="295"/>
                    <a:pt x="285" y="290"/>
                  </a:cubicBezTo>
                  <a:cubicBezTo>
                    <a:pt x="287" y="279"/>
                    <a:pt x="295" y="272"/>
                    <a:pt x="306" y="269"/>
                  </a:cubicBezTo>
                  <a:cubicBezTo>
                    <a:pt x="307" y="264"/>
                    <a:pt x="307" y="264"/>
                    <a:pt x="306" y="259"/>
                  </a:cubicBezTo>
                  <a:cubicBezTo>
                    <a:pt x="310" y="260"/>
                    <a:pt x="312" y="259"/>
                    <a:pt x="314" y="257"/>
                  </a:cubicBezTo>
                  <a:cubicBezTo>
                    <a:pt x="310" y="248"/>
                    <a:pt x="319" y="250"/>
                    <a:pt x="317" y="238"/>
                  </a:cubicBezTo>
                  <a:cubicBezTo>
                    <a:pt x="323" y="236"/>
                    <a:pt x="328" y="233"/>
                    <a:pt x="333" y="231"/>
                  </a:cubicBezTo>
                  <a:cubicBezTo>
                    <a:pt x="334" y="226"/>
                    <a:pt x="328" y="227"/>
                    <a:pt x="330" y="221"/>
                  </a:cubicBezTo>
                  <a:cubicBezTo>
                    <a:pt x="336" y="216"/>
                    <a:pt x="345" y="214"/>
                    <a:pt x="353" y="211"/>
                  </a:cubicBezTo>
                  <a:cubicBezTo>
                    <a:pt x="354" y="215"/>
                    <a:pt x="350" y="214"/>
                    <a:pt x="350" y="217"/>
                  </a:cubicBezTo>
                  <a:cubicBezTo>
                    <a:pt x="356" y="215"/>
                    <a:pt x="363" y="212"/>
                    <a:pt x="367" y="207"/>
                  </a:cubicBezTo>
                  <a:cubicBezTo>
                    <a:pt x="363" y="204"/>
                    <a:pt x="355" y="206"/>
                    <a:pt x="356" y="198"/>
                  </a:cubicBezTo>
                  <a:cubicBezTo>
                    <a:pt x="357" y="194"/>
                    <a:pt x="362" y="194"/>
                    <a:pt x="366" y="192"/>
                  </a:cubicBezTo>
                  <a:cubicBezTo>
                    <a:pt x="366" y="187"/>
                    <a:pt x="363" y="188"/>
                    <a:pt x="364" y="183"/>
                  </a:cubicBezTo>
                  <a:cubicBezTo>
                    <a:pt x="372" y="189"/>
                    <a:pt x="381" y="175"/>
                    <a:pt x="387" y="178"/>
                  </a:cubicBezTo>
                  <a:cubicBezTo>
                    <a:pt x="383" y="187"/>
                    <a:pt x="375" y="192"/>
                    <a:pt x="372" y="202"/>
                  </a:cubicBezTo>
                  <a:cubicBezTo>
                    <a:pt x="378" y="203"/>
                    <a:pt x="379" y="199"/>
                    <a:pt x="385" y="200"/>
                  </a:cubicBezTo>
                  <a:cubicBezTo>
                    <a:pt x="385" y="203"/>
                    <a:pt x="384" y="207"/>
                    <a:pt x="387" y="207"/>
                  </a:cubicBezTo>
                  <a:cubicBezTo>
                    <a:pt x="388" y="203"/>
                    <a:pt x="393" y="210"/>
                    <a:pt x="398" y="207"/>
                  </a:cubicBezTo>
                  <a:cubicBezTo>
                    <a:pt x="397" y="203"/>
                    <a:pt x="395" y="198"/>
                    <a:pt x="398" y="195"/>
                  </a:cubicBezTo>
                  <a:cubicBezTo>
                    <a:pt x="392" y="194"/>
                    <a:pt x="391" y="189"/>
                    <a:pt x="388" y="185"/>
                  </a:cubicBezTo>
                  <a:cubicBezTo>
                    <a:pt x="389" y="174"/>
                    <a:pt x="389" y="173"/>
                    <a:pt x="388" y="162"/>
                  </a:cubicBezTo>
                  <a:cubicBezTo>
                    <a:pt x="385" y="159"/>
                    <a:pt x="384" y="162"/>
                    <a:pt x="380" y="162"/>
                  </a:cubicBezTo>
                  <a:cubicBezTo>
                    <a:pt x="381" y="154"/>
                    <a:pt x="373" y="154"/>
                    <a:pt x="372" y="147"/>
                  </a:cubicBezTo>
                  <a:cubicBezTo>
                    <a:pt x="374" y="145"/>
                    <a:pt x="374" y="143"/>
                    <a:pt x="374" y="140"/>
                  </a:cubicBezTo>
                  <a:cubicBezTo>
                    <a:pt x="368" y="136"/>
                    <a:pt x="370" y="123"/>
                    <a:pt x="361" y="122"/>
                  </a:cubicBezTo>
                  <a:cubicBezTo>
                    <a:pt x="360" y="125"/>
                    <a:pt x="363" y="131"/>
                    <a:pt x="359" y="131"/>
                  </a:cubicBezTo>
                  <a:cubicBezTo>
                    <a:pt x="356" y="130"/>
                    <a:pt x="349" y="133"/>
                    <a:pt x="348" y="129"/>
                  </a:cubicBezTo>
                  <a:cubicBezTo>
                    <a:pt x="348" y="123"/>
                    <a:pt x="348" y="118"/>
                    <a:pt x="348" y="112"/>
                  </a:cubicBezTo>
                  <a:cubicBezTo>
                    <a:pt x="339" y="116"/>
                    <a:pt x="341" y="108"/>
                    <a:pt x="333" y="107"/>
                  </a:cubicBezTo>
                  <a:cubicBezTo>
                    <a:pt x="329" y="112"/>
                    <a:pt x="330" y="105"/>
                    <a:pt x="325" y="105"/>
                  </a:cubicBezTo>
                  <a:cubicBezTo>
                    <a:pt x="321" y="104"/>
                    <a:pt x="322" y="108"/>
                    <a:pt x="317" y="107"/>
                  </a:cubicBezTo>
                  <a:cubicBezTo>
                    <a:pt x="320" y="124"/>
                    <a:pt x="313" y="134"/>
                    <a:pt x="316" y="147"/>
                  </a:cubicBezTo>
                  <a:cubicBezTo>
                    <a:pt x="313" y="147"/>
                    <a:pt x="307" y="142"/>
                    <a:pt x="306" y="147"/>
                  </a:cubicBezTo>
                  <a:cubicBezTo>
                    <a:pt x="307" y="152"/>
                    <a:pt x="311" y="148"/>
                    <a:pt x="312" y="150"/>
                  </a:cubicBezTo>
                  <a:cubicBezTo>
                    <a:pt x="307" y="154"/>
                    <a:pt x="307" y="163"/>
                    <a:pt x="304" y="171"/>
                  </a:cubicBezTo>
                  <a:cubicBezTo>
                    <a:pt x="301" y="166"/>
                    <a:pt x="300" y="157"/>
                    <a:pt x="298" y="150"/>
                  </a:cubicBezTo>
                  <a:cubicBezTo>
                    <a:pt x="294" y="147"/>
                    <a:pt x="295" y="151"/>
                    <a:pt x="291" y="152"/>
                  </a:cubicBezTo>
                  <a:cubicBezTo>
                    <a:pt x="290" y="147"/>
                    <a:pt x="289" y="150"/>
                    <a:pt x="285" y="150"/>
                  </a:cubicBezTo>
                  <a:cubicBezTo>
                    <a:pt x="280" y="145"/>
                    <a:pt x="274" y="140"/>
                    <a:pt x="267" y="138"/>
                  </a:cubicBezTo>
                  <a:cubicBezTo>
                    <a:pt x="270" y="129"/>
                    <a:pt x="261" y="132"/>
                    <a:pt x="262" y="126"/>
                  </a:cubicBezTo>
                  <a:cubicBezTo>
                    <a:pt x="266" y="127"/>
                    <a:pt x="265" y="123"/>
                    <a:pt x="265" y="121"/>
                  </a:cubicBezTo>
                  <a:cubicBezTo>
                    <a:pt x="271" y="118"/>
                    <a:pt x="273" y="112"/>
                    <a:pt x="278" y="108"/>
                  </a:cubicBezTo>
                  <a:cubicBezTo>
                    <a:pt x="282" y="102"/>
                    <a:pt x="284" y="95"/>
                    <a:pt x="293" y="95"/>
                  </a:cubicBezTo>
                  <a:cubicBezTo>
                    <a:pt x="293" y="92"/>
                    <a:pt x="291" y="91"/>
                    <a:pt x="291" y="88"/>
                  </a:cubicBezTo>
                  <a:cubicBezTo>
                    <a:pt x="302" y="85"/>
                    <a:pt x="308" y="84"/>
                    <a:pt x="316" y="81"/>
                  </a:cubicBezTo>
                  <a:cubicBezTo>
                    <a:pt x="315" y="74"/>
                    <a:pt x="316" y="68"/>
                    <a:pt x="317" y="64"/>
                  </a:cubicBezTo>
                  <a:cubicBezTo>
                    <a:pt x="315" y="61"/>
                    <a:pt x="311" y="61"/>
                    <a:pt x="309" y="58"/>
                  </a:cubicBezTo>
                  <a:cubicBezTo>
                    <a:pt x="316" y="58"/>
                    <a:pt x="321" y="58"/>
                    <a:pt x="324" y="62"/>
                  </a:cubicBezTo>
                  <a:cubicBezTo>
                    <a:pt x="327" y="57"/>
                    <a:pt x="331" y="64"/>
                    <a:pt x="337" y="62"/>
                  </a:cubicBezTo>
                  <a:cubicBezTo>
                    <a:pt x="334" y="71"/>
                    <a:pt x="344" y="67"/>
                    <a:pt x="343" y="74"/>
                  </a:cubicBezTo>
                  <a:cubicBezTo>
                    <a:pt x="342" y="87"/>
                    <a:pt x="324" y="82"/>
                    <a:pt x="322" y="95"/>
                  </a:cubicBezTo>
                  <a:cubicBezTo>
                    <a:pt x="325" y="99"/>
                    <a:pt x="331" y="98"/>
                    <a:pt x="338" y="98"/>
                  </a:cubicBezTo>
                  <a:cubicBezTo>
                    <a:pt x="348" y="103"/>
                    <a:pt x="352" y="114"/>
                    <a:pt x="366" y="115"/>
                  </a:cubicBezTo>
                  <a:cubicBezTo>
                    <a:pt x="362" y="106"/>
                    <a:pt x="369" y="107"/>
                    <a:pt x="367" y="96"/>
                  </a:cubicBezTo>
                  <a:cubicBezTo>
                    <a:pt x="367" y="92"/>
                    <a:pt x="363" y="91"/>
                    <a:pt x="363" y="86"/>
                  </a:cubicBezTo>
                  <a:cubicBezTo>
                    <a:pt x="369" y="86"/>
                    <a:pt x="370" y="91"/>
                    <a:pt x="376" y="93"/>
                  </a:cubicBezTo>
                  <a:cubicBezTo>
                    <a:pt x="375" y="88"/>
                    <a:pt x="375" y="84"/>
                    <a:pt x="380" y="86"/>
                  </a:cubicBezTo>
                  <a:cubicBezTo>
                    <a:pt x="379" y="81"/>
                    <a:pt x="382" y="80"/>
                    <a:pt x="382" y="76"/>
                  </a:cubicBezTo>
                  <a:cubicBezTo>
                    <a:pt x="378" y="77"/>
                    <a:pt x="379" y="72"/>
                    <a:pt x="377" y="70"/>
                  </a:cubicBezTo>
                  <a:cubicBezTo>
                    <a:pt x="372" y="69"/>
                    <a:pt x="367" y="67"/>
                    <a:pt x="363" y="65"/>
                  </a:cubicBezTo>
                  <a:cubicBezTo>
                    <a:pt x="363" y="62"/>
                    <a:pt x="367" y="62"/>
                    <a:pt x="367" y="58"/>
                  </a:cubicBezTo>
                  <a:cubicBezTo>
                    <a:pt x="365" y="54"/>
                    <a:pt x="360" y="53"/>
                    <a:pt x="361" y="46"/>
                  </a:cubicBezTo>
                  <a:cubicBezTo>
                    <a:pt x="356" y="46"/>
                    <a:pt x="351" y="46"/>
                    <a:pt x="346" y="46"/>
                  </a:cubicBezTo>
                  <a:cubicBezTo>
                    <a:pt x="347" y="41"/>
                    <a:pt x="342" y="42"/>
                    <a:pt x="342" y="38"/>
                  </a:cubicBezTo>
                  <a:cubicBezTo>
                    <a:pt x="335" y="37"/>
                    <a:pt x="331" y="39"/>
                    <a:pt x="325" y="39"/>
                  </a:cubicBezTo>
                  <a:cubicBezTo>
                    <a:pt x="326" y="29"/>
                    <a:pt x="312" y="32"/>
                    <a:pt x="311" y="38"/>
                  </a:cubicBezTo>
                  <a:cubicBezTo>
                    <a:pt x="311" y="31"/>
                    <a:pt x="309" y="27"/>
                    <a:pt x="304" y="27"/>
                  </a:cubicBezTo>
                  <a:cubicBezTo>
                    <a:pt x="296" y="33"/>
                    <a:pt x="286" y="50"/>
                    <a:pt x="296" y="60"/>
                  </a:cubicBezTo>
                  <a:cubicBezTo>
                    <a:pt x="299" y="61"/>
                    <a:pt x="304" y="58"/>
                    <a:pt x="304" y="62"/>
                  </a:cubicBezTo>
                  <a:cubicBezTo>
                    <a:pt x="302" y="67"/>
                    <a:pt x="299" y="70"/>
                    <a:pt x="296" y="74"/>
                  </a:cubicBezTo>
                  <a:cubicBezTo>
                    <a:pt x="292" y="70"/>
                    <a:pt x="300" y="70"/>
                    <a:pt x="298" y="64"/>
                  </a:cubicBezTo>
                  <a:cubicBezTo>
                    <a:pt x="292" y="60"/>
                    <a:pt x="287" y="55"/>
                    <a:pt x="285" y="48"/>
                  </a:cubicBezTo>
                  <a:cubicBezTo>
                    <a:pt x="279" y="49"/>
                    <a:pt x="280" y="42"/>
                    <a:pt x="272" y="45"/>
                  </a:cubicBezTo>
                  <a:cubicBezTo>
                    <a:pt x="272" y="49"/>
                    <a:pt x="269" y="48"/>
                    <a:pt x="270" y="53"/>
                  </a:cubicBezTo>
                  <a:cubicBezTo>
                    <a:pt x="276" y="55"/>
                    <a:pt x="274" y="69"/>
                    <a:pt x="270" y="72"/>
                  </a:cubicBezTo>
                  <a:cubicBezTo>
                    <a:pt x="268" y="71"/>
                    <a:pt x="267" y="68"/>
                    <a:pt x="267" y="64"/>
                  </a:cubicBezTo>
                  <a:cubicBezTo>
                    <a:pt x="259" y="62"/>
                    <a:pt x="259" y="70"/>
                    <a:pt x="252" y="70"/>
                  </a:cubicBezTo>
                  <a:cubicBezTo>
                    <a:pt x="246" y="68"/>
                    <a:pt x="240" y="66"/>
                    <a:pt x="236" y="60"/>
                  </a:cubicBezTo>
                  <a:cubicBezTo>
                    <a:pt x="243" y="59"/>
                    <a:pt x="246" y="62"/>
                    <a:pt x="252" y="62"/>
                  </a:cubicBezTo>
                  <a:cubicBezTo>
                    <a:pt x="256" y="58"/>
                    <a:pt x="252" y="57"/>
                    <a:pt x="252" y="51"/>
                  </a:cubicBezTo>
                  <a:cubicBezTo>
                    <a:pt x="261" y="49"/>
                    <a:pt x="265" y="42"/>
                    <a:pt x="273" y="39"/>
                  </a:cubicBezTo>
                  <a:cubicBezTo>
                    <a:pt x="270" y="34"/>
                    <a:pt x="271" y="30"/>
                    <a:pt x="270" y="26"/>
                  </a:cubicBezTo>
                  <a:cubicBezTo>
                    <a:pt x="262" y="26"/>
                    <a:pt x="254" y="26"/>
                    <a:pt x="246" y="26"/>
                  </a:cubicBezTo>
                  <a:cubicBezTo>
                    <a:pt x="242" y="30"/>
                    <a:pt x="234" y="30"/>
                    <a:pt x="233" y="38"/>
                  </a:cubicBezTo>
                  <a:cubicBezTo>
                    <a:pt x="232" y="35"/>
                    <a:pt x="231" y="33"/>
                    <a:pt x="230" y="31"/>
                  </a:cubicBezTo>
                  <a:cubicBezTo>
                    <a:pt x="225" y="31"/>
                    <a:pt x="220" y="32"/>
                    <a:pt x="222" y="26"/>
                  </a:cubicBezTo>
                  <a:cubicBezTo>
                    <a:pt x="234" y="28"/>
                    <a:pt x="248" y="19"/>
                    <a:pt x="259" y="15"/>
                  </a:cubicBezTo>
                  <a:cubicBezTo>
                    <a:pt x="259" y="23"/>
                    <a:pt x="273" y="21"/>
                    <a:pt x="275" y="17"/>
                  </a:cubicBezTo>
                  <a:cubicBezTo>
                    <a:pt x="274" y="13"/>
                    <a:pt x="274" y="8"/>
                    <a:pt x="272" y="5"/>
                  </a:cubicBezTo>
                  <a:cubicBezTo>
                    <a:pt x="262" y="6"/>
                    <a:pt x="258" y="13"/>
                    <a:pt x="248" y="13"/>
                  </a:cubicBezTo>
                  <a:cubicBezTo>
                    <a:pt x="248" y="10"/>
                    <a:pt x="248" y="6"/>
                    <a:pt x="248" y="3"/>
                  </a:cubicBezTo>
                  <a:cubicBezTo>
                    <a:pt x="239" y="0"/>
                    <a:pt x="237" y="11"/>
                    <a:pt x="243" y="13"/>
                  </a:cubicBezTo>
                  <a:cubicBezTo>
                    <a:pt x="233" y="15"/>
                    <a:pt x="228" y="11"/>
                    <a:pt x="220" y="12"/>
                  </a:cubicBezTo>
                  <a:cubicBezTo>
                    <a:pt x="222" y="21"/>
                    <a:pt x="213" y="16"/>
                    <a:pt x="212" y="22"/>
                  </a:cubicBezTo>
                  <a:cubicBezTo>
                    <a:pt x="216" y="24"/>
                    <a:pt x="217" y="21"/>
                    <a:pt x="218" y="24"/>
                  </a:cubicBezTo>
                  <a:cubicBezTo>
                    <a:pt x="217" y="26"/>
                    <a:pt x="215" y="27"/>
                    <a:pt x="212" y="27"/>
                  </a:cubicBezTo>
                  <a:cubicBezTo>
                    <a:pt x="209" y="17"/>
                    <a:pt x="196" y="18"/>
                    <a:pt x="184" y="19"/>
                  </a:cubicBezTo>
                  <a:cubicBezTo>
                    <a:pt x="184" y="27"/>
                    <a:pt x="179" y="32"/>
                    <a:pt x="175" y="36"/>
                  </a:cubicBezTo>
                  <a:cubicBezTo>
                    <a:pt x="174" y="41"/>
                    <a:pt x="179" y="42"/>
                    <a:pt x="178" y="48"/>
                  </a:cubicBezTo>
                  <a:cubicBezTo>
                    <a:pt x="186" y="48"/>
                    <a:pt x="190" y="45"/>
                    <a:pt x="196" y="43"/>
                  </a:cubicBezTo>
                  <a:cubicBezTo>
                    <a:pt x="192" y="52"/>
                    <a:pt x="205" y="45"/>
                    <a:pt x="205" y="50"/>
                  </a:cubicBezTo>
                  <a:cubicBezTo>
                    <a:pt x="207" y="54"/>
                    <a:pt x="198" y="48"/>
                    <a:pt x="199" y="53"/>
                  </a:cubicBezTo>
                  <a:cubicBezTo>
                    <a:pt x="199" y="62"/>
                    <a:pt x="217" y="53"/>
                    <a:pt x="214" y="65"/>
                  </a:cubicBezTo>
                  <a:cubicBezTo>
                    <a:pt x="220" y="61"/>
                    <a:pt x="221" y="63"/>
                    <a:pt x="228" y="65"/>
                  </a:cubicBezTo>
                  <a:cubicBezTo>
                    <a:pt x="229" y="65"/>
                    <a:pt x="229" y="65"/>
                    <a:pt x="230" y="65"/>
                  </a:cubicBezTo>
                  <a:cubicBezTo>
                    <a:pt x="229" y="63"/>
                    <a:pt x="234" y="59"/>
                    <a:pt x="235" y="64"/>
                  </a:cubicBezTo>
                  <a:cubicBezTo>
                    <a:pt x="234" y="66"/>
                    <a:pt x="232" y="65"/>
                    <a:pt x="230" y="65"/>
                  </a:cubicBezTo>
                  <a:cubicBezTo>
                    <a:pt x="230" y="70"/>
                    <a:pt x="237" y="75"/>
                    <a:pt x="230" y="77"/>
                  </a:cubicBezTo>
                  <a:cubicBezTo>
                    <a:pt x="228" y="77"/>
                    <a:pt x="228" y="74"/>
                    <a:pt x="228" y="72"/>
                  </a:cubicBezTo>
                  <a:cubicBezTo>
                    <a:pt x="214" y="71"/>
                    <a:pt x="206" y="62"/>
                    <a:pt x="189" y="64"/>
                  </a:cubicBezTo>
                  <a:cubicBezTo>
                    <a:pt x="184" y="62"/>
                    <a:pt x="184" y="55"/>
                    <a:pt x="178" y="55"/>
                  </a:cubicBezTo>
                  <a:cubicBezTo>
                    <a:pt x="177" y="60"/>
                    <a:pt x="173" y="61"/>
                    <a:pt x="168" y="62"/>
                  </a:cubicBezTo>
                  <a:cubicBezTo>
                    <a:pt x="169" y="58"/>
                    <a:pt x="168" y="55"/>
                    <a:pt x="167" y="53"/>
                  </a:cubicBezTo>
                  <a:cubicBezTo>
                    <a:pt x="160" y="54"/>
                    <a:pt x="160" y="60"/>
                    <a:pt x="154" y="60"/>
                  </a:cubicBezTo>
                  <a:cubicBezTo>
                    <a:pt x="147" y="61"/>
                    <a:pt x="146" y="58"/>
                    <a:pt x="141" y="58"/>
                  </a:cubicBezTo>
                  <a:cubicBezTo>
                    <a:pt x="139" y="59"/>
                    <a:pt x="140" y="62"/>
                    <a:pt x="137" y="62"/>
                  </a:cubicBezTo>
                  <a:cubicBezTo>
                    <a:pt x="136" y="62"/>
                    <a:pt x="136" y="60"/>
                    <a:pt x="136" y="58"/>
                  </a:cubicBezTo>
                  <a:cubicBezTo>
                    <a:pt x="132" y="59"/>
                    <a:pt x="130" y="61"/>
                    <a:pt x="124" y="60"/>
                  </a:cubicBezTo>
                  <a:cubicBezTo>
                    <a:pt x="111" y="51"/>
                    <a:pt x="87" y="56"/>
                    <a:pt x="73" y="48"/>
                  </a:cubicBezTo>
                  <a:cubicBezTo>
                    <a:pt x="61" y="54"/>
                    <a:pt x="45" y="55"/>
                    <a:pt x="37" y="57"/>
                  </a:cubicBezTo>
                  <a:cubicBezTo>
                    <a:pt x="33" y="63"/>
                    <a:pt x="40" y="63"/>
                    <a:pt x="42" y="69"/>
                  </a:cubicBezTo>
                  <a:cubicBezTo>
                    <a:pt x="48" y="68"/>
                    <a:pt x="52" y="69"/>
                    <a:pt x="53" y="74"/>
                  </a:cubicBezTo>
                  <a:cubicBezTo>
                    <a:pt x="47" y="72"/>
                    <a:pt x="47" y="77"/>
                    <a:pt x="45" y="79"/>
                  </a:cubicBezTo>
                  <a:cubicBezTo>
                    <a:pt x="42" y="78"/>
                    <a:pt x="41" y="75"/>
                    <a:pt x="37" y="74"/>
                  </a:cubicBezTo>
                  <a:cubicBezTo>
                    <a:pt x="31" y="81"/>
                    <a:pt x="16" y="78"/>
                    <a:pt x="11" y="86"/>
                  </a:cubicBezTo>
                  <a:cubicBezTo>
                    <a:pt x="20" y="86"/>
                    <a:pt x="23" y="92"/>
                    <a:pt x="24" y="100"/>
                  </a:cubicBezTo>
                  <a:cubicBezTo>
                    <a:pt x="33" y="97"/>
                    <a:pt x="39" y="100"/>
                    <a:pt x="47" y="98"/>
                  </a:cubicBezTo>
                  <a:cubicBezTo>
                    <a:pt x="39" y="113"/>
                    <a:pt x="5" y="101"/>
                    <a:pt x="8" y="128"/>
                  </a:cubicBezTo>
                  <a:cubicBezTo>
                    <a:pt x="13" y="132"/>
                    <a:pt x="14" y="132"/>
                    <a:pt x="13" y="141"/>
                  </a:cubicBezTo>
                  <a:cubicBezTo>
                    <a:pt x="16" y="142"/>
                    <a:pt x="16" y="139"/>
                    <a:pt x="19" y="140"/>
                  </a:cubicBezTo>
                  <a:cubicBezTo>
                    <a:pt x="19" y="142"/>
                    <a:pt x="18" y="146"/>
                    <a:pt x="21" y="147"/>
                  </a:cubicBezTo>
                  <a:cubicBezTo>
                    <a:pt x="23" y="141"/>
                    <a:pt x="21" y="154"/>
                    <a:pt x="26" y="152"/>
                  </a:cubicBezTo>
                  <a:cubicBezTo>
                    <a:pt x="28" y="145"/>
                    <a:pt x="35" y="143"/>
                    <a:pt x="40" y="148"/>
                  </a:cubicBezTo>
                  <a:cubicBezTo>
                    <a:pt x="33" y="154"/>
                    <a:pt x="31" y="165"/>
                    <a:pt x="22" y="169"/>
                  </a:cubicBezTo>
                  <a:cubicBezTo>
                    <a:pt x="15" y="172"/>
                    <a:pt x="12" y="179"/>
                    <a:pt x="3" y="179"/>
                  </a:cubicBezTo>
                  <a:cubicBezTo>
                    <a:pt x="4" y="185"/>
                    <a:pt x="0" y="185"/>
                    <a:pt x="0" y="188"/>
                  </a:cubicBezTo>
                  <a:cubicBezTo>
                    <a:pt x="7" y="189"/>
                    <a:pt x="10" y="185"/>
                    <a:pt x="17" y="186"/>
                  </a:cubicBezTo>
                  <a:cubicBezTo>
                    <a:pt x="19" y="181"/>
                    <a:pt x="24" y="180"/>
                    <a:pt x="30" y="179"/>
                  </a:cubicBezTo>
                  <a:cubicBezTo>
                    <a:pt x="37" y="168"/>
                    <a:pt x="47" y="160"/>
                    <a:pt x="56" y="152"/>
                  </a:cubicBezTo>
                  <a:cubicBezTo>
                    <a:pt x="57" y="152"/>
                    <a:pt x="59" y="152"/>
                    <a:pt x="60" y="152"/>
                  </a:cubicBezTo>
                  <a:cubicBezTo>
                    <a:pt x="61" y="150"/>
                    <a:pt x="60" y="145"/>
                    <a:pt x="64" y="147"/>
                  </a:cubicBezTo>
                  <a:cubicBezTo>
                    <a:pt x="65" y="146"/>
                    <a:pt x="65" y="145"/>
                    <a:pt x="66" y="145"/>
                  </a:cubicBezTo>
                  <a:cubicBezTo>
                    <a:pt x="66" y="146"/>
                    <a:pt x="66" y="147"/>
                    <a:pt x="64" y="147"/>
                  </a:cubicBezTo>
                  <a:cubicBezTo>
                    <a:pt x="65" y="154"/>
                    <a:pt x="60" y="156"/>
                    <a:pt x="58" y="160"/>
                  </a:cubicBezTo>
                  <a:cubicBezTo>
                    <a:pt x="71" y="162"/>
                    <a:pt x="75" y="153"/>
                    <a:pt x="86" y="152"/>
                  </a:cubicBezTo>
                  <a:cubicBezTo>
                    <a:pt x="86" y="144"/>
                    <a:pt x="85" y="139"/>
                    <a:pt x="84" y="133"/>
                  </a:cubicBezTo>
                  <a:cubicBezTo>
                    <a:pt x="91" y="134"/>
                    <a:pt x="92" y="128"/>
                    <a:pt x="98" y="129"/>
                  </a:cubicBezTo>
                  <a:cubicBezTo>
                    <a:pt x="103" y="133"/>
                    <a:pt x="107" y="137"/>
                    <a:pt x="110" y="141"/>
                  </a:cubicBezTo>
                  <a:cubicBezTo>
                    <a:pt x="120" y="145"/>
                    <a:pt x="129" y="150"/>
                    <a:pt x="128" y="166"/>
                  </a:cubicBezTo>
                  <a:cubicBezTo>
                    <a:pt x="135" y="164"/>
                    <a:pt x="128" y="156"/>
                    <a:pt x="134" y="155"/>
                  </a:cubicBezTo>
                  <a:cubicBezTo>
                    <a:pt x="135" y="170"/>
                    <a:pt x="134" y="186"/>
                    <a:pt x="139" y="195"/>
                  </a:cubicBezTo>
                  <a:cubicBezTo>
                    <a:pt x="134" y="200"/>
                    <a:pt x="137" y="201"/>
                    <a:pt x="139" y="207"/>
                  </a:cubicBezTo>
                  <a:cubicBezTo>
                    <a:pt x="139" y="211"/>
                    <a:pt x="135" y="209"/>
                    <a:pt x="136" y="214"/>
                  </a:cubicBezTo>
                  <a:cubicBezTo>
                    <a:pt x="135" y="233"/>
                    <a:pt x="134" y="246"/>
                    <a:pt x="136" y="264"/>
                  </a:cubicBezTo>
                  <a:cubicBezTo>
                    <a:pt x="140" y="267"/>
                    <a:pt x="143" y="272"/>
                    <a:pt x="147" y="275"/>
                  </a:cubicBezTo>
                  <a:cubicBezTo>
                    <a:pt x="152" y="281"/>
                    <a:pt x="151" y="293"/>
                    <a:pt x="157" y="299"/>
                  </a:cubicBezTo>
                  <a:cubicBezTo>
                    <a:pt x="155" y="299"/>
                    <a:pt x="155" y="302"/>
                    <a:pt x="155" y="304"/>
                  </a:cubicBezTo>
                  <a:cubicBezTo>
                    <a:pt x="162" y="307"/>
                    <a:pt x="164" y="315"/>
                    <a:pt x="167" y="321"/>
                  </a:cubicBezTo>
                  <a:cubicBezTo>
                    <a:pt x="172" y="320"/>
                    <a:pt x="171" y="324"/>
                    <a:pt x="176" y="323"/>
                  </a:cubicBezTo>
                  <a:cubicBezTo>
                    <a:pt x="176" y="316"/>
                    <a:pt x="173" y="317"/>
                    <a:pt x="173" y="308"/>
                  </a:cubicBezTo>
                  <a:cubicBezTo>
                    <a:pt x="172" y="308"/>
                    <a:pt x="171" y="306"/>
                    <a:pt x="173" y="306"/>
                  </a:cubicBezTo>
                  <a:cubicBezTo>
                    <a:pt x="173" y="306"/>
                    <a:pt x="173" y="307"/>
                    <a:pt x="173" y="308"/>
                  </a:cubicBezTo>
                  <a:cubicBezTo>
                    <a:pt x="176" y="307"/>
                    <a:pt x="176" y="310"/>
                    <a:pt x="176" y="313"/>
                  </a:cubicBezTo>
                  <a:cubicBezTo>
                    <a:pt x="181" y="317"/>
                    <a:pt x="186" y="321"/>
                    <a:pt x="189" y="327"/>
                  </a:cubicBezTo>
                  <a:cubicBezTo>
                    <a:pt x="188" y="339"/>
                    <a:pt x="192" y="345"/>
                    <a:pt x="196" y="352"/>
                  </a:cubicBezTo>
                  <a:cubicBezTo>
                    <a:pt x="209" y="356"/>
                    <a:pt x="217" y="365"/>
                    <a:pt x="233" y="361"/>
                  </a:cubicBezTo>
                  <a:cubicBezTo>
                    <a:pt x="235" y="366"/>
                    <a:pt x="237" y="370"/>
                    <a:pt x="239" y="373"/>
                  </a:cubicBezTo>
                  <a:cubicBezTo>
                    <a:pt x="246" y="372"/>
                    <a:pt x="247" y="375"/>
                    <a:pt x="252" y="375"/>
                  </a:cubicBezTo>
                  <a:cubicBezTo>
                    <a:pt x="254" y="379"/>
                    <a:pt x="257" y="381"/>
                    <a:pt x="260" y="384"/>
                  </a:cubicBezTo>
                  <a:cubicBezTo>
                    <a:pt x="260" y="385"/>
                    <a:pt x="260" y="387"/>
                    <a:pt x="260" y="389"/>
                  </a:cubicBezTo>
                  <a:cubicBezTo>
                    <a:pt x="270" y="390"/>
                    <a:pt x="272" y="399"/>
                    <a:pt x="280" y="401"/>
                  </a:cubicBezTo>
                  <a:cubicBezTo>
                    <a:pt x="282" y="399"/>
                    <a:pt x="281" y="394"/>
                    <a:pt x="285" y="394"/>
                  </a:cubicBezTo>
                  <a:cubicBezTo>
                    <a:pt x="285" y="400"/>
                    <a:pt x="288" y="404"/>
                    <a:pt x="290" y="409"/>
                  </a:cubicBezTo>
                  <a:cubicBezTo>
                    <a:pt x="290" y="413"/>
                    <a:pt x="285" y="412"/>
                    <a:pt x="286" y="416"/>
                  </a:cubicBezTo>
                  <a:cubicBezTo>
                    <a:pt x="287" y="425"/>
                    <a:pt x="281" y="427"/>
                    <a:pt x="280" y="434"/>
                  </a:cubicBezTo>
                  <a:cubicBezTo>
                    <a:pt x="277" y="446"/>
                    <a:pt x="286" y="452"/>
                    <a:pt x="280" y="458"/>
                  </a:cubicBezTo>
                  <a:cubicBezTo>
                    <a:pt x="283" y="461"/>
                    <a:pt x="288" y="462"/>
                    <a:pt x="291" y="465"/>
                  </a:cubicBezTo>
                  <a:cubicBezTo>
                    <a:pt x="290" y="467"/>
                    <a:pt x="286" y="467"/>
                    <a:pt x="283" y="468"/>
                  </a:cubicBezTo>
                  <a:cubicBezTo>
                    <a:pt x="282" y="482"/>
                    <a:pt x="289" y="487"/>
                    <a:pt x="298" y="491"/>
                  </a:cubicBezTo>
                  <a:cubicBezTo>
                    <a:pt x="298" y="495"/>
                    <a:pt x="295" y="495"/>
                    <a:pt x="296" y="500"/>
                  </a:cubicBezTo>
                  <a:cubicBezTo>
                    <a:pt x="302" y="505"/>
                    <a:pt x="304" y="514"/>
                    <a:pt x="314" y="515"/>
                  </a:cubicBezTo>
                  <a:cubicBezTo>
                    <a:pt x="317" y="523"/>
                    <a:pt x="322" y="528"/>
                    <a:pt x="322" y="539"/>
                  </a:cubicBezTo>
                  <a:cubicBezTo>
                    <a:pt x="320" y="542"/>
                    <a:pt x="321" y="546"/>
                    <a:pt x="319" y="548"/>
                  </a:cubicBezTo>
                  <a:cubicBezTo>
                    <a:pt x="321" y="549"/>
                    <a:pt x="322" y="552"/>
                    <a:pt x="322" y="555"/>
                  </a:cubicBezTo>
                  <a:cubicBezTo>
                    <a:pt x="318" y="563"/>
                    <a:pt x="324" y="572"/>
                    <a:pt x="322" y="583"/>
                  </a:cubicBezTo>
                  <a:cubicBezTo>
                    <a:pt x="313" y="588"/>
                    <a:pt x="317" y="608"/>
                    <a:pt x="314" y="619"/>
                  </a:cubicBezTo>
                  <a:cubicBezTo>
                    <a:pt x="316" y="624"/>
                    <a:pt x="321" y="616"/>
                    <a:pt x="322" y="621"/>
                  </a:cubicBezTo>
                  <a:cubicBezTo>
                    <a:pt x="324" y="629"/>
                    <a:pt x="317" y="629"/>
                    <a:pt x="314" y="633"/>
                  </a:cubicBezTo>
                  <a:cubicBezTo>
                    <a:pt x="312" y="638"/>
                    <a:pt x="319" y="634"/>
                    <a:pt x="317" y="640"/>
                  </a:cubicBezTo>
                  <a:cubicBezTo>
                    <a:pt x="314" y="644"/>
                    <a:pt x="319" y="648"/>
                    <a:pt x="316" y="653"/>
                  </a:cubicBezTo>
                  <a:cubicBezTo>
                    <a:pt x="317" y="665"/>
                    <a:pt x="323" y="671"/>
                    <a:pt x="319" y="681"/>
                  </a:cubicBezTo>
                  <a:cubicBezTo>
                    <a:pt x="324" y="685"/>
                    <a:pt x="323" y="695"/>
                    <a:pt x="329" y="698"/>
                  </a:cubicBezTo>
                  <a:cubicBezTo>
                    <a:pt x="328" y="702"/>
                    <a:pt x="330" y="702"/>
                    <a:pt x="330" y="705"/>
                  </a:cubicBezTo>
                  <a:cubicBezTo>
                    <a:pt x="334" y="706"/>
                    <a:pt x="337" y="709"/>
                    <a:pt x="340" y="711"/>
                  </a:cubicBezTo>
                  <a:cubicBezTo>
                    <a:pt x="346" y="709"/>
                    <a:pt x="357" y="713"/>
                    <a:pt x="358" y="707"/>
                  </a:cubicBezTo>
                  <a:cubicBezTo>
                    <a:pt x="353" y="706"/>
                    <a:pt x="350" y="704"/>
                    <a:pt x="348" y="700"/>
                  </a:cubicBezTo>
                  <a:cubicBezTo>
                    <a:pt x="349" y="694"/>
                    <a:pt x="341" y="698"/>
                    <a:pt x="343" y="692"/>
                  </a:cubicBezTo>
                  <a:cubicBezTo>
                    <a:pt x="343" y="684"/>
                    <a:pt x="348" y="683"/>
                    <a:pt x="348" y="676"/>
                  </a:cubicBezTo>
                  <a:cubicBezTo>
                    <a:pt x="352" y="676"/>
                    <a:pt x="354" y="673"/>
                    <a:pt x="354" y="669"/>
                  </a:cubicBezTo>
                  <a:cubicBezTo>
                    <a:pt x="355" y="663"/>
                    <a:pt x="349" y="665"/>
                    <a:pt x="350" y="659"/>
                  </a:cubicBezTo>
                  <a:cubicBezTo>
                    <a:pt x="354" y="653"/>
                    <a:pt x="361" y="636"/>
                    <a:pt x="350" y="634"/>
                  </a:cubicBezTo>
                  <a:cubicBezTo>
                    <a:pt x="360" y="637"/>
                    <a:pt x="360" y="628"/>
                    <a:pt x="363" y="622"/>
                  </a:cubicBezTo>
                  <a:cubicBezTo>
                    <a:pt x="371" y="623"/>
                    <a:pt x="374" y="617"/>
                    <a:pt x="380" y="615"/>
                  </a:cubicBezTo>
                  <a:cubicBezTo>
                    <a:pt x="381" y="607"/>
                    <a:pt x="378" y="604"/>
                    <a:pt x="377" y="598"/>
                  </a:cubicBezTo>
                  <a:cubicBezTo>
                    <a:pt x="381" y="598"/>
                    <a:pt x="386" y="598"/>
                    <a:pt x="390" y="598"/>
                  </a:cubicBezTo>
                  <a:cubicBezTo>
                    <a:pt x="390" y="596"/>
                    <a:pt x="392" y="597"/>
                    <a:pt x="393" y="596"/>
                  </a:cubicBezTo>
                  <a:cubicBezTo>
                    <a:pt x="394" y="592"/>
                    <a:pt x="395" y="588"/>
                    <a:pt x="400" y="588"/>
                  </a:cubicBezTo>
                  <a:cubicBezTo>
                    <a:pt x="399" y="578"/>
                    <a:pt x="406" y="576"/>
                    <a:pt x="410" y="570"/>
                  </a:cubicBezTo>
                  <a:cubicBezTo>
                    <a:pt x="410" y="566"/>
                    <a:pt x="410" y="562"/>
                    <a:pt x="410" y="558"/>
                  </a:cubicBezTo>
                  <a:cubicBezTo>
                    <a:pt x="413" y="555"/>
                    <a:pt x="415" y="551"/>
                    <a:pt x="418" y="548"/>
                  </a:cubicBezTo>
                  <a:cubicBezTo>
                    <a:pt x="425" y="546"/>
                    <a:pt x="425" y="546"/>
                    <a:pt x="432" y="543"/>
                  </a:cubicBezTo>
                  <a:cubicBezTo>
                    <a:pt x="433" y="532"/>
                    <a:pt x="441" y="522"/>
                    <a:pt x="435" y="510"/>
                  </a:cubicBezTo>
                  <a:cubicBezTo>
                    <a:pt x="438" y="508"/>
                    <a:pt x="439" y="506"/>
                    <a:pt x="439" y="501"/>
                  </a:cubicBezTo>
                  <a:cubicBezTo>
                    <a:pt x="441" y="502"/>
                    <a:pt x="442" y="500"/>
                    <a:pt x="444" y="500"/>
                  </a:cubicBezTo>
                  <a:cubicBezTo>
                    <a:pt x="444" y="494"/>
                    <a:pt x="448" y="492"/>
                    <a:pt x="450" y="487"/>
                  </a:cubicBezTo>
                  <a:cubicBezTo>
                    <a:pt x="454" y="483"/>
                    <a:pt x="450" y="479"/>
                    <a:pt x="455" y="477"/>
                  </a:cubicBezTo>
                  <a:cubicBezTo>
                    <a:pt x="454" y="472"/>
                    <a:pt x="456" y="471"/>
                    <a:pt x="456" y="467"/>
                  </a:cubicBezTo>
                  <a:cubicBezTo>
                    <a:pt x="457" y="460"/>
                    <a:pt x="455" y="456"/>
                    <a:pt x="453" y="451"/>
                  </a:cubicBezTo>
                  <a:close/>
                  <a:moveTo>
                    <a:pt x="379" y="164"/>
                  </a:moveTo>
                  <a:cubicBezTo>
                    <a:pt x="380" y="165"/>
                    <a:pt x="378" y="166"/>
                    <a:pt x="377" y="166"/>
                  </a:cubicBezTo>
                  <a:cubicBezTo>
                    <a:pt x="376" y="165"/>
                    <a:pt x="378" y="163"/>
                    <a:pt x="379" y="164"/>
                  </a:cubicBezTo>
                  <a:close/>
                  <a:moveTo>
                    <a:pt x="254" y="29"/>
                  </a:moveTo>
                  <a:cubicBezTo>
                    <a:pt x="259" y="31"/>
                    <a:pt x="252" y="34"/>
                    <a:pt x="252" y="36"/>
                  </a:cubicBezTo>
                  <a:cubicBezTo>
                    <a:pt x="247" y="34"/>
                    <a:pt x="253" y="30"/>
                    <a:pt x="254" y="29"/>
                  </a:cubicBezTo>
                  <a:close/>
                  <a:moveTo>
                    <a:pt x="248" y="38"/>
                  </a:moveTo>
                  <a:cubicBezTo>
                    <a:pt x="253" y="37"/>
                    <a:pt x="253" y="41"/>
                    <a:pt x="259" y="39"/>
                  </a:cubicBezTo>
                  <a:cubicBezTo>
                    <a:pt x="259" y="46"/>
                    <a:pt x="253" y="46"/>
                    <a:pt x="248" y="48"/>
                  </a:cubicBezTo>
                  <a:cubicBezTo>
                    <a:pt x="248" y="45"/>
                    <a:pt x="248" y="41"/>
                    <a:pt x="248" y="38"/>
                  </a:cubicBezTo>
                  <a:close/>
                  <a:moveTo>
                    <a:pt x="197" y="41"/>
                  </a:moveTo>
                  <a:cubicBezTo>
                    <a:pt x="196" y="40"/>
                    <a:pt x="198" y="39"/>
                    <a:pt x="199" y="39"/>
                  </a:cubicBezTo>
                  <a:cubicBezTo>
                    <a:pt x="200" y="40"/>
                    <a:pt x="198" y="42"/>
                    <a:pt x="197" y="41"/>
                  </a:cubicBezTo>
                  <a:close/>
                  <a:moveTo>
                    <a:pt x="163" y="290"/>
                  </a:moveTo>
                  <a:cubicBezTo>
                    <a:pt x="164" y="288"/>
                    <a:pt x="165" y="289"/>
                    <a:pt x="165" y="290"/>
                  </a:cubicBezTo>
                  <a:cubicBezTo>
                    <a:pt x="165" y="292"/>
                    <a:pt x="163" y="291"/>
                    <a:pt x="163" y="290"/>
                  </a:cubicBezTo>
                  <a:close/>
                  <a:moveTo>
                    <a:pt x="165" y="294"/>
                  </a:moveTo>
                  <a:cubicBezTo>
                    <a:pt x="169" y="294"/>
                    <a:pt x="169" y="299"/>
                    <a:pt x="171" y="301"/>
                  </a:cubicBezTo>
                  <a:cubicBezTo>
                    <a:pt x="169" y="305"/>
                    <a:pt x="164" y="299"/>
                    <a:pt x="165" y="2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95" name="Freeform 98"/>
            <p:cNvSpPr>
              <a:spLocks/>
            </p:cNvSpPr>
            <p:nvPr/>
          </p:nvSpPr>
          <p:spPr bwMode="auto">
            <a:xfrm>
              <a:off x="-3984344" y="3643003"/>
              <a:ext cx="211138" cy="206375"/>
            </a:xfrm>
            <a:custGeom>
              <a:avLst/>
              <a:gdLst>
                <a:gd name="T0" fmla="*/ 21 w 53"/>
                <a:gd name="T1" fmla="*/ 49 h 52"/>
                <a:gd name="T2" fmla="*/ 13 w 53"/>
                <a:gd name="T3" fmla="*/ 26 h 52"/>
                <a:gd name="T4" fmla="*/ 37 w 53"/>
                <a:gd name="T5" fmla="*/ 13 h 52"/>
                <a:gd name="T6" fmla="*/ 53 w 53"/>
                <a:gd name="T7" fmla="*/ 0 h 52"/>
                <a:gd name="T8" fmla="*/ 45 w 53"/>
                <a:gd name="T9" fmla="*/ 0 h 52"/>
                <a:gd name="T10" fmla="*/ 43 w 53"/>
                <a:gd name="T11" fmla="*/ 4 h 52"/>
                <a:gd name="T12" fmla="*/ 13 w 53"/>
                <a:gd name="T13" fmla="*/ 14 h 52"/>
                <a:gd name="T14" fmla="*/ 6 w 53"/>
                <a:gd name="T15" fmla="*/ 32 h 52"/>
                <a:gd name="T16" fmla="*/ 0 w 53"/>
                <a:gd name="T17" fmla="*/ 42 h 52"/>
                <a:gd name="T18" fmla="*/ 16 w 53"/>
                <a:gd name="T19" fmla="*/ 52 h 52"/>
                <a:gd name="T20" fmla="*/ 21 w 53"/>
                <a:gd name="T21"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52">
                  <a:moveTo>
                    <a:pt x="21" y="49"/>
                  </a:moveTo>
                  <a:cubicBezTo>
                    <a:pt x="18" y="41"/>
                    <a:pt x="11" y="39"/>
                    <a:pt x="13" y="26"/>
                  </a:cubicBezTo>
                  <a:cubicBezTo>
                    <a:pt x="24" y="25"/>
                    <a:pt x="28" y="17"/>
                    <a:pt x="37" y="13"/>
                  </a:cubicBezTo>
                  <a:cubicBezTo>
                    <a:pt x="47" y="14"/>
                    <a:pt x="52" y="9"/>
                    <a:pt x="53" y="0"/>
                  </a:cubicBezTo>
                  <a:cubicBezTo>
                    <a:pt x="50" y="0"/>
                    <a:pt x="48" y="0"/>
                    <a:pt x="45" y="0"/>
                  </a:cubicBezTo>
                  <a:cubicBezTo>
                    <a:pt x="45" y="2"/>
                    <a:pt x="45" y="4"/>
                    <a:pt x="43" y="4"/>
                  </a:cubicBezTo>
                  <a:cubicBezTo>
                    <a:pt x="31" y="5"/>
                    <a:pt x="22" y="10"/>
                    <a:pt x="13" y="14"/>
                  </a:cubicBezTo>
                  <a:cubicBezTo>
                    <a:pt x="13" y="23"/>
                    <a:pt x="5" y="22"/>
                    <a:pt x="6" y="32"/>
                  </a:cubicBezTo>
                  <a:cubicBezTo>
                    <a:pt x="4" y="35"/>
                    <a:pt x="0" y="37"/>
                    <a:pt x="0" y="42"/>
                  </a:cubicBezTo>
                  <a:cubicBezTo>
                    <a:pt x="5" y="46"/>
                    <a:pt x="10" y="49"/>
                    <a:pt x="16" y="52"/>
                  </a:cubicBezTo>
                  <a:cubicBezTo>
                    <a:pt x="17" y="50"/>
                    <a:pt x="18" y="49"/>
                    <a:pt x="21"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96" name="Freeform 99"/>
            <p:cNvSpPr>
              <a:spLocks/>
            </p:cNvSpPr>
            <p:nvPr/>
          </p:nvSpPr>
          <p:spPr bwMode="auto">
            <a:xfrm>
              <a:off x="-2900082" y="3639828"/>
              <a:ext cx="111125" cy="74612"/>
            </a:xfrm>
            <a:custGeom>
              <a:avLst/>
              <a:gdLst>
                <a:gd name="T0" fmla="*/ 18 w 28"/>
                <a:gd name="T1" fmla="*/ 19 h 19"/>
                <a:gd name="T2" fmla="*/ 28 w 28"/>
                <a:gd name="T3" fmla="*/ 8 h 19"/>
                <a:gd name="T4" fmla="*/ 15 w 28"/>
                <a:gd name="T5" fmla="*/ 1 h 19"/>
                <a:gd name="T6" fmla="*/ 12 w 28"/>
                <a:gd name="T7" fmla="*/ 5 h 19"/>
                <a:gd name="T8" fmla="*/ 2 w 28"/>
                <a:gd name="T9" fmla="*/ 5 h 19"/>
                <a:gd name="T10" fmla="*/ 18 w 28"/>
                <a:gd name="T11" fmla="*/ 19 h 19"/>
              </a:gdLst>
              <a:ahLst/>
              <a:cxnLst>
                <a:cxn ang="0">
                  <a:pos x="T0" y="T1"/>
                </a:cxn>
                <a:cxn ang="0">
                  <a:pos x="T2" y="T3"/>
                </a:cxn>
                <a:cxn ang="0">
                  <a:pos x="T4" y="T5"/>
                </a:cxn>
                <a:cxn ang="0">
                  <a:pos x="T6" y="T7"/>
                </a:cxn>
                <a:cxn ang="0">
                  <a:pos x="T8" y="T9"/>
                </a:cxn>
                <a:cxn ang="0">
                  <a:pos x="T10" y="T11"/>
                </a:cxn>
              </a:cxnLst>
              <a:rect l="0" t="0" r="r" b="b"/>
              <a:pathLst>
                <a:path w="28" h="19">
                  <a:moveTo>
                    <a:pt x="18" y="19"/>
                  </a:moveTo>
                  <a:cubicBezTo>
                    <a:pt x="22" y="16"/>
                    <a:pt x="24" y="11"/>
                    <a:pt x="28" y="8"/>
                  </a:cubicBezTo>
                  <a:cubicBezTo>
                    <a:pt x="22" y="8"/>
                    <a:pt x="21" y="0"/>
                    <a:pt x="15" y="1"/>
                  </a:cubicBezTo>
                  <a:cubicBezTo>
                    <a:pt x="14" y="2"/>
                    <a:pt x="14" y="6"/>
                    <a:pt x="12" y="5"/>
                  </a:cubicBezTo>
                  <a:cubicBezTo>
                    <a:pt x="9" y="5"/>
                    <a:pt x="5" y="5"/>
                    <a:pt x="2" y="5"/>
                  </a:cubicBezTo>
                  <a:cubicBezTo>
                    <a:pt x="0" y="17"/>
                    <a:pt x="14" y="13"/>
                    <a:pt x="1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7" name="Freeform 100"/>
            <p:cNvSpPr>
              <a:spLocks/>
            </p:cNvSpPr>
            <p:nvPr/>
          </p:nvSpPr>
          <p:spPr bwMode="auto">
            <a:xfrm>
              <a:off x="-4987644" y="3912878"/>
              <a:ext cx="146050" cy="109537"/>
            </a:xfrm>
            <a:custGeom>
              <a:avLst/>
              <a:gdLst>
                <a:gd name="T0" fmla="*/ 27 w 37"/>
                <a:gd name="T1" fmla="*/ 28 h 28"/>
                <a:gd name="T2" fmla="*/ 36 w 37"/>
                <a:gd name="T3" fmla="*/ 22 h 28"/>
                <a:gd name="T4" fmla="*/ 32 w 37"/>
                <a:gd name="T5" fmla="*/ 5 h 28"/>
                <a:gd name="T6" fmla="*/ 16 w 37"/>
                <a:gd name="T7" fmla="*/ 7 h 28"/>
                <a:gd name="T8" fmla="*/ 6 w 37"/>
                <a:gd name="T9" fmla="*/ 0 h 28"/>
                <a:gd name="T10" fmla="*/ 0 w 37"/>
                <a:gd name="T11" fmla="*/ 12 h 28"/>
                <a:gd name="T12" fmla="*/ 8 w 37"/>
                <a:gd name="T13" fmla="*/ 10 h 28"/>
                <a:gd name="T14" fmla="*/ 3 w 37"/>
                <a:gd name="T15" fmla="*/ 21 h 28"/>
                <a:gd name="T16" fmla="*/ 15 w 37"/>
                <a:gd name="T17" fmla="*/ 28 h 28"/>
                <a:gd name="T18" fmla="*/ 27 w 37"/>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28">
                  <a:moveTo>
                    <a:pt x="27" y="28"/>
                  </a:moveTo>
                  <a:cubicBezTo>
                    <a:pt x="28" y="23"/>
                    <a:pt x="34" y="25"/>
                    <a:pt x="36" y="22"/>
                  </a:cubicBezTo>
                  <a:cubicBezTo>
                    <a:pt x="37" y="14"/>
                    <a:pt x="32" y="12"/>
                    <a:pt x="32" y="5"/>
                  </a:cubicBezTo>
                  <a:cubicBezTo>
                    <a:pt x="25" y="7"/>
                    <a:pt x="23" y="4"/>
                    <a:pt x="16" y="7"/>
                  </a:cubicBezTo>
                  <a:cubicBezTo>
                    <a:pt x="12" y="6"/>
                    <a:pt x="12" y="0"/>
                    <a:pt x="6" y="0"/>
                  </a:cubicBezTo>
                  <a:cubicBezTo>
                    <a:pt x="8" y="8"/>
                    <a:pt x="0" y="6"/>
                    <a:pt x="0" y="12"/>
                  </a:cubicBezTo>
                  <a:cubicBezTo>
                    <a:pt x="5" y="13"/>
                    <a:pt x="4" y="10"/>
                    <a:pt x="8" y="10"/>
                  </a:cubicBezTo>
                  <a:cubicBezTo>
                    <a:pt x="7" y="14"/>
                    <a:pt x="2" y="14"/>
                    <a:pt x="3" y="21"/>
                  </a:cubicBezTo>
                  <a:cubicBezTo>
                    <a:pt x="11" y="18"/>
                    <a:pt x="10" y="27"/>
                    <a:pt x="15" y="28"/>
                  </a:cubicBezTo>
                  <a:cubicBezTo>
                    <a:pt x="16" y="24"/>
                    <a:pt x="26" y="26"/>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8" name="Freeform 101"/>
            <p:cNvSpPr>
              <a:spLocks/>
            </p:cNvSpPr>
            <p:nvPr/>
          </p:nvSpPr>
          <p:spPr bwMode="auto">
            <a:xfrm>
              <a:off x="-5857594" y="3974790"/>
              <a:ext cx="100013" cy="87312"/>
            </a:xfrm>
            <a:custGeom>
              <a:avLst/>
              <a:gdLst>
                <a:gd name="T0" fmla="*/ 25 w 25"/>
                <a:gd name="T1" fmla="*/ 12 h 22"/>
                <a:gd name="T2" fmla="*/ 18 w 25"/>
                <a:gd name="T3" fmla="*/ 3 h 22"/>
                <a:gd name="T4" fmla="*/ 8 w 25"/>
                <a:gd name="T5" fmla="*/ 1 h 22"/>
                <a:gd name="T6" fmla="*/ 0 w 25"/>
                <a:gd name="T7" fmla="*/ 10 h 22"/>
                <a:gd name="T8" fmla="*/ 12 w 25"/>
                <a:gd name="T9" fmla="*/ 17 h 22"/>
                <a:gd name="T10" fmla="*/ 25 w 25"/>
                <a:gd name="T11" fmla="*/ 12 h 22"/>
              </a:gdLst>
              <a:ahLst/>
              <a:cxnLst>
                <a:cxn ang="0">
                  <a:pos x="T0" y="T1"/>
                </a:cxn>
                <a:cxn ang="0">
                  <a:pos x="T2" y="T3"/>
                </a:cxn>
                <a:cxn ang="0">
                  <a:pos x="T4" y="T5"/>
                </a:cxn>
                <a:cxn ang="0">
                  <a:pos x="T6" y="T7"/>
                </a:cxn>
                <a:cxn ang="0">
                  <a:pos x="T8" y="T9"/>
                </a:cxn>
                <a:cxn ang="0">
                  <a:pos x="T10" y="T11"/>
                </a:cxn>
              </a:cxnLst>
              <a:rect l="0" t="0" r="r" b="b"/>
              <a:pathLst>
                <a:path w="25" h="22">
                  <a:moveTo>
                    <a:pt x="25" y="12"/>
                  </a:moveTo>
                  <a:cubicBezTo>
                    <a:pt x="18" y="10"/>
                    <a:pt x="22" y="7"/>
                    <a:pt x="18" y="3"/>
                  </a:cubicBezTo>
                  <a:cubicBezTo>
                    <a:pt x="13" y="4"/>
                    <a:pt x="13" y="0"/>
                    <a:pt x="8" y="1"/>
                  </a:cubicBezTo>
                  <a:cubicBezTo>
                    <a:pt x="6" y="5"/>
                    <a:pt x="8" y="12"/>
                    <a:pt x="0" y="10"/>
                  </a:cubicBezTo>
                  <a:cubicBezTo>
                    <a:pt x="0" y="16"/>
                    <a:pt x="6" y="17"/>
                    <a:pt x="12" y="17"/>
                  </a:cubicBezTo>
                  <a:cubicBezTo>
                    <a:pt x="11" y="3"/>
                    <a:pt x="23" y="22"/>
                    <a:pt x="2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9" name="Freeform 102"/>
            <p:cNvSpPr>
              <a:spLocks/>
            </p:cNvSpPr>
            <p:nvPr/>
          </p:nvSpPr>
          <p:spPr bwMode="auto">
            <a:xfrm>
              <a:off x="-4757457" y="4114490"/>
              <a:ext cx="130175" cy="228600"/>
            </a:xfrm>
            <a:custGeom>
              <a:avLst/>
              <a:gdLst>
                <a:gd name="T0" fmla="*/ 33 w 33"/>
                <a:gd name="T1" fmla="*/ 39 h 58"/>
                <a:gd name="T2" fmla="*/ 26 w 33"/>
                <a:gd name="T3" fmla="*/ 34 h 58"/>
                <a:gd name="T4" fmla="*/ 21 w 33"/>
                <a:gd name="T5" fmla="*/ 13 h 58"/>
                <a:gd name="T6" fmla="*/ 15 w 33"/>
                <a:gd name="T7" fmla="*/ 8 h 58"/>
                <a:gd name="T8" fmla="*/ 20 w 33"/>
                <a:gd name="T9" fmla="*/ 1 h 58"/>
                <a:gd name="T10" fmla="*/ 7 w 33"/>
                <a:gd name="T11" fmla="*/ 4 h 58"/>
                <a:gd name="T12" fmla="*/ 5 w 33"/>
                <a:gd name="T13" fmla="*/ 27 h 58"/>
                <a:gd name="T14" fmla="*/ 13 w 33"/>
                <a:gd name="T15" fmla="*/ 30 h 58"/>
                <a:gd name="T16" fmla="*/ 5 w 33"/>
                <a:gd name="T17" fmla="*/ 37 h 58"/>
                <a:gd name="T18" fmla="*/ 8 w 33"/>
                <a:gd name="T19" fmla="*/ 53 h 58"/>
                <a:gd name="T20" fmla="*/ 0 w 33"/>
                <a:gd name="T21" fmla="*/ 58 h 58"/>
                <a:gd name="T22" fmla="*/ 26 w 33"/>
                <a:gd name="T23" fmla="*/ 56 h 58"/>
                <a:gd name="T24" fmla="*/ 33 w 33"/>
                <a:gd name="T25" fmla="*/ 3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58">
                  <a:moveTo>
                    <a:pt x="33" y="39"/>
                  </a:moveTo>
                  <a:cubicBezTo>
                    <a:pt x="31" y="37"/>
                    <a:pt x="28" y="36"/>
                    <a:pt x="26" y="34"/>
                  </a:cubicBezTo>
                  <a:cubicBezTo>
                    <a:pt x="28" y="23"/>
                    <a:pt x="15" y="22"/>
                    <a:pt x="21" y="13"/>
                  </a:cubicBezTo>
                  <a:cubicBezTo>
                    <a:pt x="19" y="11"/>
                    <a:pt x="16" y="10"/>
                    <a:pt x="15" y="8"/>
                  </a:cubicBezTo>
                  <a:cubicBezTo>
                    <a:pt x="17" y="6"/>
                    <a:pt x="20" y="5"/>
                    <a:pt x="20" y="1"/>
                  </a:cubicBezTo>
                  <a:cubicBezTo>
                    <a:pt x="14" y="0"/>
                    <a:pt x="11" y="3"/>
                    <a:pt x="7" y="4"/>
                  </a:cubicBezTo>
                  <a:cubicBezTo>
                    <a:pt x="8" y="14"/>
                    <a:pt x="4" y="18"/>
                    <a:pt x="5" y="27"/>
                  </a:cubicBezTo>
                  <a:cubicBezTo>
                    <a:pt x="9" y="29"/>
                    <a:pt x="11" y="29"/>
                    <a:pt x="13" y="30"/>
                  </a:cubicBezTo>
                  <a:cubicBezTo>
                    <a:pt x="14" y="36"/>
                    <a:pt x="8" y="40"/>
                    <a:pt x="5" y="37"/>
                  </a:cubicBezTo>
                  <a:cubicBezTo>
                    <a:pt x="4" y="45"/>
                    <a:pt x="6" y="49"/>
                    <a:pt x="8" y="53"/>
                  </a:cubicBezTo>
                  <a:cubicBezTo>
                    <a:pt x="6" y="54"/>
                    <a:pt x="0" y="53"/>
                    <a:pt x="0" y="58"/>
                  </a:cubicBezTo>
                  <a:cubicBezTo>
                    <a:pt x="8" y="57"/>
                    <a:pt x="16" y="56"/>
                    <a:pt x="26" y="56"/>
                  </a:cubicBezTo>
                  <a:cubicBezTo>
                    <a:pt x="28" y="49"/>
                    <a:pt x="27" y="44"/>
                    <a:pt x="3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00" name="Freeform 103"/>
            <p:cNvSpPr>
              <a:spLocks/>
            </p:cNvSpPr>
            <p:nvPr/>
          </p:nvSpPr>
          <p:spPr bwMode="auto">
            <a:xfrm>
              <a:off x="-4813019" y="4220853"/>
              <a:ext cx="63500" cy="74612"/>
            </a:xfrm>
            <a:custGeom>
              <a:avLst/>
              <a:gdLst>
                <a:gd name="T0" fmla="*/ 3 w 16"/>
                <a:gd name="T1" fmla="*/ 19 h 19"/>
                <a:gd name="T2" fmla="*/ 16 w 16"/>
                <a:gd name="T3" fmla="*/ 15 h 19"/>
                <a:gd name="T4" fmla="*/ 16 w 16"/>
                <a:gd name="T5" fmla="*/ 0 h 19"/>
                <a:gd name="T6" fmla="*/ 8 w 16"/>
                <a:gd name="T7" fmla="*/ 0 h 19"/>
                <a:gd name="T8" fmla="*/ 1 w 16"/>
                <a:gd name="T9" fmla="*/ 5 h 19"/>
                <a:gd name="T10" fmla="*/ 3 w 16"/>
                <a:gd name="T11" fmla="*/ 19 h 19"/>
              </a:gdLst>
              <a:ahLst/>
              <a:cxnLst>
                <a:cxn ang="0">
                  <a:pos x="T0" y="T1"/>
                </a:cxn>
                <a:cxn ang="0">
                  <a:pos x="T2" y="T3"/>
                </a:cxn>
                <a:cxn ang="0">
                  <a:pos x="T4" y="T5"/>
                </a:cxn>
                <a:cxn ang="0">
                  <a:pos x="T6" y="T7"/>
                </a:cxn>
                <a:cxn ang="0">
                  <a:pos x="T8" y="T9"/>
                </a:cxn>
                <a:cxn ang="0">
                  <a:pos x="T10" y="T11"/>
                </a:cxn>
              </a:cxnLst>
              <a:rect l="0" t="0" r="r" b="b"/>
              <a:pathLst>
                <a:path w="16" h="19">
                  <a:moveTo>
                    <a:pt x="3" y="19"/>
                  </a:moveTo>
                  <a:cubicBezTo>
                    <a:pt x="7" y="17"/>
                    <a:pt x="13" y="18"/>
                    <a:pt x="16" y="15"/>
                  </a:cubicBezTo>
                  <a:cubicBezTo>
                    <a:pt x="14" y="8"/>
                    <a:pt x="16" y="8"/>
                    <a:pt x="16" y="0"/>
                  </a:cubicBezTo>
                  <a:cubicBezTo>
                    <a:pt x="13" y="0"/>
                    <a:pt x="10" y="0"/>
                    <a:pt x="8" y="0"/>
                  </a:cubicBezTo>
                  <a:cubicBezTo>
                    <a:pt x="8" y="7"/>
                    <a:pt x="4" y="2"/>
                    <a:pt x="1" y="5"/>
                  </a:cubicBezTo>
                  <a:cubicBezTo>
                    <a:pt x="2" y="10"/>
                    <a:pt x="0" y="16"/>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1" name="Freeform 104"/>
            <p:cNvSpPr>
              <a:spLocks/>
            </p:cNvSpPr>
            <p:nvPr/>
          </p:nvSpPr>
          <p:spPr bwMode="auto">
            <a:xfrm>
              <a:off x="-2634969" y="4430403"/>
              <a:ext cx="95250" cy="95250"/>
            </a:xfrm>
            <a:custGeom>
              <a:avLst/>
              <a:gdLst>
                <a:gd name="T0" fmla="*/ 10 w 24"/>
                <a:gd name="T1" fmla="*/ 16 h 24"/>
                <a:gd name="T2" fmla="*/ 14 w 24"/>
                <a:gd name="T3" fmla="*/ 21 h 24"/>
                <a:gd name="T4" fmla="*/ 24 w 24"/>
                <a:gd name="T5" fmla="*/ 7 h 24"/>
                <a:gd name="T6" fmla="*/ 1 w 24"/>
                <a:gd name="T7" fmla="*/ 0 h 24"/>
                <a:gd name="T8" fmla="*/ 0 w 24"/>
                <a:gd name="T9" fmla="*/ 19 h 24"/>
                <a:gd name="T10" fmla="*/ 10 w 24"/>
                <a:gd name="T11" fmla="*/ 16 h 24"/>
              </a:gdLst>
              <a:ahLst/>
              <a:cxnLst>
                <a:cxn ang="0">
                  <a:pos x="T0" y="T1"/>
                </a:cxn>
                <a:cxn ang="0">
                  <a:pos x="T2" y="T3"/>
                </a:cxn>
                <a:cxn ang="0">
                  <a:pos x="T4" y="T5"/>
                </a:cxn>
                <a:cxn ang="0">
                  <a:pos x="T6" y="T7"/>
                </a:cxn>
                <a:cxn ang="0">
                  <a:pos x="T8" y="T9"/>
                </a:cxn>
                <a:cxn ang="0">
                  <a:pos x="T10" y="T11"/>
                </a:cxn>
              </a:cxnLst>
              <a:rect l="0" t="0" r="r" b="b"/>
              <a:pathLst>
                <a:path w="24" h="24">
                  <a:moveTo>
                    <a:pt x="10" y="16"/>
                  </a:moveTo>
                  <a:cubicBezTo>
                    <a:pt x="13" y="16"/>
                    <a:pt x="11" y="22"/>
                    <a:pt x="14" y="21"/>
                  </a:cubicBezTo>
                  <a:cubicBezTo>
                    <a:pt x="18" y="17"/>
                    <a:pt x="17" y="8"/>
                    <a:pt x="24" y="7"/>
                  </a:cubicBezTo>
                  <a:cubicBezTo>
                    <a:pt x="16" y="6"/>
                    <a:pt x="10" y="1"/>
                    <a:pt x="1" y="0"/>
                  </a:cubicBezTo>
                  <a:cubicBezTo>
                    <a:pt x="3" y="9"/>
                    <a:pt x="0" y="12"/>
                    <a:pt x="0" y="19"/>
                  </a:cubicBezTo>
                  <a:cubicBezTo>
                    <a:pt x="4" y="24"/>
                    <a:pt x="4" y="15"/>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2" name="Freeform 105"/>
            <p:cNvSpPr>
              <a:spLocks/>
            </p:cNvSpPr>
            <p:nvPr/>
          </p:nvSpPr>
          <p:spPr bwMode="auto">
            <a:xfrm>
              <a:off x="-2746094" y="4512953"/>
              <a:ext cx="166688" cy="233362"/>
            </a:xfrm>
            <a:custGeom>
              <a:avLst/>
              <a:gdLst>
                <a:gd name="T0" fmla="*/ 0 w 42"/>
                <a:gd name="T1" fmla="*/ 49 h 59"/>
                <a:gd name="T2" fmla="*/ 7 w 42"/>
                <a:gd name="T3" fmla="*/ 59 h 59"/>
                <a:gd name="T4" fmla="*/ 17 w 42"/>
                <a:gd name="T5" fmla="*/ 47 h 59"/>
                <a:gd name="T6" fmla="*/ 21 w 42"/>
                <a:gd name="T7" fmla="*/ 49 h 59"/>
                <a:gd name="T8" fmla="*/ 42 w 42"/>
                <a:gd name="T9" fmla="*/ 35 h 59"/>
                <a:gd name="T10" fmla="*/ 39 w 42"/>
                <a:gd name="T11" fmla="*/ 0 h 59"/>
                <a:gd name="T12" fmla="*/ 33 w 42"/>
                <a:gd name="T13" fmla="*/ 0 h 59"/>
                <a:gd name="T14" fmla="*/ 34 w 42"/>
                <a:gd name="T15" fmla="*/ 21 h 59"/>
                <a:gd name="T16" fmla="*/ 33 w 42"/>
                <a:gd name="T17" fmla="*/ 24 h 59"/>
                <a:gd name="T18" fmla="*/ 18 w 42"/>
                <a:gd name="T19" fmla="*/ 35 h 59"/>
                <a:gd name="T20" fmla="*/ 2 w 42"/>
                <a:gd name="T21" fmla="*/ 45 h 59"/>
                <a:gd name="T22" fmla="*/ 10 w 42"/>
                <a:gd name="T23" fmla="*/ 49 h 59"/>
                <a:gd name="T24" fmla="*/ 0 w 42"/>
                <a:gd name="T25" fmla="*/ 4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59">
                  <a:moveTo>
                    <a:pt x="0" y="49"/>
                  </a:moveTo>
                  <a:cubicBezTo>
                    <a:pt x="0" y="55"/>
                    <a:pt x="4" y="56"/>
                    <a:pt x="7" y="59"/>
                  </a:cubicBezTo>
                  <a:cubicBezTo>
                    <a:pt x="8" y="53"/>
                    <a:pt x="12" y="49"/>
                    <a:pt x="17" y="47"/>
                  </a:cubicBezTo>
                  <a:cubicBezTo>
                    <a:pt x="19" y="47"/>
                    <a:pt x="20" y="48"/>
                    <a:pt x="21" y="49"/>
                  </a:cubicBezTo>
                  <a:cubicBezTo>
                    <a:pt x="26" y="42"/>
                    <a:pt x="37" y="41"/>
                    <a:pt x="42" y="35"/>
                  </a:cubicBezTo>
                  <a:cubicBezTo>
                    <a:pt x="42" y="22"/>
                    <a:pt x="39" y="13"/>
                    <a:pt x="39" y="0"/>
                  </a:cubicBezTo>
                  <a:cubicBezTo>
                    <a:pt x="37" y="0"/>
                    <a:pt x="35" y="0"/>
                    <a:pt x="33" y="0"/>
                  </a:cubicBezTo>
                  <a:cubicBezTo>
                    <a:pt x="35" y="8"/>
                    <a:pt x="32" y="12"/>
                    <a:pt x="34" y="21"/>
                  </a:cubicBezTo>
                  <a:cubicBezTo>
                    <a:pt x="33" y="21"/>
                    <a:pt x="33" y="22"/>
                    <a:pt x="33" y="24"/>
                  </a:cubicBezTo>
                  <a:cubicBezTo>
                    <a:pt x="27" y="27"/>
                    <a:pt x="24" y="29"/>
                    <a:pt x="18" y="35"/>
                  </a:cubicBezTo>
                  <a:cubicBezTo>
                    <a:pt x="12" y="38"/>
                    <a:pt x="2" y="36"/>
                    <a:pt x="2" y="45"/>
                  </a:cubicBezTo>
                  <a:cubicBezTo>
                    <a:pt x="1" y="50"/>
                    <a:pt x="11" y="44"/>
                    <a:pt x="10" y="49"/>
                  </a:cubicBezTo>
                  <a:cubicBezTo>
                    <a:pt x="7" y="49"/>
                    <a:pt x="4" y="49"/>
                    <a:pt x="0"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03" name="Freeform 106"/>
            <p:cNvSpPr>
              <a:spLocks/>
            </p:cNvSpPr>
            <p:nvPr/>
          </p:nvSpPr>
          <p:spPr bwMode="auto">
            <a:xfrm>
              <a:off x="-4312957" y="4639953"/>
              <a:ext cx="42863" cy="31750"/>
            </a:xfrm>
            <a:custGeom>
              <a:avLst/>
              <a:gdLst>
                <a:gd name="T0" fmla="*/ 0 w 11"/>
                <a:gd name="T1" fmla="*/ 3 h 8"/>
                <a:gd name="T2" fmla="*/ 10 w 11"/>
                <a:gd name="T3" fmla="*/ 8 h 8"/>
                <a:gd name="T4" fmla="*/ 2 w 11"/>
                <a:gd name="T5" fmla="*/ 1 h 8"/>
                <a:gd name="T6" fmla="*/ 0 w 11"/>
                <a:gd name="T7" fmla="*/ 3 h 8"/>
              </a:gdLst>
              <a:ahLst/>
              <a:cxnLst>
                <a:cxn ang="0">
                  <a:pos x="T0" y="T1"/>
                </a:cxn>
                <a:cxn ang="0">
                  <a:pos x="T2" y="T3"/>
                </a:cxn>
                <a:cxn ang="0">
                  <a:pos x="T4" y="T5"/>
                </a:cxn>
                <a:cxn ang="0">
                  <a:pos x="T6" y="T7"/>
                </a:cxn>
              </a:cxnLst>
              <a:rect l="0" t="0" r="r" b="b"/>
              <a:pathLst>
                <a:path w="11" h="8">
                  <a:moveTo>
                    <a:pt x="0" y="3"/>
                  </a:moveTo>
                  <a:cubicBezTo>
                    <a:pt x="1" y="8"/>
                    <a:pt x="5" y="4"/>
                    <a:pt x="10" y="8"/>
                  </a:cubicBezTo>
                  <a:cubicBezTo>
                    <a:pt x="11" y="2"/>
                    <a:pt x="7" y="0"/>
                    <a:pt x="2" y="1"/>
                  </a:cubicBezTo>
                  <a:cubicBezTo>
                    <a:pt x="2" y="2"/>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4" name="Freeform 107"/>
            <p:cNvSpPr>
              <a:spLocks/>
            </p:cNvSpPr>
            <p:nvPr/>
          </p:nvSpPr>
          <p:spPr bwMode="auto">
            <a:xfrm>
              <a:off x="-2881032" y="4849503"/>
              <a:ext cx="47625" cy="74612"/>
            </a:xfrm>
            <a:custGeom>
              <a:avLst/>
              <a:gdLst>
                <a:gd name="T0" fmla="*/ 0 w 12"/>
                <a:gd name="T1" fmla="*/ 9 h 19"/>
                <a:gd name="T2" fmla="*/ 5 w 12"/>
                <a:gd name="T3" fmla="*/ 19 h 19"/>
                <a:gd name="T4" fmla="*/ 12 w 12"/>
                <a:gd name="T5" fmla="*/ 3 h 19"/>
                <a:gd name="T6" fmla="*/ 0 w 12"/>
                <a:gd name="T7" fmla="*/ 9 h 19"/>
              </a:gdLst>
              <a:ahLst/>
              <a:cxnLst>
                <a:cxn ang="0">
                  <a:pos x="T0" y="T1"/>
                </a:cxn>
                <a:cxn ang="0">
                  <a:pos x="T2" y="T3"/>
                </a:cxn>
                <a:cxn ang="0">
                  <a:pos x="T4" y="T5"/>
                </a:cxn>
                <a:cxn ang="0">
                  <a:pos x="T6" y="T7"/>
                </a:cxn>
              </a:cxnLst>
              <a:rect l="0" t="0" r="r" b="b"/>
              <a:pathLst>
                <a:path w="12" h="19">
                  <a:moveTo>
                    <a:pt x="0" y="9"/>
                  </a:moveTo>
                  <a:cubicBezTo>
                    <a:pt x="3" y="11"/>
                    <a:pt x="4" y="15"/>
                    <a:pt x="5" y="19"/>
                  </a:cubicBezTo>
                  <a:cubicBezTo>
                    <a:pt x="12" y="19"/>
                    <a:pt x="11" y="10"/>
                    <a:pt x="12" y="3"/>
                  </a:cubicBezTo>
                  <a:cubicBezTo>
                    <a:pt x="8" y="0"/>
                    <a:pt x="2" y="5"/>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5" name="Freeform 108"/>
            <p:cNvSpPr>
              <a:spLocks/>
            </p:cNvSpPr>
            <p:nvPr/>
          </p:nvSpPr>
          <p:spPr bwMode="auto">
            <a:xfrm>
              <a:off x="-5857594" y="4862203"/>
              <a:ext cx="28575" cy="26987"/>
            </a:xfrm>
            <a:custGeom>
              <a:avLst/>
              <a:gdLst>
                <a:gd name="T0" fmla="*/ 0 w 7"/>
                <a:gd name="T1" fmla="*/ 0 h 7"/>
                <a:gd name="T2" fmla="*/ 0 w 7"/>
                <a:gd name="T3" fmla="*/ 7 h 7"/>
                <a:gd name="T4" fmla="*/ 7 w 7"/>
                <a:gd name="T5" fmla="*/ 7 h 7"/>
                <a:gd name="T6" fmla="*/ 0 w 7"/>
                <a:gd name="T7" fmla="*/ 0 h 7"/>
              </a:gdLst>
              <a:ahLst/>
              <a:cxnLst>
                <a:cxn ang="0">
                  <a:pos x="T0" y="T1"/>
                </a:cxn>
                <a:cxn ang="0">
                  <a:pos x="T2" y="T3"/>
                </a:cxn>
                <a:cxn ang="0">
                  <a:pos x="T4" y="T5"/>
                </a:cxn>
                <a:cxn ang="0">
                  <a:pos x="T6" y="T7"/>
                </a:cxn>
              </a:cxnLst>
              <a:rect l="0" t="0" r="r" b="b"/>
              <a:pathLst>
                <a:path w="7" h="7">
                  <a:moveTo>
                    <a:pt x="0" y="0"/>
                  </a:moveTo>
                  <a:cubicBezTo>
                    <a:pt x="0" y="3"/>
                    <a:pt x="0" y="5"/>
                    <a:pt x="0" y="7"/>
                  </a:cubicBezTo>
                  <a:cubicBezTo>
                    <a:pt x="2" y="7"/>
                    <a:pt x="5" y="7"/>
                    <a:pt x="7" y="7"/>
                  </a:cubicBezTo>
                  <a:cubicBezTo>
                    <a:pt x="7" y="3"/>
                    <a:pt x="4"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6" name="Freeform 109"/>
            <p:cNvSpPr>
              <a:spLocks/>
            </p:cNvSpPr>
            <p:nvPr/>
          </p:nvSpPr>
          <p:spPr bwMode="auto">
            <a:xfrm>
              <a:off x="-5813144" y="4862203"/>
              <a:ext cx="31750" cy="39687"/>
            </a:xfrm>
            <a:custGeom>
              <a:avLst/>
              <a:gdLst>
                <a:gd name="T0" fmla="*/ 7 w 8"/>
                <a:gd name="T1" fmla="*/ 9 h 10"/>
                <a:gd name="T2" fmla="*/ 5 w 8"/>
                <a:gd name="T3" fmla="*/ 0 h 10"/>
                <a:gd name="T4" fmla="*/ 1 w 8"/>
                <a:gd name="T5" fmla="*/ 0 h 10"/>
                <a:gd name="T6" fmla="*/ 7 w 8"/>
                <a:gd name="T7" fmla="*/ 9 h 10"/>
              </a:gdLst>
              <a:ahLst/>
              <a:cxnLst>
                <a:cxn ang="0">
                  <a:pos x="T0" y="T1"/>
                </a:cxn>
                <a:cxn ang="0">
                  <a:pos x="T2" y="T3"/>
                </a:cxn>
                <a:cxn ang="0">
                  <a:pos x="T4" y="T5"/>
                </a:cxn>
                <a:cxn ang="0">
                  <a:pos x="T6" y="T7"/>
                </a:cxn>
              </a:cxnLst>
              <a:rect l="0" t="0" r="r" b="b"/>
              <a:pathLst>
                <a:path w="8" h="10">
                  <a:moveTo>
                    <a:pt x="7" y="9"/>
                  </a:moveTo>
                  <a:cubicBezTo>
                    <a:pt x="8" y="5"/>
                    <a:pt x="7" y="2"/>
                    <a:pt x="5" y="0"/>
                  </a:cubicBezTo>
                  <a:cubicBezTo>
                    <a:pt x="4" y="0"/>
                    <a:pt x="2" y="0"/>
                    <a:pt x="1" y="0"/>
                  </a:cubicBezTo>
                  <a:cubicBezTo>
                    <a:pt x="0" y="6"/>
                    <a:pt x="1" y="10"/>
                    <a:pt x="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7" name="Freeform 110"/>
            <p:cNvSpPr>
              <a:spLocks/>
            </p:cNvSpPr>
            <p:nvPr/>
          </p:nvSpPr>
          <p:spPr bwMode="auto">
            <a:xfrm>
              <a:off x="-5778219" y="4889190"/>
              <a:ext cx="23813" cy="39687"/>
            </a:xfrm>
            <a:custGeom>
              <a:avLst/>
              <a:gdLst>
                <a:gd name="T0" fmla="*/ 0 w 6"/>
                <a:gd name="T1" fmla="*/ 0 h 10"/>
                <a:gd name="T2" fmla="*/ 0 w 6"/>
                <a:gd name="T3" fmla="*/ 9 h 10"/>
                <a:gd name="T4" fmla="*/ 6 w 6"/>
                <a:gd name="T5" fmla="*/ 7 h 10"/>
                <a:gd name="T6" fmla="*/ 0 w 6"/>
                <a:gd name="T7" fmla="*/ 0 h 10"/>
              </a:gdLst>
              <a:ahLst/>
              <a:cxnLst>
                <a:cxn ang="0">
                  <a:pos x="T0" y="T1"/>
                </a:cxn>
                <a:cxn ang="0">
                  <a:pos x="T2" y="T3"/>
                </a:cxn>
                <a:cxn ang="0">
                  <a:pos x="T4" y="T5"/>
                </a:cxn>
                <a:cxn ang="0">
                  <a:pos x="T6" y="T7"/>
                </a:cxn>
              </a:cxnLst>
              <a:rect l="0" t="0" r="r" b="b"/>
              <a:pathLst>
                <a:path w="6" h="10">
                  <a:moveTo>
                    <a:pt x="0" y="0"/>
                  </a:moveTo>
                  <a:cubicBezTo>
                    <a:pt x="0" y="3"/>
                    <a:pt x="0" y="6"/>
                    <a:pt x="0" y="9"/>
                  </a:cubicBezTo>
                  <a:cubicBezTo>
                    <a:pt x="3" y="10"/>
                    <a:pt x="4" y="8"/>
                    <a:pt x="6" y="7"/>
                  </a:cubicBezTo>
                  <a:cubicBezTo>
                    <a:pt x="6" y="3"/>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8" name="Freeform 111"/>
            <p:cNvSpPr>
              <a:spLocks/>
            </p:cNvSpPr>
            <p:nvPr/>
          </p:nvSpPr>
          <p:spPr bwMode="auto">
            <a:xfrm>
              <a:off x="-5948082" y="4905065"/>
              <a:ext cx="246063" cy="106362"/>
            </a:xfrm>
            <a:custGeom>
              <a:avLst/>
              <a:gdLst>
                <a:gd name="T0" fmla="*/ 39 w 62"/>
                <a:gd name="T1" fmla="*/ 24 h 27"/>
                <a:gd name="T2" fmla="*/ 51 w 62"/>
                <a:gd name="T3" fmla="*/ 27 h 27"/>
                <a:gd name="T4" fmla="*/ 62 w 62"/>
                <a:gd name="T5" fmla="*/ 24 h 27"/>
                <a:gd name="T6" fmla="*/ 41 w 62"/>
                <a:gd name="T7" fmla="*/ 14 h 27"/>
                <a:gd name="T8" fmla="*/ 38 w 62"/>
                <a:gd name="T9" fmla="*/ 7 h 27"/>
                <a:gd name="T10" fmla="*/ 28 w 62"/>
                <a:gd name="T11" fmla="*/ 0 h 27"/>
                <a:gd name="T12" fmla="*/ 4 w 62"/>
                <a:gd name="T13" fmla="*/ 0 h 27"/>
                <a:gd name="T14" fmla="*/ 1 w 62"/>
                <a:gd name="T15" fmla="*/ 8 h 27"/>
                <a:gd name="T16" fmla="*/ 15 w 62"/>
                <a:gd name="T17" fmla="*/ 5 h 27"/>
                <a:gd name="T18" fmla="*/ 30 w 62"/>
                <a:gd name="T19" fmla="*/ 15 h 27"/>
                <a:gd name="T20" fmla="*/ 43 w 62"/>
                <a:gd name="T21" fmla="*/ 17 h 27"/>
                <a:gd name="T22" fmla="*/ 39 w 62"/>
                <a:gd name="T23"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27">
                  <a:moveTo>
                    <a:pt x="39" y="24"/>
                  </a:moveTo>
                  <a:cubicBezTo>
                    <a:pt x="45" y="23"/>
                    <a:pt x="47" y="26"/>
                    <a:pt x="51" y="27"/>
                  </a:cubicBezTo>
                  <a:cubicBezTo>
                    <a:pt x="51" y="22"/>
                    <a:pt x="58" y="24"/>
                    <a:pt x="62" y="24"/>
                  </a:cubicBezTo>
                  <a:cubicBezTo>
                    <a:pt x="60" y="13"/>
                    <a:pt x="51" y="14"/>
                    <a:pt x="41" y="14"/>
                  </a:cubicBezTo>
                  <a:cubicBezTo>
                    <a:pt x="42" y="9"/>
                    <a:pt x="38" y="10"/>
                    <a:pt x="38" y="7"/>
                  </a:cubicBezTo>
                  <a:cubicBezTo>
                    <a:pt x="34" y="5"/>
                    <a:pt x="29" y="5"/>
                    <a:pt x="28" y="0"/>
                  </a:cubicBezTo>
                  <a:cubicBezTo>
                    <a:pt x="20" y="0"/>
                    <a:pt x="12" y="0"/>
                    <a:pt x="4" y="0"/>
                  </a:cubicBezTo>
                  <a:cubicBezTo>
                    <a:pt x="3" y="3"/>
                    <a:pt x="0" y="4"/>
                    <a:pt x="1" y="8"/>
                  </a:cubicBezTo>
                  <a:cubicBezTo>
                    <a:pt x="7" y="9"/>
                    <a:pt x="7" y="3"/>
                    <a:pt x="15" y="5"/>
                  </a:cubicBezTo>
                  <a:cubicBezTo>
                    <a:pt x="22" y="6"/>
                    <a:pt x="23" y="14"/>
                    <a:pt x="30" y="15"/>
                  </a:cubicBezTo>
                  <a:cubicBezTo>
                    <a:pt x="34" y="16"/>
                    <a:pt x="42" y="13"/>
                    <a:pt x="43" y="17"/>
                  </a:cubicBezTo>
                  <a:cubicBezTo>
                    <a:pt x="37" y="17"/>
                    <a:pt x="39" y="20"/>
                    <a:pt x="3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09" name="Freeform 112"/>
            <p:cNvSpPr>
              <a:spLocks/>
            </p:cNvSpPr>
            <p:nvPr/>
          </p:nvSpPr>
          <p:spPr bwMode="auto">
            <a:xfrm>
              <a:off x="-5765519" y="4917765"/>
              <a:ext cx="42863" cy="30162"/>
            </a:xfrm>
            <a:custGeom>
              <a:avLst/>
              <a:gdLst>
                <a:gd name="T0" fmla="*/ 10 w 11"/>
                <a:gd name="T1" fmla="*/ 2 h 8"/>
                <a:gd name="T2" fmla="*/ 3 w 11"/>
                <a:gd name="T3" fmla="*/ 0 h 8"/>
                <a:gd name="T4" fmla="*/ 10 w 11"/>
                <a:gd name="T5" fmla="*/ 2 h 8"/>
              </a:gdLst>
              <a:ahLst/>
              <a:cxnLst>
                <a:cxn ang="0">
                  <a:pos x="T0" y="T1"/>
                </a:cxn>
                <a:cxn ang="0">
                  <a:pos x="T2" y="T3"/>
                </a:cxn>
                <a:cxn ang="0">
                  <a:pos x="T4" y="T5"/>
                </a:cxn>
              </a:cxnLst>
              <a:rect l="0" t="0" r="r" b="b"/>
              <a:pathLst>
                <a:path w="11" h="8">
                  <a:moveTo>
                    <a:pt x="10" y="2"/>
                  </a:moveTo>
                  <a:cubicBezTo>
                    <a:pt x="9" y="0"/>
                    <a:pt x="6" y="1"/>
                    <a:pt x="3" y="0"/>
                  </a:cubicBezTo>
                  <a:cubicBezTo>
                    <a:pt x="0" y="7"/>
                    <a:pt x="11" y="8"/>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0" name="Freeform 113"/>
            <p:cNvSpPr>
              <a:spLocks/>
            </p:cNvSpPr>
            <p:nvPr/>
          </p:nvSpPr>
          <p:spPr bwMode="auto">
            <a:xfrm>
              <a:off x="-2852457" y="4955865"/>
              <a:ext cx="66675" cy="84137"/>
            </a:xfrm>
            <a:custGeom>
              <a:avLst/>
              <a:gdLst>
                <a:gd name="T0" fmla="*/ 0 w 17"/>
                <a:gd name="T1" fmla="*/ 11 h 21"/>
                <a:gd name="T2" fmla="*/ 10 w 17"/>
                <a:gd name="T3" fmla="*/ 21 h 21"/>
                <a:gd name="T4" fmla="*/ 16 w 17"/>
                <a:gd name="T5" fmla="*/ 6 h 21"/>
                <a:gd name="T6" fmla="*/ 0 w 17"/>
                <a:gd name="T7" fmla="*/ 11 h 21"/>
              </a:gdLst>
              <a:ahLst/>
              <a:cxnLst>
                <a:cxn ang="0">
                  <a:pos x="T0" y="T1"/>
                </a:cxn>
                <a:cxn ang="0">
                  <a:pos x="T2" y="T3"/>
                </a:cxn>
                <a:cxn ang="0">
                  <a:pos x="T4" y="T5"/>
                </a:cxn>
                <a:cxn ang="0">
                  <a:pos x="T6" y="T7"/>
                </a:cxn>
              </a:cxnLst>
              <a:rect l="0" t="0" r="r" b="b"/>
              <a:pathLst>
                <a:path w="17" h="21">
                  <a:moveTo>
                    <a:pt x="0" y="11"/>
                  </a:moveTo>
                  <a:cubicBezTo>
                    <a:pt x="2" y="15"/>
                    <a:pt x="6" y="19"/>
                    <a:pt x="10" y="21"/>
                  </a:cubicBezTo>
                  <a:cubicBezTo>
                    <a:pt x="12" y="16"/>
                    <a:pt x="17" y="14"/>
                    <a:pt x="16" y="6"/>
                  </a:cubicBezTo>
                  <a:cubicBezTo>
                    <a:pt x="12" y="0"/>
                    <a:pt x="0" y="2"/>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1" name="Freeform 114"/>
            <p:cNvSpPr>
              <a:spLocks/>
            </p:cNvSpPr>
            <p:nvPr/>
          </p:nvSpPr>
          <p:spPr bwMode="auto">
            <a:xfrm>
              <a:off x="-3019144" y="4971740"/>
              <a:ext cx="34925" cy="47625"/>
            </a:xfrm>
            <a:custGeom>
              <a:avLst/>
              <a:gdLst>
                <a:gd name="T0" fmla="*/ 3 w 9"/>
                <a:gd name="T1" fmla="*/ 12 h 12"/>
                <a:gd name="T2" fmla="*/ 9 w 9"/>
                <a:gd name="T3" fmla="*/ 2 h 12"/>
                <a:gd name="T4" fmla="*/ 3 w 9"/>
                <a:gd name="T5" fmla="*/ 0 h 12"/>
                <a:gd name="T6" fmla="*/ 3 w 9"/>
                <a:gd name="T7" fmla="*/ 12 h 12"/>
              </a:gdLst>
              <a:ahLst/>
              <a:cxnLst>
                <a:cxn ang="0">
                  <a:pos x="T0" y="T1"/>
                </a:cxn>
                <a:cxn ang="0">
                  <a:pos x="T2" y="T3"/>
                </a:cxn>
                <a:cxn ang="0">
                  <a:pos x="T4" y="T5"/>
                </a:cxn>
                <a:cxn ang="0">
                  <a:pos x="T6" y="T7"/>
                </a:cxn>
              </a:cxnLst>
              <a:rect l="0" t="0" r="r" b="b"/>
              <a:pathLst>
                <a:path w="9" h="12">
                  <a:moveTo>
                    <a:pt x="3" y="12"/>
                  </a:moveTo>
                  <a:cubicBezTo>
                    <a:pt x="7" y="11"/>
                    <a:pt x="7" y="5"/>
                    <a:pt x="9" y="2"/>
                  </a:cubicBezTo>
                  <a:cubicBezTo>
                    <a:pt x="8" y="0"/>
                    <a:pt x="6" y="0"/>
                    <a:pt x="3" y="0"/>
                  </a:cubicBezTo>
                  <a:cubicBezTo>
                    <a:pt x="0" y="7"/>
                    <a:pt x="1" y="2"/>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2" name="Freeform 115"/>
            <p:cNvSpPr>
              <a:spLocks/>
            </p:cNvSpPr>
            <p:nvPr/>
          </p:nvSpPr>
          <p:spPr bwMode="auto">
            <a:xfrm>
              <a:off x="-5860769" y="4979678"/>
              <a:ext cx="47625" cy="36512"/>
            </a:xfrm>
            <a:custGeom>
              <a:avLst/>
              <a:gdLst>
                <a:gd name="T0" fmla="*/ 0 w 12"/>
                <a:gd name="T1" fmla="*/ 1 h 9"/>
                <a:gd name="T2" fmla="*/ 0 w 12"/>
                <a:gd name="T3" fmla="*/ 8 h 9"/>
                <a:gd name="T4" fmla="*/ 11 w 12"/>
                <a:gd name="T5" fmla="*/ 7 h 9"/>
                <a:gd name="T6" fmla="*/ 0 w 12"/>
                <a:gd name="T7" fmla="*/ 1 h 9"/>
              </a:gdLst>
              <a:ahLst/>
              <a:cxnLst>
                <a:cxn ang="0">
                  <a:pos x="T0" y="T1"/>
                </a:cxn>
                <a:cxn ang="0">
                  <a:pos x="T2" y="T3"/>
                </a:cxn>
                <a:cxn ang="0">
                  <a:pos x="T4" y="T5"/>
                </a:cxn>
                <a:cxn ang="0">
                  <a:pos x="T6" y="T7"/>
                </a:cxn>
              </a:cxnLst>
              <a:rect l="0" t="0" r="r" b="b"/>
              <a:pathLst>
                <a:path w="12" h="9">
                  <a:moveTo>
                    <a:pt x="0" y="1"/>
                  </a:moveTo>
                  <a:cubicBezTo>
                    <a:pt x="0" y="4"/>
                    <a:pt x="0" y="6"/>
                    <a:pt x="0" y="8"/>
                  </a:cubicBezTo>
                  <a:cubicBezTo>
                    <a:pt x="5" y="7"/>
                    <a:pt x="5" y="9"/>
                    <a:pt x="11" y="7"/>
                  </a:cubicBezTo>
                  <a:cubicBezTo>
                    <a:pt x="12" y="0"/>
                    <a:pt x="5" y="2"/>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3" name="Freeform 116"/>
            <p:cNvSpPr>
              <a:spLocks/>
            </p:cNvSpPr>
            <p:nvPr/>
          </p:nvSpPr>
          <p:spPr bwMode="auto">
            <a:xfrm>
              <a:off x="-5690907" y="4984440"/>
              <a:ext cx="47625" cy="31750"/>
            </a:xfrm>
            <a:custGeom>
              <a:avLst/>
              <a:gdLst>
                <a:gd name="T0" fmla="*/ 0 w 12"/>
                <a:gd name="T1" fmla="*/ 7 h 8"/>
                <a:gd name="T2" fmla="*/ 10 w 12"/>
                <a:gd name="T3" fmla="*/ 0 h 8"/>
                <a:gd name="T4" fmla="*/ 0 w 12"/>
                <a:gd name="T5" fmla="*/ 0 h 8"/>
                <a:gd name="T6" fmla="*/ 0 w 12"/>
                <a:gd name="T7" fmla="*/ 7 h 8"/>
              </a:gdLst>
              <a:ahLst/>
              <a:cxnLst>
                <a:cxn ang="0">
                  <a:pos x="T0" y="T1"/>
                </a:cxn>
                <a:cxn ang="0">
                  <a:pos x="T2" y="T3"/>
                </a:cxn>
                <a:cxn ang="0">
                  <a:pos x="T4" y="T5"/>
                </a:cxn>
                <a:cxn ang="0">
                  <a:pos x="T6" y="T7"/>
                </a:cxn>
              </a:cxnLst>
              <a:rect l="0" t="0" r="r" b="b"/>
              <a:pathLst>
                <a:path w="12" h="8">
                  <a:moveTo>
                    <a:pt x="0" y="7"/>
                  </a:moveTo>
                  <a:cubicBezTo>
                    <a:pt x="6" y="8"/>
                    <a:pt x="12" y="8"/>
                    <a:pt x="10" y="0"/>
                  </a:cubicBezTo>
                  <a:cubicBezTo>
                    <a:pt x="7" y="0"/>
                    <a:pt x="4" y="0"/>
                    <a:pt x="0" y="0"/>
                  </a:cubicBezTo>
                  <a:cubicBezTo>
                    <a:pt x="0" y="3"/>
                    <a:pt x="0" y="5"/>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4" name="Freeform 117"/>
            <p:cNvSpPr>
              <a:spLocks/>
            </p:cNvSpPr>
            <p:nvPr/>
          </p:nvSpPr>
          <p:spPr bwMode="auto">
            <a:xfrm>
              <a:off x="-5032094" y="5011428"/>
              <a:ext cx="31750" cy="28575"/>
            </a:xfrm>
            <a:custGeom>
              <a:avLst/>
              <a:gdLst>
                <a:gd name="T0" fmla="*/ 4 w 8"/>
                <a:gd name="T1" fmla="*/ 0 h 7"/>
                <a:gd name="T2" fmla="*/ 1 w 8"/>
                <a:gd name="T3" fmla="*/ 7 h 7"/>
                <a:gd name="T4" fmla="*/ 8 w 8"/>
                <a:gd name="T5" fmla="*/ 7 h 7"/>
                <a:gd name="T6" fmla="*/ 4 w 8"/>
                <a:gd name="T7" fmla="*/ 0 h 7"/>
              </a:gdLst>
              <a:ahLst/>
              <a:cxnLst>
                <a:cxn ang="0">
                  <a:pos x="T0" y="T1"/>
                </a:cxn>
                <a:cxn ang="0">
                  <a:pos x="T2" y="T3"/>
                </a:cxn>
                <a:cxn ang="0">
                  <a:pos x="T4" y="T5"/>
                </a:cxn>
                <a:cxn ang="0">
                  <a:pos x="T6" y="T7"/>
                </a:cxn>
              </a:cxnLst>
              <a:rect l="0" t="0" r="r" b="b"/>
              <a:pathLst>
                <a:path w="8" h="7">
                  <a:moveTo>
                    <a:pt x="4" y="0"/>
                  </a:moveTo>
                  <a:cubicBezTo>
                    <a:pt x="4" y="4"/>
                    <a:pt x="0" y="3"/>
                    <a:pt x="1" y="7"/>
                  </a:cubicBezTo>
                  <a:cubicBezTo>
                    <a:pt x="3" y="7"/>
                    <a:pt x="6" y="7"/>
                    <a:pt x="8" y="7"/>
                  </a:cubicBezTo>
                  <a:cubicBezTo>
                    <a:pt x="8" y="3"/>
                    <a:pt x="7"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5" name="Freeform 118"/>
            <p:cNvSpPr>
              <a:spLocks/>
            </p:cNvSpPr>
            <p:nvPr/>
          </p:nvSpPr>
          <p:spPr bwMode="auto">
            <a:xfrm>
              <a:off x="-2801657" y="5055878"/>
              <a:ext cx="107950" cy="103187"/>
            </a:xfrm>
            <a:custGeom>
              <a:avLst/>
              <a:gdLst>
                <a:gd name="T0" fmla="*/ 0 w 27"/>
                <a:gd name="T1" fmla="*/ 17 h 26"/>
                <a:gd name="T2" fmla="*/ 9 w 27"/>
                <a:gd name="T3" fmla="*/ 17 h 26"/>
                <a:gd name="T4" fmla="*/ 11 w 27"/>
                <a:gd name="T5" fmla="*/ 26 h 26"/>
                <a:gd name="T6" fmla="*/ 26 w 27"/>
                <a:gd name="T7" fmla="*/ 19 h 26"/>
                <a:gd name="T8" fmla="*/ 18 w 27"/>
                <a:gd name="T9" fmla="*/ 8 h 26"/>
                <a:gd name="T10" fmla="*/ 11 w 27"/>
                <a:gd name="T11" fmla="*/ 0 h 26"/>
                <a:gd name="T12" fmla="*/ 9 w 27"/>
                <a:gd name="T13" fmla="*/ 12 h 26"/>
                <a:gd name="T14" fmla="*/ 0 w 27"/>
                <a:gd name="T15" fmla="*/ 1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0" y="17"/>
                  </a:moveTo>
                  <a:cubicBezTo>
                    <a:pt x="3" y="21"/>
                    <a:pt x="4" y="16"/>
                    <a:pt x="9" y="17"/>
                  </a:cubicBezTo>
                  <a:cubicBezTo>
                    <a:pt x="9" y="21"/>
                    <a:pt x="6" y="25"/>
                    <a:pt x="11" y="26"/>
                  </a:cubicBezTo>
                  <a:cubicBezTo>
                    <a:pt x="13" y="21"/>
                    <a:pt x="18" y="18"/>
                    <a:pt x="26" y="19"/>
                  </a:cubicBezTo>
                  <a:cubicBezTo>
                    <a:pt x="27" y="11"/>
                    <a:pt x="21" y="12"/>
                    <a:pt x="18" y="8"/>
                  </a:cubicBezTo>
                  <a:cubicBezTo>
                    <a:pt x="18" y="3"/>
                    <a:pt x="16" y="0"/>
                    <a:pt x="11" y="0"/>
                  </a:cubicBezTo>
                  <a:cubicBezTo>
                    <a:pt x="9" y="2"/>
                    <a:pt x="10" y="7"/>
                    <a:pt x="9" y="12"/>
                  </a:cubicBezTo>
                  <a:cubicBezTo>
                    <a:pt x="4" y="9"/>
                    <a:pt x="2" y="13"/>
                    <a:pt x="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6" name="Freeform 119"/>
            <p:cNvSpPr>
              <a:spLocks/>
            </p:cNvSpPr>
            <p:nvPr/>
          </p:nvSpPr>
          <p:spPr bwMode="auto">
            <a:xfrm>
              <a:off x="-3463644" y="5143190"/>
              <a:ext cx="55563" cy="69850"/>
            </a:xfrm>
            <a:custGeom>
              <a:avLst/>
              <a:gdLst>
                <a:gd name="T0" fmla="*/ 6 w 14"/>
                <a:gd name="T1" fmla="*/ 0 h 18"/>
                <a:gd name="T2" fmla="*/ 6 w 14"/>
                <a:gd name="T3" fmla="*/ 18 h 18"/>
                <a:gd name="T4" fmla="*/ 14 w 14"/>
                <a:gd name="T5" fmla="*/ 12 h 18"/>
                <a:gd name="T6" fmla="*/ 6 w 14"/>
                <a:gd name="T7" fmla="*/ 0 h 18"/>
              </a:gdLst>
              <a:ahLst/>
              <a:cxnLst>
                <a:cxn ang="0">
                  <a:pos x="T0" y="T1"/>
                </a:cxn>
                <a:cxn ang="0">
                  <a:pos x="T2" y="T3"/>
                </a:cxn>
                <a:cxn ang="0">
                  <a:pos x="T4" y="T5"/>
                </a:cxn>
                <a:cxn ang="0">
                  <a:pos x="T6" y="T7"/>
                </a:cxn>
              </a:cxnLst>
              <a:rect l="0" t="0" r="r" b="b"/>
              <a:pathLst>
                <a:path w="14" h="18">
                  <a:moveTo>
                    <a:pt x="6" y="0"/>
                  </a:moveTo>
                  <a:cubicBezTo>
                    <a:pt x="9" y="11"/>
                    <a:pt x="0" y="13"/>
                    <a:pt x="6" y="18"/>
                  </a:cubicBezTo>
                  <a:cubicBezTo>
                    <a:pt x="11" y="18"/>
                    <a:pt x="11" y="13"/>
                    <a:pt x="14" y="12"/>
                  </a:cubicBezTo>
                  <a:cubicBezTo>
                    <a:pt x="13" y="7"/>
                    <a:pt x="10" y="4"/>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7" name="Freeform 120"/>
            <p:cNvSpPr>
              <a:spLocks/>
            </p:cNvSpPr>
            <p:nvPr/>
          </p:nvSpPr>
          <p:spPr bwMode="auto">
            <a:xfrm>
              <a:off x="-3015969" y="5201928"/>
              <a:ext cx="166688" cy="225425"/>
            </a:xfrm>
            <a:custGeom>
              <a:avLst/>
              <a:gdLst>
                <a:gd name="T0" fmla="*/ 0 w 42"/>
                <a:gd name="T1" fmla="*/ 32 h 57"/>
                <a:gd name="T2" fmla="*/ 8 w 42"/>
                <a:gd name="T3" fmla="*/ 49 h 57"/>
                <a:gd name="T4" fmla="*/ 28 w 42"/>
                <a:gd name="T5" fmla="*/ 55 h 57"/>
                <a:gd name="T6" fmla="*/ 33 w 42"/>
                <a:gd name="T7" fmla="*/ 49 h 57"/>
                <a:gd name="T8" fmla="*/ 29 w 42"/>
                <a:gd name="T9" fmla="*/ 48 h 57"/>
                <a:gd name="T10" fmla="*/ 38 w 42"/>
                <a:gd name="T11" fmla="*/ 32 h 57"/>
                <a:gd name="T12" fmla="*/ 36 w 42"/>
                <a:gd name="T13" fmla="*/ 16 h 57"/>
                <a:gd name="T14" fmla="*/ 41 w 42"/>
                <a:gd name="T15" fmla="*/ 8 h 57"/>
                <a:gd name="T16" fmla="*/ 26 w 42"/>
                <a:gd name="T17" fmla="*/ 1 h 57"/>
                <a:gd name="T18" fmla="*/ 0 w 42"/>
                <a:gd name="T19" fmla="*/ 3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7">
                  <a:moveTo>
                    <a:pt x="0" y="32"/>
                  </a:moveTo>
                  <a:cubicBezTo>
                    <a:pt x="2" y="39"/>
                    <a:pt x="9" y="40"/>
                    <a:pt x="8" y="49"/>
                  </a:cubicBezTo>
                  <a:cubicBezTo>
                    <a:pt x="19" y="47"/>
                    <a:pt x="17" y="57"/>
                    <a:pt x="28" y="55"/>
                  </a:cubicBezTo>
                  <a:cubicBezTo>
                    <a:pt x="27" y="51"/>
                    <a:pt x="32" y="53"/>
                    <a:pt x="33" y="49"/>
                  </a:cubicBezTo>
                  <a:cubicBezTo>
                    <a:pt x="31" y="49"/>
                    <a:pt x="29" y="49"/>
                    <a:pt x="29" y="48"/>
                  </a:cubicBezTo>
                  <a:cubicBezTo>
                    <a:pt x="35" y="45"/>
                    <a:pt x="32" y="34"/>
                    <a:pt x="38" y="32"/>
                  </a:cubicBezTo>
                  <a:cubicBezTo>
                    <a:pt x="34" y="26"/>
                    <a:pt x="39" y="21"/>
                    <a:pt x="36" y="16"/>
                  </a:cubicBezTo>
                  <a:cubicBezTo>
                    <a:pt x="39" y="15"/>
                    <a:pt x="42" y="13"/>
                    <a:pt x="41" y="8"/>
                  </a:cubicBezTo>
                  <a:cubicBezTo>
                    <a:pt x="37" y="5"/>
                    <a:pt x="34" y="0"/>
                    <a:pt x="26" y="1"/>
                  </a:cubicBezTo>
                  <a:cubicBezTo>
                    <a:pt x="25" y="19"/>
                    <a:pt x="3" y="15"/>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118" name="Freeform 121"/>
            <p:cNvSpPr>
              <a:spLocks/>
            </p:cNvSpPr>
            <p:nvPr/>
          </p:nvSpPr>
          <p:spPr bwMode="auto">
            <a:xfrm>
              <a:off x="-3222344" y="5217803"/>
              <a:ext cx="163513" cy="212725"/>
            </a:xfrm>
            <a:custGeom>
              <a:avLst/>
              <a:gdLst>
                <a:gd name="T0" fmla="*/ 21 w 41"/>
                <a:gd name="T1" fmla="*/ 16 h 54"/>
                <a:gd name="T2" fmla="*/ 15 w 41"/>
                <a:gd name="T3" fmla="*/ 4 h 54"/>
                <a:gd name="T4" fmla="*/ 9 w 41"/>
                <a:gd name="T5" fmla="*/ 0 h 54"/>
                <a:gd name="T6" fmla="*/ 0 w 41"/>
                <a:gd name="T7" fmla="*/ 2 h 54"/>
                <a:gd name="T8" fmla="*/ 20 w 41"/>
                <a:gd name="T9" fmla="*/ 42 h 54"/>
                <a:gd name="T10" fmla="*/ 38 w 41"/>
                <a:gd name="T11" fmla="*/ 51 h 54"/>
                <a:gd name="T12" fmla="*/ 35 w 41"/>
                <a:gd name="T13" fmla="*/ 28 h 54"/>
                <a:gd name="T14" fmla="*/ 21 w 41"/>
                <a:gd name="T15" fmla="*/ 16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54">
                  <a:moveTo>
                    <a:pt x="21" y="16"/>
                  </a:moveTo>
                  <a:cubicBezTo>
                    <a:pt x="19" y="12"/>
                    <a:pt x="14" y="9"/>
                    <a:pt x="15" y="4"/>
                  </a:cubicBezTo>
                  <a:cubicBezTo>
                    <a:pt x="11" y="5"/>
                    <a:pt x="12" y="0"/>
                    <a:pt x="9" y="0"/>
                  </a:cubicBezTo>
                  <a:cubicBezTo>
                    <a:pt x="9" y="8"/>
                    <a:pt x="5" y="0"/>
                    <a:pt x="0" y="2"/>
                  </a:cubicBezTo>
                  <a:cubicBezTo>
                    <a:pt x="0" y="22"/>
                    <a:pt x="23" y="18"/>
                    <a:pt x="20" y="42"/>
                  </a:cubicBezTo>
                  <a:cubicBezTo>
                    <a:pt x="28" y="43"/>
                    <a:pt x="30" y="54"/>
                    <a:pt x="38" y="51"/>
                  </a:cubicBezTo>
                  <a:cubicBezTo>
                    <a:pt x="41" y="44"/>
                    <a:pt x="34" y="36"/>
                    <a:pt x="35" y="28"/>
                  </a:cubicBezTo>
                  <a:cubicBezTo>
                    <a:pt x="30" y="25"/>
                    <a:pt x="24" y="20"/>
                    <a:pt x="2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119" name="Freeform 122"/>
            <p:cNvSpPr>
              <a:spLocks/>
            </p:cNvSpPr>
            <p:nvPr/>
          </p:nvSpPr>
          <p:spPr bwMode="auto">
            <a:xfrm>
              <a:off x="-2884207" y="5292415"/>
              <a:ext cx="106363" cy="130175"/>
            </a:xfrm>
            <a:custGeom>
              <a:avLst/>
              <a:gdLst>
                <a:gd name="T0" fmla="*/ 27 w 27"/>
                <a:gd name="T1" fmla="*/ 11 h 33"/>
                <a:gd name="T2" fmla="*/ 14 w 27"/>
                <a:gd name="T3" fmla="*/ 0 h 33"/>
                <a:gd name="T4" fmla="*/ 13 w 27"/>
                <a:gd name="T5" fmla="*/ 33 h 33"/>
                <a:gd name="T6" fmla="*/ 16 w 27"/>
                <a:gd name="T7" fmla="*/ 23 h 33"/>
                <a:gd name="T8" fmla="*/ 26 w 27"/>
                <a:gd name="T9" fmla="*/ 28 h 33"/>
                <a:gd name="T10" fmla="*/ 19 w 27"/>
                <a:gd name="T11" fmla="*/ 11 h 33"/>
                <a:gd name="T12" fmla="*/ 27 w 27"/>
                <a:gd name="T13" fmla="*/ 11 h 33"/>
              </a:gdLst>
              <a:ahLst/>
              <a:cxnLst>
                <a:cxn ang="0">
                  <a:pos x="T0" y="T1"/>
                </a:cxn>
                <a:cxn ang="0">
                  <a:pos x="T2" y="T3"/>
                </a:cxn>
                <a:cxn ang="0">
                  <a:pos x="T4" y="T5"/>
                </a:cxn>
                <a:cxn ang="0">
                  <a:pos x="T6" y="T7"/>
                </a:cxn>
                <a:cxn ang="0">
                  <a:pos x="T8" y="T9"/>
                </a:cxn>
                <a:cxn ang="0">
                  <a:pos x="T10" y="T11"/>
                </a:cxn>
                <a:cxn ang="0">
                  <a:pos x="T12" y="T13"/>
                </a:cxn>
              </a:cxnLst>
              <a:rect l="0" t="0" r="r" b="b"/>
              <a:pathLst>
                <a:path w="27" h="33">
                  <a:moveTo>
                    <a:pt x="27" y="11"/>
                  </a:moveTo>
                  <a:cubicBezTo>
                    <a:pt x="27" y="3"/>
                    <a:pt x="17" y="6"/>
                    <a:pt x="14" y="0"/>
                  </a:cubicBezTo>
                  <a:cubicBezTo>
                    <a:pt x="6" y="8"/>
                    <a:pt x="0" y="27"/>
                    <a:pt x="13" y="33"/>
                  </a:cubicBezTo>
                  <a:cubicBezTo>
                    <a:pt x="12" y="28"/>
                    <a:pt x="13" y="24"/>
                    <a:pt x="16" y="23"/>
                  </a:cubicBezTo>
                  <a:cubicBezTo>
                    <a:pt x="19" y="26"/>
                    <a:pt x="20" y="32"/>
                    <a:pt x="26" y="28"/>
                  </a:cubicBezTo>
                  <a:cubicBezTo>
                    <a:pt x="25" y="21"/>
                    <a:pt x="19" y="19"/>
                    <a:pt x="19" y="11"/>
                  </a:cubicBezTo>
                  <a:cubicBezTo>
                    <a:pt x="21" y="13"/>
                    <a:pt x="25" y="13"/>
                    <a:pt x="2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0" name="Freeform 123"/>
            <p:cNvSpPr>
              <a:spLocks/>
            </p:cNvSpPr>
            <p:nvPr/>
          </p:nvSpPr>
          <p:spPr bwMode="auto">
            <a:xfrm>
              <a:off x="-2706407" y="5292415"/>
              <a:ext cx="71438" cy="52387"/>
            </a:xfrm>
            <a:custGeom>
              <a:avLst/>
              <a:gdLst>
                <a:gd name="T0" fmla="*/ 18 w 18"/>
                <a:gd name="T1" fmla="*/ 4 h 13"/>
                <a:gd name="T2" fmla="*/ 0 w 18"/>
                <a:gd name="T3" fmla="*/ 9 h 13"/>
                <a:gd name="T4" fmla="*/ 18 w 18"/>
                <a:gd name="T5" fmla="*/ 4 h 13"/>
              </a:gdLst>
              <a:ahLst/>
              <a:cxnLst>
                <a:cxn ang="0">
                  <a:pos x="T0" y="T1"/>
                </a:cxn>
                <a:cxn ang="0">
                  <a:pos x="T2" y="T3"/>
                </a:cxn>
                <a:cxn ang="0">
                  <a:pos x="T4" y="T5"/>
                </a:cxn>
              </a:cxnLst>
              <a:rect l="0" t="0" r="r" b="b"/>
              <a:pathLst>
                <a:path w="18" h="13">
                  <a:moveTo>
                    <a:pt x="18" y="4"/>
                  </a:moveTo>
                  <a:cubicBezTo>
                    <a:pt x="13" y="0"/>
                    <a:pt x="0" y="1"/>
                    <a:pt x="0" y="9"/>
                  </a:cubicBezTo>
                  <a:cubicBezTo>
                    <a:pt x="6" y="13"/>
                    <a:pt x="17" y="11"/>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1" name="Freeform 124"/>
            <p:cNvSpPr>
              <a:spLocks/>
            </p:cNvSpPr>
            <p:nvPr/>
          </p:nvSpPr>
          <p:spPr bwMode="auto">
            <a:xfrm>
              <a:off x="-2693707" y="5336865"/>
              <a:ext cx="301625" cy="188912"/>
            </a:xfrm>
            <a:custGeom>
              <a:avLst/>
              <a:gdLst>
                <a:gd name="T0" fmla="*/ 33 w 76"/>
                <a:gd name="T1" fmla="*/ 0 h 48"/>
                <a:gd name="T2" fmla="*/ 21 w 76"/>
                <a:gd name="T3" fmla="*/ 0 h 48"/>
                <a:gd name="T4" fmla="*/ 15 w 76"/>
                <a:gd name="T5" fmla="*/ 5 h 48"/>
                <a:gd name="T6" fmla="*/ 7 w 76"/>
                <a:gd name="T7" fmla="*/ 1 h 48"/>
                <a:gd name="T8" fmla="*/ 2 w 76"/>
                <a:gd name="T9" fmla="*/ 8 h 48"/>
                <a:gd name="T10" fmla="*/ 10 w 76"/>
                <a:gd name="T11" fmla="*/ 8 h 48"/>
                <a:gd name="T12" fmla="*/ 33 w 76"/>
                <a:gd name="T13" fmla="*/ 26 h 48"/>
                <a:gd name="T14" fmla="*/ 33 w 76"/>
                <a:gd name="T15" fmla="*/ 36 h 48"/>
                <a:gd name="T16" fmla="*/ 51 w 76"/>
                <a:gd name="T17" fmla="*/ 41 h 48"/>
                <a:gd name="T18" fmla="*/ 62 w 76"/>
                <a:gd name="T19" fmla="*/ 34 h 48"/>
                <a:gd name="T20" fmla="*/ 76 w 76"/>
                <a:gd name="T21" fmla="*/ 41 h 48"/>
                <a:gd name="T22" fmla="*/ 72 w 76"/>
                <a:gd name="T23" fmla="*/ 31 h 48"/>
                <a:gd name="T24" fmla="*/ 59 w 76"/>
                <a:gd name="T25" fmla="*/ 19 h 48"/>
                <a:gd name="T26" fmla="*/ 59 w 76"/>
                <a:gd name="T27" fmla="*/ 14 h 48"/>
                <a:gd name="T28" fmla="*/ 33 w 76"/>
                <a:gd name="T2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48">
                  <a:moveTo>
                    <a:pt x="33" y="0"/>
                  </a:moveTo>
                  <a:cubicBezTo>
                    <a:pt x="29" y="0"/>
                    <a:pt x="25" y="0"/>
                    <a:pt x="21" y="0"/>
                  </a:cubicBezTo>
                  <a:cubicBezTo>
                    <a:pt x="20" y="2"/>
                    <a:pt x="19" y="5"/>
                    <a:pt x="15" y="5"/>
                  </a:cubicBezTo>
                  <a:cubicBezTo>
                    <a:pt x="10" y="6"/>
                    <a:pt x="12" y="0"/>
                    <a:pt x="7" y="1"/>
                  </a:cubicBezTo>
                  <a:cubicBezTo>
                    <a:pt x="7" y="6"/>
                    <a:pt x="0" y="3"/>
                    <a:pt x="2" y="8"/>
                  </a:cubicBezTo>
                  <a:cubicBezTo>
                    <a:pt x="2" y="12"/>
                    <a:pt x="6" y="6"/>
                    <a:pt x="10" y="8"/>
                  </a:cubicBezTo>
                  <a:cubicBezTo>
                    <a:pt x="17" y="15"/>
                    <a:pt x="27" y="18"/>
                    <a:pt x="33" y="26"/>
                  </a:cubicBezTo>
                  <a:cubicBezTo>
                    <a:pt x="33" y="29"/>
                    <a:pt x="33" y="33"/>
                    <a:pt x="33" y="36"/>
                  </a:cubicBezTo>
                  <a:cubicBezTo>
                    <a:pt x="41" y="30"/>
                    <a:pt x="44" y="40"/>
                    <a:pt x="51" y="41"/>
                  </a:cubicBezTo>
                  <a:cubicBezTo>
                    <a:pt x="56" y="41"/>
                    <a:pt x="54" y="33"/>
                    <a:pt x="62" y="34"/>
                  </a:cubicBezTo>
                  <a:cubicBezTo>
                    <a:pt x="66" y="37"/>
                    <a:pt x="70" y="48"/>
                    <a:pt x="76" y="41"/>
                  </a:cubicBezTo>
                  <a:cubicBezTo>
                    <a:pt x="73" y="40"/>
                    <a:pt x="71" y="36"/>
                    <a:pt x="72" y="31"/>
                  </a:cubicBezTo>
                  <a:cubicBezTo>
                    <a:pt x="67" y="27"/>
                    <a:pt x="61" y="25"/>
                    <a:pt x="59" y="19"/>
                  </a:cubicBezTo>
                  <a:cubicBezTo>
                    <a:pt x="59" y="17"/>
                    <a:pt x="59" y="15"/>
                    <a:pt x="59" y="14"/>
                  </a:cubicBezTo>
                  <a:cubicBezTo>
                    <a:pt x="46" y="13"/>
                    <a:pt x="43" y="3"/>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22" name="Freeform 125"/>
            <p:cNvSpPr>
              <a:spLocks/>
            </p:cNvSpPr>
            <p:nvPr/>
          </p:nvSpPr>
          <p:spPr bwMode="auto">
            <a:xfrm>
              <a:off x="-3071532" y="5422590"/>
              <a:ext cx="171450" cy="79375"/>
            </a:xfrm>
            <a:custGeom>
              <a:avLst/>
              <a:gdLst>
                <a:gd name="T0" fmla="*/ 42 w 43"/>
                <a:gd name="T1" fmla="*/ 18 h 20"/>
                <a:gd name="T2" fmla="*/ 37 w 43"/>
                <a:gd name="T3" fmla="*/ 7 h 20"/>
                <a:gd name="T4" fmla="*/ 5 w 43"/>
                <a:gd name="T5" fmla="*/ 0 h 20"/>
                <a:gd name="T6" fmla="*/ 1 w 43"/>
                <a:gd name="T7" fmla="*/ 11 h 20"/>
                <a:gd name="T8" fmla="*/ 42 w 43"/>
                <a:gd name="T9" fmla="*/ 18 h 20"/>
              </a:gdLst>
              <a:ahLst/>
              <a:cxnLst>
                <a:cxn ang="0">
                  <a:pos x="T0" y="T1"/>
                </a:cxn>
                <a:cxn ang="0">
                  <a:pos x="T2" y="T3"/>
                </a:cxn>
                <a:cxn ang="0">
                  <a:pos x="T4" y="T5"/>
                </a:cxn>
                <a:cxn ang="0">
                  <a:pos x="T6" y="T7"/>
                </a:cxn>
                <a:cxn ang="0">
                  <a:pos x="T8" y="T9"/>
                </a:cxn>
              </a:cxnLst>
              <a:rect l="0" t="0" r="r" b="b"/>
              <a:pathLst>
                <a:path w="43" h="20">
                  <a:moveTo>
                    <a:pt x="42" y="18"/>
                  </a:moveTo>
                  <a:cubicBezTo>
                    <a:pt x="43" y="11"/>
                    <a:pt x="36" y="13"/>
                    <a:pt x="37" y="7"/>
                  </a:cubicBezTo>
                  <a:cubicBezTo>
                    <a:pt x="24" y="8"/>
                    <a:pt x="14" y="4"/>
                    <a:pt x="5" y="0"/>
                  </a:cubicBezTo>
                  <a:cubicBezTo>
                    <a:pt x="3" y="3"/>
                    <a:pt x="0" y="5"/>
                    <a:pt x="1" y="11"/>
                  </a:cubicBezTo>
                  <a:cubicBezTo>
                    <a:pt x="17" y="11"/>
                    <a:pt x="24" y="20"/>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3" name="Freeform 126"/>
            <p:cNvSpPr>
              <a:spLocks/>
            </p:cNvSpPr>
            <p:nvPr/>
          </p:nvSpPr>
          <p:spPr bwMode="auto">
            <a:xfrm>
              <a:off x="-2984219" y="5517840"/>
              <a:ext cx="611188" cy="561975"/>
            </a:xfrm>
            <a:custGeom>
              <a:avLst/>
              <a:gdLst>
                <a:gd name="T0" fmla="*/ 140 w 154"/>
                <a:gd name="T1" fmla="*/ 61 h 142"/>
                <a:gd name="T2" fmla="*/ 138 w 154"/>
                <a:gd name="T3" fmla="*/ 40 h 142"/>
                <a:gd name="T4" fmla="*/ 132 w 154"/>
                <a:gd name="T5" fmla="*/ 33 h 142"/>
                <a:gd name="T6" fmla="*/ 122 w 154"/>
                <a:gd name="T7" fmla="*/ 2 h 142"/>
                <a:gd name="T8" fmla="*/ 115 w 154"/>
                <a:gd name="T9" fmla="*/ 0 h 142"/>
                <a:gd name="T10" fmla="*/ 111 w 154"/>
                <a:gd name="T11" fmla="*/ 30 h 142"/>
                <a:gd name="T12" fmla="*/ 101 w 154"/>
                <a:gd name="T13" fmla="*/ 26 h 142"/>
                <a:gd name="T14" fmla="*/ 94 w 154"/>
                <a:gd name="T15" fmla="*/ 18 h 142"/>
                <a:gd name="T16" fmla="*/ 101 w 154"/>
                <a:gd name="T17" fmla="*/ 11 h 142"/>
                <a:gd name="T18" fmla="*/ 70 w 154"/>
                <a:gd name="T19" fmla="*/ 6 h 142"/>
                <a:gd name="T20" fmla="*/ 67 w 154"/>
                <a:gd name="T21" fmla="*/ 14 h 142"/>
                <a:gd name="T22" fmla="*/ 51 w 154"/>
                <a:gd name="T23" fmla="*/ 20 h 142"/>
                <a:gd name="T24" fmla="*/ 44 w 154"/>
                <a:gd name="T25" fmla="*/ 35 h 142"/>
                <a:gd name="T26" fmla="*/ 31 w 154"/>
                <a:gd name="T27" fmla="*/ 35 h 142"/>
                <a:gd name="T28" fmla="*/ 28 w 154"/>
                <a:gd name="T29" fmla="*/ 45 h 142"/>
                <a:gd name="T30" fmla="*/ 21 w 154"/>
                <a:gd name="T31" fmla="*/ 44 h 142"/>
                <a:gd name="T32" fmla="*/ 13 w 154"/>
                <a:gd name="T33" fmla="*/ 61 h 142"/>
                <a:gd name="T34" fmla="*/ 0 w 154"/>
                <a:gd name="T35" fmla="*/ 66 h 142"/>
                <a:gd name="T36" fmla="*/ 2 w 154"/>
                <a:gd name="T37" fmla="*/ 92 h 142"/>
                <a:gd name="T38" fmla="*/ 7 w 154"/>
                <a:gd name="T39" fmla="*/ 101 h 142"/>
                <a:gd name="T40" fmla="*/ 5 w 154"/>
                <a:gd name="T41" fmla="*/ 120 h 142"/>
                <a:gd name="T42" fmla="*/ 15 w 154"/>
                <a:gd name="T43" fmla="*/ 123 h 142"/>
                <a:gd name="T44" fmla="*/ 38 w 154"/>
                <a:gd name="T45" fmla="*/ 116 h 142"/>
                <a:gd name="T46" fmla="*/ 68 w 154"/>
                <a:gd name="T47" fmla="*/ 108 h 142"/>
                <a:gd name="T48" fmla="*/ 78 w 154"/>
                <a:gd name="T49" fmla="*/ 123 h 142"/>
                <a:gd name="T50" fmla="*/ 89 w 154"/>
                <a:gd name="T51" fmla="*/ 123 h 142"/>
                <a:gd name="T52" fmla="*/ 88 w 154"/>
                <a:gd name="T53" fmla="*/ 135 h 142"/>
                <a:gd name="T54" fmla="*/ 120 w 154"/>
                <a:gd name="T55" fmla="*/ 142 h 142"/>
                <a:gd name="T56" fmla="*/ 133 w 154"/>
                <a:gd name="T57" fmla="*/ 134 h 142"/>
                <a:gd name="T58" fmla="*/ 140 w 154"/>
                <a:gd name="T59" fmla="*/ 116 h 142"/>
                <a:gd name="T60" fmla="*/ 149 w 154"/>
                <a:gd name="T61" fmla="*/ 108 h 142"/>
                <a:gd name="T62" fmla="*/ 153 w 154"/>
                <a:gd name="T63" fmla="*/ 92 h 142"/>
                <a:gd name="T64" fmla="*/ 148 w 154"/>
                <a:gd name="T65" fmla="*/ 61 h 142"/>
                <a:gd name="T66" fmla="*/ 140 w 154"/>
                <a:gd name="T67" fmla="*/ 6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42">
                  <a:moveTo>
                    <a:pt x="140" y="61"/>
                  </a:moveTo>
                  <a:cubicBezTo>
                    <a:pt x="140" y="53"/>
                    <a:pt x="137" y="49"/>
                    <a:pt x="138" y="40"/>
                  </a:cubicBezTo>
                  <a:cubicBezTo>
                    <a:pt x="135" y="39"/>
                    <a:pt x="134" y="35"/>
                    <a:pt x="132" y="33"/>
                  </a:cubicBezTo>
                  <a:cubicBezTo>
                    <a:pt x="131" y="20"/>
                    <a:pt x="120" y="18"/>
                    <a:pt x="122" y="2"/>
                  </a:cubicBezTo>
                  <a:cubicBezTo>
                    <a:pt x="119" y="3"/>
                    <a:pt x="118" y="0"/>
                    <a:pt x="115" y="0"/>
                  </a:cubicBezTo>
                  <a:cubicBezTo>
                    <a:pt x="111" y="8"/>
                    <a:pt x="117" y="25"/>
                    <a:pt x="111" y="30"/>
                  </a:cubicBezTo>
                  <a:cubicBezTo>
                    <a:pt x="104" y="32"/>
                    <a:pt x="107" y="24"/>
                    <a:pt x="101" y="26"/>
                  </a:cubicBezTo>
                  <a:cubicBezTo>
                    <a:pt x="101" y="22"/>
                    <a:pt x="93" y="24"/>
                    <a:pt x="94" y="18"/>
                  </a:cubicBezTo>
                  <a:cubicBezTo>
                    <a:pt x="94" y="12"/>
                    <a:pt x="102" y="17"/>
                    <a:pt x="101" y="11"/>
                  </a:cubicBezTo>
                  <a:cubicBezTo>
                    <a:pt x="95" y="4"/>
                    <a:pt x="79" y="9"/>
                    <a:pt x="70" y="6"/>
                  </a:cubicBezTo>
                  <a:cubicBezTo>
                    <a:pt x="67" y="7"/>
                    <a:pt x="70" y="14"/>
                    <a:pt x="67" y="14"/>
                  </a:cubicBezTo>
                  <a:cubicBezTo>
                    <a:pt x="61" y="15"/>
                    <a:pt x="55" y="17"/>
                    <a:pt x="51" y="20"/>
                  </a:cubicBezTo>
                  <a:cubicBezTo>
                    <a:pt x="49" y="25"/>
                    <a:pt x="50" y="34"/>
                    <a:pt x="44" y="35"/>
                  </a:cubicBezTo>
                  <a:cubicBezTo>
                    <a:pt x="40" y="31"/>
                    <a:pt x="36" y="35"/>
                    <a:pt x="31" y="35"/>
                  </a:cubicBezTo>
                  <a:cubicBezTo>
                    <a:pt x="28" y="36"/>
                    <a:pt x="32" y="45"/>
                    <a:pt x="28" y="45"/>
                  </a:cubicBezTo>
                  <a:cubicBezTo>
                    <a:pt x="25" y="44"/>
                    <a:pt x="25" y="40"/>
                    <a:pt x="21" y="44"/>
                  </a:cubicBezTo>
                  <a:cubicBezTo>
                    <a:pt x="17" y="48"/>
                    <a:pt x="19" y="59"/>
                    <a:pt x="13" y="61"/>
                  </a:cubicBezTo>
                  <a:cubicBezTo>
                    <a:pt x="10" y="64"/>
                    <a:pt x="3" y="62"/>
                    <a:pt x="0" y="66"/>
                  </a:cubicBezTo>
                  <a:cubicBezTo>
                    <a:pt x="2" y="74"/>
                    <a:pt x="6" y="84"/>
                    <a:pt x="2" y="92"/>
                  </a:cubicBezTo>
                  <a:cubicBezTo>
                    <a:pt x="5" y="93"/>
                    <a:pt x="6" y="97"/>
                    <a:pt x="7" y="101"/>
                  </a:cubicBezTo>
                  <a:cubicBezTo>
                    <a:pt x="8" y="109"/>
                    <a:pt x="4" y="112"/>
                    <a:pt x="5" y="120"/>
                  </a:cubicBezTo>
                  <a:cubicBezTo>
                    <a:pt x="10" y="119"/>
                    <a:pt x="10" y="124"/>
                    <a:pt x="15" y="123"/>
                  </a:cubicBezTo>
                  <a:cubicBezTo>
                    <a:pt x="22" y="120"/>
                    <a:pt x="26" y="114"/>
                    <a:pt x="38" y="116"/>
                  </a:cubicBezTo>
                  <a:cubicBezTo>
                    <a:pt x="43" y="109"/>
                    <a:pt x="55" y="107"/>
                    <a:pt x="68" y="108"/>
                  </a:cubicBezTo>
                  <a:cubicBezTo>
                    <a:pt x="73" y="111"/>
                    <a:pt x="76" y="117"/>
                    <a:pt x="78" y="123"/>
                  </a:cubicBezTo>
                  <a:cubicBezTo>
                    <a:pt x="84" y="120"/>
                    <a:pt x="83" y="127"/>
                    <a:pt x="89" y="123"/>
                  </a:cubicBezTo>
                  <a:cubicBezTo>
                    <a:pt x="89" y="128"/>
                    <a:pt x="90" y="133"/>
                    <a:pt x="88" y="135"/>
                  </a:cubicBezTo>
                  <a:cubicBezTo>
                    <a:pt x="98" y="142"/>
                    <a:pt x="104" y="142"/>
                    <a:pt x="120" y="142"/>
                  </a:cubicBezTo>
                  <a:cubicBezTo>
                    <a:pt x="124" y="139"/>
                    <a:pt x="127" y="135"/>
                    <a:pt x="133" y="134"/>
                  </a:cubicBezTo>
                  <a:cubicBezTo>
                    <a:pt x="132" y="125"/>
                    <a:pt x="141" y="126"/>
                    <a:pt x="140" y="116"/>
                  </a:cubicBezTo>
                  <a:cubicBezTo>
                    <a:pt x="145" y="116"/>
                    <a:pt x="144" y="108"/>
                    <a:pt x="149" y="108"/>
                  </a:cubicBezTo>
                  <a:cubicBezTo>
                    <a:pt x="148" y="102"/>
                    <a:pt x="152" y="98"/>
                    <a:pt x="153" y="92"/>
                  </a:cubicBezTo>
                  <a:cubicBezTo>
                    <a:pt x="154" y="82"/>
                    <a:pt x="150" y="71"/>
                    <a:pt x="148" y="61"/>
                  </a:cubicBezTo>
                  <a:cubicBezTo>
                    <a:pt x="144" y="59"/>
                    <a:pt x="141" y="66"/>
                    <a:pt x="14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4" name="Freeform 127"/>
            <p:cNvSpPr>
              <a:spLocks/>
            </p:cNvSpPr>
            <p:nvPr/>
          </p:nvSpPr>
          <p:spPr bwMode="auto">
            <a:xfrm>
              <a:off x="-4027207" y="5538478"/>
              <a:ext cx="127000" cy="292100"/>
            </a:xfrm>
            <a:custGeom>
              <a:avLst/>
              <a:gdLst>
                <a:gd name="T0" fmla="*/ 25 w 32"/>
                <a:gd name="T1" fmla="*/ 1 h 74"/>
                <a:gd name="T2" fmla="*/ 19 w 32"/>
                <a:gd name="T3" fmla="*/ 18 h 74"/>
                <a:gd name="T4" fmla="*/ 4 w 32"/>
                <a:gd name="T5" fmla="*/ 30 h 74"/>
                <a:gd name="T6" fmla="*/ 6 w 32"/>
                <a:gd name="T7" fmla="*/ 42 h 74"/>
                <a:gd name="T8" fmla="*/ 1 w 32"/>
                <a:gd name="T9" fmla="*/ 53 h 74"/>
                <a:gd name="T10" fmla="*/ 6 w 32"/>
                <a:gd name="T11" fmla="*/ 73 h 74"/>
                <a:gd name="T12" fmla="*/ 19 w 32"/>
                <a:gd name="T13" fmla="*/ 72 h 74"/>
                <a:gd name="T14" fmla="*/ 25 w 32"/>
                <a:gd name="T15" fmla="*/ 53 h 74"/>
                <a:gd name="T16" fmla="*/ 25 w 32"/>
                <a:gd name="T17" fmla="*/ 44 h 74"/>
                <a:gd name="T18" fmla="*/ 28 w 32"/>
                <a:gd name="T19" fmla="*/ 40 h 74"/>
                <a:gd name="T20" fmla="*/ 32 w 32"/>
                <a:gd name="T21" fmla="*/ 13 h 74"/>
                <a:gd name="T22" fmla="*/ 25 w 32"/>
                <a:gd name="T23"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74">
                  <a:moveTo>
                    <a:pt x="25" y="1"/>
                  </a:moveTo>
                  <a:cubicBezTo>
                    <a:pt x="22" y="6"/>
                    <a:pt x="20" y="11"/>
                    <a:pt x="19" y="18"/>
                  </a:cubicBezTo>
                  <a:cubicBezTo>
                    <a:pt x="12" y="20"/>
                    <a:pt x="8" y="25"/>
                    <a:pt x="4" y="30"/>
                  </a:cubicBezTo>
                  <a:cubicBezTo>
                    <a:pt x="3" y="36"/>
                    <a:pt x="7" y="37"/>
                    <a:pt x="6" y="42"/>
                  </a:cubicBezTo>
                  <a:cubicBezTo>
                    <a:pt x="4" y="46"/>
                    <a:pt x="3" y="50"/>
                    <a:pt x="1" y="53"/>
                  </a:cubicBezTo>
                  <a:cubicBezTo>
                    <a:pt x="4" y="60"/>
                    <a:pt x="0" y="67"/>
                    <a:pt x="6" y="73"/>
                  </a:cubicBezTo>
                  <a:cubicBezTo>
                    <a:pt x="11" y="74"/>
                    <a:pt x="13" y="70"/>
                    <a:pt x="19" y="72"/>
                  </a:cubicBezTo>
                  <a:cubicBezTo>
                    <a:pt x="22" y="64"/>
                    <a:pt x="21" y="60"/>
                    <a:pt x="25" y="53"/>
                  </a:cubicBezTo>
                  <a:cubicBezTo>
                    <a:pt x="25" y="50"/>
                    <a:pt x="25" y="47"/>
                    <a:pt x="25" y="44"/>
                  </a:cubicBezTo>
                  <a:cubicBezTo>
                    <a:pt x="26" y="42"/>
                    <a:pt x="27" y="41"/>
                    <a:pt x="28" y="40"/>
                  </a:cubicBezTo>
                  <a:cubicBezTo>
                    <a:pt x="26" y="33"/>
                    <a:pt x="31" y="26"/>
                    <a:pt x="32" y="13"/>
                  </a:cubicBezTo>
                  <a:cubicBezTo>
                    <a:pt x="26" y="13"/>
                    <a:pt x="32" y="0"/>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en-US" sz="1350"/>
            </a:p>
          </p:txBody>
        </p:sp>
        <p:sp>
          <p:nvSpPr>
            <p:cNvPr id="125" name="Freeform 128"/>
            <p:cNvSpPr>
              <a:spLocks/>
            </p:cNvSpPr>
            <p:nvPr/>
          </p:nvSpPr>
          <p:spPr bwMode="auto">
            <a:xfrm>
              <a:off x="-2126969" y="5968690"/>
              <a:ext cx="107950" cy="147637"/>
            </a:xfrm>
            <a:custGeom>
              <a:avLst/>
              <a:gdLst>
                <a:gd name="T0" fmla="*/ 13 w 27"/>
                <a:gd name="T1" fmla="*/ 9 h 37"/>
                <a:gd name="T2" fmla="*/ 8 w 27"/>
                <a:gd name="T3" fmla="*/ 1 h 37"/>
                <a:gd name="T4" fmla="*/ 8 w 27"/>
                <a:gd name="T5" fmla="*/ 14 h 37"/>
                <a:gd name="T6" fmla="*/ 1 w 27"/>
                <a:gd name="T7" fmla="*/ 27 h 37"/>
                <a:gd name="T8" fmla="*/ 5 w 27"/>
                <a:gd name="T9" fmla="*/ 37 h 37"/>
                <a:gd name="T10" fmla="*/ 19 w 27"/>
                <a:gd name="T11" fmla="*/ 18 h 37"/>
                <a:gd name="T12" fmla="*/ 27 w 27"/>
                <a:gd name="T13" fmla="*/ 11 h 37"/>
                <a:gd name="T14" fmla="*/ 13 w 27"/>
                <a:gd name="T15" fmla="*/ 9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37">
                  <a:moveTo>
                    <a:pt x="13" y="9"/>
                  </a:moveTo>
                  <a:cubicBezTo>
                    <a:pt x="13" y="4"/>
                    <a:pt x="13" y="0"/>
                    <a:pt x="8" y="1"/>
                  </a:cubicBezTo>
                  <a:cubicBezTo>
                    <a:pt x="8" y="5"/>
                    <a:pt x="8" y="10"/>
                    <a:pt x="8" y="14"/>
                  </a:cubicBezTo>
                  <a:cubicBezTo>
                    <a:pt x="7" y="20"/>
                    <a:pt x="0" y="19"/>
                    <a:pt x="1" y="27"/>
                  </a:cubicBezTo>
                  <a:cubicBezTo>
                    <a:pt x="12" y="25"/>
                    <a:pt x="5" y="32"/>
                    <a:pt x="5" y="37"/>
                  </a:cubicBezTo>
                  <a:cubicBezTo>
                    <a:pt x="15" y="36"/>
                    <a:pt x="15" y="25"/>
                    <a:pt x="19" y="18"/>
                  </a:cubicBezTo>
                  <a:cubicBezTo>
                    <a:pt x="22" y="15"/>
                    <a:pt x="26" y="15"/>
                    <a:pt x="27" y="11"/>
                  </a:cubicBezTo>
                  <a:cubicBezTo>
                    <a:pt x="23" y="6"/>
                    <a:pt x="20" y="10"/>
                    <a:pt x="1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6" name="Freeform 129"/>
            <p:cNvSpPr>
              <a:spLocks/>
            </p:cNvSpPr>
            <p:nvPr/>
          </p:nvSpPr>
          <p:spPr bwMode="auto">
            <a:xfrm>
              <a:off x="-2269844" y="6087753"/>
              <a:ext cx="155575" cy="158750"/>
            </a:xfrm>
            <a:custGeom>
              <a:avLst/>
              <a:gdLst>
                <a:gd name="T0" fmla="*/ 31 w 39"/>
                <a:gd name="T1" fmla="*/ 0 h 40"/>
                <a:gd name="T2" fmla="*/ 26 w 39"/>
                <a:gd name="T3" fmla="*/ 10 h 40"/>
                <a:gd name="T4" fmla="*/ 20 w 39"/>
                <a:gd name="T5" fmla="*/ 12 h 40"/>
                <a:gd name="T6" fmla="*/ 12 w 39"/>
                <a:gd name="T7" fmla="*/ 23 h 40"/>
                <a:gd name="T8" fmla="*/ 0 w 39"/>
                <a:gd name="T9" fmla="*/ 40 h 40"/>
                <a:gd name="T10" fmla="*/ 15 w 39"/>
                <a:gd name="T11" fmla="*/ 40 h 40"/>
                <a:gd name="T12" fmla="*/ 20 w 39"/>
                <a:gd name="T13" fmla="*/ 28 h 40"/>
                <a:gd name="T14" fmla="*/ 26 w 39"/>
                <a:gd name="T15" fmla="*/ 28 h 40"/>
                <a:gd name="T16" fmla="*/ 39 w 39"/>
                <a:gd name="T17" fmla="*/ 10 h 40"/>
                <a:gd name="T18" fmla="*/ 31 w 39"/>
                <a:gd name="T1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40">
                  <a:moveTo>
                    <a:pt x="31" y="0"/>
                  </a:moveTo>
                  <a:cubicBezTo>
                    <a:pt x="30" y="4"/>
                    <a:pt x="26" y="5"/>
                    <a:pt x="26" y="10"/>
                  </a:cubicBezTo>
                  <a:cubicBezTo>
                    <a:pt x="23" y="10"/>
                    <a:pt x="21" y="11"/>
                    <a:pt x="20" y="12"/>
                  </a:cubicBezTo>
                  <a:cubicBezTo>
                    <a:pt x="17" y="16"/>
                    <a:pt x="16" y="21"/>
                    <a:pt x="12" y="23"/>
                  </a:cubicBezTo>
                  <a:cubicBezTo>
                    <a:pt x="5" y="25"/>
                    <a:pt x="3" y="33"/>
                    <a:pt x="0" y="40"/>
                  </a:cubicBezTo>
                  <a:cubicBezTo>
                    <a:pt x="5" y="37"/>
                    <a:pt x="9" y="39"/>
                    <a:pt x="15" y="40"/>
                  </a:cubicBezTo>
                  <a:cubicBezTo>
                    <a:pt x="16" y="36"/>
                    <a:pt x="21" y="35"/>
                    <a:pt x="20" y="28"/>
                  </a:cubicBezTo>
                  <a:cubicBezTo>
                    <a:pt x="22" y="28"/>
                    <a:pt x="24" y="28"/>
                    <a:pt x="26" y="28"/>
                  </a:cubicBezTo>
                  <a:cubicBezTo>
                    <a:pt x="27" y="18"/>
                    <a:pt x="39" y="21"/>
                    <a:pt x="39" y="10"/>
                  </a:cubicBezTo>
                  <a:cubicBezTo>
                    <a:pt x="39" y="5"/>
                    <a:pt x="34" y="3"/>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27" name="Freeform 130"/>
            <p:cNvSpPr>
              <a:spLocks/>
            </p:cNvSpPr>
            <p:nvPr/>
          </p:nvSpPr>
          <p:spPr bwMode="auto">
            <a:xfrm>
              <a:off x="-2590519" y="6100453"/>
              <a:ext cx="82550" cy="69850"/>
            </a:xfrm>
            <a:custGeom>
              <a:avLst/>
              <a:gdLst>
                <a:gd name="T0" fmla="*/ 2 w 21"/>
                <a:gd name="T1" fmla="*/ 2 h 18"/>
                <a:gd name="T2" fmla="*/ 8 w 21"/>
                <a:gd name="T3" fmla="*/ 18 h 18"/>
                <a:gd name="T4" fmla="*/ 20 w 21"/>
                <a:gd name="T5" fmla="*/ 2 h 18"/>
                <a:gd name="T6" fmla="*/ 2 w 21"/>
                <a:gd name="T7" fmla="*/ 2 h 18"/>
              </a:gdLst>
              <a:ahLst/>
              <a:cxnLst>
                <a:cxn ang="0">
                  <a:pos x="T0" y="T1"/>
                </a:cxn>
                <a:cxn ang="0">
                  <a:pos x="T2" y="T3"/>
                </a:cxn>
                <a:cxn ang="0">
                  <a:pos x="T4" y="T5"/>
                </a:cxn>
                <a:cxn ang="0">
                  <a:pos x="T6" y="T7"/>
                </a:cxn>
              </a:cxnLst>
              <a:rect l="0" t="0" r="r" b="b"/>
              <a:pathLst>
                <a:path w="21" h="18">
                  <a:moveTo>
                    <a:pt x="2" y="2"/>
                  </a:moveTo>
                  <a:cubicBezTo>
                    <a:pt x="0" y="5"/>
                    <a:pt x="7" y="13"/>
                    <a:pt x="8" y="18"/>
                  </a:cubicBezTo>
                  <a:cubicBezTo>
                    <a:pt x="16" y="17"/>
                    <a:pt x="21" y="13"/>
                    <a:pt x="20" y="2"/>
                  </a:cubicBezTo>
                  <a:cubicBezTo>
                    <a:pt x="13" y="4"/>
                    <a:pt x="5"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28" name="Freeform 131"/>
            <p:cNvSpPr>
              <a:spLocks/>
            </p:cNvSpPr>
            <p:nvPr/>
          </p:nvSpPr>
          <p:spPr bwMode="auto">
            <a:xfrm>
              <a:off x="-5495644" y="6294128"/>
              <a:ext cx="31750" cy="26987"/>
            </a:xfrm>
            <a:custGeom>
              <a:avLst/>
              <a:gdLst>
                <a:gd name="T0" fmla="*/ 0 w 8"/>
                <a:gd name="T1" fmla="*/ 7 h 7"/>
                <a:gd name="T2" fmla="*/ 6 w 8"/>
                <a:gd name="T3" fmla="*/ 7 h 7"/>
                <a:gd name="T4" fmla="*/ 0 w 8"/>
                <a:gd name="T5" fmla="*/ 7 h 7"/>
              </a:gdLst>
              <a:ahLst/>
              <a:cxnLst>
                <a:cxn ang="0">
                  <a:pos x="T0" y="T1"/>
                </a:cxn>
                <a:cxn ang="0">
                  <a:pos x="T2" y="T3"/>
                </a:cxn>
                <a:cxn ang="0">
                  <a:pos x="T4" y="T5"/>
                </a:cxn>
              </a:cxnLst>
              <a:rect l="0" t="0" r="r" b="b"/>
              <a:pathLst>
                <a:path w="8" h="7">
                  <a:moveTo>
                    <a:pt x="0" y="7"/>
                  </a:moveTo>
                  <a:cubicBezTo>
                    <a:pt x="2" y="7"/>
                    <a:pt x="4" y="7"/>
                    <a:pt x="6" y="7"/>
                  </a:cubicBezTo>
                  <a:cubicBezTo>
                    <a:pt x="8" y="0"/>
                    <a:pt x="0" y="1"/>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129" name="Group 83"/>
          <p:cNvGrpSpPr/>
          <p:nvPr/>
        </p:nvGrpSpPr>
        <p:grpSpPr>
          <a:xfrm>
            <a:off x="1920791" y="2051280"/>
            <a:ext cx="1896665" cy="3072791"/>
            <a:chOff x="3227388" y="1300163"/>
            <a:chExt cx="2528887" cy="4097055"/>
          </a:xfrm>
        </p:grpSpPr>
        <p:sp>
          <p:nvSpPr>
            <p:cNvPr id="130" name="Freeform 48"/>
            <p:cNvSpPr>
              <a:spLocks/>
            </p:cNvSpPr>
            <p:nvPr/>
          </p:nvSpPr>
          <p:spPr bwMode="auto">
            <a:xfrm>
              <a:off x="3227388" y="1300163"/>
              <a:ext cx="2528887" cy="1546225"/>
            </a:xfrm>
            <a:custGeom>
              <a:avLst/>
              <a:gdLst>
                <a:gd name="T0" fmla="*/ 229 w 259"/>
                <a:gd name="T1" fmla="*/ 0 h 160"/>
                <a:gd name="T2" fmla="*/ 239 w 259"/>
                <a:gd name="T3" fmla="*/ 115 h 160"/>
                <a:gd name="T4" fmla="*/ 259 w 259"/>
                <a:gd name="T5" fmla="*/ 132 h 160"/>
                <a:gd name="T6" fmla="*/ 80 w 259"/>
                <a:gd name="T7" fmla="*/ 138 h 160"/>
                <a:gd name="T8" fmla="*/ 34 w 259"/>
                <a:gd name="T9" fmla="*/ 53 h 160"/>
                <a:gd name="T10" fmla="*/ 229 w 259"/>
                <a:gd name="T11" fmla="*/ 0 h 160"/>
              </a:gdLst>
              <a:ahLst/>
              <a:cxnLst>
                <a:cxn ang="0">
                  <a:pos x="T0" y="T1"/>
                </a:cxn>
                <a:cxn ang="0">
                  <a:pos x="T2" y="T3"/>
                </a:cxn>
                <a:cxn ang="0">
                  <a:pos x="T4" y="T5"/>
                </a:cxn>
                <a:cxn ang="0">
                  <a:pos x="T6" y="T7"/>
                </a:cxn>
                <a:cxn ang="0">
                  <a:pos x="T8" y="T9"/>
                </a:cxn>
                <a:cxn ang="0">
                  <a:pos x="T10" y="T11"/>
                </a:cxn>
              </a:cxnLst>
              <a:rect l="0" t="0" r="r" b="b"/>
              <a:pathLst>
                <a:path w="259" h="160">
                  <a:moveTo>
                    <a:pt x="229" y="0"/>
                  </a:moveTo>
                  <a:cubicBezTo>
                    <a:pt x="246" y="2"/>
                    <a:pt x="232" y="86"/>
                    <a:pt x="239" y="115"/>
                  </a:cubicBezTo>
                  <a:cubicBezTo>
                    <a:pt x="243" y="132"/>
                    <a:pt x="259" y="132"/>
                    <a:pt x="259" y="132"/>
                  </a:cubicBezTo>
                  <a:cubicBezTo>
                    <a:pt x="259" y="132"/>
                    <a:pt x="160" y="160"/>
                    <a:pt x="80" y="138"/>
                  </a:cubicBezTo>
                  <a:cubicBezTo>
                    <a:pt x="0" y="117"/>
                    <a:pt x="34" y="53"/>
                    <a:pt x="34" y="53"/>
                  </a:cubicBezTo>
                  <a:lnTo>
                    <a:pt x="22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1" name="Freeform 49"/>
            <p:cNvSpPr>
              <a:spLocks/>
            </p:cNvSpPr>
            <p:nvPr/>
          </p:nvSpPr>
          <p:spPr bwMode="auto">
            <a:xfrm>
              <a:off x="3262241" y="2249770"/>
              <a:ext cx="1268556" cy="3147448"/>
            </a:xfrm>
            <a:custGeom>
              <a:avLst/>
              <a:gdLst>
                <a:gd name="T0" fmla="*/ 879 w 879"/>
                <a:gd name="T1" fmla="*/ 0 h 2399"/>
                <a:gd name="T2" fmla="*/ 774 w 879"/>
                <a:gd name="T3" fmla="*/ 0 h 2399"/>
                <a:gd name="T4" fmla="*/ 0 w 879"/>
                <a:gd name="T5" fmla="*/ 2399 h 2399"/>
                <a:gd name="T6" fmla="*/ 111 w 879"/>
                <a:gd name="T7" fmla="*/ 2399 h 2399"/>
                <a:gd name="T8" fmla="*/ 879 w 879"/>
                <a:gd name="T9" fmla="*/ 0 h 2399"/>
              </a:gdLst>
              <a:ahLst/>
              <a:cxnLst>
                <a:cxn ang="0">
                  <a:pos x="T0" y="T1"/>
                </a:cxn>
                <a:cxn ang="0">
                  <a:pos x="T2" y="T3"/>
                </a:cxn>
                <a:cxn ang="0">
                  <a:pos x="T4" y="T5"/>
                </a:cxn>
                <a:cxn ang="0">
                  <a:pos x="T6" y="T7"/>
                </a:cxn>
                <a:cxn ang="0">
                  <a:pos x="T8" y="T9"/>
                </a:cxn>
              </a:cxnLst>
              <a:rect l="0" t="0" r="r" b="b"/>
              <a:pathLst>
                <a:path w="879" h="2399">
                  <a:moveTo>
                    <a:pt x="879" y="0"/>
                  </a:moveTo>
                  <a:lnTo>
                    <a:pt x="774" y="0"/>
                  </a:lnTo>
                  <a:lnTo>
                    <a:pt x="0" y="2399"/>
                  </a:lnTo>
                  <a:lnTo>
                    <a:pt x="111" y="2399"/>
                  </a:lnTo>
                  <a:lnTo>
                    <a:pt x="879"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2" name="Freeform 50"/>
            <p:cNvSpPr>
              <a:spLocks/>
            </p:cNvSpPr>
            <p:nvPr/>
          </p:nvSpPr>
          <p:spPr bwMode="auto">
            <a:xfrm>
              <a:off x="4238553" y="2249770"/>
              <a:ext cx="1268556" cy="3147448"/>
            </a:xfrm>
            <a:custGeom>
              <a:avLst/>
              <a:gdLst>
                <a:gd name="T0" fmla="*/ 0 w 879"/>
                <a:gd name="T1" fmla="*/ 0 h 2399"/>
                <a:gd name="T2" fmla="*/ 110 w 879"/>
                <a:gd name="T3" fmla="*/ 0 h 2399"/>
                <a:gd name="T4" fmla="*/ 879 w 879"/>
                <a:gd name="T5" fmla="*/ 2399 h 2399"/>
                <a:gd name="T6" fmla="*/ 768 w 879"/>
                <a:gd name="T7" fmla="*/ 2399 h 2399"/>
                <a:gd name="T8" fmla="*/ 0 w 879"/>
                <a:gd name="T9" fmla="*/ 0 h 2399"/>
              </a:gdLst>
              <a:ahLst/>
              <a:cxnLst>
                <a:cxn ang="0">
                  <a:pos x="T0" y="T1"/>
                </a:cxn>
                <a:cxn ang="0">
                  <a:pos x="T2" y="T3"/>
                </a:cxn>
                <a:cxn ang="0">
                  <a:pos x="T4" y="T5"/>
                </a:cxn>
                <a:cxn ang="0">
                  <a:pos x="T6" y="T7"/>
                </a:cxn>
                <a:cxn ang="0">
                  <a:pos x="T8" y="T9"/>
                </a:cxn>
              </a:cxnLst>
              <a:rect l="0" t="0" r="r" b="b"/>
              <a:pathLst>
                <a:path w="879" h="2399">
                  <a:moveTo>
                    <a:pt x="0" y="0"/>
                  </a:moveTo>
                  <a:lnTo>
                    <a:pt x="110" y="0"/>
                  </a:lnTo>
                  <a:lnTo>
                    <a:pt x="879" y="2399"/>
                  </a:lnTo>
                  <a:lnTo>
                    <a:pt x="768" y="2399"/>
                  </a:ln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3" name="Rectangle 51"/>
            <p:cNvSpPr>
              <a:spLocks noChangeArrowheads="1"/>
            </p:cNvSpPr>
            <p:nvPr/>
          </p:nvSpPr>
          <p:spPr bwMode="auto">
            <a:xfrm>
              <a:off x="3305175" y="1571625"/>
              <a:ext cx="2176462" cy="1827212"/>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4" name="Rectangle 52"/>
            <p:cNvSpPr>
              <a:spLocks noChangeArrowheads="1"/>
            </p:cNvSpPr>
            <p:nvPr/>
          </p:nvSpPr>
          <p:spPr bwMode="auto">
            <a:xfrm>
              <a:off x="3403600" y="1628775"/>
              <a:ext cx="1981200" cy="1673225"/>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5" name="Rectangle 53"/>
            <p:cNvSpPr>
              <a:spLocks noChangeArrowheads="1"/>
            </p:cNvSpPr>
            <p:nvPr/>
          </p:nvSpPr>
          <p:spPr bwMode="auto">
            <a:xfrm>
              <a:off x="3286125" y="3349625"/>
              <a:ext cx="2225675" cy="492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6" name="Rectangle 54"/>
            <p:cNvSpPr>
              <a:spLocks noChangeArrowheads="1"/>
            </p:cNvSpPr>
            <p:nvPr/>
          </p:nvSpPr>
          <p:spPr bwMode="auto">
            <a:xfrm>
              <a:off x="3667125" y="1928813"/>
              <a:ext cx="9525" cy="985837"/>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7" name="Rectangle 55"/>
            <p:cNvSpPr>
              <a:spLocks noChangeArrowheads="1"/>
            </p:cNvSpPr>
            <p:nvPr/>
          </p:nvSpPr>
          <p:spPr bwMode="auto">
            <a:xfrm>
              <a:off x="3608388" y="2846388"/>
              <a:ext cx="1581150" cy="111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8" name="Rectangle 56"/>
            <p:cNvSpPr>
              <a:spLocks noChangeArrowheads="1"/>
            </p:cNvSpPr>
            <p:nvPr/>
          </p:nvSpPr>
          <p:spPr bwMode="auto">
            <a:xfrm>
              <a:off x="4024150" y="2314575"/>
              <a:ext cx="116212" cy="531812"/>
            </a:xfrm>
            <a:prstGeom prst="rect">
              <a:avLst/>
            </a:prstGeom>
            <a:solidFill>
              <a:srgbClr val="581D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9" name="Rectangle 57"/>
            <p:cNvSpPr>
              <a:spLocks noChangeArrowheads="1"/>
            </p:cNvSpPr>
            <p:nvPr/>
          </p:nvSpPr>
          <p:spPr bwMode="auto">
            <a:xfrm>
              <a:off x="4238463" y="2179638"/>
              <a:ext cx="116212" cy="666750"/>
            </a:xfrm>
            <a:prstGeom prst="rect">
              <a:avLst/>
            </a:prstGeom>
            <a:solidFill>
              <a:srgbClr val="D698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0" name="Rectangle 58"/>
            <p:cNvSpPr>
              <a:spLocks noChangeArrowheads="1"/>
            </p:cNvSpPr>
            <p:nvPr/>
          </p:nvSpPr>
          <p:spPr bwMode="auto">
            <a:xfrm>
              <a:off x="4460460" y="2179638"/>
              <a:ext cx="131005" cy="6667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1" name="Rectangle 59"/>
            <p:cNvSpPr>
              <a:spLocks noChangeArrowheads="1"/>
            </p:cNvSpPr>
            <p:nvPr/>
          </p:nvSpPr>
          <p:spPr bwMode="auto">
            <a:xfrm>
              <a:off x="4655723" y="2141538"/>
              <a:ext cx="131005" cy="70485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2" name="Rectangle 60"/>
            <p:cNvSpPr>
              <a:spLocks noChangeArrowheads="1"/>
            </p:cNvSpPr>
            <p:nvPr/>
          </p:nvSpPr>
          <p:spPr bwMode="auto">
            <a:xfrm>
              <a:off x="4870035" y="2025650"/>
              <a:ext cx="131005" cy="820737"/>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3" name="Rectangle 61"/>
            <p:cNvSpPr>
              <a:spLocks noChangeArrowheads="1"/>
            </p:cNvSpPr>
            <p:nvPr/>
          </p:nvSpPr>
          <p:spPr bwMode="auto">
            <a:xfrm>
              <a:off x="3806410" y="2411413"/>
              <a:ext cx="131005" cy="434975"/>
            </a:xfrm>
            <a:prstGeom prst="rect">
              <a:avLst/>
            </a:prstGeom>
            <a:solidFill>
              <a:srgbClr val="00B9E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44" name="Rectangle 62"/>
            <p:cNvSpPr>
              <a:spLocks noChangeArrowheads="1"/>
            </p:cNvSpPr>
            <p:nvPr/>
          </p:nvSpPr>
          <p:spPr bwMode="auto">
            <a:xfrm>
              <a:off x="3754438" y="2867025"/>
              <a:ext cx="20637"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5" name="Rectangle 63"/>
            <p:cNvSpPr>
              <a:spLocks noChangeArrowheads="1"/>
            </p:cNvSpPr>
            <p:nvPr/>
          </p:nvSpPr>
          <p:spPr bwMode="auto">
            <a:xfrm>
              <a:off x="3852863"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6" name="Rectangle 64"/>
            <p:cNvSpPr>
              <a:spLocks noChangeArrowheads="1"/>
            </p:cNvSpPr>
            <p:nvPr/>
          </p:nvSpPr>
          <p:spPr bwMode="auto">
            <a:xfrm>
              <a:off x="3949700"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7" name="Rectangle 65"/>
            <p:cNvSpPr>
              <a:spLocks noChangeArrowheads="1"/>
            </p:cNvSpPr>
            <p:nvPr/>
          </p:nvSpPr>
          <p:spPr bwMode="auto">
            <a:xfrm>
              <a:off x="4038600"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8" name="Rectangle 66"/>
            <p:cNvSpPr>
              <a:spLocks noChangeArrowheads="1"/>
            </p:cNvSpPr>
            <p:nvPr/>
          </p:nvSpPr>
          <p:spPr bwMode="auto">
            <a:xfrm>
              <a:off x="4135438"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9" name="Rectangle 67"/>
            <p:cNvSpPr>
              <a:spLocks noChangeArrowheads="1"/>
            </p:cNvSpPr>
            <p:nvPr/>
          </p:nvSpPr>
          <p:spPr bwMode="auto">
            <a:xfrm>
              <a:off x="4222750" y="2867025"/>
              <a:ext cx="20637"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0" name="Rectangle 68"/>
            <p:cNvSpPr>
              <a:spLocks noChangeArrowheads="1"/>
            </p:cNvSpPr>
            <p:nvPr/>
          </p:nvSpPr>
          <p:spPr bwMode="auto">
            <a:xfrm>
              <a:off x="4321175"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1" name="Rectangle 69"/>
            <p:cNvSpPr>
              <a:spLocks noChangeArrowheads="1"/>
            </p:cNvSpPr>
            <p:nvPr/>
          </p:nvSpPr>
          <p:spPr bwMode="auto">
            <a:xfrm>
              <a:off x="4418013"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2" name="Rectangle 70"/>
            <p:cNvSpPr>
              <a:spLocks noChangeArrowheads="1"/>
            </p:cNvSpPr>
            <p:nvPr/>
          </p:nvSpPr>
          <p:spPr bwMode="auto">
            <a:xfrm>
              <a:off x="4506913"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3" name="Rectangle 71"/>
            <p:cNvSpPr>
              <a:spLocks noChangeArrowheads="1"/>
            </p:cNvSpPr>
            <p:nvPr/>
          </p:nvSpPr>
          <p:spPr bwMode="auto">
            <a:xfrm>
              <a:off x="4603750"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4" name="Rectangle 72"/>
            <p:cNvSpPr>
              <a:spLocks noChangeArrowheads="1"/>
            </p:cNvSpPr>
            <p:nvPr/>
          </p:nvSpPr>
          <p:spPr bwMode="auto">
            <a:xfrm>
              <a:off x="4702175"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5" name="Rectangle 73"/>
            <p:cNvSpPr>
              <a:spLocks noChangeArrowheads="1"/>
            </p:cNvSpPr>
            <p:nvPr/>
          </p:nvSpPr>
          <p:spPr bwMode="auto">
            <a:xfrm>
              <a:off x="4789488" y="2867025"/>
              <a:ext cx="19050"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6" name="Rectangle 74"/>
            <p:cNvSpPr>
              <a:spLocks noChangeArrowheads="1"/>
            </p:cNvSpPr>
            <p:nvPr/>
          </p:nvSpPr>
          <p:spPr bwMode="auto">
            <a:xfrm>
              <a:off x="4886325" y="2867025"/>
              <a:ext cx="11112"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7" name="Rectangle 75"/>
            <p:cNvSpPr>
              <a:spLocks noChangeArrowheads="1"/>
            </p:cNvSpPr>
            <p:nvPr/>
          </p:nvSpPr>
          <p:spPr bwMode="auto">
            <a:xfrm>
              <a:off x="4984750" y="2867025"/>
              <a:ext cx="9525"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8" name="Rectangle 76"/>
            <p:cNvSpPr>
              <a:spLocks noChangeArrowheads="1"/>
            </p:cNvSpPr>
            <p:nvPr/>
          </p:nvSpPr>
          <p:spPr bwMode="auto">
            <a:xfrm>
              <a:off x="5072063" y="2867025"/>
              <a:ext cx="20637" cy="3810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59" name="Rectangle 77"/>
            <p:cNvSpPr>
              <a:spLocks noChangeArrowheads="1"/>
            </p:cNvSpPr>
            <p:nvPr/>
          </p:nvSpPr>
          <p:spPr bwMode="auto">
            <a:xfrm>
              <a:off x="3617913" y="2751138"/>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0" name="Rectangle 78"/>
            <p:cNvSpPr>
              <a:spLocks noChangeArrowheads="1"/>
            </p:cNvSpPr>
            <p:nvPr/>
          </p:nvSpPr>
          <p:spPr bwMode="auto">
            <a:xfrm>
              <a:off x="3617913" y="2663825"/>
              <a:ext cx="39687" cy="952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1" name="Rectangle 79"/>
            <p:cNvSpPr>
              <a:spLocks noChangeArrowheads="1"/>
            </p:cNvSpPr>
            <p:nvPr/>
          </p:nvSpPr>
          <p:spPr bwMode="auto">
            <a:xfrm>
              <a:off x="3617913" y="2566988"/>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2" name="Rectangle 80"/>
            <p:cNvSpPr>
              <a:spLocks noChangeArrowheads="1"/>
            </p:cNvSpPr>
            <p:nvPr/>
          </p:nvSpPr>
          <p:spPr bwMode="auto">
            <a:xfrm>
              <a:off x="3617913" y="2470150"/>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3" name="Rectangle 81"/>
            <p:cNvSpPr>
              <a:spLocks noChangeArrowheads="1"/>
            </p:cNvSpPr>
            <p:nvPr/>
          </p:nvSpPr>
          <p:spPr bwMode="auto">
            <a:xfrm>
              <a:off x="3617913" y="2382838"/>
              <a:ext cx="39687" cy="952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4" name="Rectangle 82"/>
            <p:cNvSpPr>
              <a:spLocks noChangeArrowheads="1"/>
            </p:cNvSpPr>
            <p:nvPr/>
          </p:nvSpPr>
          <p:spPr bwMode="auto">
            <a:xfrm>
              <a:off x="3617913" y="2286000"/>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5" name="Rectangle 83"/>
            <p:cNvSpPr>
              <a:spLocks noChangeArrowheads="1"/>
            </p:cNvSpPr>
            <p:nvPr/>
          </p:nvSpPr>
          <p:spPr bwMode="auto">
            <a:xfrm>
              <a:off x="3617913" y="2198688"/>
              <a:ext cx="39687" cy="111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6" name="Rectangle 84"/>
            <p:cNvSpPr>
              <a:spLocks noChangeArrowheads="1"/>
            </p:cNvSpPr>
            <p:nvPr/>
          </p:nvSpPr>
          <p:spPr bwMode="auto">
            <a:xfrm>
              <a:off x="3617913" y="2103438"/>
              <a:ext cx="39687" cy="952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7" name="Rectangle 85"/>
            <p:cNvSpPr>
              <a:spLocks noChangeArrowheads="1"/>
            </p:cNvSpPr>
            <p:nvPr/>
          </p:nvSpPr>
          <p:spPr bwMode="auto">
            <a:xfrm>
              <a:off x="3617913" y="2006600"/>
              <a:ext cx="39687" cy="1905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8" name="Freeform 86"/>
            <p:cNvSpPr>
              <a:spLocks/>
            </p:cNvSpPr>
            <p:nvPr/>
          </p:nvSpPr>
          <p:spPr bwMode="auto">
            <a:xfrm>
              <a:off x="3276600" y="1300163"/>
              <a:ext cx="2303462" cy="328612"/>
            </a:xfrm>
            <a:custGeom>
              <a:avLst/>
              <a:gdLst>
                <a:gd name="T0" fmla="*/ 216 w 236"/>
                <a:gd name="T1" fmla="*/ 34 h 34"/>
                <a:gd name="T2" fmla="*/ 225 w 236"/>
                <a:gd name="T3" fmla="*/ 0 h 34"/>
                <a:gd name="T4" fmla="*/ 14 w 236"/>
                <a:gd name="T5" fmla="*/ 12 h 34"/>
                <a:gd name="T6" fmla="*/ 13 w 236"/>
                <a:gd name="T7" fmla="*/ 34 h 34"/>
                <a:gd name="T8" fmla="*/ 216 w 236"/>
                <a:gd name="T9" fmla="*/ 34 h 34"/>
              </a:gdLst>
              <a:ahLst/>
              <a:cxnLst>
                <a:cxn ang="0">
                  <a:pos x="T0" y="T1"/>
                </a:cxn>
                <a:cxn ang="0">
                  <a:pos x="T2" y="T3"/>
                </a:cxn>
                <a:cxn ang="0">
                  <a:pos x="T4" y="T5"/>
                </a:cxn>
                <a:cxn ang="0">
                  <a:pos x="T6" y="T7"/>
                </a:cxn>
                <a:cxn ang="0">
                  <a:pos x="T8" y="T9"/>
                </a:cxn>
              </a:cxnLst>
              <a:rect l="0" t="0" r="r" b="b"/>
              <a:pathLst>
                <a:path w="236" h="34">
                  <a:moveTo>
                    <a:pt x="216" y="34"/>
                  </a:moveTo>
                  <a:cubicBezTo>
                    <a:pt x="216" y="34"/>
                    <a:pt x="236" y="22"/>
                    <a:pt x="225" y="0"/>
                  </a:cubicBezTo>
                  <a:cubicBezTo>
                    <a:pt x="14" y="12"/>
                    <a:pt x="14" y="12"/>
                    <a:pt x="14" y="12"/>
                  </a:cubicBezTo>
                  <a:cubicBezTo>
                    <a:pt x="14" y="12"/>
                    <a:pt x="0" y="22"/>
                    <a:pt x="13" y="34"/>
                  </a:cubicBezTo>
                  <a:lnTo>
                    <a:pt x="216" y="34"/>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grpSp>
      <p:grpSp>
        <p:nvGrpSpPr>
          <p:cNvPr id="169" name="Group 255"/>
          <p:cNvGrpSpPr/>
          <p:nvPr/>
        </p:nvGrpSpPr>
        <p:grpSpPr>
          <a:xfrm>
            <a:off x="867489" y="2320131"/>
            <a:ext cx="1320404" cy="2808685"/>
            <a:chOff x="2916238" y="1808163"/>
            <a:chExt cx="1760538" cy="3744913"/>
          </a:xfrm>
        </p:grpSpPr>
        <p:sp>
          <p:nvSpPr>
            <p:cNvPr id="170" name="Freeform 6"/>
            <p:cNvSpPr>
              <a:spLocks/>
            </p:cNvSpPr>
            <p:nvPr/>
          </p:nvSpPr>
          <p:spPr bwMode="auto">
            <a:xfrm>
              <a:off x="3206750" y="4400551"/>
              <a:ext cx="214313" cy="1082675"/>
            </a:xfrm>
            <a:custGeom>
              <a:avLst/>
              <a:gdLst>
                <a:gd name="T0" fmla="*/ 108 w 135"/>
                <a:gd name="T1" fmla="*/ 682 h 682"/>
                <a:gd name="T2" fmla="*/ 27 w 135"/>
                <a:gd name="T3" fmla="*/ 682 h 682"/>
                <a:gd name="T4" fmla="*/ 0 w 135"/>
                <a:gd name="T5" fmla="*/ 0 h 682"/>
                <a:gd name="T6" fmla="*/ 135 w 135"/>
                <a:gd name="T7" fmla="*/ 0 h 682"/>
                <a:gd name="T8" fmla="*/ 108 w 135"/>
                <a:gd name="T9" fmla="*/ 682 h 682"/>
              </a:gdLst>
              <a:ahLst/>
              <a:cxnLst>
                <a:cxn ang="0">
                  <a:pos x="T0" y="T1"/>
                </a:cxn>
                <a:cxn ang="0">
                  <a:pos x="T2" y="T3"/>
                </a:cxn>
                <a:cxn ang="0">
                  <a:pos x="T4" y="T5"/>
                </a:cxn>
                <a:cxn ang="0">
                  <a:pos x="T6" y="T7"/>
                </a:cxn>
                <a:cxn ang="0">
                  <a:pos x="T8" y="T9"/>
                </a:cxn>
              </a:cxnLst>
              <a:rect l="0" t="0" r="r" b="b"/>
              <a:pathLst>
                <a:path w="135" h="682">
                  <a:moveTo>
                    <a:pt x="108" y="682"/>
                  </a:moveTo>
                  <a:lnTo>
                    <a:pt x="27" y="682"/>
                  </a:lnTo>
                  <a:lnTo>
                    <a:pt x="0" y="0"/>
                  </a:lnTo>
                  <a:lnTo>
                    <a:pt x="135" y="0"/>
                  </a:lnTo>
                  <a:lnTo>
                    <a:pt x="108" y="682"/>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1" name="Freeform 7"/>
            <p:cNvSpPr>
              <a:spLocks/>
            </p:cNvSpPr>
            <p:nvPr/>
          </p:nvSpPr>
          <p:spPr bwMode="auto">
            <a:xfrm>
              <a:off x="3206750" y="4400551"/>
              <a:ext cx="214313" cy="107950"/>
            </a:xfrm>
            <a:custGeom>
              <a:avLst/>
              <a:gdLst>
                <a:gd name="T0" fmla="*/ 0 w 135"/>
                <a:gd name="T1" fmla="*/ 17 h 68"/>
                <a:gd name="T2" fmla="*/ 133 w 135"/>
                <a:gd name="T3" fmla="*/ 68 h 68"/>
                <a:gd name="T4" fmla="*/ 135 w 135"/>
                <a:gd name="T5" fmla="*/ 0 h 68"/>
                <a:gd name="T6" fmla="*/ 0 w 135"/>
                <a:gd name="T7" fmla="*/ 0 h 68"/>
                <a:gd name="T8" fmla="*/ 0 w 135"/>
                <a:gd name="T9" fmla="*/ 17 h 68"/>
              </a:gdLst>
              <a:ahLst/>
              <a:cxnLst>
                <a:cxn ang="0">
                  <a:pos x="T0" y="T1"/>
                </a:cxn>
                <a:cxn ang="0">
                  <a:pos x="T2" y="T3"/>
                </a:cxn>
                <a:cxn ang="0">
                  <a:pos x="T4" y="T5"/>
                </a:cxn>
                <a:cxn ang="0">
                  <a:pos x="T6" y="T7"/>
                </a:cxn>
                <a:cxn ang="0">
                  <a:pos x="T8" y="T9"/>
                </a:cxn>
              </a:cxnLst>
              <a:rect l="0" t="0" r="r" b="b"/>
              <a:pathLst>
                <a:path w="135" h="68">
                  <a:moveTo>
                    <a:pt x="0" y="17"/>
                  </a:moveTo>
                  <a:lnTo>
                    <a:pt x="133" y="68"/>
                  </a:lnTo>
                  <a:lnTo>
                    <a:pt x="135" y="0"/>
                  </a:lnTo>
                  <a:lnTo>
                    <a:pt x="0" y="0"/>
                  </a:lnTo>
                  <a:lnTo>
                    <a:pt x="0" y="17"/>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2" name="Freeform 8"/>
            <p:cNvSpPr>
              <a:spLocks/>
            </p:cNvSpPr>
            <p:nvPr/>
          </p:nvSpPr>
          <p:spPr bwMode="auto">
            <a:xfrm>
              <a:off x="3232150" y="5364163"/>
              <a:ext cx="166688" cy="188913"/>
            </a:xfrm>
            <a:custGeom>
              <a:avLst/>
              <a:gdLst>
                <a:gd name="T0" fmla="*/ 57 w 63"/>
                <a:gd name="T1" fmla="*/ 0 h 71"/>
                <a:gd name="T2" fmla="*/ 31 w 63"/>
                <a:gd name="T3" fmla="*/ 34 h 71"/>
                <a:gd name="T4" fmla="*/ 6 w 63"/>
                <a:gd name="T5" fmla="*/ 0 h 71"/>
                <a:gd name="T6" fmla="*/ 0 w 63"/>
                <a:gd name="T7" fmla="*/ 33 h 71"/>
                <a:gd name="T8" fmla="*/ 31 w 63"/>
                <a:gd name="T9" fmla="*/ 71 h 71"/>
                <a:gd name="T10" fmla="*/ 63 w 63"/>
                <a:gd name="T11" fmla="*/ 33 h 71"/>
                <a:gd name="T12" fmla="*/ 57 w 63"/>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3" h="71">
                  <a:moveTo>
                    <a:pt x="57" y="0"/>
                  </a:moveTo>
                  <a:cubicBezTo>
                    <a:pt x="57" y="0"/>
                    <a:pt x="51" y="34"/>
                    <a:pt x="31" y="34"/>
                  </a:cubicBezTo>
                  <a:cubicBezTo>
                    <a:pt x="11" y="34"/>
                    <a:pt x="6" y="0"/>
                    <a:pt x="6" y="0"/>
                  </a:cubicBezTo>
                  <a:cubicBezTo>
                    <a:pt x="6" y="0"/>
                    <a:pt x="0" y="20"/>
                    <a:pt x="0" y="33"/>
                  </a:cubicBezTo>
                  <a:cubicBezTo>
                    <a:pt x="0" y="57"/>
                    <a:pt x="10" y="71"/>
                    <a:pt x="31" y="71"/>
                  </a:cubicBezTo>
                  <a:cubicBezTo>
                    <a:pt x="53" y="71"/>
                    <a:pt x="63" y="57"/>
                    <a:pt x="63" y="33"/>
                  </a:cubicBezTo>
                  <a:cubicBezTo>
                    <a:pt x="63" y="20"/>
                    <a:pt x="57" y="0"/>
                    <a:pt x="57" y="0"/>
                  </a:cubicBezTo>
                  <a:close/>
                </a:path>
              </a:pathLst>
            </a:custGeom>
            <a:solidFill>
              <a:schemeClr val="accent2"/>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73" name="Freeform 9"/>
            <p:cNvSpPr>
              <a:spLocks/>
            </p:cNvSpPr>
            <p:nvPr/>
          </p:nvSpPr>
          <p:spPr bwMode="auto">
            <a:xfrm>
              <a:off x="3455988" y="4400551"/>
              <a:ext cx="212725" cy="1082675"/>
            </a:xfrm>
            <a:custGeom>
              <a:avLst/>
              <a:gdLst>
                <a:gd name="T0" fmla="*/ 27 w 134"/>
                <a:gd name="T1" fmla="*/ 682 h 682"/>
                <a:gd name="T2" fmla="*/ 107 w 134"/>
                <a:gd name="T3" fmla="*/ 682 h 682"/>
                <a:gd name="T4" fmla="*/ 134 w 134"/>
                <a:gd name="T5" fmla="*/ 0 h 682"/>
                <a:gd name="T6" fmla="*/ 0 w 134"/>
                <a:gd name="T7" fmla="*/ 0 h 682"/>
                <a:gd name="T8" fmla="*/ 27 w 134"/>
                <a:gd name="T9" fmla="*/ 682 h 682"/>
              </a:gdLst>
              <a:ahLst/>
              <a:cxnLst>
                <a:cxn ang="0">
                  <a:pos x="T0" y="T1"/>
                </a:cxn>
                <a:cxn ang="0">
                  <a:pos x="T2" y="T3"/>
                </a:cxn>
                <a:cxn ang="0">
                  <a:pos x="T4" y="T5"/>
                </a:cxn>
                <a:cxn ang="0">
                  <a:pos x="T6" y="T7"/>
                </a:cxn>
                <a:cxn ang="0">
                  <a:pos x="T8" y="T9"/>
                </a:cxn>
              </a:cxnLst>
              <a:rect l="0" t="0" r="r" b="b"/>
              <a:pathLst>
                <a:path w="134" h="682">
                  <a:moveTo>
                    <a:pt x="27" y="682"/>
                  </a:moveTo>
                  <a:lnTo>
                    <a:pt x="107" y="682"/>
                  </a:lnTo>
                  <a:lnTo>
                    <a:pt x="134" y="0"/>
                  </a:lnTo>
                  <a:lnTo>
                    <a:pt x="0" y="0"/>
                  </a:lnTo>
                  <a:lnTo>
                    <a:pt x="27" y="682"/>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4" name="Freeform 10"/>
            <p:cNvSpPr>
              <a:spLocks/>
            </p:cNvSpPr>
            <p:nvPr/>
          </p:nvSpPr>
          <p:spPr bwMode="auto">
            <a:xfrm>
              <a:off x="3455988" y="4400551"/>
              <a:ext cx="212725" cy="106363"/>
            </a:xfrm>
            <a:custGeom>
              <a:avLst/>
              <a:gdLst>
                <a:gd name="T0" fmla="*/ 131 w 134"/>
                <a:gd name="T1" fmla="*/ 67 h 67"/>
                <a:gd name="T2" fmla="*/ 0 w 134"/>
                <a:gd name="T3" fmla="*/ 17 h 67"/>
                <a:gd name="T4" fmla="*/ 0 w 134"/>
                <a:gd name="T5" fmla="*/ 0 h 67"/>
                <a:gd name="T6" fmla="*/ 134 w 134"/>
                <a:gd name="T7" fmla="*/ 0 h 67"/>
                <a:gd name="T8" fmla="*/ 131 w 134"/>
                <a:gd name="T9" fmla="*/ 67 h 67"/>
              </a:gdLst>
              <a:ahLst/>
              <a:cxnLst>
                <a:cxn ang="0">
                  <a:pos x="T0" y="T1"/>
                </a:cxn>
                <a:cxn ang="0">
                  <a:pos x="T2" y="T3"/>
                </a:cxn>
                <a:cxn ang="0">
                  <a:pos x="T4" y="T5"/>
                </a:cxn>
                <a:cxn ang="0">
                  <a:pos x="T6" y="T7"/>
                </a:cxn>
                <a:cxn ang="0">
                  <a:pos x="T8" y="T9"/>
                </a:cxn>
              </a:cxnLst>
              <a:rect l="0" t="0" r="r" b="b"/>
              <a:pathLst>
                <a:path w="134" h="67">
                  <a:moveTo>
                    <a:pt x="131" y="67"/>
                  </a:moveTo>
                  <a:lnTo>
                    <a:pt x="0" y="17"/>
                  </a:lnTo>
                  <a:lnTo>
                    <a:pt x="0" y="0"/>
                  </a:lnTo>
                  <a:lnTo>
                    <a:pt x="134" y="0"/>
                  </a:lnTo>
                  <a:lnTo>
                    <a:pt x="131" y="67"/>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5" name="Freeform 11"/>
            <p:cNvSpPr>
              <a:spLocks/>
            </p:cNvSpPr>
            <p:nvPr/>
          </p:nvSpPr>
          <p:spPr bwMode="auto">
            <a:xfrm>
              <a:off x="3479800" y="5364163"/>
              <a:ext cx="165100" cy="188913"/>
            </a:xfrm>
            <a:custGeom>
              <a:avLst/>
              <a:gdLst>
                <a:gd name="T0" fmla="*/ 5 w 62"/>
                <a:gd name="T1" fmla="*/ 0 h 71"/>
                <a:gd name="T2" fmla="*/ 31 w 62"/>
                <a:gd name="T3" fmla="*/ 34 h 71"/>
                <a:gd name="T4" fmla="*/ 57 w 62"/>
                <a:gd name="T5" fmla="*/ 0 h 71"/>
                <a:gd name="T6" fmla="*/ 62 w 62"/>
                <a:gd name="T7" fmla="*/ 33 h 71"/>
                <a:gd name="T8" fmla="*/ 31 w 62"/>
                <a:gd name="T9" fmla="*/ 71 h 71"/>
                <a:gd name="T10" fmla="*/ 0 w 62"/>
                <a:gd name="T11" fmla="*/ 33 h 71"/>
                <a:gd name="T12" fmla="*/ 5 w 6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2" h="71">
                  <a:moveTo>
                    <a:pt x="5" y="0"/>
                  </a:moveTo>
                  <a:cubicBezTo>
                    <a:pt x="5" y="0"/>
                    <a:pt x="11" y="34"/>
                    <a:pt x="31" y="34"/>
                  </a:cubicBezTo>
                  <a:cubicBezTo>
                    <a:pt x="51" y="34"/>
                    <a:pt x="57" y="0"/>
                    <a:pt x="57" y="0"/>
                  </a:cubicBezTo>
                  <a:cubicBezTo>
                    <a:pt x="57" y="0"/>
                    <a:pt x="62" y="20"/>
                    <a:pt x="62" y="33"/>
                  </a:cubicBezTo>
                  <a:cubicBezTo>
                    <a:pt x="62" y="57"/>
                    <a:pt x="52" y="71"/>
                    <a:pt x="31" y="71"/>
                  </a:cubicBezTo>
                  <a:cubicBezTo>
                    <a:pt x="9" y="71"/>
                    <a:pt x="0" y="57"/>
                    <a:pt x="0" y="33"/>
                  </a:cubicBezTo>
                  <a:cubicBezTo>
                    <a:pt x="0" y="20"/>
                    <a:pt x="5" y="0"/>
                    <a:pt x="5" y="0"/>
                  </a:cubicBezTo>
                  <a:close/>
                </a:path>
              </a:pathLst>
            </a:custGeom>
            <a:solidFill>
              <a:schemeClr val="accent2"/>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76" name="Freeform 12"/>
            <p:cNvSpPr>
              <a:spLocks/>
            </p:cNvSpPr>
            <p:nvPr/>
          </p:nvSpPr>
          <p:spPr bwMode="auto">
            <a:xfrm>
              <a:off x="4100513" y="2976563"/>
              <a:ext cx="293688" cy="319088"/>
            </a:xfrm>
            <a:custGeom>
              <a:avLst/>
              <a:gdLst>
                <a:gd name="T0" fmla="*/ 32 w 110"/>
                <a:gd name="T1" fmla="*/ 121 h 121"/>
                <a:gd name="T2" fmla="*/ 15 w 110"/>
                <a:gd name="T3" fmla="*/ 116 h 121"/>
                <a:gd name="T4" fmla="*/ 10 w 110"/>
                <a:gd name="T5" fmla="*/ 77 h 121"/>
                <a:gd name="T6" fmla="*/ 56 w 110"/>
                <a:gd name="T7" fmla="*/ 15 h 121"/>
                <a:gd name="T8" fmla="*/ 95 w 110"/>
                <a:gd name="T9" fmla="*/ 9 h 121"/>
                <a:gd name="T10" fmla="*/ 101 w 110"/>
                <a:gd name="T11" fmla="*/ 48 h 121"/>
                <a:gd name="T12" fmla="*/ 54 w 110"/>
                <a:gd name="T13" fmla="*/ 110 h 121"/>
                <a:gd name="T14" fmla="*/ 32 w 110"/>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21">
                  <a:moveTo>
                    <a:pt x="32" y="121"/>
                  </a:moveTo>
                  <a:cubicBezTo>
                    <a:pt x="26" y="121"/>
                    <a:pt x="20" y="119"/>
                    <a:pt x="15" y="116"/>
                  </a:cubicBezTo>
                  <a:cubicBezTo>
                    <a:pt x="3" y="107"/>
                    <a:pt x="0" y="89"/>
                    <a:pt x="10" y="77"/>
                  </a:cubicBezTo>
                  <a:cubicBezTo>
                    <a:pt x="56" y="15"/>
                    <a:pt x="56" y="15"/>
                    <a:pt x="56" y="15"/>
                  </a:cubicBezTo>
                  <a:cubicBezTo>
                    <a:pt x="65" y="3"/>
                    <a:pt x="83" y="0"/>
                    <a:pt x="95" y="9"/>
                  </a:cubicBezTo>
                  <a:cubicBezTo>
                    <a:pt x="107" y="18"/>
                    <a:pt x="110" y="36"/>
                    <a:pt x="101" y="48"/>
                  </a:cubicBezTo>
                  <a:cubicBezTo>
                    <a:pt x="54" y="110"/>
                    <a:pt x="54" y="110"/>
                    <a:pt x="54" y="110"/>
                  </a:cubicBezTo>
                  <a:cubicBezTo>
                    <a:pt x="49" y="117"/>
                    <a:pt x="40" y="121"/>
                    <a:pt x="32" y="12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177" name="Freeform 13"/>
            <p:cNvSpPr>
              <a:spLocks/>
            </p:cNvSpPr>
            <p:nvPr/>
          </p:nvSpPr>
          <p:spPr bwMode="auto">
            <a:xfrm>
              <a:off x="3695700" y="2914651"/>
              <a:ext cx="608013" cy="641350"/>
            </a:xfrm>
            <a:custGeom>
              <a:avLst/>
              <a:gdLst>
                <a:gd name="T0" fmla="*/ 106 w 228"/>
                <a:gd name="T1" fmla="*/ 242 h 242"/>
                <a:gd name="T2" fmla="*/ 102 w 228"/>
                <a:gd name="T3" fmla="*/ 242 h 242"/>
                <a:gd name="T4" fmla="*/ 76 w 228"/>
                <a:gd name="T5" fmla="*/ 223 h 242"/>
                <a:gd name="T6" fmla="*/ 0 w 228"/>
                <a:gd name="T7" fmla="*/ 96 h 242"/>
                <a:gd name="T8" fmla="*/ 20 w 228"/>
                <a:gd name="T9" fmla="*/ 0 h 242"/>
                <a:gd name="T10" fmla="*/ 114 w 228"/>
                <a:gd name="T11" fmla="*/ 152 h 242"/>
                <a:gd name="T12" fmla="*/ 177 w 228"/>
                <a:gd name="T13" fmla="*/ 71 h 242"/>
                <a:gd name="T14" fmla="*/ 228 w 228"/>
                <a:gd name="T15" fmla="*/ 111 h 242"/>
                <a:gd name="T16" fmla="*/ 131 w 228"/>
                <a:gd name="T17" fmla="*/ 230 h 242"/>
                <a:gd name="T18" fmla="*/ 106 w 228"/>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42">
                  <a:moveTo>
                    <a:pt x="106" y="242"/>
                  </a:moveTo>
                  <a:cubicBezTo>
                    <a:pt x="104" y="242"/>
                    <a:pt x="103" y="242"/>
                    <a:pt x="102" y="242"/>
                  </a:cubicBezTo>
                  <a:cubicBezTo>
                    <a:pt x="90" y="240"/>
                    <a:pt x="81" y="233"/>
                    <a:pt x="76" y="223"/>
                  </a:cubicBezTo>
                  <a:cubicBezTo>
                    <a:pt x="0" y="96"/>
                    <a:pt x="0" y="96"/>
                    <a:pt x="0" y="96"/>
                  </a:cubicBezTo>
                  <a:cubicBezTo>
                    <a:pt x="20" y="0"/>
                    <a:pt x="20" y="0"/>
                    <a:pt x="20" y="0"/>
                  </a:cubicBezTo>
                  <a:cubicBezTo>
                    <a:pt x="114" y="152"/>
                    <a:pt x="114" y="152"/>
                    <a:pt x="114" y="152"/>
                  </a:cubicBezTo>
                  <a:cubicBezTo>
                    <a:pt x="177" y="71"/>
                    <a:pt x="177" y="71"/>
                    <a:pt x="177" y="71"/>
                  </a:cubicBezTo>
                  <a:cubicBezTo>
                    <a:pt x="228" y="111"/>
                    <a:pt x="228" y="111"/>
                    <a:pt x="228" y="111"/>
                  </a:cubicBezTo>
                  <a:cubicBezTo>
                    <a:pt x="131" y="230"/>
                    <a:pt x="131" y="230"/>
                    <a:pt x="131" y="230"/>
                  </a:cubicBezTo>
                  <a:cubicBezTo>
                    <a:pt x="125" y="237"/>
                    <a:pt x="116" y="242"/>
                    <a:pt x="106" y="242"/>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8" name="Freeform 14"/>
            <p:cNvSpPr>
              <a:spLocks/>
            </p:cNvSpPr>
            <p:nvPr/>
          </p:nvSpPr>
          <p:spPr bwMode="auto">
            <a:xfrm>
              <a:off x="4233863" y="2486026"/>
              <a:ext cx="442913" cy="614363"/>
            </a:xfrm>
            <a:custGeom>
              <a:avLst/>
              <a:gdLst>
                <a:gd name="T0" fmla="*/ 5 w 166"/>
                <a:gd name="T1" fmla="*/ 232 h 232"/>
                <a:gd name="T2" fmla="*/ 3 w 166"/>
                <a:gd name="T3" fmla="*/ 231 h 232"/>
                <a:gd name="T4" fmla="*/ 2 w 166"/>
                <a:gd name="T5" fmla="*/ 225 h 232"/>
                <a:gd name="T6" fmla="*/ 161 w 166"/>
                <a:gd name="T7" fmla="*/ 1 h 232"/>
                <a:gd name="T8" fmla="*/ 163 w 166"/>
                <a:gd name="T9" fmla="*/ 0 h 232"/>
                <a:gd name="T10" fmla="*/ 164 w 166"/>
                <a:gd name="T11" fmla="*/ 0 h 232"/>
                <a:gd name="T12" fmla="*/ 165 w 166"/>
                <a:gd name="T13" fmla="*/ 4 h 232"/>
                <a:gd name="T14" fmla="*/ 9 w 166"/>
                <a:gd name="T15" fmla="*/ 230 h 232"/>
                <a:gd name="T16" fmla="*/ 5 w 166"/>
                <a:gd name="T17"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232">
                  <a:moveTo>
                    <a:pt x="5" y="232"/>
                  </a:moveTo>
                  <a:cubicBezTo>
                    <a:pt x="4" y="232"/>
                    <a:pt x="4" y="231"/>
                    <a:pt x="3" y="231"/>
                  </a:cubicBezTo>
                  <a:cubicBezTo>
                    <a:pt x="1" y="230"/>
                    <a:pt x="0" y="227"/>
                    <a:pt x="2" y="225"/>
                  </a:cubicBezTo>
                  <a:cubicBezTo>
                    <a:pt x="161" y="1"/>
                    <a:pt x="161" y="1"/>
                    <a:pt x="161" y="1"/>
                  </a:cubicBezTo>
                  <a:cubicBezTo>
                    <a:pt x="161" y="0"/>
                    <a:pt x="162" y="0"/>
                    <a:pt x="163" y="0"/>
                  </a:cubicBezTo>
                  <a:cubicBezTo>
                    <a:pt x="163" y="0"/>
                    <a:pt x="164" y="0"/>
                    <a:pt x="164" y="0"/>
                  </a:cubicBezTo>
                  <a:cubicBezTo>
                    <a:pt x="166" y="1"/>
                    <a:pt x="166" y="3"/>
                    <a:pt x="165" y="4"/>
                  </a:cubicBezTo>
                  <a:cubicBezTo>
                    <a:pt x="9" y="230"/>
                    <a:pt x="9" y="230"/>
                    <a:pt x="9" y="230"/>
                  </a:cubicBezTo>
                  <a:cubicBezTo>
                    <a:pt x="8" y="231"/>
                    <a:pt x="7" y="232"/>
                    <a:pt x="5" y="23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79" name="Freeform 15"/>
            <p:cNvSpPr>
              <a:spLocks/>
            </p:cNvSpPr>
            <p:nvPr/>
          </p:nvSpPr>
          <p:spPr bwMode="auto">
            <a:xfrm>
              <a:off x="4191000" y="3000376"/>
              <a:ext cx="123825" cy="107950"/>
            </a:xfrm>
            <a:custGeom>
              <a:avLst/>
              <a:gdLst>
                <a:gd name="T0" fmla="*/ 12 w 46"/>
                <a:gd name="T1" fmla="*/ 41 h 41"/>
                <a:gd name="T2" fmla="*/ 3 w 46"/>
                <a:gd name="T3" fmla="*/ 34 h 41"/>
                <a:gd name="T4" fmla="*/ 9 w 46"/>
                <a:gd name="T5" fmla="*/ 9 h 41"/>
                <a:gd name="T6" fmla="*/ 37 w 46"/>
                <a:gd name="T7" fmla="*/ 1 h 41"/>
                <a:gd name="T8" fmla="*/ 45 w 46"/>
                <a:gd name="T9" fmla="*/ 12 h 41"/>
                <a:gd name="T10" fmla="*/ 35 w 46"/>
                <a:gd name="T11" fmla="*/ 20 h 41"/>
                <a:gd name="T12" fmla="*/ 22 w 46"/>
                <a:gd name="T13" fmla="*/ 22 h 41"/>
                <a:gd name="T14" fmla="*/ 21 w 46"/>
                <a:gd name="T15" fmla="*/ 30 h 41"/>
                <a:gd name="T16" fmla="*/ 13 w 46"/>
                <a:gd name="T17" fmla="*/ 41 h 41"/>
                <a:gd name="T18" fmla="*/ 12 w 46"/>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1">
                  <a:moveTo>
                    <a:pt x="12" y="41"/>
                  </a:moveTo>
                  <a:cubicBezTo>
                    <a:pt x="7" y="41"/>
                    <a:pt x="3" y="38"/>
                    <a:pt x="3" y="34"/>
                  </a:cubicBezTo>
                  <a:cubicBezTo>
                    <a:pt x="2" y="32"/>
                    <a:pt x="0" y="19"/>
                    <a:pt x="9" y="9"/>
                  </a:cubicBezTo>
                  <a:cubicBezTo>
                    <a:pt x="15" y="2"/>
                    <a:pt x="25" y="0"/>
                    <a:pt x="37" y="1"/>
                  </a:cubicBezTo>
                  <a:cubicBezTo>
                    <a:pt x="42" y="2"/>
                    <a:pt x="46" y="7"/>
                    <a:pt x="45" y="12"/>
                  </a:cubicBezTo>
                  <a:cubicBezTo>
                    <a:pt x="45" y="17"/>
                    <a:pt x="40" y="20"/>
                    <a:pt x="35" y="20"/>
                  </a:cubicBezTo>
                  <a:cubicBezTo>
                    <a:pt x="29" y="19"/>
                    <a:pt x="24" y="19"/>
                    <a:pt x="22" y="22"/>
                  </a:cubicBezTo>
                  <a:cubicBezTo>
                    <a:pt x="20" y="24"/>
                    <a:pt x="21" y="29"/>
                    <a:pt x="21" y="30"/>
                  </a:cubicBezTo>
                  <a:cubicBezTo>
                    <a:pt x="22" y="35"/>
                    <a:pt x="18" y="40"/>
                    <a:pt x="13" y="41"/>
                  </a:cubicBezTo>
                  <a:cubicBezTo>
                    <a:pt x="13" y="41"/>
                    <a:pt x="12" y="41"/>
                    <a:pt x="12" y="4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0" name="Oval 16"/>
            <p:cNvSpPr>
              <a:spLocks noChangeArrowheads="1"/>
            </p:cNvSpPr>
            <p:nvPr/>
          </p:nvSpPr>
          <p:spPr bwMode="auto">
            <a:xfrm>
              <a:off x="3106738" y="2792413"/>
              <a:ext cx="663575" cy="376238"/>
            </a:xfrm>
            <a:prstGeom prst="ellipse">
              <a:avLst/>
            </a:pr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181" name="Rectangle 17"/>
            <p:cNvSpPr>
              <a:spLocks noChangeArrowheads="1"/>
            </p:cNvSpPr>
            <p:nvPr/>
          </p:nvSpPr>
          <p:spPr bwMode="auto">
            <a:xfrm>
              <a:off x="3316288" y="2703513"/>
              <a:ext cx="246063" cy="492125"/>
            </a:xfrm>
            <a:prstGeom prst="rect">
              <a:avLst/>
            </a:prstGeom>
            <a:solidFill>
              <a:srgbClr val="F7CD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2" name="Rectangle 18"/>
            <p:cNvSpPr>
              <a:spLocks noChangeArrowheads="1"/>
            </p:cNvSpPr>
            <p:nvPr/>
          </p:nvSpPr>
          <p:spPr bwMode="auto">
            <a:xfrm>
              <a:off x="3316288" y="2703513"/>
              <a:ext cx="246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3" name="Freeform 19"/>
            <p:cNvSpPr>
              <a:spLocks/>
            </p:cNvSpPr>
            <p:nvPr/>
          </p:nvSpPr>
          <p:spPr bwMode="auto">
            <a:xfrm>
              <a:off x="3316288" y="2724151"/>
              <a:ext cx="246063" cy="103188"/>
            </a:xfrm>
            <a:custGeom>
              <a:avLst/>
              <a:gdLst>
                <a:gd name="T0" fmla="*/ 0 w 155"/>
                <a:gd name="T1" fmla="*/ 0 h 65"/>
                <a:gd name="T2" fmla="*/ 0 w 155"/>
                <a:gd name="T3" fmla="*/ 12 h 65"/>
                <a:gd name="T4" fmla="*/ 155 w 155"/>
                <a:gd name="T5" fmla="*/ 65 h 65"/>
                <a:gd name="T6" fmla="*/ 155 w 155"/>
                <a:gd name="T7" fmla="*/ 0 h 65"/>
                <a:gd name="T8" fmla="*/ 0 w 155"/>
                <a:gd name="T9" fmla="*/ 0 h 65"/>
              </a:gdLst>
              <a:ahLst/>
              <a:cxnLst>
                <a:cxn ang="0">
                  <a:pos x="T0" y="T1"/>
                </a:cxn>
                <a:cxn ang="0">
                  <a:pos x="T2" y="T3"/>
                </a:cxn>
                <a:cxn ang="0">
                  <a:pos x="T4" y="T5"/>
                </a:cxn>
                <a:cxn ang="0">
                  <a:pos x="T6" y="T7"/>
                </a:cxn>
                <a:cxn ang="0">
                  <a:pos x="T8" y="T9"/>
                </a:cxn>
              </a:cxnLst>
              <a:rect l="0" t="0" r="r" b="b"/>
              <a:pathLst>
                <a:path w="155" h="65">
                  <a:moveTo>
                    <a:pt x="0" y="0"/>
                  </a:moveTo>
                  <a:lnTo>
                    <a:pt x="0" y="12"/>
                  </a:lnTo>
                  <a:lnTo>
                    <a:pt x="155" y="65"/>
                  </a:lnTo>
                  <a:lnTo>
                    <a:pt x="155" y="0"/>
                  </a:lnTo>
                  <a:lnTo>
                    <a:pt x="0" y="0"/>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4" name="Freeform 20"/>
            <p:cNvSpPr>
              <a:spLocks/>
            </p:cNvSpPr>
            <p:nvPr/>
          </p:nvSpPr>
          <p:spPr bwMode="auto">
            <a:xfrm>
              <a:off x="2998788" y="3579813"/>
              <a:ext cx="877888" cy="847725"/>
            </a:xfrm>
            <a:custGeom>
              <a:avLst/>
              <a:gdLst>
                <a:gd name="T0" fmla="*/ 275 w 329"/>
                <a:gd name="T1" fmla="*/ 0 h 320"/>
                <a:gd name="T2" fmla="*/ 165 w 329"/>
                <a:gd name="T3" fmla="*/ 0 h 320"/>
                <a:gd name="T4" fmla="*/ 55 w 329"/>
                <a:gd name="T5" fmla="*/ 0 h 320"/>
                <a:gd name="T6" fmla="*/ 53 w 329"/>
                <a:gd name="T7" fmla="*/ 317 h 320"/>
                <a:gd name="T8" fmla="*/ 57 w 329"/>
                <a:gd name="T9" fmla="*/ 320 h 320"/>
                <a:gd name="T10" fmla="*/ 165 w 329"/>
                <a:gd name="T11" fmla="*/ 320 h 320"/>
                <a:gd name="T12" fmla="*/ 272 w 329"/>
                <a:gd name="T13" fmla="*/ 320 h 320"/>
                <a:gd name="T14" fmla="*/ 276 w 329"/>
                <a:gd name="T15" fmla="*/ 317 h 320"/>
                <a:gd name="T16" fmla="*/ 275 w 329"/>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9" h="320">
                  <a:moveTo>
                    <a:pt x="275" y="0"/>
                  </a:moveTo>
                  <a:cubicBezTo>
                    <a:pt x="165" y="0"/>
                    <a:pt x="165" y="0"/>
                    <a:pt x="165" y="0"/>
                  </a:cubicBezTo>
                  <a:cubicBezTo>
                    <a:pt x="55" y="0"/>
                    <a:pt x="55" y="0"/>
                    <a:pt x="55" y="0"/>
                  </a:cubicBezTo>
                  <a:cubicBezTo>
                    <a:pt x="55" y="0"/>
                    <a:pt x="0" y="83"/>
                    <a:pt x="53" y="317"/>
                  </a:cubicBezTo>
                  <a:cubicBezTo>
                    <a:pt x="54" y="319"/>
                    <a:pt x="56" y="320"/>
                    <a:pt x="57" y="320"/>
                  </a:cubicBezTo>
                  <a:cubicBezTo>
                    <a:pt x="165" y="320"/>
                    <a:pt x="165" y="320"/>
                    <a:pt x="165" y="320"/>
                  </a:cubicBezTo>
                  <a:cubicBezTo>
                    <a:pt x="272" y="320"/>
                    <a:pt x="272" y="320"/>
                    <a:pt x="272" y="320"/>
                  </a:cubicBezTo>
                  <a:cubicBezTo>
                    <a:pt x="273" y="320"/>
                    <a:pt x="276" y="319"/>
                    <a:pt x="276" y="317"/>
                  </a:cubicBezTo>
                  <a:cubicBezTo>
                    <a:pt x="329" y="83"/>
                    <a:pt x="275" y="0"/>
                    <a:pt x="275" y="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5" name="Freeform 21"/>
            <p:cNvSpPr>
              <a:spLocks/>
            </p:cNvSpPr>
            <p:nvPr/>
          </p:nvSpPr>
          <p:spPr bwMode="auto">
            <a:xfrm>
              <a:off x="3106738" y="3686176"/>
              <a:ext cx="687388" cy="174625"/>
            </a:xfrm>
            <a:custGeom>
              <a:avLst/>
              <a:gdLst>
                <a:gd name="T0" fmla="*/ 0 w 258"/>
                <a:gd name="T1" fmla="*/ 0 h 66"/>
                <a:gd name="T2" fmla="*/ 258 w 258"/>
                <a:gd name="T3" fmla="*/ 66 h 66"/>
                <a:gd name="T4" fmla="*/ 249 w 258"/>
                <a:gd name="T5" fmla="*/ 0 h 66"/>
                <a:gd name="T6" fmla="*/ 0 w 258"/>
                <a:gd name="T7" fmla="*/ 0 h 66"/>
              </a:gdLst>
              <a:ahLst/>
              <a:cxnLst>
                <a:cxn ang="0">
                  <a:pos x="T0" y="T1"/>
                </a:cxn>
                <a:cxn ang="0">
                  <a:pos x="T2" y="T3"/>
                </a:cxn>
                <a:cxn ang="0">
                  <a:pos x="T4" y="T5"/>
                </a:cxn>
                <a:cxn ang="0">
                  <a:pos x="T6" y="T7"/>
                </a:cxn>
              </a:cxnLst>
              <a:rect l="0" t="0" r="r" b="b"/>
              <a:pathLst>
                <a:path w="258" h="66">
                  <a:moveTo>
                    <a:pt x="0" y="0"/>
                  </a:moveTo>
                  <a:cubicBezTo>
                    <a:pt x="258" y="66"/>
                    <a:pt x="258" y="66"/>
                    <a:pt x="258" y="66"/>
                  </a:cubicBezTo>
                  <a:cubicBezTo>
                    <a:pt x="257" y="38"/>
                    <a:pt x="253" y="16"/>
                    <a:pt x="249" y="0"/>
                  </a:cubicBezTo>
                  <a:cubicBezTo>
                    <a:pt x="0" y="0"/>
                    <a:pt x="0" y="0"/>
                    <a:pt x="0" y="0"/>
                  </a:cubicBezTo>
                </a:path>
              </a:pathLst>
            </a:custGeom>
            <a:solidFill>
              <a:srgbClr val="2C2B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186" name="Freeform 22"/>
            <p:cNvSpPr>
              <a:spLocks/>
            </p:cNvSpPr>
            <p:nvPr/>
          </p:nvSpPr>
          <p:spPr bwMode="auto">
            <a:xfrm>
              <a:off x="3052763" y="2838451"/>
              <a:ext cx="773113" cy="847725"/>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320">
                  <a:moveTo>
                    <a:pt x="241" y="158"/>
                  </a:moveTo>
                  <a:cubicBezTo>
                    <a:pt x="278" y="119"/>
                    <a:pt x="290" y="42"/>
                    <a:pt x="191" y="0"/>
                  </a:cubicBezTo>
                  <a:cubicBezTo>
                    <a:pt x="145" y="108"/>
                    <a:pt x="145" y="108"/>
                    <a:pt x="145" y="108"/>
                  </a:cubicBezTo>
                  <a:cubicBezTo>
                    <a:pt x="98" y="0"/>
                    <a:pt x="98" y="0"/>
                    <a:pt x="98" y="0"/>
                  </a:cubicBezTo>
                  <a:cubicBezTo>
                    <a:pt x="0" y="42"/>
                    <a:pt x="12" y="119"/>
                    <a:pt x="49" y="158"/>
                  </a:cubicBezTo>
                  <a:cubicBezTo>
                    <a:pt x="49" y="158"/>
                    <a:pt x="36" y="207"/>
                    <a:pt x="7" y="320"/>
                  </a:cubicBezTo>
                  <a:cubicBezTo>
                    <a:pt x="145" y="320"/>
                    <a:pt x="145" y="320"/>
                    <a:pt x="145" y="320"/>
                  </a:cubicBezTo>
                  <a:cubicBezTo>
                    <a:pt x="283" y="320"/>
                    <a:pt x="283" y="320"/>
                    <a:pt x="283" y="320"/>
                  </a:cubicBezTo>
                  <a:cubicBezTo>
                    <a:pt x="254" y="207"/>
                    <a:pt x="241" y="158"/>
                    <a:pt x="241" y="158"/>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7" name="Freeform 23"/>
            <p:cNvSpPr>
              <a:spLocks/>
            </p:cNvSpPr>
            <p:nvPr/>
          </p:nvSpPr>
          <p:spPr bwMode="auto">
            <a:xfrm>
              <a:off x="2986088" y="3767138"/>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188" name="Freeform 24"/>
            <p:cNvSpPr>
              <a:spLocks/>
            </p:cNvSpPr>
            <p:nvPr/>
          </p:nvSpPr>
          <p:spPr bwMode="auto">
            <a:xfrm>
              <a:off x="3084513" y="3797301"/>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9" name="Freeform 25"/>
            <p:cNvSpPr>
              <a:spLocks/>
            </p:cNvSpPr>
            <p:nvPr/>
          </p:nvSpPr>
          <p:spPr bwMode="auto">
            <a:xfrm>
              <a:off x="2916238" y="2811463"/>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0" name="Rectangle 26"/>
            <p:cNvSpPr>
              <a:spLocks noChangeArrowheads="1"/>
            </p:cNvSpPr>
            <p:nvPr/>
          </p:nvSpPr>
          <p:spPr bwMode="auto">
            <a:xfrm>
              <a:off x="3429000" y="3113088"/>
              <a:ext cx="20638" cy="573088"/>
            </a:xfrm>
            <a:prstGeom prst="rect">
              <a:avLst/>
            </a:prstGeom>
            <a:solidFill>
              <a:srgbClr val="302F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1" name="Freeform 27"/>
            <p:cNvSpPr>
              <a:spLocks/>
            </p:cNvSpPr>
            <p:nvPr/>
          </p:nvSpPr>
          <p:spPr bwMode="auto">
            <a:xfrm>
              <a:off x="3190875" y="2784476"/>
              <a:ext cx="249238" cy="339725"/>
            </a:xfrm>
            <a:custGeom>
              <a:avLst/>
              <a:gdLst>
                <a:gd name="T0" fmla="*/ 0 w 157"/>
                <a:gd name="T1" fmla="*/ 54 h 214"/>
                <a:gd name="T2" fmla="*/ 74 w 157"/>
                <a:gd name="T3" fmla="*/ 81 h 214"/>
                <a:gd name="T4" fmla="*/ 46 w 157"/>
                <a:gd name="T5" fmla="*/ 121 h 214"/>
                <a:gd name="T6" fmla="*/ 157 w 157"/>
                <a:gd name="T7" fmla="*/ 214 h 214"/>
                <a:gd name="T8" fmla="*/ 78 w 157"/>
                <a:gd name="T9" fmla="*/ 0 h 214"/>
                <a:gd name="T10" fmla="*/ 0 w 157"/>
                <a:gd name="T11" fmla="*/ 54 h 214"/>
              </a:gdLst>
              <a:ahLst/>
              <a:cxnLst>
                <a:cxn ang="0">
                  <a:pos x="T0" y="T1"/>
                </a:cxn>
                <a:cxn ang="0">
                  <a:pos x="T2" y="T3"/>
                </a:cxn>
                <a:cxn ang="0">
                  <a:pos x="T4" y="T5"/>
                </a:cxn>
                <a:cxn ang="0">
                  <a:pos x="T6" y="T7"/>
                </a:cxn>
                <a:cxn ang="0">
                  <a:pos x="T8" y="T9"/>
                </a:cxn>
                <a:cxn ang="0">
                  <a:pos x="T10" y="T11"/>
                </a:cxn>
              </a:cxnLst>
              <a:rect l="0" t="0" r="r" b="b"/>
              <a:pathLst>
                <a:path w="157" h="214">
                  <a:moveTo>
                    <a:pt x="0" y="54"/>
                  </a:moveTo>
                  <a:lnTo>
                    <a:pt x="74" y="81"/>
                  </a:lnTo>
                  <a:lnTo>
                    <a:pt x="46" y="121"/>
                  </a:lnTo>
                  <a:lnTo>
                    <a:pt x="157" y="214"/>
                  </a:lnTo>
                  <a:lnTo>
                    <a:pt x="78" y="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192" name="Freeform 28"/>
            <p:cNvSpPr>
              <a:spLocks/>
            </p:cNvSpPr>
            <p:nvPr/>
          </p:nvSpPr>
          <p:spPr bwMode="auto">
            <a:xfrm>
              <a:off x="3440113" y="2784476"/>
              <a:ext cx="244475" cy="339725"/>
            </a:xfrm>
            <a:custGeom>
              <a:avLst/>
              <a:gdLst>
                <a:gd name="T0" fmla="*/ 154 w 154"/>
                <a:gd name="T1" fmla="*/ 54 h 214"/>
                <a:gd name="T2" fmla="*/ 77 w 154"/>
                <a:gd name="T3" fmla="*/ 0 h 214"/>
                <a:gd name="T4" fmla="*/ 0 w 154"/>
                <a:gd name="T5" fmla="*/ 214 h 214"/>
                <a:gd name="T6" fmla="*/ 109 w 154"/>
                <a:gd name="T7" fmla="*/ 121 h 214"/>
                <a:gd name="T8" fmla="*/ 80 w 154"/>
                <a:gd name="T9" fmla="*/ 81 h 214"/>
                <a:gd name="T10" fmla="*/ 154 w 154"/>
                <a:gd name="T11" fmla="*/ 54 h 214"/>
              </a:gdLst>
              <a:ahLst/>
              <a:cxnLst>
                <a:cxn ang="0">
                  <a:pos x="T0" y="T1"/>
                </a:cxn>
                <a:cxn ang="0">
                  <a:pos x="T2" y="T3"/>
                </a:cxn>
                <a:cxn ang="0">
                  <a:pos x="T4" y="T5"/>
                </a:cxn>
                <a:cxn ang="0">
                  <a:pos x="T6" y="T7"/>
                </a:cxn>
                <a:cxn ang="0">
                  <a:pos x="T8" y="T9"/>
                </a:cxn>
                <a:cxn ang="0">
                  <a:pos x="T10" y="T11"/>
                </a:cxn>
              </a:cxnLst>
              <a:rect l="0" t="0" r="r" b="b"/>
              <a:pathLst>
                <a:path w="154" h="214">
                  <a:moveTo>
                    <a:pt x="154" y="54"/>
                  </a:moveTo>
                  <a:lnTo>
                    <a:pt x="77" y="0"/>
                  </a:lnTo>
                  <a:lnTo>
                    <a:pt x="0" y="214"/>
                  </a:lnTo>
                  <a:lnTo>
                    <a:pt x="109" y="121"/>
                  </a:lnTo>
                  <a:lnTo>
                    <a:pt x="80" y="81"/>
                  </a:lnTo>
                  <a:lnTo>
                    <a:pt x="154"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193" name="Freeform 29"/>
            <p:cNvSpPr>
              <a:spLocks/>
            </p:cNvSpPr>
            <p:nvPr/>
          </p:nvSpPr>
          <p:spPr bwMode="auto">
            <a:xfrm>
              <a:off x="3594100" y="2300288"/>
              <a:ext cx="295275" cy="582613"/>
            </a:xfrm>
            <a:custGeom>
              <a:avLst/>
              <a:gdLst>
                <a:gd name="T0" fmla="*/ 111 w 111"/>
                <a:gd name="T1" fmla="*/ 220 h 220"/>
                <a:gd name="T2" fmla="*/ 66 w 111"/>
                <a:gd name="T3" fmla="*/ 194 h 220"/>
                <a:gd name="T4" fmla="*/ 72 w 111"/>
                <a:gd name="T5" fmla="*/ 212 h 220"/>
                <a:gd name="T6" fmla="*/ 33 w 111"/>
                <a:gd name="T7" fmla="*/ 179 h 220"/>
                <a:gd name="T8" fmla="*/ 3 w 111"/>
                <a:gd name="T9" fmla="*/ 55 h 220"/>
                <a:gd name="T10" fmla="*/ 9 w 111"/>
                <a:gd name="T11" fmla="*/ 26 h 220"/>
                <a:gd name="T12" fmla="*/ 22 w 111"/>
                <a:gd name="T13" fmla="*/ 8 h 220"/>
                <a:gd name="T14" fmla="*/ 34 w 111"/>
                <a:gd name="T15" fmla="*/ 1 h 220"/>
                <a:gd name="T16" fmla="*/ 51 w 111"/>
                <a:gd name="T17" fmla="*/ 5 h 220"/>
                <a:gd name="T18" fmla="*/ 77 w 111"/>
                <a:gd name="T19" fmla="*/ 39 h 220"/>
                <a:gd name="T20" fmla="*/ 95 w 111"/>
                <a:gd name="T21" fmla="*/ 171 h 220"/>
                <a:gd name="T22" fmla="*/ 111 w 111"/>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220">
                  <a:moveTo>
                    <a:pt x="111" y="220"/>
                  </a:moveTo>
                  <a:cubicBezTo>
                    <a:pt x="96" y="215"/>
                    <a:pt x="80" y="201"/>
                    <a:pt x="66" y="194"/>
                  </a:cubicBezTo>
                  <a:cubicBezTo>
                    <a:pt x="67" y="198"/>
                    <a:pt x="69" y="209"/>
                    <a:pt x="72" y="212"/>
                  </a:cubicBezTo>
                  <a:cubicBezTo>
                    <a:pt x="56" y="206"/>
                    <a:pt x="43" y="193"/>
                    <a:pt x="33" y="179"/>
                  </a:cubicBezTo>
                  <a:cubicBezTo>
                    <a:pt x="8" y="143"/>
                    <a:pt x="0" y="98"/>
                    <a:pt x="3" y="55"/>
                  </a:cubicBezTo>
                  <a:cubicBezTo>
                    <a:pt x="3" y="45"/>
                    <a:pt x="5" y="35"/>
                    <a:pt x="9" y="26"/>
                  </a:cubicBezTo>
                  <a:cubicBezTo>
                    <a:pt x="12" y="19"/>
                    <a:pt x="16" y="13"/>
                    <a:pt x="22" y="8"/>
                  </a:cubicBezTo>
                  <a:cubicBezTo>
                    <a:pt x="25" y="5"/>
                    <a:pt x="29" y="2"/>
                    <a:pt x="34" y="1"/>
                  </a:cubicBezTo>
                  <a:cubicBezTo>
                    <a:pt x="40" y="0"/>
                    <a:pt x="46" y="2"/>
                    <a:pt x="51" y="5"/>
                  </a:cubicBezTo>
                  <a:cubicBezTo>
                    <a:pt x="64" y="12"/>
                    <a:pt x="72" y="25"/>
                    <a:pt x="77" y="39"/>
                  </a:cubicBezTo>
                  <a:cubicBezTo>
                    <a:pt x="93" y="81"/>
                    <a:pt x="89" y="127"/>
                    <a:pt x="95" y="171"/>
                  </a:cubicBezTo>
                  <a:cubicBezTo>
                    <a:pt x="97" y="188"/>
                    <a:pt x="101" y="206"/>
                    <a:pt x="111" y="22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94" name="Freeform 30"/>
            <p:cNvSpPr>
              <a:spLocks/>
            </p:cNvSpPr>
            <p:nvPr/>
          </p:nvSpPr>
          <p:spPr bwMode="auto">
            <a:xfrm>
              <a:off x="3173413" y="1962151"/>
              <a:ext cx="533400" cy="804863"/>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55" y="0"/>
                    <a:pt x="0" y="56"/>
                    <a:pt x="0" y="100"/>
                  </a:cubicBezTo>
                  <a:cubicBezTo>
                    <a:pt x="0" y="204"/>
                    <a:pt x="0" y="204"/>
                    <a:pt x="0" y="204"/>
                  </a:cubicBezTo>
                  <a:cubicBezTo>
                    <a:pt x="0" y="249"/>
                    <a:pt x="55" y="304"/>
                    <a:pt x="100" y="304"/>
                  </a:cubicBezTo>
                  <a:cubicBezTo>
                    <a:pt x="144" y="304"/>
                    <a:pt x="200" y="249"/>
                    <a:pt x="200" y="204"/>
                  </a:cubicBezTo>
                  <a:cubicBezTo>
                    <a:pt x="200" y="100"/>
                    <a:pt x="200" y="100"/>
                    <a:pt x="200" y="100"/>
                  </a:cubicBezTo>
                  <a:cubicBezTo>
                    <a:pt x="200" y="56"/>
                    <a:pt x="144" y="0"/>
                    <a:pt x="100" y="0"/>
                  </a:cubicBezTo>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5" name="Freeform 31"/>
            <p:cNvSpPr>
              <a:spLocks/>
            </p:cNvSpPr>
            <p:nvPr/>
          </p:nvSpPr>
          <p:spPr bwMode="auto">
            <a:xfrm>
              <a:off x="3343275" y="2601913"/>
              <a:ext cx="192088" cy="85725"/>
            </a:xfrm>
            <a:custGeom>
              <a:avLst/>
              <a:gdLst>
                <a:gd name="T0" fmla="*/ 72 w 72"/>
                <a:gd name="T1" fmla="*/ 0 h 32"/>
                <a:gd name="T2" fmla="*/ 36 w 72"/>
                <a:gd name="T3" fmla="*/ 32 h 32"/>
                <a:gd name="T4" fmla="*/ 0 w 72"/>
                <a:gd name="T5" fmla="*/ 0 h 32"/>
                <a:gd name="T6" fmla="*/ 72 w 72"/>
                <a:gd name="T7" fmla="*/ 0 h 32"/>
              </a:gdLst>
              <a:ahLst/>
              <a:cxnLst>
                <a:cxn ang="0">
                  <a:pos x="T0" y="T1"/>
                </a:cxn>
                <a:cxn ang="0">
                  <a:pos x="T2" y="T3"/>
                </a:cxn>
                <a:cxn ang="0">
                  <a:pos x="T4" y="T5"/>
                </a:cxn>
                <a:cxn ang="0">
                  <a:pos x="T6" y="T7"/>
                </a:cxn>
              </a:cxnLst>
              <a:rect l="0" t="0" r="r" b="b"/>
              <a:pathLst>
                <a:path w="72" h="32">
                  <a:moveTo>
                    <a:pt x="72" y="0"/>
                  </a:moveTo>
                  <a:cubicBezTo>
                    <a:pt x="72" y="18"/>
                    <a:pt x="56" y="32"/>
                    <a:pt x="36" y="32"/>
                  </a:cubicBezTo>
                  <a:cubicBezTo>
                    <a:pt x="16" y="32"/>
                    <a:pt x="0" y="18"/>
                    <a:pt x="0" y="0"/>
                  </a:cubicBezTo>
                  <a:lnTo>
                    <a:pt x="72" y="0"/>
                  </a:lnTo>
                  <a:close/>
                </a:path>
              </a:pathLst>
            </a:custGeom>
            <a:solidFill>
              <a:schemeClr val="accent2"/>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6" name="Freeform 32"/>
            <p:cNvSpPr>
              <a:spLocks/>
            </p:cNvSpPr>
            <p:nvPr/>
          </p:nvSpPr>
          <p:spPr bwMode="auto">
            <a:xfrm>
              <a:off x="3357563" y="2601913"/>
              <a:ext cx="158750" cy="31750"/>
            </a:xfrm>
            <a:custGeom>
              <a:avLst/>
              <a:gdLst>
                <a:gd name="T0" fmla="*/ 56 w 60"/>
                <a:gd name="T1" fmla="*/ 12 h 12"/>
                <a:gd name="T2" fmla="*/ 4 w 60"/>
                <a:gd name="T3" fmla="*/ 12 h 12"/>
                <a:gd name="T4" fmla="*/ 0 w 60"/>
                <a:gd name="T5" fmla="*/ 8 h 12"/>
                <a:gd name="T6" fmla="*/ 0 w 60"/>
                <a:gd name="T7" fmla="*/ 0 h 12"/>
                <a:gd name="T8" fmla="*/ 60 w 60"/>
                <a:gd name="T9" fmla="*/ 0 h 12"/>
                <a:gd name="T10" fmla="*/ 60 w 60"/>
                <a:gd name="T11" fmla="*/ 8 h 12"/>
                <a:gd name="T12" fmla="*/ 56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6" y="12"/>
                  </a:moveTo>
                  <a:cubicBezTo>
                    <a:pt x="4" y="12"/>
                    <a:pt x="4" y="12"/>
                    <a:pt x="4" y="12"/>
                  </a:cubicBezTo>
                  <a:cubicBezTo>
                    <a:pt x="2" y="12"/>
                    <a:pt x="0" y="11"/>
                    <a:pt x="0" y="8"/>
                  </a:cubicBezTo>
                  <a:cubicBezTo>
                    <a:pt x="0" y="0"/>
                    <a:pt x="0" y="0"/>
                    <a:pt x="0" y="0"/>
                  </a:cubicBezTo>
                  <a:cubicBezTo>
                    <a:pt x="60" y="0"/>
                    <a:pt x="60" y="0"/>
                    <a:pt x="60" y="0"/>
                  </a:cubicBezTo>
                  <a:cubicBezTo>
                    <a:pt x="60" y="8"/>
                    <a:pt x="60" y="8"/>
                    <a:pt x="60" y="8"/>
                  </a:cubicBezTo>
                  <a:cubicBezTo>
                    <a:pt x="60" y="11"/>
                    <a:pt x="58" y="12"/>
                    <a:pt x="56"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7" name="Freeform 33"/>
            <p:cNvSpPr>
              <a:spLocks/>
            </p:cNvSpPr>
            <p:nvPr/>
          </p:nvSpPr>
          <p:spPr bwMode="auto">
            <a:xfrm>
              <a:off x="3065463" y="1882776"/>
              <a:ext cx="747713" cy="579438"/>
            </a:xfrm>
            <a:custGeom>
              <a:avLst/>
              <a:gdLst>
                <a:gd name="T0" fmla="*/ 140 w 280"/>
                <a:gd name="T1" fmla="*/ 0 h 219"/>
                <a:gd name="T2" fmla="*/ 44 w 280"/>
                <a:gd name="T3" fmla="*/ 219 h 219"/>
                <a:gd name="T4" fmla="*/ 140 w 280"/>
                <a:gd name="T5" fmla="*/ 73 h 219"/>
                <a:gd name="T6" fmla="*/ 236 w 280"/>
                <a:gd name="T7" fmla="*/ 219 h 219"/>
                <a:gd name="T8" fmla="*/ 140 w 280"/>
                <a:gd name="T9" fmla="*/ 0 h 219"/>
              </a:gdLst>
              <a:ahLst/>
              <a:cxnLst>
                <a:cxn ang="0">
                  <a:pos x="T0" y="T1"/>
                </a:cxn>
                <a:cxn ang="0">
                  <a:pos x="T2" y="T3"/>
                </a:cxn>
                <a:cxn ang="0">
                  <a:pos x="T4" y="T5"/>
                </a:cxn>
                <a:cxn ang="0">
                  <a:pos x="T6" y="T7"/>
                </a:cxn>
                <a:cxn ang="0">
                  <a:pos x="T8" y="T9"/>
                </a:cxn>
              </a:cxnLst>
              <a:rect l="0" t="0" r="r" b="b"/>
              <a:pathLst>
                <a:path w="280" h="219">
                  <a:moveTo>
                    <a:pt x="140" y="0"/>
                  </a:moveTo>
                  <a:cubicBezTo>
                    <a:pt x="0" y="0"/>
                    <a:pt x="6" y="189"/>
                    <a:pt x="44" y="219"/>
                  </a:cubicBezTo>
                  <a:cubicBezTo>
                    <a:pt x="44" y="219"/>
                    <a:pt x="9" y="73"/>
                    <a:pt x="140" y="73"/>
                  </a:cubicBezTo>
                  <a:cubicBezTo>
                    <a:pt x="270" y="73"/>
                    <a:pt x="236" y="219"/>
                    <a:pt x="236" y="219"/>
                  </a:cubicBezTo>
                  <a:cubicBezTo>
                    <a:pt x="273" y="189"/>
                    <a:pt x="280" y="0"/>
                    <a:pt x="140" y="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98" name="Freeform 34"/>
            <p:cNvSpPr>
              <a:spLocks/>
            </p:cNvSpPr>
            <p:nvPr/>
          </p:nvSpPr>
          <p:spPr bwMode="auto">
            <a:xfrm>
              <a:off x="3119438" y="2338388"/>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99" name="Freeform 35"/>
            <p:cNvSpPr>
              <a:spLocks/>
            </p:cNvSpPr>
            <p:nvPr/>
          </p:nvSpPr>
          <p:spPr bwMode="auto">
            <a:xfrm>
              <a:off x="3652838" y="2338388"/>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200" name="Freeform 36"/>
            <p:cNvSpPr>
              <a:spLocks/>
            </p:cNvSpPr>
            <p:nvPr/>
          </p:nvSpPr>
          <p:spPr bwMode="auto">
            <a:xfrm>
              <a:off x="3090863" y="1808163"/>
              <a:ext cx="644525" cy="531813"/>
            </a:xfrm>
            <a:custGeom>
              <a:avLst/>
              <a:gdLst>
                <a:gd name="T0" fmla="*/ 205 w 242"/>
                <a:gd name="T1" fmla="*/ 185 h 201"/>
                <a:gd name="T2" fmla="*/ 185 w 242"/>
                <a:gd name="T3" fmla="*/ 160 h 201"/>
                <a:gd name="T4" fmla="*/ 242 w 242"/>
                <a:gd name="T5" fmla="*/ 181 h 201"/>
                <a:gd name="T6" fmla="*/ 203 w 242"/>
                <a:gd name="T7" fmla="*/ 70 h 201"/>
                <a:gd name="T8" fmla="*/ 36 w 242"/>
                <a:gd name="T9" fmla="*/ 116 h 201"/>
                <a:gd name="T10" fmla="*/ 31 w 242"/>
                <a:gd name="T11" fmla="*/ 200 h 201"/>
                <a:gd name="T12" fmla="*/ 92 w 242"/>
                <a:gd name="T13" fmla="*/ 122 h 201"/>
                <a:gd name="T14" fmla="*/ 152 w 242"/>
                <a:gd name="T15" fmla="*/ 173 h 201"/>
                <a:gd name="T16" fmla="*/ 134 w 242"/>
                <a:gd name="T17" fmla="*/ 143 h 201"/>
                <a:gd name="T18" fmla="*/ 205 w 242"/>
                <a:gd name="T19"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01">
                  <a:moveTo>
                    <a:pt x="205" y="185"/>
                  </a:moveTo>
                  <a:cubicBezTo>
                    <a:pt x="196" y="177"/>
                    <a:pt x="189" y="169"/>
                    <a:pt x="185" y="160"/>
                  </a:cubicBezTo>
                  <a:cubicBezTo>
                    <a:pt x="200" y="173"/>
                    <a:pt x="223" y="181"/>
                    <a:pt x="242" y="181"/>
                  </a:cubicBezTo>
                  <a:cubicBezTo>
                    <a:pt x="217" y="145"/>
                    <a:pt x="228" y="83"/>
                    <a:pt x="203" y="70"/>
                  </a:cubicBezTo>
                  <a:cubicBezTo>
                    <a:pt x="74" y="0"/>
                    <a:pt x="36" y="116"/>
                    <a:pt x="36" y="116"/>
                  </a:cubicBezTo>
                  <a:cubicBezTo>
                    <a:pt x="36" y="116"/>
                    <a:pt x="0" y="201"/>
                    <a:pt x="31" y="200"/>
                  </a:cubicBezTo>
                  <a:cubicBezTo>
                    <a:pt x="51" y="199"/>
                    <a:pt x="76" y="155"/>
                    <a:pt x="92" y="122"/>
                  </a:cubicBezTo>
                  <a:cubicBezTo>
                    <a:pt x="106" y="143"/>
                    <a:pt x="128" y="163"/>
                    <a:pt x="152" y="173"/>
                  </a:cubicBezTo>
                  <a:cubicBezTo>
                    <a:pt x="142" y="164"/>
                    <a:pt x="136" y="153"/>
                    <a:pt x="134" y="143"/>
                  </a:cubicBezTo>
                  <a:cubicBezTo>
                    <a:pt x="151" y="162"/>
                    <a:pt x="178" y="178"/>
                    <a:pt x="205" y="185"/>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grpSp>
        <p:nvGrpSpPr>
          <p:cNvPr id="201" name="Group 378"/>
          <p:cNvGrpSpPr/>
          <p:nvPr/>
        </p:nvGrpSpPr>
        <p:grpSpPr>
          <a:xfrm>
            <a:off x="128899" y="2153582"/>
            <a:ext cx="684471" cy="684471"/>
            <a:chOff x="4611688" y="1933575"/>
            <a:chExt cx="1330325" cy="1330325"/>
          </a:xfrm>
        </p:grpSpPr>
        <p:sp>
          <p:nvSpPr>
            <p:cNvPr id="202" name="Oval 133"/>
            <p:cNvSpPr>
              <a:spLocks noChangeArrowheads="1"/>
            </p:cNvSpPr>
            <p:nvPr/>
          </p:nvSpPr>
          <p:spPr bwMode="auto">
            <a:xfrm>
              <a:off x="4611688" y="1933575"/>
              <a:ext cx="1330325" cy="133032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203" name="Freeform 134"/>
            <p:cNvSpPr>
              <a:spLocks/>
            </p:cNvSpPr>
            <p:nvPr/>
          </p:nvSpPr>
          <p:spPr bwMode="auto">
            <a:xfrm>
              <a:off x="5035551" y="2840038"/>
              <a:ext cx="98425" cy="98425"/>
            </a:xfrm>
            <a:custGeom>
              <a:avLst/>
              <a:gdLst>
                <a:gd name="T0" fmla="*/ 26 w 26"/>
                <a:gd name="T1" fmla="*/ 26 h 26"/>
                <a:gd name="T2" fmla="*/ 0 w 26"/>
                <a:gd name="T3" fmla="*/ 26 h 26"/>
                <a:gd name="T4" fmla="*/ 0 w 26"/>
                <a:gd name="T5" fmla="*/ 6 h 26"/>
                <a:gd name="T6" fmla="*/ 6 w 26"/>
                <a:gd name="T7" fmla="*/ 0 h 26"/>
                <a:gd name="T8" fmla="*/ 19 w 26"/>
                <a:gd name="T9" fmla="*/ 0 h 26"/>
                <a:gd name="T10" fmla="*/ 26 w 26"/>
                <a:gd name="T11" fmla="*/ 6 h 26"/>
                <a:gd name="T12" fmla="*/ 26 w 26"/>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6" y="26"/>
                  </a:moveTo>
                  <a:cubicBezTo>
                    <a:pt x="0" y="26"/>
                    <a:pt x="0" y="26"/>
                    <a:pt x="0" y="26"/>
                  </a:cubicBezTo>
                  <a:cubicBezTo>
                    <a:pt x="0" y="6"/>
                    <a:pt x="0" y="6"/>
                    <a:pt x="0" y="6"/>
                  </a:cubicBezTo>
                  <a:cubicBezTo>
                    <a:pt x="0" y="3"/>
                    <a:pt x="3" y="0"/>
                    <a:pt x="6" y="0"/>
                  </a:cubicBezTo>
                  <a:cubicBezTo>
                    <a:pt x="19" y="0"/>
                    <a:pt x="19" y="0"/>
                    <a:pt x="19" y="0"/>
                  </a:cubicBezTo>
                  <a:cubicBezTo>
                    <a:pt x="23" y="0"/>
                    <a:pt x="26" y="3"/>
                    <a:pt x="26" y="6"/>
                  </a:cubicBezTo>
                  <a:lnTo>
                    <a:pt x="26" y="2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204" name="Freeform 135"/>
            <p:cNvSpPr>
              <a:spLocks/>
            </p:cNvSpPr>
            <p:nvPr/>
          </p:nvSpPr>
          <p:spPr bwMode="auto">
            <a:xfrm>
              <a:off x="5178426" y="2741613"/>
              <a:ext cx="98425" cy="196850"/>
            </a:xfrm>
            <a:custGeom>
              <a:avLst/>
              <a:gdLst>
                <a:gd name="T0" fmla="*/ 26 w 26"/>
                <a:gd name="T1" fmla="*/ 52 h 52"/>
                <a:gd name="T2" fmla="*/ 0 w 26"/>
                <a:gd name="T3" fmla="*/ 52 h 52"/>
                <a:gd name="T4" fmla="*/ 0 w 26"/>
                <a:gd name="T5" fmla="*/ 7 h 52"/>
                <a:gd name="T6" fmla="*/ 7 w 26"/>
                <a:gd name="T7" fmla="*/ 0 h 52"/>
                <a:gd name="T8" fmla="*/ 20 w 26"/>
                <a:gd name="T9" fmla="*/ 0 h 52"/>
                <a:gd name="T10" fmla="*/ 26 w 26"/>
                <a:gd name="T11" fmla="*/ 7 h 52"/>
                <a:gd name="T12" fmla="*/ 26 w 26"/>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26" h="52">
                  <a:moveTo>
                    <a:pt x="26" y="52"/>
                  </a:moveTo>
                  <a:cubicBezTo>
                    <a:pt x="0" y="52"/>
                    <a:pt x="0" y="52"/>
                    <a:pt x="0" y="52"/>
                  </a:cubicBezTo>
                  <a:cubicBezTo>
                    <a:pt x="0" y="7"/>
                    <a:pt x="0" y="7"/>
                    <a:pt x="0" y="7"/>
                  </a:cubicBezTo>
                  <a:cubicBezTo>
                    <a:pt x="0" y="3"/>
                    <a:pt x="3" y="0"/>
                    <a:pt x="7" y="0"/>
                  </a:cubicBezTo>
                  <a:cubicBezTo>
                    <a:pt x="20" y="0"/>
                    <a:pt x="20" y="0"/>
                    <a:pt x="20" y="0"/>
                  </a:cubicBezTo>
                  <a:cubicBezTo>
                    <a:pt x="23" y="0"/>
                    <a:pt x="26" y="3"/>
                    <a:pt x="26" y="7"/>
                  </a:cubicBezTo>
                  <a:lnTo>
                    <a:pt x="26" y="5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205" name="Freeform 136"/>
            <p:cNvSpPr>
              <a:spLocks/>
            </p:cNvSpPr>
            <p:nvPr/>
          </p:nvSpPr>
          <p:spPr bwMode="auto">
            <a:xfrm>
              <a:off x="5326063" y="2647950"/>
              <a:ext cx="95250" cy="290513"/>
            </a:xfrm>
            <a:custGeom>
              <a:avLst/>
              <a:gdLst>
                <a:gd name="T0" fmla="*/ 25 w 25"/>
                <a:gd name="T1" fmla="*/ 77 h 77"/>
                <a:gd name="T2" fmla="*/ 0 w 25"/>
                <a:gd name="T3" fmla="*/ 77 h 77"/>
                <a:gd name="T4" fmla="*/ 0 w 25"/>
                <a:gd name="T5" fmla="*/ 6 h 77"/>
                <a:gd name="T6" fmla="*/ 6 w 25"/>
                <a:gd name="T7" fmla="*/ 0 h 77"/>
                <a:gd name="T8" fmla="*/ 19 w 25"/>
                <a:gd name="T9" fmla="*/ 0 h 77"/>
                <a:gd name="T10" fmla="*/ 25 w 25"/>
                <a:gd name="T11" fmla="*/ 6 h 77"/>
                <a:gd name="T12" fmla="*/ 25 w 25"/>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25" h="77">
                  <a:moveTo>
                    <a:pt x="25" y="77"/>
                  </a:moveTo>
                  <a:cubicBezTo>
                    <a:pt x="0" y="77"/>
                    <a:pt x="0" y="77"/>
                    <a:pt x="0" y="77"/>
                  </a:cubicBezTo>
                  <a:cubicBezTo>
                    <a:pt x="0" y="6"/>
                    <a:pt x="0" y="6"/>
                    <a:pt x="0" y="6"/>
                  </a:cubicBezTo>
                  <a:cubicBezTo>
                    <a:pt x="0" y="3"/>
                    <a:pt x="3" y="0"/>
                    <a:pt x="6" y="0"/>
                  </a:cubicBezTo>
                  <a:cubicBezTo>
                    <a:pt x="19" y="0"/>
                    <a:pt x="19" y="0"/>
                    <a:pt x="19" y="0"/>
                  </a:cubicBezTo>
                  <a:cubicBezTo>
                    <a:pt x="23" y="0"/>
                    <a:pt x="25" y="3"/>
                    <a:pt x="25" y="6"/>
                  </a:cubicBezTo>
                  <a:lnTo>
                    <a:pt x="25" y="7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id-ID" sz="1350"/>
            </a:p>
          </p:txBody>
        </p:sp>
        <p:sp>
          <p:nvSpPr>
            <p:cNvPr id="206" name="Freeform 137"/>
            <p:cNvSpPr>
              <a:spLocks/>
            </p:cNvSpPr>
            <p:nvPr/>
          </p:nvSpPr>
          <p:spPr bwMode="auto">
            <a:xfrm>
              <a:off x="5470526" y="2549525"/>
              <a:ext cx="98425" cy="388938"/>
            </a:xfrm>
            <a:custGeom>
              <a:avLst/>
              <a:gdLst>
                <a:gd name="T0" fmla="*/ 26 w 26"/>
                <a:gd name="T1" fmla="*/ 103 h 103"/>
                <a:gd name="T2" fmla="*/ 0 w 26"/>
                <a:gd name="T3" fmla="*/ 103 h 103"/>
                <a:gd name="T4" fmla="*/ 0 w 26"/>
                <a:gd name="T5" fmla="*/ 7 h 103"/>
                <a:gd name="T6" fmla="*/ 7 w 26"/>
                <a:gd name="T7" fmla="*/ 0 h 103"/>
                <a:gd name="T8" fmla="*/ 19 w 26"/>
                <a:gd name="T9" fmla="*/ 0 h 103"/>
                <a:gd name="T10" fmla="*/ 26 w 26"/>
                <a:gd name="T11" fmla="*/ 7 h 103"/>
                <a:gd name="T12" fmla="*/ 26 w 26"/>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26" h="103">
                  <a:moveTo>
                    <a:pt x="26" y="103"/>
                  </a:moveTo>
                  <a:cubicBezTo>
                    <a:pt x="0" y="103"/>
                    <a:pt x="0" y="103"/>
                    <a:pt x="0" y="103"/>
                  </a:cubicBezTo>
                  <a:cubicBezTo>
                    <a:pt x="0" y="7"/>
                    <a:pt x="0" y="7"/>
                    <a:pt x="0" y="7"/>
                  </a:cubicBezTo>
                  <a:cubicBezTo>
                    <a:pt x="0" y="3"/>
                    <a:pt x="3" y="0"/>
                    <a:pt x="7" y="0"/>
                  </a:cubicBezTo>
                  <a:cubicBezTo>
                    <a:pt x="19" y="0"/>
                    <a:pt x="19" y="0"/>
                    <a:pt x="19" y="0"/>
                  </a:cubicBezTo>
                  <a:cubicBezTo>
                    <a:pt x="23" y="0"/>
                    <a:pt x="26" y="3"/>
                    <a:pt x="26" y="7"/>
                  </a:cubicBezTo>
                  <a:lnTo>
                    <a:pt x="26" y="10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id-ID" sz="1350"/>
            </a:p>
          </p:txBody>
        </p:sp>
        <p:sp>
          <p:nvSpPr>
            <p:cNvPr id="207" name="Freeform 138"/>
            <p:cNvSpPr>
              <a:spLocks/>
            </p:cNvSpPr>
            <p:nvPr/>
          </p:nvSpPr>
          <p:spPr bwMode="auto">
            <a:xfrm>
              <a:off x="4891088" y="2212975"/>
              <a:ext cx="771525" cy="771525"/>
            </a:xfrm>
            <a:custGeom>
              <a:avLst/>
              <a:gdLst>
                <a:gd name="T0" fmla="*/ 198 w 204"/>
                <a:gd name="T1" fmla="*/ 192 h 204"/>
                <a:gd name="T2" fmla="*/ 12 w 204"/>
                <a:gd name="T3" fmla="*/ 192 h 204"/>
                <a:gd name="T4" fmla="*/ 12 w 204"/>
                <a:gd name="T5" fmla="*/ 6 h 204"/>
                <a:gd name="T6" fmla="*/ 6 w 204"/>
                <a:gd name="T7" fmla="*/ 0 h 204"/>
                <a:gd name="T8" fmla="*/ 0 w 204"/>
                <a:gd name="T9" fmla="*/ 6 h 204"/>
                <a:gd name="T10" fmla="*/ 0 w 204"/>
                <a:gd name="T11" fmla="*/ 204 h 204"/>
                <a:gd name="T12" fmla="*/ 198 w 204"/>
                <a:gd name="T13" fmla="*/ 204 h 204"/>
                <a:gd name="T14" fmla="*/ 204 w 204"/>
                <a:gd name="T15" fmla="*/ 198 h 204"/>
                <a:gd name="T16" fmla="*/ 198 w 204"/>
                <a:gd name="T17" fmla="*/ 19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 h="204">
                  <a:moveTo>
                    <a:pt x="198" y="192"/>
                  </a:moveTo>
                  <a:cubicBezTo>
                    <a:pt x="12" y="192"/>
                    <a:pt x="12" y="192"/>
                    <a:pt x="12" y="192"/>
                  </a:cubicBezTo>
                  <a:cubicBezTo>
                    <a:pt x="12" y="6"/>
                    <a:pt x="12" y="6"/>
                    <a:pt x="12" y="6"/>
                  </a:cubicBezTo>
                  <a:cubicBezTo>
                    <a:pt x="12" y="2"/>
                    <a:pt x="10" y="0"/>
                    <a:pt x="6" y="0"/>
                  </a:cubicBezTo>
                  <a:cubicBezTo>
                    <a:pt x="2" y="0"/>
                    <a:pt x="0" y="2"/>
                    <a:pt x="0" y="6"/>
                  </a:cubicBezTo>
                  <a:cubicBezTo>
                    <a:pt x="0" y="204"/>
                    <a:pt x="0" y="204"/>
                    <a:pt x="0" y="204"/>
                  </a:cubicBezTo>
                  <a:cubicBezTo>
                    <a:pt x="198" y="204"/>
                    <a:pt x="198" y="204"/>
                    <a:pt x="198" y="204"/>
                  </a:cubicBezTo>
                  <a:cubicBezTo>
                    <a:pt x="202" y="204"/>
                    <a:pt x="204" y="202"/>
                    <a:pt x="204" y="198"/>
                  </a:cubicBezTo>
                  <a:cubicBezTo>
                    <a:pt x="204" y="194"/>
                    <a:pt x="202" y="192"/>
                    <a:pt x="198" y="192"/>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208" name="Freeform 139"/>
            <p:cNvSpPr>
              <a:spLocks/>
            </p:cNvSpPr>
            <p:nvPr/>
          </p:nvSpPr>
          <p:spPr bwMode="auto">
            <a:xfrm>
              <a:off x="5046663" y="2257425"/>
              <a:ext cx="407988" cy="401638"/>
            </a:xfrm>
            <a:custGeom>
              <a:avLst/>
              <a:gdLst>
                <a:gd name="T0" fmla="*/ 240 w 257"/>
                <a:gd name="T1" fmla="*/ 131 h 253"/>
                <a:gd name="T2" fmla="*/ 257 w 257"/>
                <a:gd name="T3" fmla="*/ 0 h 253"/>
                <a:gd name="T4" fmla="*/ 124 w 257"/>
                <a:gd name="T5" fmla="*/ 17 h 253"/>
                <a:gd name="T6" fmla="*/ 162 w 257"/>
                <a:gd name="T7" fmla="*/ 53 h 253"/>
                <a:gd name="T8" fmla="*/ 0 w 257"/>
                <a:gd name="T9" fmla="*/ 241 h 253"/>
                <a:gd name="T10" fmla="*/ 12 w 257"/>
                <a:gd name="T11" fmla="*/ 253 h 253"/>
                <a:gd name="T12" fmla="*/ 202 w 257"/>
                <a:gd name="T13" fmla="*/ 93 h 253"/>
                <a:gd name="T14" fmla="*/ 240 w 257"/>
                <a:gd name="T15" fmla="*/ 131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7" h="253">
                  <a:moveTo>
                    <a:pt x="240" y="131"/>
                  </a:moveTo>
                  <a:lnTo>
                    <a:pt x="257" y="0"/>
                  </a:lnTo>
                  <a:lnTo>
                    <a:pt x="124" y="17"/>
                  </a:lnTo>
                  <a:lnTo>
                    <a:pt x="162" y="53"/>
                  </a:lnTo>
                  <a:lnTo>
                    <a:pt x="0" y="241"/>
                  </a:lnTo>
                  <a:lnTo>
                    <a:pt x="12" y="253"/>
                  </a:lnTo>
                  <a:lnTo>
                    <a:pt x="202" y="93"/>
                  </a:lnTo>
                  <a:lnTo>
                    <a:pt x="240" y="13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id-ID" sz="1350"/>
            </a:p>
          </p:txBody>
        </p:sp>
      </p:grpSp>
      <p:grpSp>
        <p:nvGrpSpPr>
          <p:cNvPr id="209" name="Group 2"/>
          <p:cNvGrpSpPr/>
          <p:nvPr/>
        </p:nvGrpSpPr>
        <p:grpSpPr>
          <a:xfrm>
            <a:off x="376681" y="2933260"/>
            <a:ext cx="441075" cy="441075"/>
            <a:chOff x="1168576" y="2739659"/>
            <a:chExt cx="588100" cy="588100"/>
          </a:xfrm>
        </p:grpSpPr>
        <p:grpSp>
          <p:nvGrpSpPr>
            <p:cNvPr id="210" name="Group 386"/>
            <p:cNvGrpSpPr/>
            <p:nvPr/>
          </p:nvGrpSpPr>
          <p:grpSpPr>
            <a:xfrm>
              <a:off x="1168576" y="2739659"/>
              <a:ext cx="588100" cy="588100"/>
              <a:chOff x="890588" y="1938338"/>
              <a:chExt cx="1330325" cy="1330325"/>
            </a:xfrm>
          </p:grpSpPr>
          <p:sp>
            <p:nvSpPr>
              <p:cNvPr id="212" name="Oval 232"/>
              <p:cNvSpPr>
                <a:spLocks noChangeArrowheads="1"/>
              </p:cNvSpPr>
              <p:nvPr/>
            </p:nvSpPr>
            <p:spPr bwMode="auto">
              <a:xfrm>
                <a:off x="890588" y="1938338"/>
                <a:ext cx="1330325" cy="1330325"/>
              </a:xfrm>
              <a:prstGeom prst="ellipse">
                <a:avLst/>
              </a:prstGeom>
              <a:solidFill>
                <a:srgbClr val="00B9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213" name="Freeform 233"/>
              <p:cNvSpPr>
                <a:spLocks noEditPoints="1"/>
              </p:cNvSpPr>
              <p:nvPr/>
            </p:nvSpPr>
            <p:spPr bwMode="auto">
              <a:xfrm>
                <a:off x="1169988" y="2217738"/>
                <a:ext cx="771525" cy="771525"/>
              </a:xfrm>
              <a:custGeom>
                <a:avLst/>
                <a:gdLst>
                  <a:gd name="T0" fmla="*/ 102 w 204"/>
                  <a:gd name="T1" fmla="*/ 0 h 204"/>
                  <a:gd name="T2" fmla="*/ 0 w 204"/>
                  <a:gd name="T3" fmla="*/ 102 h 204"/>
                  <a:gd name="T4" fmla="*/ 102 w 204"/>
                  <a:gd name="T5" fmla="*/ 204 h 204"/>
                  <a:gd name="T6" fmla="*/ 204 w 204"/>
                  <a:gd name="T7" fmla="*/ 102 h 204"/>
                  <a:gd name="T8" fmla="*/ 102 w 204"/>
                  <a:gd name="T9" fmla="*/ 0 h 204"/>
                  <a:gd name="T10" fmla="*/ 102 w 204"/>
                  <a:gd name="T11" fmla="*/ 12 h 204"/>
                  <a:gd name="T12" fmla="*/ 192 w 204"/>
                  <a:gd name="T13" fmla="*/ 102 h 204"/>
                  <a:gd name="T14" fmla="*/ 102 w 204"/>
                  <a:gd name="T15" fmla="*/ 192 h 204"/>
                  <a:gd name="T16" fmla="*/ 12 w 204"/>
                  <a:gd name="T17" fmla="*/ 102 h 204"/>
                  <a:gd name="T18" fmla="*/ 102 w 204"/>
                  <a:gd name="T19"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04">
                    <a:moveTo>
                      <a:pt x="102" y="0"/>
                    </a:moveTo>
                    <a:cubicBezTo>
                      <a:pt x="45" y="0"/>
                      <a:pt x="0" y="45"/>
                      <a:pt x="0" y="102"/>
                    </a:cubicBezTo>
                    <a:cubicBezTo>
                      <a:pt x="0" y="159"/>
                      <a:pt x="45" y="204"/>
                      <a:pt x="102" y="204"/>
                    </a:cubicBezTo>
                    <a:cubicBezTo>
                      <a:pt x="159" y="204"/>
                      <a:pt x="204" y="159"/>
                      <a:pt x="204" y="102"/>
                    </a:cubicBezTo>
                    <a:cubicBezTo>
                      <a:pt x="204" y="45"/>
                      <a:pt x="159" y="0"/>
                      <a:pt x="102" y="0"/>
                    </a:cubicBezTo>
                    <a:close/>
                    <a:moveTo>
                      <a:pt x="102" y="12"/>
                    </a:moveTo>
                    <a:cubicBezTo>
                      <a:pt x="151" y="12"/>
                      <a:pt x="192" y="53"/>
                      <a:pt x="192" y="102"/>
                    </a:cubicBezTo>
                    <a:cubicBezTo>
                      <a:pt x="192" y="151"/>
                      <a:pt x="151" y="192"/>
                      <a:pt x="102" y="192"/>
                    </a:cubicBezTo>
                    <a:cubicBezTo>
                      <a:pt x="53" y="192"/>
                      <a:pt x="12" y="151"/>
                      <a:pt x="12" y="102"/>
                    </a:cubicBezTo>
                    <a:cubicBezTo>
                      <a:pt x="12" y="53"/>
                      <a:pt x="53" y="12"/>
                      <a:pt x="102" y="12"/>
                    </a:cubicBezTo>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id-ID" sz="1350"/>
              </a:p>
            </p:txBody>
          </p:sp>
          <p:sp>
            <p:nvSpPr>
              <p:cNvPr id="214" name="Oval 234"/>
              <p:cNvSpPr>
                <a:spLocks noChangeArrowheads="1"/>
              </p:cNvSpPr>
              <p:nvPr/>
            </p:nvSpPr>
            <p:spPr bwMode="auto">
              <a:xfrm>
                <a:off x="1216026" y="2262188"/>
                <a:ext cx="681038" cy="681038"/>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id-ID" sz="1350"/>
              </a:p>
            </p:txBody>
          </p:sp>
          <p:sp>
            <p:nvSpPr>
              <p:cNvPr id="215" name="Freeform 235"/>
              <p:cNvSpPr>
                <a:spLocks/>
              </p:cNvSpPr>
              <p:nvPr/>
            </p:nvSpPr>
            <p:spPr bwMode="auto">
              <a:xfrm>
                <a:off x="1216026" y="2262188"/>
                <a:ext cx="585788" cy="587375"/>
              </a:xfrm>
              <a:custGeom>
                <a:avLst/>
                <a:gdLst>
                  <a:gd name="T0" fmla="*/ 90 w 155"/>
                  <a:gd name="T1" fmla="*/ 0 h 155"/>
                  <a:gd name="T2" fmla="*/ 0 w 155"/>
                  <a:gd name="T3" fmla="*/ 90 h 155"/>
                  <a:gd name="T4" fmla="*/ 28 w 155"/>
                  <a:gd name="T5" fmla="*/ 155 h 155"/>
                  <a:gd name="T6" fmla="*/ 155 w 155"/>
                  <a:gd name="T7" fmla="*/ 28 h 155"/>
                  <a:gd name="T8" fmla="*/ 90 w 155"/>
                  <a:gd name="T9" fmla="*/ 0 h 155"/>
                </a:gdLst>
                <a:ahLst/>
                <a:cxnLst>
                  <a:cxn ang="0">
                    <a:pos x="T0" y="T1"/>
                  </a:cxn>
                  <a:cxn ang="0">
                    <a:pos x="T2" y="T3"/>
                  </a:cxn>
                  <a:cxn ang="0">
                    <a:pos x="T4" y="T5"/>
                  </a:cxn>
                  <a:cxn ang="0">
                    <a:pos x="T6" y="T7"/>
                  </a:cxn>
                  <a:cxn ang="0">
                    <a:pos x="T8" y="T9"/>
                  </a:cxn>
                </a:cxnLst>
                <a:rect l="0" t="0" r="r" b="b"/>
                <a:pathLst>
                  <a:path w="155" h="155">
                    <a:moveTo>
                      <a:pt x="90" y="0"/>
                    </a:moveTo>
                    <a:cubicBezTo>
                      <a:pt x="41" y="0"/>
                      <a:pt x="0" y="41"/>
                      <a:pt x="0" y="90"/>
                    </a:cubicBezTo>
                    <a:cubicBezTo>
                      <a:pt x="0" y="115"/>
                      <a:pt x="11" y="138"/>
                      <a:pt x="28" y="155"/>
                    </a:cubicBezTo>
                    <a:cubicBezTo>
                      <a:pt x="155" y="28"/>
                      <a:pt x="155" y="28"/>
                      <a:pt x="155" y="28"/>
                    </a:cubicBezTo>
                    <a:cubicBezTo>
                      <a:pt x="138" y="11"/>
                      <a:pt x="115" y="0"/>
                      <a:pt x="90" y="0"/>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id-ID" sz="1350"/>
              </a:p>
            </p:txBody>
          </p:sp>
          <p:sp>
            <p:nvSpPr>
              <p:cNvPr id="216" name="Freeform 236"/>
              <p:cNvSpPr>
                <a:spLocks/>
              </p:cNvSpPr>
              <p:nvPr/>
            </p:nvSpPr>
            <p:spPr bwMode="auto">
              <a:xfrm>
                <a:off x="1169988" y="2217738"/>
                <a:ext cx="665163" cy="665163"/>
              </a:xfrm>
              <a:custGeom>
                <a:avLst/>
                <a:gdLst>
                  <a:gd name="T0" fmla="*/ 12 w 176"/>
                  <a:gd name="T1" fmla="*/ 102 h 176"/>
                  <a:gd name="T2" fmla="*/ 102 w 176"/>
                  <a:gd name="T3" fmla="*/ 12 h 176"/>
                  <a:gd name="T4" fmla="*/ 167 w 176"/>
                  <a:gd name="T5" fmla="*/ 40 h 176"/>
                  <a:gd name="T6" fmla="*/ 176 w 176"/>
                  <a:gd name="T7" fmla="*/ 31 h 176"/>
                  <a:gd name="T8" fmla="*/ 102 w 176"/>
                  <a:gd name="T9" fmla="*/ 0 h 176"/>
                  <a:gd name="T10" fmla="*/ 0 w 176"/>
                  <a:gd name="T11" fmla="*/ 102 h 176"/>
                  <a:gd name="T12" fmla="*/ 31 w 176"/>
                  <a:gd name="T13" fmla="*/ 176 h 176"/>
                  <a:gd name="T14" fmla="*/ 40 w 176"/>
                  <a:gd name="T15" fmla="*/ 167 h 176"/>
                  <a:gd name="T16" fmla="*/ 12 w 176"/>
                  <a:gd name="T17" fmla="*/ 10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176">
                    <a:moveTo>
                      <a:pt x="12" y="102"/>
                    </a:moveTo>
                    <a:cubicBezTo>
                      <a:pt x="12" y="53"/>
                      <a:pt x="53" y="12"/>
                      <a:pt x="102" y="12"/>
                    </a:cubicBezTo>
                    <a:cubicBezTo>
                      <a:pt x="127" y="12"/>
                      <a:pt x="150" y="23"/>
                      <a:pt x="167" y="40"/>
                    </a:cubicBezTo>
                    <a:cubicBezTo>
                      <a:pt x="176" y="31"/>
                      <a:pt x="176" y="31"/>
                      <a:pt x="176" y="31"/>
                    </a:cubicBezTo>
                    <a:cubicBezTo>
                      <a:pt x="157" y="12"/>
                      <a:pt x="131" y="0"/>
                      <a:pt x="102" y="0"/>
                    </a:cubicBezTo>
                    <a:cubicBezTo>
                      <a:pt x="45" y="0"/>
                      <a:pt x="0" y="45"/>
                      <a:pt x="0" y="102"/>
                    </a:cubicBezTo>
                    <a:cubicBezTo>
                      <a:pt x="0" y="131"/>
                      <a:pt x="12" y="157"/>
                      <a:pt x="31" y="176"/>
                    </a:cubicBezTo>
                    <a:cubicBezTo>
                      <a:pt x="40" y="167"/>
                      <a:pt x="40" y="167"/>
                      <a:pt x="40" y="167"/>
                    </a:cubicBezTo>
                    <a:cubicBezTo>
                      <a:pt x="23" y="150"/>
                      <a:pt x="12" y="127"/>
                      <a:pt x="12" y="102"/>
                    </a:cubicBezTo>
                    <a:close/>
                  </a:path>
                </a:pathLst>
              </a:cu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20000"/>
              </a:bodyPr>
              <a:lstStyle/>
              <a:p>
                <a:endParaRPr lang="id-ID" sz="1350"/>
              </a:p>
            </p:txBody>
          </p:sp>
        </p:grpSp>
        <p:sp>
          <p:nvSpPr>
            <p:cNvPr id="211" name="TextBox 1"/>
            <p:cNvSpPr txBox="1"/>
            <p:nvPr/>
          </p:nvSpPr>
          <p:spPr>
            <a:xfrm>
              <a:off x="1371601" y="2848238"/>
              <a:ext cx="172994" cy="369332"/>
            </a:xfrm>
            <a:prstGeom prst="rect">
              <a:avLst/>
            </a:prstGeom>
            <a:noFill/>
          </p:spPr>
          <p:txBody>
            <a:bodyPr wrap="square" rtlCol="0" anchor="ctr" anchorCtr="0">
              <a:normAutofit fontScale="92500" lnSpcReduction="20000"/>
            </a:bodyPr>
            <a:lstStyle/>
            <a:p>
              <a:pPr algn="ctr"/>
              <a:r>
                <a:rPr lang="en-US" sz="1500" b="1" dirty="0">
                  <a:solidFill>
                    <a:schemeClr val="accent3">
                      <a:lumMod val="50000"/>
                    </a:schemeClr>
                  </a:solidFill>
                </a:rPr>
                <a:t>$</a:t>
              </a:r>
            </a:p>
          </p:txBody>
        </p:sp>
      </p:grpSp>
      <p:grpSp>
        <p:nvGrpSpPr>
          <p:cNvPr id="10" name="Groupe 9"/>
          <p:cNvGrpSpPr/>
          <p:nvPr/>
        </p:nvGrpSpPr>
        <p:grpSpPr>
          <a:xfrm>
            <a:off x="4571999" y="2343430"/>
            <a:ext cx="4504697" cy="942663"/>
            <a:chOff x="4571999" y="2343430"/>
            <a:chExt cx="4504697" cy="942663"/>
          </a:xfrm>
        </p:grpSpPr>
        <p:grpSp>
          <p:nvGrpSpPr>
            <p:cNvPr id="217" name="Groupe 216"/>
            <p:cNvGrpSpPr/>
            <p:nvPr/>
          </p:nvGrpSpPr>
          <p:grpSpPr>
            <a:xfrm>
              <a:off x="5514254" y="2507458"/>
              <a:ext cx="3562442" cy="733255"/>
              <a:chOff x="780504" y="9463"/>
              <a:chExt cx="3562442" cy="733255"/>
            </a:xfrm>
          </p:grpSpPr>
          <p:sp>
            <p:nvSpPr>
              <p:cNvPr id="221" name="Arrondir un rectangle avec un coin du même côté 220"/>
              <p:cNvSpPr/>
              <p:nvPr/>
            </p:nvSpPr>
            <p:spPr>
              <a:xfrm rot="5400000">
                <a:off x="2195097" y="-1405130"/>
                <a:ext cx="733255" cy="3562442"/>
              </a:xfrm>
              <a:prstGeom prst="round2SameRect">
                <a:avLst/>
              </a:prstGeom>
              <a:ln>
                <a:solidFill>
                  <a:srgbClr val="581D74"/>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2" name="Arrondir un rectangle avec un coin du même côté 4"/>
              <p:cNvSpPr/>
              <p:nvPr/>
            </p:nvSpPr>
            <p:spPr>
              <a:xfrm>
                <a:off x="780504" y="45258"/>
                <a:ext cx="3526647" cy="6616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fr-FR" sz="1400" kern="1200" dirty="0">
                    <a:solidFill>
                      <a:schemeClr val="tx1"/>
                    </a:solidFill>
                  </a:rPr>
                  <a:t>Profiter des hausses des marchés financiers, tout en limitant la perte en cas de baisse des cours</a:t>
                </a:r>
                <a:endParaRPr lang="fr-FR" sz="1400" kern="1200" dirty="0"/>
              </a:p>
            </p:txBody>
          </p:sp>
        </p:grpSp>
        <p:grpSp>
          <p:nvGrpSpPr>
            <p:cNvPr id="223" name="Groupe 222"/>
            <p:cNvGrpSpPr/>
            <p:nvPr/>
          </p:nvGrpSpPr>
          <p:grpSpPr>
            <a:xfrm>
              <a:off x="4571999" y="2343430"/>
              <a:ext cx="789661" cy="942663"/>
              <a:chOff x="0" y="118130"/>
              <a:chExt cx="789661" cy="1037422"/>
            </a:xfrm>
          </p:grpSpPr>
          <p:sp>
            <p:nvSpPr>
              <p:cNvPr id="224" name="Chevron 223"/>
              <p:cNvSpPr/>
              <p:nvPr/>
            </p:nvSpPr>
            <p:spPr>
              <a:xfrm rot="5400000">
                <a:off x="-123881" y="242011"/>
                <a:ext cx="1037422" cy="789659"/>
              </a:xfrm>
              <a:prstGeom prst="chevron">
                <a:avLst/>
              </a:prstGeom>
              <a:solidFill>
                <a:srgbClr val="581D74"/>
              </a:solidFill>
              <a:ln>
                <a:solidFill>
                  <a:srgbClr val="581D74"/>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25" name="Chevron 4"/>
              <p:cNvSpPr/>
              <p:nvPr/>
            </p:nvSpPr>
            <p:spPr>
              <a:xfrm>
                <a:off x="2" y="395940"/>
                <a:ext cx="789659" cy="3384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fr-FR" sz="2000" kern="1200" dirty="0"/>
              </a:p>
            </p:txBody>
          </p:sp>
        </p:grpSp>
      </p:grpSp>
      <p:grpSp>
        <p:nvGrpSpPr>
          <p:cNvPr id="11" name="Groupe 10"/>
          <p:cNvGrpSpPr/>
          <p:nvPr/>
        </p:nvGrpSpPr>
        <p:grpSpPr>
          <a:xfrm>
            <a:off x="4571998" y="3367000"/>
            <a:ext cx="4572002" cy="911402"/>
            <a:chOff x="4571998" y="3313114"/>
            <a:chExt cx="4572002" cy="911402"/>
          </a:xfrm>
        </p:grpSpPr>
        <p:grpSp>
          <p:nvGrpSpPr>
            <p:cNvPr id="226" name="Groupe 225"/>
            <p:cNvGrpSpPr/>
            <p:nvPr/>
          </p:nvGrpSpPr>
          <p:grpSpPr>
            <a:xfrm>
              <a:off x="5514254" y="3337540"/>
              <a:ext cx="3629746" cy="863162"/>
              <a:chOff x="979987" y="1439"/>
              <a:chExt cx="3372114" cy="1146093"/>
            </a:xfrm>
          </p:grpSpPr>
          <p:sp>
            <p:nvSpPr>
              <p:cNvPr id="227" name="Arrondir un rectangle avec un coin du même côté 226"/>
              <p:cNvSpPr/>
              <p:nvPr/>
            </p:nvSpPr>
            <p:spPr>
              <a:xfrm rot="5400000">
                <a:off x="2092997" y="-1111571"/>
                <a:ext cx="1146093" cy="3372114"/>
              </a:xfrm>
              <a:prstGeom prst="round2SameRect">
                <a:avLst/>
              </a:prstGeom>
              <a:ln>
                <a:solidFill>
                  <a:srgbClr val="D69829"/>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8" name="Arrondir un rectangle avec un coin du même côté 4"/>
              <p:cNvSpPr/>
              <p:nvPr/>
            </p:nvSpPr>
            <p:spPr>
              <a:xfrm>
                <a:off x="979987" y="57387"/>
                <a:ext cx="3316166" cy="103419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Arbitrage déclenché à partir de la plus haute valeur liquidative atteinte par le support</a:t>
                </a:r>
              </a:p>
            </p:txBody>
          </p:sp>
        </p:grpSp>
        <p:grpSp>
          <p:nvGrpSpPr>
            <p:cNvPr id="229" name="Groupe 228"/>
            <p:cNvGrpSpPr/>
            <p:nvPr/>
          </p:nvGrpSpPr>
          <p:grpSpPr>
            <a:xfrm>
              <a:off x="4571998" y="3313114"/>
              <a:ext cx="789661" cy="911402"/>
              <a:chOff x="0" y="39802"/>
              <a:chExt cx="979989" cy="1468224"/>
            </a:xfrm>
          </p:grpSpPr>
          <p:sp>
            <p:nvSpPr>
              <p:cNvPr id="230" name="Chevron 229"/>
              <p:cNvSpPr/>
              <p:nvPr/>
            </p:nvSpPr>
            <p:spPr>
              <a:xfrm rot="5400000">
                <a:off x="-244118" y="283920"/>
                <a:ext cx="1468224" cy="979987"/>
              </a:xfrm>
              <a:prstGeom prst="chevron">
                <a:avLst/>
              </a:prstGeom>
              <a:solidFill>
                <a:srgbClr val="D69829"/>
              </a:solidFill>
              <a:ln>
                <a:solidFill>
                  <a:srgbClr val="D69829"/>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1" name="Chevron 4"/>
              <p:cNvSpPr/>
              <p:nvPr/>
            </p:nvSpPr>
            <p:spPr>
              <a:xfrm>
                <a:off x="2" y="491432"/>
                <a:ext cx="979987" cy="6561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endParaRPr lang="fr-FR" sz="2500" kern="1200" dirty="0"/>
              </a:p>
            </p:txBody>
          </p:sp>
        </p:grpSp>
      </p:grpSp>
      <p:grpSp>
        <p:nvGrpSpPr>
          <p:cNvPr id="9" name="Groupe 8"/>
          <p:cNvGrpSpPr/>
          <p:nvPr/>
        </p:nvGrpSpPr>
        <p:grpSpPr>
          <a:xfrm>
            <a:off x="4571998" y="1280454"/>
            <a:ext cx="4504698" cy="1095637"/>
            <a:chOff x="4571998" y="1280454"/>
            <a:chExt cx="4504698" cy="1095637"/>
          </a:xfrm>
        </p:grpSpPr>
        <p:grpSp>
          <p:nvGrpSpPr>
            <p:cNvPr id="232" name="Groupe 231"/>
            <p:cNvGrpSpPr/>
            <p:nvPr/>
          </p:nvGrpSpPr>
          <p:grpSpPr>
            <a:xfrm>
              <a:off x="4571998" y="1312352"/>
              <a:ext cx="789661" cy="974423"/>
              <a:chOff x="0" y="1391163"/>
              <a:chExt cx="979989" cy="1455081"/>
            </a:xfrm>
          </p:grpSpPr>
          <p:sp>
            <p:nvSpPr>
              <p:cNvPr id="233" name="Chevron 232"/>
              <p:cNvSpPr/>
              <p:nvPr/>
            </p:nvSpPr>
            <p:spPr>
              <a:xfrm rot="5400000">
                <a:off x="-237547" y="1628710"/>
                <a:ext cx="1455081" cy="979987"/>
              </a:xfrm>
              <a:prstGeom prst="chevron">
                <a:avLst/>
              </a:prstGeom>
              <a:solidFill>
                <a:srgbClr val="00B9E4"/>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4" name="Chevron 4"/>
              <p:cNvSpPr/>
              <p:nvPr/>
            </p:nvSpPr>
            <p:spPr>
              <a:xfrm>
                <a:off x="2" y="1833523"/>
                <a:ext cx="979987" cy="6561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endParaRPr lang="fr-FR" sz="2500" kern="1200" dirty="0"/>
              </a:p>
            </p:txBody>
          </p:sp>
        </p:grpSp>
        <p:grpSp>
          <p:nvGrpSpPr>
            <p:cNvPr id="235" name="Groupe 234"/>
            <p:cNvGrpSpPr/>
            <p:nvPr/>
          </p:nvGrpSpPr>
          <p:grpSpPr>
            <a:xfrm>
              <a:off x="5514254" y="1280454"/>
              <a:ext cx="3562442" cy="1095637"/>
              <a:chOff x="979987" y="1343529"/>
              <a:chExt cx="3372114" cy="1146093"/>
            </a:xfrm>
          </p:grpSpPr>
          <p:sp>
            <p:nvSpPr>
              <p:cNvPr id="236" name="Arrondir un rectangle avec un coin du même côté 235"/>
              <p:cNvSpPr/>
              <p:nvPr/>
            </p:nvSpPr>
            <p:spPr>
              <a:xfrm rot="5400000">
                <a:off x="2092997" y="230519"/>
                <a:ext cx="1146093" cy="3372114"/>
              </a:xfrm>
              <a:prstGeom prst="round2SameRect">
                <a:avLst/>
              </a:prstGeom>
              <a:ln>
                <a:solidFill>
                  <a:srgbClr val="00B9E4"/>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7" name="Arrondir un rectangle avec un coin du même côté 4"/>
              <p:cNvSpPr/>
              <p:nvPr/>
            </p:nvSpPr>
            <p:spPr>
              <a:xfrm>
                <a:off x="979987" y="1399477"/>
                <a:ext cx="3316166" cy="103419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solidFill>
                      <a:schemeClr val="tx1"/>
                    </a:solidFill>
                  </a:rPr>
                  <a:t>Permet de capter la plus grosse partie de la progression d’un support si les marchés financiers confortent leurs tendances à la hausse et d’arbitrer si les marchés sont baissiers</a:t>
                </a:r>
                <a:endParaRPr lang="fr-FR" sz="1400" kern="1200" dirty="0"/>
              </a:p>
            </p:txBody>
          </p:sp>
        </p:grpSp>
      </p:grpSp>
      <p:sp>
        <p:nvSpPr>
          <p:cNvPr id="219" name="Ellipse 218">
            <a:hlinkClick r:id="rId2" action="ppaction://hlinksldjump"/>
          </p:cNvPr>
          <p:cNvSpPr/>
          <p:nvPr/>
        </p:nvSpPr>
        <p:spPr>
          <a:xfrm>
            <a:off x="5793314" y="72233"/>
            <a:ext cx="3071624" cy="64656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Retour sur les options d’arbitrages automatiques</a:t>
            </a:r>
          </a:p>
        </p:txBody>
      </p:sp>
      <p:pic>
        <p:nvPicPr>
          <p:cNvPr id="220" name="Image 219">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8108505" y="6156354"/>
            <a:ext cx="650296" cy="650296"/>
          </a:xfrm>
          <a:prstGeom prst="rect">
            <a:avLst/>
          </a:prstGeom>
        </p:spPr>
      </p:pic>
    </p:spTree>
    <p:extLst>
      <p:ext uri="{BB962C8B-B14F-4D97-AF65-F5344CB8AC3E}">
        <p14:creationId xmlns:p14="http://schemas.microsoft.com/office/powerpoint/2010/main" val="176601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525280" y="250089"/>
            <a:ext cx="7886700" cy="290849"/>
          </a:xfrm>
        </p:spPr>
        <p:txBody>
          <a:bodyPr>
            <a:normAutofit/>
          </a:bodyPr>
          <a:lstStyle/>
          <a:p>
            <a:r>
              <a:rPr lang="en-US" b="0" dirty="0">
                <a:solidFill>
                  <a:srgbClr val="8E7339"/>
                </a:solidFill>
                <a:latin typeface="Verdana" panose="020B0604030504040204" pitchFamily="34" charset="0"/>
                <a:ea typeface="Verdana" panose="020B0604030504040204" pitchFamily="34" charset="0"/>
                <a:cs typeface="Verdana" panose="020B0604030504040204" pitchFamily="34" charset="0"/>
              </a:rPr>
              <a:t>Corridor 2/3</a:t>
            </a:r>
          </a:p>
        </p:txBody>
      </p:sp>
      <p:sp>
        <p:nvSpPr>
          <p:cNvPr id="87" name="TextBox 86"/>
          <p:cNvSpPr txBox="1"/>
          <p:nvPr/>
        </p:nvSpPr>
        <p:spPr>
          <a:xfrm>
            <a:off x="5217395" y="2392961"/>
            <a:ext cx="3297957" cy="2714589"/>
          </a:xfrm>
          <a:prstGeom prst="rect">
            <a:avLst/>
          </a:prstGeom>
          <a:noFill/>
        </p:spPr>
        <p:txBody>
          <a:bodyPr wrap="square" lIns="0" tIns="0" rIns="0" bIns="0" rtlCol="0" anchor="ctr">
            <a:normAutofit/>
          </a:bodyPr>
          <a:lstStyle/>
          <a:p>
            <a:pPr>
              <a:lnSpc>
                <a:spcPct val="120000"/>
              </a:lnSpc>
            </a:pPr>
            <a:endParaRPr lang="en-US" sz="1050" b="1" dirty="0"/>
          </a:p>
        </p:txBody>
      </p:sp>
      <p:sp>
        <p:nvSpPr>
          <p:cNvPr id="47" name="Rectangle 46"/>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itle 1"/>
          <p:cNvSpPr txBox="1">
            <a:spLocks/>
          </p:cNvSpPr>
          <p:nvPr/>
        </p:nvSpPr>
        <p:spPr>
          <a:xfrm>
            <a:off x="221805" y="250089"/>
            <a:ext cx="7886700" cy="290849"/>
          </a:xfrm>
          <a:prstGeom prst="rect">
            <a:avLst/>
          </a:prstGeom>
        </p:spPr>
        <p:txBody>
          <a:bodyPr vert="horz" lIns="0" tIns="0" rIns="0" bIns="0" rtlCol="0" anchor="ctr">
            <a:normAutofit/>
          </a:bodyPr>
          <a:lst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a:lstStyle>
          <a:p>
            <a:endParaRPr lang="en-US" b="0" dirty="0">
              <a:solidFill>
                <a:srgbClr val="8E7339"/>
              </a:solidFill>
              <a:latin typeface="Verdana" panose="020B0604030504040204" pitchFamily="34" charset="0"/>
              <a:ea typeface="Verdana" panose="020B0604030504040204" pitchFamily="34" charset="0"/>
              <a:cs typeface="Verdana" panose="020B0604030504040204" pitchFamily="34" charset="0"/>
            </a:endParaRPr>
          </a:p>
        </p:txBody>
      </p:sp>
      <p:sp>
        <p:nvSpPr>
          <p:cNvPr id="50" name="Text Box 6"/>
          <p:cNvSpPr txBox="1">
            <a:spLocks noChangeArrowheads="1"/>
          </p:cNvSpPr>
          <p:nvPr/>
        </p:nvSpPr>
        <p:spPr bwMode="auto">
          <a:xfrm>
            <a:off x="1196978" y="3956051"/>
            <a:ext cx="887413"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000" b="1">
                <a:solidFill>
                  <a:srgbClr val="8071B4"/>
                </a:solidFill>
              </a:rPr>
              <a:t>10 000 €</a:t>
            </a:r>
          </a:p>
        </p:txBody>
      </p:sp>
      <p:sp>
        <p:nvSpPr>
          <p:cNvPr id="51" name="Text Box 7"/>
          <p:cNvSpPr txBox="1">
            <a:spLocks noChangeArrowheads="1"/>
          </p:cNvSpPr>
          <p:nvPr/>
        </p:nvSpPr>
        <p:spPr bwMode="auto">
          <a:xfrm>
            <a:off x="1169990" y="2676527"/>
            <a:ext cx="887413"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000" b="1">
                <a:solidFill>
                  <a:srgbClr val="8071B4"/>
                </a:solidFill>
              </a:rPr>
              <a:t>20 000 €</a:t>
            </a:r>
          </a:p>
        </p:txBody>
      </p:sp>
      <p:sp>
        <p:nvSpPr>
          <p:cNvPr id="52" name="Text Box 8"/>
          <p:cNvSpPr txBox="1">
            <a:spLocks noChangeArrowheads="1"/>
          </p:cNvSpPr>
          <p:nvPr/>
        </p:nvSpPr>
        <p:spPr bwMode="auto">
          <a:xfrm>
            <a:off x="1169990" y="2965451"/>
            <a:ext cx="887413"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1000" b="1">
                <a:solidFill>
                  <a:srgbClr val="8071B4"/>
                </a:solidFill>
              </a:rPr>
              <a:t>17 600 €</a:t>
            </a:r>
          </a:p>
        </p:txBody>
      </p:sp>
      <p:sp>
        <p:nvSpPr>
          <p:cNvPr id="53" name="Line 10"/>
          <p:cNvSpPr>
            <a:spLocks noChangeShapeType="1"/>
          </p:cNvSpPr>
          <p:nvPr/>
        </p:nvSpPr>
        <p:spPr bwMode="auto">
          <a:xfrm>
            <a:off x="2046288" y="2828927"/>
            <a:ext cx="0" cy="26781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54" name="Line 11"/>
          <p:cNvSpPr>
            <a:spLocks noChangeShapeType="1"/>
          </p:cNvSpPr>
          <p:nvPr/>
        </p:nvSpPr>
        <p:spPr bwMode="auto">
          <a:xfrm>
            <a:off x="1474788" y="5078413"/>
            <a:ext cx="7200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55" name="Line 12"/>
          <p:cNvSpPr>
            <a:spLocks noChangeShapeType="1"/>
          </p:cNvSpPr>
          <p:nvPr/>
        </p:nvSpPr>
        <p:spPr bwMode="auto">
          <a:xfrm flipV="1">
            <a:off x="2046288" y="2828927"/>
            <a:ext cx="6556375" cy="127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56" name="Text Box 13"/>
          <p:cNvSpPr txBox="1">
            <a:spLocks noChangeArrowheads="1"/>
          </p:cNvSpPr>
          <p:nvPr/>
        </p:nvSpPr>
        <p:spPr bwMode="auto">
          <a:xfrm>
            <a:off x="7840664" y="5114927"/>
            <a:ext cx="687979" cy="230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900" dirty="0">
                <a:solidFill>
                  <a:schemeClr val="tx1"/>
                </a:solidFill>
              </a:rPr>
              <a:t>Semaine</a:t>
            </a:r>
          </a:p>
        </p:txBody>
      </p:sp>
      <p:sp>
        <p:nvSpPr>
          <p:cNvPr id="57" name="Text Box 14"/>
          <p:cNvSpPr txBox="1">
            <a:spLocks noChangeArrowheads="1"/>
          </p:cNvSpPr>
          <p:nvPr/>
        </p:nvSpPr>
        <p:spPr bwMode="auto">
          <a:xfrm rot="16200000">
            <a:off x="1761881" y="2438881"/>
            <a:ext cx="513252" cy="230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r>
              <a:rPr lang="fr-FR" altLang="fr-FR" sz="900">
                <a:solidFill>
                  <a:schemeClr val="tx1"/>
                </a:solidFill>
              </a:rPr>
              <a:t>Euros</a:t>
            </a:r>
          </a:p>
        </p:txBody>
      </p:sp>
      <p:sp>
        <p:nvSpPr>
          <p:cNvPr id="58" name="Oval 15"/>
          <p:cNvSpPr>
            <a:spLocks noChangeArrowheads="1"/>
          </p:cNvSpPr>
          <p:nvPr/>
        </p:nvSpPr>
        <p:spPr bwMode="auto">
          <a:xfrm>
            <a:off x="1970088" y="2752727"/>
            <a:ext cx="142875" cy="144463"/>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59" name="Oval 17"/>
          <p:cNvSpPr>
            <a:spLocks noChangeArrowheads="1"/>
          </p:cNvSpPr>
          <p:nvPr/>
        </p:nvSpPr>
        <p:spPr bwMode="auto">
          <a:xfrm>
            <a:off x="1970088" y="3971927"/>
            <a:ext cx="142875" cy="144463"/>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60" name="Line 18"/>
          <p:cNvSpPr>
            <a:spLocks noChangeShapeType="1"/>
          </p:cNvSpPr>
          <p:nvPr/>
        </p:nvSpPr>
        <p:spPr bwMode="auto">
          <a:xfrm flipV="1">
            <a:off x="2081215" y="3057527"/>
            <a:ext cx="6556375" cy="127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61" name="Oval 19"/>
          <p:cNvSpPr>
            <a:spLocks noChangeArrowheads="1"/>
          </p:cNvSpPr>
          <p:nvPr/>
        </p:nvSpPr>
        <p:spPr bwMode="auto">
          <a:xfrm>
            <a:off x="1941515" y="2981327"/>
            <a:ext cx="142875" cy="144463"/>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62" name="Line 21"/>
          <p:cNvSpPr>
            <a:spLocks noChangeShapeType="1"/>
          </p:cNvSpPr>
          <p:nvPr/>
        </p:nvSpPr>
        <p:spPr bwMode="auto">
          <a:xfrm>
            <a:off x="4675188" y="3057526"/>
            <a:ext cx="0" cy="2057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63" name="Line 22"/>
          <p:cNvSpPr>
            <a:spLocks noChangeShapeType="1"/>
          </p:cNvSpPr>
          <p:nvPr/>
        </p:nvSpPr>
        <p:spPr bwMode="auto">
          <a:xfrm flipV="1">
            <a:off x="3939177" y="1760822"/>
            <a:ext cx="8728" cy="74146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64" name="Text Box 23"/>
          <p:cNvSpPr txBox="1">
            <a:spLocks noChangeArrowheads="1"/>
          </p:cNvSpPr>
          <p:nvPr/>
        </p:nvSpPr>
        <p:spPr bwMode="auto">
          <a:xfrm>
            <a:off x="3192461" y="1299173"/>
            <a:ext cx="1524000" cy="46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algn="ctr" eaLnBrk="1" hangingPunct="1">
              <a:spcBef>
                <a:spcPct val="50000"/>
              </a:spcBef>
            </a:pPr>
            <a:r>
              <a:rPr lang="fr-FR" altLang="fr-FR" sz="1200" b="1" dirty="0">
                <a:solidFill>
                  <a:schemeClr val="tx1"/>
                </a:solidFill>
              </a:rPr>
              <a:t>Plus haute valeur atteinte</a:t>
            </a:r>
          </a:p>
        </p:txBody>
      </p:sp>
      <p:sp>
        <p:nvSpPr>
          <p:cNvPr id="65" name="Text Box 24"/>
          <p:cNvSpPr txBox="1">
            <a:spLocks noChangeArrowheads="1"/>
          </p:cNvSpPr>
          <p:nvPr/>
        </p:nvSpPr>
        <p:spPr bwMode="auto">
          <a:xfrm>
            <a:off x="849689" y="5865884"/>
            <a:ext cx="3429001" cy="24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spAutoFit/>
          </a:bodyP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50000"/>
              </a:spcBef>
            </a:pPr>
            <a:r>
              <a:rPr lang="fr-FR" altLang="fr-FR" sz="1000" dirty="0">
                <a:solidFill>
                  <a:schemeClr val="tx1"/>
                </a:solidFill>
              </a:rPr>
              <a:t>Courbe des valeurs liquidatives du support UC</a:t>
            </a:r>
          </a:p>
        </p:txBody>
      </p:sp>
      <p:sp>
        <p:nvSpPr>
          <p:cNvPr id="66" name="Freeform 25"/>
          <p:cNvSpPr>
            <a:spLocks/>
          </p:cNvSpPr>
          <p:nvPr/>
        </p:nvSpPr>
        <p:spPr bwMode="auto">
          <a:xfrm>
            <a:off x="240089" y="5899220"/>
            <a:ext cx="381001" cy="241300"/>
          </a:xfrm>
          <a:custGeom>
            <a:avLst/>
            <a:gdLst>
              <a:gd name="T0" fmla="*/ 0 w 240"/>
              <a:gd name="T1" fmla="*/ 152 h 152"/>
              <a:gd name="T2" fmla="*/ 48 w 240"/>
              <a:gd name="T3" fmla="*/ 8 h 152"/>
              <a:gd name="T4" fmla="*/ 144 w 240"/>
              <a:gd name="T5" fmla="*/ 104 h 152"/>
              <a:gd name="T6" fmla="*/ 240 w 240"/>
              <a:gd name="T7" fmla="*/ 8 h 1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0" h="152">
                <a:moveTo>
                  <a:pt x="0" y="152"/>
                </a:moveTo>
                <a:cubicBezTo>
                  <a:pt x="12" y="84"/>
                  <a:pt x="24" y="16"/>
                  <a:pt x="48" y="8"/>
                </a:cubicBezTo>
                <a:cubicBezTo>
                  <a:pt x="72" y="0"/>
                  <a:pt x="112" y="104"/>
                  <a:pt x="144" y="104"/>
                </a:cubicBezTo>
                <a:cubicBezTo>
                  <a:pt x="176" y="104"/>
                  <a:pt x="208" y="56"/>
                  <a:pt x="240" y="8"/>
                </a:cubicBezTo>
              </a:path>
            </a:pathLst>
          </a:custGeom>
          <a:noFill/>
          <a:ln w="28575" cap="flat" cmpd="sng">
            <a:solidFill>
              <a:srgbClr val="8E7339"/>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67" name="Line 26"/>
          <p:cNvSpPr>
            <a:spLocks noChangeShapeType="1"/>
          </p:cNvSpPr>
          <p:nvPr/>
        </p:nvSpPr>
        <p:spPr bwMode="auto">
          <a:xfrm>
            <a:off x="7951788" y="2828926"/>
            <a:ext cx="0" cy="228600"/>
          </a:xfrm>
          <a:prstGeom prst="line">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lstStyle/>
          <a:p>
            <a:endParaRPr lang="fr-FR"/>
          </a:p>
        </p:txBody>
      </p:sp>
      <p:sp>
        <p:nvSpPr>
          <p:cNvPr id="68" name="Line 29"/>
          <p:cNvSpPr>
            <a:spLocks noChangeShapeType="1"/>
          </p:cNvSpPr>
          <p:nvPr/>
        </p:nvSpPr>
        <p:spPr bwMode="auto">
          <a:xfrm flipH="1">
            <a:off x="4716461" y="1339076"/>
            <a:ext cx="1017991" cy="16581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5" tIns="45712" rIns="91425" bIns="45712"/>
          <a:lstStyle/>
          <a:p>
            <a:endParaRPr lang="fr-FR"/>
          </a:p>
        </p:txBody>
      </p:sp>
      <p:sp>
        <p:nvSpPr>
          <p:cNvPr id="70" name="Forme libre 69"/>
          <p:cNvSpPr/>
          <p:nvPr/>
        </p:nvSpPr>
        <p:spPr>
          <a:xfrm>
            <a:off x="2041526" y="3324227"/>
            <a:ext cx="334898" cy="761998"/>
          </a:xfrm>
          <a:custGeom>
            <a:avLst/>
            <a:gdLst>
              <a:gd name="connsiteX0" fmla="*/ 0 w 435935"/>
              <a:gd name="connsiteY0" fmla="*/ 778830 h 778830"/>
              <a:gd name="connsiteX1" fmla="*/ 340242 w 435935"/>
              <a:gd name="connsiteY1" fmla="*/ 119611 h 778830"/>
              <a:gd name="connsiteX2" fmla="*/ 435935 w 435935"/>
              <a:gd name="connsiteY2" fmla="*/ 2653 h 778830"/>
            </a:gdLst>
            <a:ahLst/>
            <a:cxnLst>
              <a:cxn ang="0">
                <a:pos x="connsiteX0" y="connsiteY0"/>
              </a:cxn>
              <a:cxn ang="0">
                <a:pos x="connsiteX1" y="connsiteY1"/>
              </a:cxn>
              <a:cxn ang="0">
                <a:pos x="connsiteX2" y="connsiteY2"/>
              </a:cxn>
            </a:cxnLst>
            <a:rect l="l" t="t" r="r" b="b"/>
            <a:pathLst>
              <a:path w="435935" h="778830">
                <a:moveTo>
                  <a:pt x="0" y="778830"/>
                </a:moveTo>
                <a:cubicBezTo>
                  <a:pt x="133793" y="513902"/>
                  <a:pt x="267586" y="248974"/>
                  <a:pt x="340242" y="119611"/>
                </a:cubicBezTo>
                <a:cubicBezTo>
                  <a:pt x="412898" y="-9752"/>
                  <a:pt x="424416" y="-3550"/>
                  <a:pt x="435935" y="2653"/>
                </a:cubicBezTo>
              </a:path>
            </a:pathLst>
          </a:custGeom>
          <a:noFill/>
          <a:ln>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fr-FR"/>
          </a:p>
        </p:txBody>
      </p:sp>
      <p:sp>
        <p:nvSpPr>
          <p:cNvPr id="71" name="Forme libre 70"/>
          <p:cNvSpPr/>
          <p:nvPr/>
        </p:nvSpPr>
        <p:spPr>
          <a:xfrm>
            <a:off x="2376424" y="3209926"/>
            <a:ext cx="560707" cy="181860"/>
          </a:xfrm>
          <a:custGeom>
            <a:avLst/>
            <a:gdLst>
              <a:gd name="connsiteX0" fmla="*/ 0 w 574158"/>
              <a:gd name="connsiteY0" fmla="*/ 159488 h 756502"/>
              <a:gd name="connsiteX1" fmla="*/ 329609 w 574158"/>
              <a:gd name="connsiteY1" fmla="*/ 754912 h 756502"/>
              <a:gd name="connsiteX2" fmla="*/ 574158 w 574158"/>
              <a:gd name="connsiteY2" fmla="*/ 0 h 756502"/>
              <a:gd name="connsiteX3" fmla="*/ 574158 w 574158"/>
              <a:gd name="connsiteY3" fmla="*/ 0 h 756502"/>
            </a:gdLst>
            <a:ahLst/>
            <a:cxnLst>
              <a:cxn ang="0">
                <a:pos x="connsiteX0" y="connsiteY0"/>
              </a:cxn>
              <a:cxn ang="0">
                <a:pos x="connsiteX1" y="connsiteY1"/>
              </a:cxn>
              <a:cxn ang="0">
                <a:pos x="connsiteX2" y="connsiteY2"/>
              </a:cxn>
              <a:cxn ang="0">
                <a:pos x="connsiteX3" y="connsiteY3"/>
              </a:cxn>
            </a:cxnLst>
            <a:rect l="l" t="t" r="r" b="b"/>
            <a:pathLst>
              <a:path w="574158" h="756502">
                <a:moveTo>
                  <a:pt x="0" y="159488"/>
                </a:moveTo>
                <a:cubicBezTo>
                  <a:pt x="116958" y="470490"/>
                  <a:pt x="233916" y="781493"/>
                  <a:pt x="329609" y="754912"/>
                </a:cubicBezTo>
                <a:cubicBezTo>
                  <a:pt x="425302" y="728331"/>
                  <a:pt x="574158" y="0"/>
                  <a:pt x="574158" y="0"/>
                </a:cubicBezTo>
                <a:lnTo>
                  <a:pt x="574158" y="0"/>
                </a:lnTo>
              </a:path>
            </a:pathLst>
          </a:custGeom>
          <a:noFill/>
          <a:ln>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fr-FR"/>
          </a:p>
        </p:txBody>
      </p:sp>
      <p:sp>
        <p:nvSpPr>
          <p:cNvPr id="73" name="Forme libre 72"/>
          <p:cNvSpPr/>
          <p:nvPr/>
        </p:nvSpPr>
        <p:spPr>
          <a:xfrm rot="21126829">
            <a:off x="2900995" y="2675954"/>
            <a:ext cx="1082591" cy="529138"/>
          </a:xfrm>
          <a:custGeom>
            <a:avLst/>
            <a:gdLst>
              <a:gd name="connsiteX0" fmla="*/ 0 w 1073889"/>
              <a:gd name="connsiteY0" fmla="*/ 584791 h 989812"/>
              <a:gd name="connsiteX1" fmla="*/ 414670 w 1073889"/>
              <a:gd name="connsiteY1" fmla="*/ 967563 h 989812"/>
              <a:gd name="connsiteX2" fmla="*/ 1073889 w 1073889"/>
              <a:gd name="connsiteY2" fmla="*/ 0 h 989812"/>
            </a:gdLst>
            <a:ahLst/>
            <a:cxnLst>
              <a:cxn ang="0">
                <a:pos x="connsiteX0" y="connsiteY0"/>
              </a:cxn>
              <a:cxn ang="0">
                <a:pos x="connsiteX1" y="connsiteY1"/>
              </a:cxn>
              <a:cxn ang="0">
                <a:pos x="connsiteX2" y="connsiteY2"/>
              </a:cxn>
            </a:cxnLst>
            <a:rect l="l" t="t" r="r" b="b"/>
            <a:pathLst>
              <a:path w="1073889" h="989812">
                <a:moveTo>
                  <a:pt x="0" y="584791"/>
                </a:moveTo>
                <a:cubicBezTo>
                  <a:pt x="117844" y="824909"/>
                  <a:pt x="235689" y="1065028"/>
                  <a:pt x="414670" y="967563"/>
                </a:cubicBezTo>
                <a:cubicBezTo>
                  <a:pt x="593651" y="870098"/>
                  <a:pt x="833770" y="435049"/>
                  <a:pt x="1073889" y="0"/>
                </a:cubicBezTo>
              </a:path>
            </a:pathLst>
          </a:custGeom>
          <a:noFill/>
          <a:ln>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fr-FR"/>
          </a:p>
        </p:txBody>
      </p:sp>
      <p:sp>
        <p:nvSpPr>
          <p:cNvPr id="75" name="Forme libre 74"/>
          <p:cNvSpPr/>
          <p:nvPr/>
        </p:nvSpPr>
        <p:spPr>
          <a:xfrm>
            <a:off x="3939176" y="2582614"/>
            <a:ext cx="679028" cy="470942"/>
          </a:xfrm>
          <a:custGeom>
            <a:avLst/>
            <a:gdLst>
              <a:gd name="connsiteX0" fmla="*/ 0 w 712382"/>
              <a:gd name="connsiteY0" fmla="*/ 0 h 499730"/>
              <a:gd name="connsiteX1" fmla="*/ 712382 w 712382"/>
              <a:gd name="connsiteY1" fmla="*/ 499730 h 499730"/>
            </a:gdLst>
            <a:ahLst/>
            <a:cxnLst>
              <a:cxn ang="0">
                <a:pos x="connsiteX0" y="connsiteY0"/>
              </a:cxn>
              <a:cxn ang="0">
                <a:pos x="connsiteX1" y="connsiteY1"/>
              </a:cxn>
            </a:cxnLst>
            <a:rect l="l" t="t" r="r" b="b"/>
            <a:pathLst>
              <a:path w="712382" h="499730">
                <a:moveTo>
                  <a:pt x="0" y="0"/>
                </a:moveTo>
                <a:lnTo>
                  <a:pt x="712382" y="499730"/>
                </a:lnTo>
              </a:path>
            </a:pathLst>
          </a:custGeom>
          <a:noFill/>
          <a:ln>
            <a:solidFill>
              <a:srgbClr val="8E7339"/>
            </a:solid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fr-FR"/>
          </a:p>
        </p:txBody>
      </p:sp>
      <p:sp>
        <p:nvSpPr>
          <p:cNvPr id="77" name="AutoShape 56"/>
          <p:cNvSpPr>
            <a:spLocks noChangeArrowheads="1"/>
          </p:cNvSpPr>
          <p:nvPr/>
        </p:nvSpPr>
        <p:spPr bwMode="auto">
          <a:xfrm>
            <a:off x="374024" y="4259852"/>
            <a:ext cx="1645908" cy="429215"/>
          </a:xfrm>
          <a:prstGeom prst="wedgeRoundRectCallout">
            <a:avLst>
              <a:gd name="adj1" fmla="val 49528"/>
              <a:gd name="adj2" fmla="val 47634"/>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050" dirty="0">
                <a:solidFill>
                  <a:srgbClr val="7030A0"/>
                </a:solidFill>
              </a:rPr>
              <a:t>Investissement initial</a:t>
            </a:r>
          </a:p>
          <a:p>
            <a:pPr>
              <a:spcBef>
                <a:spcPts val="0"/>
              </a:spcBef>
            </a:pPr>
            <a:r>
              <a:rPr lang="fr-FR" altLang="fr-FR" sz="1050" dirty="0">
                <a:solidFill>
                  <a:srgbClr val="7030A0"/>
                </a:solidFill>
              </a:rPr>
              <a:t>= prix d’achat</a:t>
            </a:r>
          </a:p>
        </p:txBody>
      </p:sp>
      <p:sp>
        <p:nvSpPr>
          <p:cNvPr id="78" name="Text Box 44"/>
          <p:cNvSpPr txBox="1">
            <a:spLocks noChangeArrowheads="1"/>
          </p:cNvSpPr>
          <p:nvPr/>
        </p:nvSpPr>
        <p:spPr bwMode="auto">
          <a:xfrm>
            <a:off x="252300" y="4058766"/>
            <a:ext cx="251618" cy="25736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1</a:t>
            </a:r>
          </a:p>
        </p:txBody>
      </p:sp>
      <p:sp>
        <p:nvSpPr>
          <p:cNvPr id="79" name="AutoShape 56"/>
          <p:cNvSpPr>
            <a:spLocks noChangeArrowheads="1"/>
          </p:cNvSpPr>
          <p:nvPr/>
        </p:nvSpPr>
        <p:spPr bwMode="auto">
          <a:xfrm>
            <a:off x="4915488" y="691376"/>
            <a:ext cx="1944216" cy="607797"/>
          </a:xfrm>
          <a:prstGeom prst="wedgeRoundRectCallout">
            <a:avLst>
              <a:gd name="adj1" fmla="val 49528"/>
              <a:gd name="adj2" fmla="val 36172"/>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200" b="1" dirty="0">
                <a:solidFill>
                  <a:srgbClr val="722EA5"/>
                </a:solidFill>
              </a:rPr>
              <a:t>Jour de constatation</a:t>
            </a:r>
          </a:p>
        </p:txBody>
      </p:sp>
      <p:sp>
        <p:nvSpPr>
          <p:cNvPr id="80" name="AutoShape 56"/>
          <p:cNvSpPr>
            <a:spLocks noChangeArrowheads="1"/>
          </p:cNvSpPr>
          <p:nvPr/>
        </p:nvSpPr>
        <p:spPr bwMode="auto">
          <a:xfrm>
            <a:off x="5932269" y="1912624"/>
            <a:ext cx="2960905" cy="647700"/>
          </a:xfrm>
          <a:prstGeom prst="wedgeRoundRectCallout">
            <a:avLst>
              <a:gd name="adj1" fmla="val 48900"/>
              <a:gd name="adj2" fmla="val 22088"/>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spcBef>
                <a:spcPts val="0"/>
              </a:spcBef>
            </a:pPr>
            <a:r>
              <a:rPr lang="fr-FR" altLang="fr-FR" sz="1200" b="1" dirty="0">
                <a:solidFill>
                  <a:schemeClr val="tx1"/>
                </a:solidFill>
              </a:rPr>
              <a:t>Seuil de déclenchement – 10 %</a:t>
            </a:r>
          </a:p>
        </p:txBody>
      </p:sp>
      <p:sp>
        <p:nvSpPr>
          <p:cNvPr id="81" name="Text Box 44"/>
          <p:cNvSpPr txBox="1">
            <a:spLocks noChangeArrowheads="1"/>
          </p:cNvSpPr>
          <p:nvPr/>
        </p:nvSpPr>
        <p:spPr bwMode="auto">
          <a:xfrm>
            <a:off x="5734453" y="1779274"/>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3</a:t>
            </a:r>
          </a:p>
        </p:txBody>
      </p:sp>
      <p:sp>
        <p:nvSpPr>
          <p:cNvPr id="82" name="AutoShape 56"/>
          <p:cNvSpPr>
            <a:spLocks noChangeArrowheads="1"/>
          </p:cNvSpPr>
          <p:nvPr/>
        </p:nvSpPr>
        <p:spPr bwMode="auto">
          <a:xfrm>
            <a:off x="3504622" y="5175525"/>
            <a:ext cx="2625466" cy="647700"/>
          </a:xfrm>
          <a:prstGeom prst="wedgeRoundRectCallout">
            <a:avLst>
              <a:gd name="adj1" fmla="val 49860"/>
              <a:gd name="adj2" fmla="val 20743"/>
              <a:gd name="adj3" fmla="val 16667"/>
            </a:avLst>
          </a:prstGeom>
          <a:solidFill>
            <a:schemeClr val="bg1"/>
          </a:solidFill>
          <a:ln w="9525">
            <a:solidFill>
              <a:srgbClr val="7030A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36000" rIns="0" bIns="36000" anchor="ct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marL="182563" eaLnBrk="1" hangingPunct="1"/>
            <a:r>
              <a:rPr lang="fr-FR" altLang="fr-FR" sz="1200" b="1" dirty="0">
                <a:solidFill>
                  <a:schemeClr val="tx1"/>
                </a:solidFill>
              </a:rPr>
              <a:t>Arbitrage total du support de 17 600 €</a:t>
            </a:r>
          </a:p>
        </p:txBody>
      </p:sp>
      <p:sp>
        <p:nvSpPr>
          <p:cNvPr id="83" name="Text Box 44"/>
          <p:cNvSpPr txBox="1">
            <a:spLocks noChangeArrowheads="1"/>
          </p:cNvSpPr>
          <p:nvPr/>
        </p:nvSpPr>
        <p:spPr bwMode="auto">
          <a:xfrm>
            <a:off x="3306804" y="5097508"/>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4</a:t>
            </a:r>
          </a:p>
        </p:txBody>
      </p:sp>
      <p:pic>
        <p:nvPicPr>
          <p:cNvPr id="2" name="Image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89" y="6207704"/>
            <a:ext cx="650296" cy="650296"/>
          </a:xfrm>
          <a:prstGeom prst="rect">
            <a:avLst/>
          </a:prstGeom>
        </p:spPr>
      </p:pic>
      <p:pic>
        <p:nvPicPr>
          <p:cNvPr id="42" name="Image 41">
            <a:hlinkClick r:id="rId4"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108505" y="6156354"/>
            <a:ext cx="650296" cy="650296"/>
          </a:xfrm>
          <a:prstGeom prst="rect">
            <a:avLst/>
          </a:prstGeom>
        </p:spPr>
      </p:pic>
      <p:sp>
        <p:nvSpPr>
          <p:cNvPr id="43" name="Oval 17"/>
          <p:cNvSpPr>
            <a:spLocks noChangeArrowheads="1"/>
          </p:cNvSpPr>
          <p:nvPr/>
        </p:nvSpPr>
        <p:spPr bwMode="auto">
          <a:xfrm>
            <a:off x="2304986" y="3204627"/>
            <a:ext cx="142875" cy="144463"/>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4" name="Oval 17"/>
          <p:cNvSpPr>
            <a:spLocks noChangeArrowheads="1"/>
          </p:cNvSpPr>
          <p:nvPr/>
        </p:nvSpPr>
        <p:spPr bwMode="auto">
          <a:xfrm>
            <a:off x="2906670" y="3066335"/>
            <a:ext cx="142875" cy="144463"/>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5" name="Oval 17"/>
          <p:cNvSpPr>
            <a:spLocks noChangeArrowheads="1"/>
          </p:cNvSpPr>
          <p:nvPr/>
        </p:nvSpPr>
        <p:spPr bwMode="auto">
          <a:xfrm>
            <a:off x="3867739" y="2531955"/>
            <a:ext cx="142875" cy="144463"/>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49" name="Oval 17"/>
          <p:cNvSpPr>
            <a:spLocks noChangeArrowheads="1"/>
          </p:cNvSpPr>
          <p:nvPr/>
        </p:nvSpPr>
        <p:spPr bwMode="auto">
          <a:xfrm>
            <a:off x="4598140" y="2986934"/>
            <a:ext cx="142875" cy="144463"/>
          </a:xfrm>
          <a:prstGeom prst="ellipse">
            <a:avLst/>
          </a:prstGeom>
          <a:solidFill>
            <a:srgbClr val="8071B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5" tIns="45712" rIns="91425" bIns="45712" anchor="ctr"/>
          <a:lstStyle>
            <a:lvl1pPr eaLnBrk="0" hangingPunct="0">
              <a:spcBef>
                <a:spcPct val="100000"/>
              </a:spcBef>
              <a:defRPr sz="2000">
                <a:solidFill>
                  <a:srgbClr val="8E7339"/>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sz="1600">
                <a:solidFill>
                  <a:schemeClr val="tx1"/>
                </a:solidFill>
                <a:latin typeface="Verdana" pitchFamily="34" charset="0"/>
              </a:defRPr>
            </a:lvl3pPr>
            <a:lvl4pPr marL="1600200" indent="-228600" eaLnBrk="0" hangingPunct="0">
              <a:spcBef>
                <a:spcPct val="20000"/>
              </a:spcBef>
              <a:buFont typeface="Wingdings" pitchFamily="2" charset="2"/>
              <a:buChar char="ü"/>
              <a:defRPr sz="1400">
                <a:solidFill>
                  <a:schemeClr val="tx1"/>
                </a:solidFill>
                <a:latin typeface="Verdana" pitchFamily="34" charset="0"/>
              </a:defRPr>
            </a:lvl4pPr>
            <a:lvl5pPr marL="2057400" indent="-228600" eaLnBrk="0" hangingPunct="0">
              <a:spcBef>
                <a:spcPct val="20000"/>
              </a:spcBef>
              <a:buChar char="»"/>
              <a:defRPr sz="1200">
                <a:solidFill>
                  <a:schemeClr val="tx1"/>
                </a:solidFill>
                <a:latin typeface="Verdana" pitchFamily="34" charset="0"/>
              </a:defRPr>
            </a:lvl5pPr>
            <a:lvl6pPr marL="2514600" indent="-228600" eaLnBrk="0" fontAlgn="base" hangingPunct="0">
              <a:spcBef>
                <a:spcPct val="20000"/>
              </a:spcBef>
              <a:spcAft>
                <a:spcPct val="0"/>
              </a:spcAft>
              <a:buChar char="»"/>
              <a:defRPr sz="1200">
                <a:solidFill>
                  <a:schemeClr val="tx1"/>
                </a:solidFill>
                <a:latin typeface="Verdana" pitchFamily="34" charset="0"/>
              </a:defRPr>
            </a:lvl6pPr>
            <a:lvl7pPr marL="2971800" indent="-228600" eaLnBrk="0" fontAlgn="base" hangingPunct="0">
              <a:spcBef>
                <a:spcPct val="20000"/>
              </a:spcBef>
              <a:spcAft>
                <a:spcPct val="0"/>
              </a:spcAft>
              <a:buChar char="»"/>
              <a:defRPr sz="1200">
                <a:solidFill>
                  <a:schemeClr val="tx1"/>
                </a:solidFill>
                <a:latin typeface="Verdana" pitchFamily="34" charset="0"/>
              </a:defRPr>
            </a:lvl7pPr>
            <a:lvl8pPr marL="3429000" indent="-228600" eaLnBrk="0" fontAlgn="base" hangingPunct="0">
              <a:spcBef>
                <a:spcPct val="20000"/>
              </a:spcBef>
              <a:spcAft>
                <a:spcPct val="0"/>
              </a:spcAft>
              <a:buChar char="»"/>
              <a:defRPr sz="1200">
                <a:solidFill>
                  <a:schemeClr val="tx1"/>
                </a:solidFill>
                <a:latin typeface="Verdana" pitchFamily="34" charset="0"/>
              </a:defRPr>
            </a:lvl8pPr>
            <a:lvl9pPr marL="3886200" indent="-228600" eaLnBrk="0" fontAlgn="base" hangingPunct="0">
              <a:spcBef>
                <a:spcPct val="20000"/>
              </a:spcBef>
              <a:spcAft>
                <a:spcPct val="0"/>
              </a:spcAft>
              <a:buChar char="»"/>
              <a:defRPr sz="1200">
                <a:solidFill>
                  <a:schemeClr val="tx1"/>
                </a:solidFill>
                <a:latin typeface="Verdana" pitchFamily="34" charset="0"/>
              </a:defRPr>
            </a:lvl9pPr>
          </a:lstStyle>
          <a:p>
            <a:pPr eaLnBrk="1" hangingPunct="1">
              <a:spcBef>
                <a:spcPct val="0"/>
              </a:spcBef>
            </a:pPr>
            <a:endParaRPr lang="fr-FR" altLang="fr-FR" sz="2400">
              <a:solidFill>
                <a:schemeClr val="tx1"/>
              </a:solidFill>
            </a:endParaRPr>
          </a:p>
        </p:txBody>
      </p:sp>
      <p:sp>
        <p:nvSpPr>
          <p:cNvPr id="84" name="Text Box 44"/>
          <p:cNvSpPr txBox="1">
            <a:spLocks noChangeArrowheads="1"/>
          </p:cNvSpPr>
          <p:nvPr/>
        </p:nvSpPr>
        <p:spPr bwMode="auto">
          <a:xfrm>
            <a:off x="4543197" y="552876"/>
            <a:ext cx="395635" cy="27699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50000"/>
              </a:spcBef>
              <a:defRPr>
                <a:solidFill>
                  <a:srgbClr val="8E7339"/>
                </a:solidFill>
                <a:latin typeface="Verdana" pitchFamily="34" charset="0"/>
              </a:defRPr>
            </a:lvl1pPr>
            <a:lvl2pPr marL="742950" indent="-285750" eaLnBrk="0" hangingPunct="0">
              <a:spcBef>
                <a:spcPct val="50000"/>
              </a:spcBef>
              <a:buChar char="•"/>
              <a:defRPr sz="1600">
                <a:solidFill>
                  <a:srgbClr val="8071B4"/>
                </a:solidFill>
                <a:latin typeface="Verdana" pitchFamily="34" charset="0"/>
              </a:defRPr>
            </a:lvl2pPr>
            <a:lvl3pPr marL="1143000" indent="-228600" eaLnBrk="0" hangingPunct="0">
              <a:spcBef>
                <a:spcPct val="20000"/>
              </a:spcBef>
              <a:buChar char="–"/>
              <a:defRPr sz="1400">
                <a:solidFill>
                  <a:srgbClr val="391909"/>
                </a:solidFill>
                <a:latin typeface="Verdana" pitchFamily="34" charset="0"/>
              </a:defRPr>
            </a:lvl3pPr>
            <a:lvl4pPr marL="1600200" indent="-228600" eaLnBrk="0" hangingPunct="0">
              <a:spcBef>
                <a:spcPct val="20000"/>
              </a:spcBef>
              <a:buFont typeface="Wingdings" pitchFamily="2" charset="2"/>
              <a:buChar char="ü"/>
              <a:defRPr sz="1200">
                <a:solidFill>
                  <a:srgbClr val="391909"/>
                </a:solidFill>
                <a:latin typeface="Verdana" pitchFamily="34" charset="0"/>
              </a:defRPr>
            </a:lvl4pPr>
            <a:lvl5pPr marL="2057400" indent="-228600" eaLnBrk="0" hangingPunct="0">
              <a:spcBef>
                <a:spcPct val="20000"/>
              </a:spcBef>
              <a:buFont typeface="Wingdings" pitchFamily="2" charset="2"/>
              <a:buChar char="§"/>
              <a:defRPr sz="1000">
                <a:solidFill>
                  <a:srgbClr val="391909"/>
                </a:solidFill>
                <a:latin typeface="Verdana" pitchFamily="34" charset="0"/>
              </a:defRPr>
            </a:lvl5pPr>
            <a:lvl6pPr marL="25146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6pPr>
            <a:lvl7pPr marL="29718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7pPr>
            <a:lvl8pPr marL="34290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8pPr>
            <a:lvl9pPr marL="3886200" indent="-228600" eaLnBrk="0" fontAlgn="base" hangingPunct="0">
              <a:spcBef>
                <a:spcPct val="20000"/>
              </a:spcBef>
              <a:spcAft>
                <a:spcPct val="0"/>
              </a:spcAft>
              <a:buFont typeface="Wingdings" pitchFamily="2" charset="2"/>
              <a:buChar char="§"/>
              <a:defRPr sz="1000">
                <a:solidFill>
                  <a:srgbClr val="391909"/>
                </a:solidFill>
                <a:latin typeface="Verdana" pitchFamily="34" charset="0"/>
              </a:defRPr>
            </a:lvl9pPr>
          </a:lstStyle>
          <a:p>
            <a:pPr algn="ctr" eaLnBrk="1" hangingPunct="1"/>
            <a:r>
              <a:rPr lang="fr-FR" altLang="fr-FR" sz="1200" dirty="0"/>
              <a:t>2</a:t>
            </a:r>
          </a:p>
        </p:txBody>
      </p:sp>
    </p:spTree>
    <p:extLst>
      <p:ext uri="{BB962C8B-B14F-4D97-AF65-F5344CB8AC3E}">
        <p14:creationId xmlns:p14="http://schemas.microsoft.com/office/powerpoint/2010/main" val="393433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anim calcmode="lin" valueType="num">
                                      <p:cBhvr>
                                        <p:cTn id="8" dur="1000" fill="hold"/>
                                        <p:tgtEl>
                                          <p:spTgt spid="78"/>
                                        </p:tgtEl>
                                        <p:attrNameLst>
                                          <p:attrName>ppt_x</p:attrName>
                                        </p:attrNameLst>
                                      </p:cBhvr>
                                      <p:tavLst>
                                        <p:tav tm="0">
                                          <p:val>
                                            <p:strVal val="#ppt_x"/>
                                          </p:val>
                                        </p:tav>
                                        <p:tav tm="100000">
                                          <p:val>
                                            <p:strVal val="#ppt_x"/>
                                          </p:val>
                                        </p:tav>
                                      </p:tavLst>
                                    </p:anim>
                                    <p:anim calcmode="lin" valueType="num">
                                      <p:cBhvr>
                                        <p:cTn id="9" dur="1000" fill="hold"/>
                                        <p:tgtEl>
                                          <p:spTgt spid="7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1000"/>
                                        <p:tgtEl>
                                          <p:spTgt spid="77"/>
                                        </p:tgtEl>
                                      </p:cBhvr>
                                    </p:animEffect>
                                    <p:anim calcmode="lin" valueType="num">
                                      <p:cBhvr>
                                        <p:cTn id="14" dur="1000" fill="hold"/>
                                        <p:tgtEl>
                                          <p:spTgt spid="77"/>
                                        </p:tgtEl>
                                        <p:attrNameLst>
                                          <p:attrName>ppt_x</p:attrName>
                                        </p:attrNameLst>
                                      </p:cBhvr>
                                      <p:tavLst>
                                        <p:tav tm="0">
                                          <p:val>
                                            <p:strVal val="#ppt_x"/>
                                          </p:val>
                                        </p:tav>
                                        <p:tav tm="100000">
                                          <p:val>
                                            <p:strVal val="#ppt_x"/>
                                          </p:val>
                                        </p:tav>
                                      </p:tavLst>
                                    </p:anim>
                                    <p:anim calcmode="lin" valueType="num">
                                      <p:cBhvr>
                                        <p:cTn id="15" dur="1000" fill="hold"/>
                                        <p:tgtEl>
                                          <p:spTgt spid="7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decel="3800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50" fill="hold"/>
                                        <p:tgtEl>
                                          <p:spTgt spid="6"/>
                                        </p:tgtEl>
                                        <p:attrNameLst>
                                          <p:attrName>ppt_x</p:attrName>
                                        </p:attrNameLst>
                                      </p:cBhvr>
                                      <p:tavLst>
                                        <p:tav tm="0">
                                          <p:val>
                                            <p:strVal val="0-#ppt_w/2"/>
                                          </p:val>
                                        </p:tav>
                                        <p:tav tm="100000">
                                          <p:val>
                                            <p:strVal val="#ppt_x"/>
                                          </p:val>
                                        </p:tav>
                                      </p:tavLst>
                                    </p:anim>
                                    <p:anim calcmode="lin" valueType="num">
                                      <p:cBhvr additive="base">
                                        <p:cTn id="20" dur="75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22" presetClass="entr" presetSubtype="4"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down)">
                                      <p:cBhvr>
                                        <p:cTn id="24" dur="500"/>
                                        <p:tgtEl>
                                          <p:spTgt spid="70"/>
                                        </p:tgtEl>
                                      </p:cBhvr>
                                    </p:animEffect>
                                  </p:childTnLst>
                                </p:cTn>
                              </p:par>
                            </p:childTnLst>
                          </p:cTn>
                        </p:par>
                        <p:par>
                          <p:cTn id="25" fill="hold">
                            <p:stCondLst>
                              <p:cond delay="3250"/>
                            </p:stCondLst>
                            <p:childTnLst>
                              <p:par>
                                <p:cTn id="26" presetID="22" presetClass="entr" presetSubtype="4"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down)">
                                      <p:cBhvr>
                                        <p:cTn id="28" dur="500"/>
                                        <p:tgtEl>
                                          <p:spTgt spid="71"/>
                                        </p:tgtEl>
                                      </p:cBhvr>
                                    </p:animEffect>
                                  </p:childTnLst>
                                </p:cTn>
                              </p:par>
                            </p:childTnLst>
                          </p:cTn>
                        </p:par>
                        <p:par>
                          <p:cTn id="29" fill="hold">
                            <p:stCondLst>
                              <p:cond delay="3750"/>
                            </p:stCondLst>
                            <p:childTnLst>
                              <p:par>
                                <p:cTn id="30" presetID="22" presetClass="entr" presetSubtype="4"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wipe(down)">
                                      <p:cBhvr>
                                        <p:cTn id="32" dur="500"/>
                                        <p:tgtEl>
                                          <p:spTgt spid="73"/>
                                        </p:tgtEl>
                                      </p:cBhvr>
                                    </p:animEffect>
                                  </p:childTnLst>
                                </p:cTn>
                              </p:par>
                            </p:childTnLst>
                          </p:cTn>
                        </p:par>
                        <p:par>
                          <p:cTn id="33" fill="hold">
                            <p:stCondLst>
                              <p:cond delay="4250"/>
                            </p:stCondLst>
                            <p:childTnLst>
                              <p:par>
                                <p:cTn id="34" presetID="42" presetClass="entr" presetSubtype="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1000"/>
                                        <p:tgtEl>
                                          <p:spTgt spid="63"/>
                                        </p:tgtEl>
                                      </p:cBhvr>
                                    </p:animEffect>
                                    <p:anim calcmode="lin" valueType="num">
                                      <p:cBhvr>
                                        <p:cTn id="37" dur="1000" fill="hold"/>
                                        <p:tgtEl>
                                          <p:spTgt spid="63"/>
                                        </p:tgtEl>
                                        <p:attrNameLst>
                                          <p:attrName>ppt_x</p:attrName>
                                        </p:attrNameLst>
                                      </p:cBhvr>
                                      <p:tavLst>
                                        <p:tav tm="0">
                                          <p:val>
                                            <p:strVal val="#ppt_x"/>
                                          </p:val>
                                        </p:tav>
                                        <p:tav tm="100000">
                                          <p:val>
                                            <p:strVal val="#ppt_x"/>
                                          </p:val>
                                        </p:tav>
                                      </p:tavLst>
                                    </p:anim>
                                    <p:anim calcmode="lin" valueType="num">
                                      <p:cBhvr>
                                        <p:cTn id="38" dur="1000" fill="hold"/>
                                        <p:tgtEl>
                                          <p:spTgt spid="63"/>
                                        </p:tgtEl>
                                        <p:attrNameLst>
                                          <p:attrName>ppt_y</p:attrName>
                                        </p:attrNameLst>
                                      </p:cBhvr>
                                      <p:tavLst>
                                        <p:tav tm="0">
                                          <p:val>
                                            <p:strVal val="#ppt_y+.1"/>
                                          </p:val>
                                        </p:tav>
                                        <p:tav tm="100000">
                                          <p:val>
                                            <p:strVal val="#ppt_y"/>
                                          </p:val>
                                        </p:tav>
                                      </p:tavLst>
                                    </p:anim>
                                  </p:childTnLst>
                                </p:cTn>
                              </p:par>
                            </p:childTnLst>
                          </p:cTn>
                        </p:par>
                        <p:par>
                          <p:cTn id="39" fill="hold">
                            <p:stCondLst>
                              <p:cond delay="5250"/>
                            </p:stCondLst>
                            <p:childTnLst>
                              <p:par>
                                <p:cTn id="40" presetID="42" presetClass="entr" presetSubtype="0"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1000"/>
                                        <p:tgtEl>
                                          <p:spTgt spid="64"/>
                                        </p:tgtEl>
                                      </p:cBhvr>
                                    </p:animEffect>
                                    <p:anim calcmode="lin" valueType="num">
                                      <p:cBhvr>
                                        <p:cTn id="43" dur="1000" fill="hold"/>
                                        <p:tgtEl>
                                          <p:spTgt spid="64"/>
                                        </p:tgtEl>
                                        <p:attrNameLst>
                                          <p:attrName>ppt_x</p:attrName>
                                        </p:attrNameLst>
                                      </p:cBhvr>
                                      <p:tavLst>
                                        <p:tav tm="0">
                                          <p:val>
                                            <p:strVal val="#ppt_x"/>
                                          </p:val>
                                        </p:tav>
                                        <p:tav tm="100000">
                                          <p:val>
                                            <p:strVal val="#ppt_x"/>
                                          </p:val>
                                        </p:tav>
                                      </p:tavLst>
                                    </p:anim>
                                    <p:anim calcmode="lin" valueType="num">
                                      <p:cBhvr>
                                        <p:cTn id="44" dur="1000" fill="hold"/>
                                        <p:tgtEl>
                                          <p:spTgt spid="64"/>
                                        </p:tgtEl>
                                        <p:attrNameLst>
                                          <p:attrName>ppt_y</p:attrName>
                                        </p:attrNameLst>
                                      </p:cBhvr>
                                      <p:tavLst>
                                        <p:tav tm="0">
                                          <p:val>
                                            <p:strVal val="#ppt_y+.1"/>
                                          </p:val>
                                        </p:tav>
                                        <p:tav tm="100000">
                                          <p:val>
                                            <p:strVal val="#ppt_y"/>
                                          </p:val>
                                        </p:tav>
                                      </p:tavLst>
                                    </p:anim>
                                  </p:childTnLst>
                                </p:cTn>
                              </p:par>
                            </p:childTnLst>
                          </p:cTn>
                        </p:par>
                        <p:par>
                          <p:cTn id="45" fill="hold">
                            <p:stCondLst>
                              <p:cond delay="6250"/>
                            </p:stCondLst>
                            <p:childTnLst>
                              <p:par>
                                <p:cTn id="46" presetID="22" presetClass="entr" presetSubtype="4"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wipe(down)">
                                      <p:cBhvr>
                                        <p:cTn id="48" dur="500"/>
                                        <p:tgtEl>
                                          <p:spTgt spid="75"/>
                                        </p:tgtEl>
                                      </p:cBhvr>
                                    </p:animEffect>
                                  </p:childTnLst>
                                </p:cTn>
                              </p:par>
                            </p:childTnLst>
                          </p:cTn>
                        </p:par>
                        <p:par>
                          <p:cTn id="49" fill="hold">
                            <p:stCondLst>
                              <p:cond delay="6750"/>
                            </p:stCondLst>
                            <p:childTnLst>
                              <p:par>
                                <p:cTn id="50" presetID="42" presetClass="entr" presetSubtype="0" fill="hold" grpId="0"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1000"/>
                                        <p:tgtEl>
                                          <p:spTgt spid="68"/>
                                        </p:tgtEl>
                                      </p:cBhvr>
                                    </p:animEffect>
                                    <p:anim calcmode="lin" valueType="num">
                                      <p:cBhvr>
                                        <p:cTn id="53" dur="1000" fill="hold"/>
                                        <p:tgtEl>
                                          <p:spTgt spid="68"/>
                                        </p:tgtEl>
                                        <p:attrNameLst>
                                          <p:attrName>ppt_x</p:attrName>
                                        </p:attrNameLst>
                                      </p:cBhvr>
                                      <p:tavLst>
                                        <p:tav tm="0">
                                          <p:val>
                                            <p:strVal val="#ppt_x"/>
                                          </p:val>
                                        </p:tav>
                                        <p:tav tm="100000">
                                          <p:val>
                                            <p:strVal val="#ppt_x"/>
                                          </p:val>
                                        </p:tav>
                                      </p:tavLst>
                                    </p:anim>
                                    <p:anim calcmode="lin" valueType="num">
                                      <p:cBhvr>
                                        <p:cTn id="54" dur="1000" fill="hold"/>
                                        <p:tgtEl>
                                          <p:spTgt spid="68"/>
                                        </p:tgtEl>
                                        <p:attrNameLst>
                                          <p:attrName>ppt_y</p:attrName>
                                        </p:attrNameLst>
                                      </p:cBhvr>
                                      <p:tavLst>
                                        <p:tav tm="0">
                                          <p:val>
                                            <p:strVal val="#ppt_y+.1"/>
                                          </p:val>
                                        </p:tav>
                                        <p:tav tm="100000">
                                          <p:val>
                                            <p:strVal val="#ppt_y"/>
                                          </p:val>
                                        </p:tav>
                                      </p:tavLst>
                                    </p:anim>
                                  </p:childTnLst>
                                </p:cTn>
                              </p:par>
                            </p:childTnLst>
                          </p:cTn>
                        </p:par>
                        <p:par>
                          <p:cTn id="55" fill="hold">
                            <p:stCondLst>
                              <p:cond delay="7750"/>
                            </p:stCondLst>
                            <p:childTnLst>
                              <p:par>
                                <p:cTn id="56" presetID="42" presetClass="entr" presetSubtype="0" fill="hold" grpId="0" nodeType="after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fade">
                                      <p:cBhvr>
                                        <p:cTn id="58" dur="1000"/>
                                        <p:tgtEl>
                                          <p:spTgt spid="84"/>
                                        </p:tgtEl>
                                      </p:cBhvr>
                                    </p:animEffect>
                                    <p:anim calcmode="lin" valueType="num">
                                      <p:cBhvr>
                                        <p:cTn id="59" dur="1000" fill="hold"/>
                                        <p:tgtEl>
                                          <p:spTgt spid="84"/>
                                        </p:tgtEl>
                                        <p:attrNameLst>
                                          <p:attrName>ppt_x</p:attrName>
                                        </p:attrNameLst>
                                      </p:cBhvr>
                                      <p:tavLst>
                                        <p:tav tm="0">
                                          <p:val>
                                            <p:strVal val="#ppt_x"/>
                                          </p:val>
                                        </p:tav>
                                        <p:tav tm="100000">
                                          <p:val>
                                            <p:strVal val="#ppt_x"/>
                                          </p:val>
                                        </p:tav>
                                      </p:tavLst>
                                    </p:anim>
                                    <p:anim calcmode="lin" valueType="num">
                                      <p:cBhvr>
                                        <p:cTn id="60" dur="1000" fill="hold"/>
                                        <p:tgtEl>
                                          <p:spTgt spid="84"/>
                                        </p:tgtEl>
                                        <p:attrNameLst>
                                          <p:attrName>ppt_y</p:attrName>
                                        </p:attrNameLst>
                                      </p:cBhvr>
                                      <p:tavLst>
                                        <p:tav tm="0">
                                          <p:val>
                                            <p:strVal val="#ppt_y+.1"/>
                                          </p:val>
                                        </p:tav>
                                        <p:tav tm="100000">
                                          <p:val>
                                            <p:strVal val="#ppt_y"/>
                                          </p:val>
                                        </p:tav>
                                      </p:tavLst>
                                    </p:anim>
                                  </p:childTnLst>
                                </p:cTn>
                              </p:par>
                            </p:childTnLst>
                          </p:cTn>
                        </p:par>
                        <p:par>
                          <p:cTn id="61" fill="hold">
                            <p:stCondLst>
                              <p:cond delay="8750"/>
                            </p:stCondLst>
                            <p:childTnLst>
                              <p:par>
                                <p:cTn id="62" presetID="42" presetClass="entr" presetSubtype="0"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1000"/>
                                        <p:tgtEl>
                                          <p:spTgt spid="79"/>
                                        </p:tgtEl>
                                      </p:cBhvr>
                                    </p:animEffect>
                                    <p:anim calcmode="lin" valueType="num">
                                      <p:cBhvr>
                                        <p:cTn id="65" dur="1000" fill="hold"/>
                                        <p:tgtEl>
                                          <p:spTgt spid="79"/>
                                        </p:tgtEl>
                                        <p:attrNameLst>
                                          <p:attrName>ppt_x</p:attrName>
                                        </p:attrNameLst>
                                      </p:cBhvr>
                                      <p:tavLst>
                                        <p:tav tm="0">
                                          <p:val>
                                            <p:strVal val="#ppt_x"/>
                                          </p:val>
                                        </p:tav>
                                        <p:tav tm="100000">
                                          <p:val>
                                            <p:strVal val="#ppt_x"/>
                                          </p:val>
                                        </p:tav>
                                      </p:tavLst>
                                    </p:anim>
                                    <p:anim calcmode="lin" valueType="num">
                                      <p:cBhvr>
                                        <p:cTn id="66" dur="1000" fill="hold"/>
                                        <p:tgtEl>
                                          <p:spTgt spid="79"/>
                                        </p:tgtEl>
                                        <p:attrNameLst>
                                          <p:attrName>ppt_y</p:attrName>
                                        </p:attrNameLst>
                                      </p:cBhvr>
                                      <p:tavLst>
                                        <p:tav tm="0">
                                          <p:val>
                                            <p:strVal val="#ppt_y+.1"/>
                                          </p:val>
                                        </p:tav>
                                        <p:tav tm="100000">
                                          <p:val>
                                            <p:strVal val="#ppt_y"/>
                                          </p:val>
                                        </p:tav>
                                      </p:tavLst>
                                    </p:anim>
                                  </p:childTnLst>
                                </p:cTn>
                              </p:par>
                            </p:childTnLst>
                          </p:cTn>
                        </p:par>
                        <p:par>
                          <p:cTn id="67" fill="hold">
                            <p:stCondLst>
                              <p:cond delay="9750"/>
                            </p:stCondLst>
                            <p:childTnLst>
                              <p:par>
                                <p:cTn id="68" presetID="42" presetClass="entr" presetSubtype="0"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1000"/>
                                        <p:tgtEl>
                                          <p:spTgt spid="81"/>
                                        </p:tgtEl>
                                      </p:cBhvr>
                                    </p:animEffect>
                                    <p:anim calcmode="lin" valueType="num">
                                      <p:cBhvr>
                                        <p:cTn id="71" dur="1000" fill="hold"/>
                                        <p:tgtEl>
                                          <p:spTgt spid="81"/>
                                        </p:tgtEl>
                                        <p:attrNameLst>
                                          <p:attrName>ppt_x</p:attrName>
                                        </p:attrNameLst>
                                      </p:cBhvr>
                                      <p:tavLst>
                                        <p:tav tm="0">
                                          <p:val>
                                            <p:strVal val="#ppt_x"/>
                                          </p:val>
                                        </p:tav>
                                        <p:tav tm="100000">
                                          <p:val>
                                            <p:strVal val="#ppt_x"/>
                                          </p:val>
                                        </p:tav>
                                      </p:tavLst>
                                    </p:anim>
                                    <p:anim calcmode="lin" valueType="num">
                                      <p:cBhvr>
                                        <p:cTn id="72" dur="1000" fill="hold"/>
                                        <p:tgtEl>
                                          <p:spTgt spid="81"/>
                                        </p:tgtEl>
                                        <p:attrNameLst>
                                          <p:attrName>ppt_y</p:attrName>
                                        </p:attrNameLst>
                                      </p:cBhvr>
                                      <p:tavLst>
                                        <p:tav tm="0">
                                          <p:val>
                                            <p:strVal val="#ppt_y+.1"/>
                                          </p:val>
                                        </p:tav>
                                        <p:tav tm="100000">
                                          <p:val>
                                            <p:strVal val="#ppt_y"/>
                                          </p:val>
                                        </p:tav>
                                      </p:tavLst>
                                    </p:anim>
                                  </p:childTnLst>
                                </p:cTn>
                              </p:par>
                            </p:childTnLst>
                          </p:cTn>
                        </p:par>
                        <p:par>
                          <p:cTn id="73" fill="hold">
                            <p:stCondLst>
                              <p:cond delay="10750"/>
                            </p:stCondLst>
                            <p:childTnLst>
                              <p:par>
                                <p:cTn id="74" presetID="42" presetClass="entr" presetSubtype="0"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1000"/>
                                        <p:tgtEl>
                                          <p:spTgt spid="80"/>
                                        </p:tgtEl>
                                      </p:cBhvr>
                                    </p:animEffect>
                                    <p:anim calcmode="lin" valueType="num">
                                      <p:cBhvr>
                                        <p:cTn id="77" dur="1000" fill="hold"/>
                                        <p:tgtEl>
                                          <p:spTgt spid="80"/>
                                        </p:tgtEl>
                                        <p:attrNameLst>
                                          <p:attrName>ppt_x</p:attrName>
                                        </p:attrNameLst>
                                      </p:cBhvr>
                                      <p:tavLst>
                                        <p:tav tm="0">
                                          <p:val>
                                            <p:strVal val="#ppt_x"/>
                                          </p:val>
                                        </p:tav>
                                        <p:tav tm="100000">
                                          <p:val>
                                            <p:strVal val="#ppt_x"/>
                                          </p:val>
                                        </p:tav>
                                      </p:tavLst>
                                    </p:anim>
                                    <p:anim calcmode="lin" valueType="num">
                                      <p:cBhvr>
                                        <p:cTn id="78" dur="1000" fill="hold"/>
                                        <p:tgtEl>
                                          <p:spTgt spid="80"/>
                                        </p:tgtEl>
                                        <p:attrNameLst>
                                          <p:attrName>ppt_y</p:attrName>
                                        </p:attrNameLst>
                                      </p:cBhvr>
                                      <p:tavLst>
                                        <p:tav tm="0">
                                          <p:val>
                                            <p:strVal val="#ppt_y+.1"/>
                                          </p:val>
                                        </p:tav>
                                        <p:tav tm="100000">
                                          <p:val>
                                            <p:strVal val="#ppt_y"/>
                                          </p:val>
                                        </p:tav>
                                      </p:tavLst>
                                    </p:anim>
                                  </p:childTnLst>
                                </p:cTn>
                              </p:par>
                            </p:childTnLst>
                          </p:cTn>
                        </p:par>
                        <p:par>
                          <p:cTn id="79" fill="hold">
                            <p:stCondLst>
                              <p:cond delay="11750"/>
                            </p:stCondLst>
                            <p:childTnLst>
                              <p:par>
                                <p:cTn id="80" presetID="42"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1000"/>
                                        <p:tgtEl>
                                          <p:spTgt spid="62"/>
                                        </p:tgtEl>
                                      </p:cBhvr>
                                    </p:animEffect>
                                    <p:anim calcmode="lin" valueType="num">
                                      <p:cBhvr>
                                        <p:cTn id="83" dur="1000" fill="hold"/>
                                        <p:tgtEl>
                                          <p:spTgt spid="62"/>
                                        </p:tgtEl>
                                        <p:attrNameLst>
                                          <p:attrName>ppt_x</p:attrName>
                                        </p:attrNameLst>
                                      </p:cBhvr>
                                      <p:tavLst>
                                        <p:tav tm="0">
                                          <p:val>
                                            <p:strVal val="#ppt_x"/>
                                          </p:val>
                                        </p:tav>
                                        <p:tav tm="100000">
                                          <p:val>
                                            <p:strVal val="#ppt_x"/>
                                          </p:val>
                                        </p:tav>
                                      </p:tavLst>
                                    </p:anim>
                                    <p:anim calcmode="lin" valueType="num">
                                      <p:cBhvr>
                                        <p:cTn id="84" dur="1000" fill="hold"/>
                                        <p:tgtEl>
                                          <p:spTgt spid="62"/>
                                        </p:tgtEl>
                                        <p:attrNameLst>
                                          <p:attrName>ppt_y</p:attrName>
                                        </p:attrNameLst>
                                      </p:cBhvr>
                                      <p:tavLst>
                                        <p:tav tm="0">
                                          <p:val>
                                            <p:strVal val="#ppt_y+.1"/>
                                          </p:val>
                                        </p:tav>
                                        <p:tav tm="100000">
                                          <p:val>
                                            <p:strVal val="#ppt_y"/>
                                          </p:val>
                                        </p:tav>
                                      </p:tavLst>
                                    </p:anim>
                                  </p:childTnLst>
                                </p:cTn>
                              </p:par>
                            </p:childTnLst>
                          </p:cTn>
                        </p:par>
                        <p:par>
                          <p:cTn id="85" fill="hold">
                            <p:stCondLst>
                              <p:cond delay="12750"/>
                            </p:stCondLst>
                            <p:childTnLst>
                              <p:par>
                                <p:cTn id="86" presetID="42" presetClass="entr" presetSubtype="0" fill="hold" grpId="0" nodeType="after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fade">
                                      <p:cBhvr>
                                        <p:cTn id="88" dur="1000"/>
                                        <p:tgtEl>
                                          <p:spTgt spid="83"/>
                                        </p:tgtEl>
                                      </p:cBhvr>
                                    </p:animEffect>
                                    <p:anim calcmode="lin" valueType="num">
                                      <p:cBhvr>
                                        <p:cTn id="89" dur="1000" fill="hold"/>
                                        <p:tgtEl>
                                          <p:spTgt spid="83"/>
                                        </p:tgtEl>
                                        <p:attrNameLst>
                                          <p:attrName>ppt_x</p:attrName>
                                        </p:attrNameLst>
                                      </p:cBhvr>
                                      <p:tavLst>
                                        <p:tav tm="0">
                                          <p:val>
                                            <p:strVal val="#ppt_x"/>
                                          </p:val>
                                        </p:tav>
                                        <p:tav tm="100000">
                                          <p:val>
                                            <p:strVal val="#ppt_x"/>
                                          </p:val>
                                        </p:tav>
                                      </p:tavLst>
                                    </p:anim>
                                    <p:anim calcmode="lin" valueType="num">
                                      <p:cBhvr>
                                        <p:cTn id="90" dur="1000" fill="hold"/>
                                        <p:tgtEl>
                                          <p:spTgt spid="83"/>
                                        </p:tgtEl>
                                        <p:attrNameLst>
                                          <p:attrName>ppt_y</p:attrName>
                                        </p:attrNameLst>
                                      </p:cBhvr>
                                      <p:tavLst>
                                        <p:tav tm="0">
                                          <p:val>
                                            <p:strVal val="#ppt_y+.1"/>
                                          </p:val>
                                        </p:tav>
                                        <p:tav tm="100000">
                                          <p:val>
                                            <p:strVal val="#ppt_y"/>
                                          </p:val>
                                        </p:tav>
                                      </p:tavLst>
                                    </p:anim>
                                  </p:childTnLst>
                                </p:cTn>
                              </p:par>
                            </p:childTnLst>
                          </p:cTn>
                        </p:par>
                        <p:par>
                          <p:cTn id="91" fill="hold">
                            <p:stCondLst>
                              <p:cond delay="13750"/>
                            </p:stCondLst>
                            <p:childTnLst>
                              <p:par>
                                <p:cTn id="92" presetID="42" presetClass="entr" presetSubtype="0" fill="hold" grpId="0" nodeType="afterEffect">
                                  <p:stCondLst>
                                    <p:cond delay="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1000"/>
                                        <p:tgtEl>
                                          <p:spTgt spid="82"/>
                                        </p:tgtEl>
                                      </p:cBhvr>
                                    </p:animEffect>
                                    <p:anim calcmode="lin" valueType="num">
                                      <p:cBhvr>
                                        <p:cTn id="95" dur="1000" fill="hold"/>
                                        <p:tgtEl>
                                          <p:spTgt spid="82"/>
                                        </p:tgtEl>
                                        <p:attrNameLst>
                                          <p:attrName>ppt_x</p:attrName>
                                        </p:attrNameLst>
                                      </p:cBhvr>
                                      <p:tavLst>
                                        <p:tav tm="0">
                                          <p:val>
                                            <p:strVal val="#ppt_x"/>
                                          </p:val>
                                        </p:tav>
                                        <p:tav tm="100000">
                                          <p:val>
                                            <p:strVal val="#ppt_x"/>
                                          </p:val>
                                        </p:tav>
                                      </p:tavLst>
                                    </p:anim>
                                    <p:anim calcmode="lin" valueType="num">
                                      <p:cBhvr>
                                        <p:cTn id="96"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2" grpId="0" animBg="1"/>
      <p:bldP spid="63" grpId="0" animBg="1"/>
      <p:bldP spid="64" grpId="0"/>
      <p:bldP spid="68" grpId="0" animBg="1"/>
      <p:bldP spid="70" grpId="0" animBg="1"/>
      <p:bldP spid="71" grpId="0" animBg="1"/>
      <p:bldP spid="73" grpId="0" animBg="1"/>
      <p:bldP spid="75" grpId="0" animBg="1"/>
      <p:bldP spid="77" grpId="0" animBg="1"/>
      <p:bldP spid="78" grpId="0" animBg="1"/>
      <p:bldP spid="79" grpId="0" animBg="1"/>
      <p:bldP spid="80" grpId="0" animBg="1"/>
      <p:bldP spid="81" grpId="0" animBg="1"/>
      <p:bldP spid="82" grpId="0" animBg="1"/>
      <p:bldP spid="83" grpId="0" animBg="1"/>
      <p:bldP spid="8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Rectangle 240"/>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p:cNvSpPr/>
          <p:nvPr/>
        </p:nvSpPr>
        <p:spPr>
          <a:xfrm>
            <a:off x="15537" y="-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508073" y="250088"/>
            <a:ext cx="7886700" cy="290849"/>
          </a:xfrm>
        </p:spPr>
        <p:txBody>
          <a:bodyPr>
            <a:normAutofit/>
          </a:bodyPr>
          <a:lstStyle/>
          <a:p>
            <a:r>
              <a:rPr lang="fr-FR" b="0" dirty="0">
                <a:solidFill>
                  <a:srgbClr val="8E7339"/>
                </a:solidFill>
                <a:latin typeface="Verdana" panose="020B0604030504040204" pitchFamily="34" charset="0"/>
                <a:ea typeface="Verdana" panose="020B0604030504040204" pitchFamily="34" charset="0"/>
                <a:cs typeface="Verdana" panose="020B0604030504040204" pitchFamily="34" charset="0"/>
              </a:rPr>
              <a:t>Corridor 3/3</a:t>
            </a:r>
          </a:p>
        </p:txBody>
      </p:sp>
      <p:grpSp>
        <p:nvGrpSpPr>
          <p:cNvPr id="17" name="Groupe 16"/>
          <p:cNvGrpSpPr/>
          <p:nvPr/>
        </p:nvGrpSpPr>
        <p:grpSpPr>
          <a:xfrm>
            <a:off x="45042" y="2636627"/>
            <a:ext cx="4168813" cy="3319055"/>
            <a:chOff x="463617" y="1954528"/>
            <a:chExt cx="4168813" cy="3319055"/>
          </a:xfrm>
        </p:grpSpPr>
        <p:sp>
          <p:nvSpPr>
            <p:cNvPr id="89" name="Oval 78"/>
            <p:cNvSpPr>
              <a:spLocks noChangeArrowheads="1"/>
            </p:cNvSpPr>
            <p:nvPr/>
          </p:nvSpPr>
          <p:spPr bwMode="auto">
            <a:xfrm>
              <a:off x="463617" y="4659751"/>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517" name="Group 516"/>
            <p:cNvGrpSpPr/>
            <p:nvPr/>
          </p:nvGrpSpPr>
          <p:grpSpPr>
            <a:xfrm>
              <a:off x="869293" y="2489562"/>
              <a:ext cx="858754" cy="2300742"/>
              <a:chOff x="2555875" y="1704976"/>
              <a:chExt cx="1524000" cy="4083050"/>
            </a:xfrm>
          </p:grpSpPr>
          <p:sp>
            <p:nvSpPr>
              <p:cNvPr id="519" name="Freeform 43"/>
              <p:cNvSpPr>
                <a:spLocks/>
              </p:cNvSpPr>
              <p:nvPr/>
            </p:nvSpPr>
            <p:spPr bwMode="auto">
              <a:xfrm>
                <a:off x="3031279" y="2338388"/>
                <a:ext cx="273050" cy="762000"/>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0" name="Freeform 44"/>
              <p:cNvSpPr>
                <a:spLocks/>
              </p:cNvSpPr>
              <p:nvPr/>
            </p:nvSpPr>
            <p:spPr bwMode="auto">
              <a:xfrm>
                <a:off x="3028950" y="2338388"/>
                <a:ext cx="273050" cy="762000"/>
              </a:xfrm>
              <a:custGeom>
                <a:avLst/>
                <a:gdLst>
                  <a:gd name="T0" fmla="*/ 0 w 172"/>
                  <a:gd name="T1" fmla="*/ 480 h 480"/>
                  <a:gd name="T2" fmla="*/ 172 w 172"/>
                  <a:gd name="T3" fmla="*/ 480 h 480"/>
                  <a:gd name="T4" fmla="*/ 172 w 172"/>
                  <a:gd name="T5" fmla="*/ 97 h 480"/>
                  <a:gd name="T6" fmla="*/ 0 w 172"/>
                  <a:gd name="T7" fmla="*/ 0 h 480"/>
                  <a:gd name="T8" fmla="*/ 0 w 172"/>
                  <a:gd name="T9" fmla="*/ 480 h 480"/>
                </a:gdLst>
                <a:ahLst/>
                <a:cxnLst>
                  <a:cxn ang="0">
                    <a:pos x="T0" y="T1"/>
                  </a:cxn>
                  <a:cxn ang="0">
                    <a:pos x="T2" y="T3"/>
                  </a:cxn>
                  <a:cxn ang="0">
                    <a:pos x="T4" y="T5"/>
                  </a:cxn>
                  <a:cxn ang="0">
                    <a:pos x="T6" y="T7"/>
                  </a:cxn>
                  <a:cxn ang="0">
                    <a:pos x="T8" y="T9"/>
                  </a:cxn>
                </a:cxnLst>
                <a:rect l="0" t="0" r="r" b="b"/>
                <a:pathLst>
                  <a:path w="172" h="480">
                    <a:moveTo>
                      <a:pt x="0" y="480"/>
                    </a:moveTo>
                    <a:lnTo>
                      <a:pt x="172" y="480"/>
                    </a:lnTo>
                    <a:lnTo>
                      <a:pt x="172" y="97"/>
                    </a:lnTo>
                    <a:lnTo>
                      <a:pt x="0" y="0"/>
                    </a:lnTo>
                    <a:lnTo>
                      <a:pt x="0" y="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1" name="Freeform 45"/>
              <p:cNvSpPr>
                <a:spLocks/>
              </p:cNvSpPr>
              <p:nvPr/>
            </p:nvSpPr>
            <p:spPr bwMode="auto">
              <a:xfrm>
                <a:off x="3028950" y="2374901"/>
                <a:ext cx="273050" cy="379413"/>
              </a:xfrm>
              <a:custGeom>
                <a:avLst/>
                <a:gdLst>
                  <a:gd name="T0" fmla="*/ 172 w 172"/>
                  <a:gd name="T1" fmla="*/ 66 h 239"/>
                  <a:gd name="T2" fmla="*/ 172 w 172"/>
                  <a:gd name="T3" fmla="*/ 191 h 239"/>
                  <a:gd name="T4" fmla="*/ 172 w 172"/>
                  <a:gd name="T5" fmla="*/ 239 h 239"/>
                  <a:gd name="T6" fmla="*/ 0 w 172"/>
                  <a:gd name="T7" fmla="*/ 111 h 239"/>
                  <a:gd name="T8" fmla="*/ 0 w 172"/>
                  <a:gd name="T9" fmla="*/ 0 h 239"/>
                  <a:gd name="T10" fmla="*/ 172 w 172"/>
                  <a:gd name="T11" fmla="*/ 66 h 239"/>
                </a:gdLst>
                <a:ahLst/>
                <a:cxnLst>
                  <a:cxn ang="0">
                    <a:pos x="T0" y="T1"/>
                  </a:cxn>
                  <a:cxn ang="0">
                    <a:pos x="T2" y="T3"/>
                  </a:cxn>
                  <a:cxn ang="0">
                    <a:pos x="T4" y="T5"/>
                  </a:cxn>
                  <a:cxn ang="0">
                    <a:pos x="T6" y="T7"/>
                  </a:cxn>
                  <a:cxn ang="0">
                    <a:pos x="T8" y="T9"/>
                  </a:cxn>
                  <a:cxn ang="0">
                    <a:pos x="T10" y="T11"/>
                  </a:cxn>
                </a:cxnLst>
                <a:rect l="0" t="0" r="r" b="b"/>
                <a:pathLst>
                  <a:path w="172" h="239">
                    <a:moveTo>
                      <a:pt x="172" y="66"/>
                    </a:moveTo>
                    <a:lnTo>
                      <a:pt x="172" y="191"/>
                    </a:lnTo>
                    <a:lnTo>
                      <a:pt x="172" y="239"/>
                    </a:lnTo>
                    <a:lnTo>
                      <a:pt x="0" y="111"/>
                    </a:lnTo>
                    <a:lnTo>
                      <a:pt x="0" y="0"/>
                    </a:lnTo>
                    <a:lnTo>
                      <a:pt x="172" y="66"/>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522" name="Freeform 46"/>
              <p:cNvSpPr>
                <a:spLocks/>
              </p:cNvSpPr>
              <p:nvPr/>
            </p:nvSpPr>
            <p:spPr bwMode="auto">
              <a:xfrm>
                <a:off x="2555875" y="2197101"/>
                <a:ext cx="333375" cy="649288"/>
              </a:xfrm>
              <a:custGeom>
                <a:avLst/>
                <a:gdLst>
                  <a:gd name="T0" fmla="*/ 0 w 112"/>
                  <a:gd name="T1" fmla="*/ 220 h 220"/>
                  <a:gd name="T2" fmla="*/ 46 w 112"/>
                  <a:gd name="T3" fmla="*/ 194 h 220"/>
                  <a:gd name="T4" fmla="*/ 40 w 112"/>
                  <a:gd name="T5" fmla="*/ 212 h 220"/>
                  <a:gd name="T6" fmla="*/ 78 w 112"/>
                  <a:gd name="T7" fmla="*/ 179 h 220"/>
                  <a:gd name="T8" fmla="*/ 109 w 112"/>
                  <a:gd name="T9" fmla="*/ 55 h 220"/>
                  <a:gd name="T10" fmla="*/ 103 w 112"/>
                  <a:gd name="T11" fmla="*/ 26 h 220"/>
                  <a:gd name="T12" fmla="*/ 90 w 112"/>
                  <a:gd name="T13" fmla="*/ 8 h 220"/>
                  <a:gd name="T14" fmla="*/ 77 w 112"/>
                  <a:gd name="T15" fmla="*/ 2 h 220"/>
                  <a:gd name="T16" fmla="*/ 60 w 112"/>
                  <a:gd name="T17" fmla="*/ 5 h 220"/>
                  <a:gd name="T18" fmla="*/ 34 w 112"/>
                  <a:gd name="T19" fmla="*/ 39 h 220"/>
                  <a:gd name="T20" fmla="*/ 17 w 112"/>
                  <a:gd name="T21" fmla="*/ 171 h 220"/>
                  <a:gd name="T22" fmla="*/ 0 w 112"/>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220">
                    <a:moveTo>
                      <a:pt x="0" y="220"/>
                    </a:moveTo>
                    <a:cubicBezTo>
                      <a:pt x="16" y="215"/>
                      <a:pt x="31" y="201"/>
                      <a:pt x="46" y="194"/>
                    </a:cubicBezTo>
                    <a:cubicBezTo>
                      <a:pt x="44" y="198"/>
                      <a:pt x="42" y="209"/>
                      <a:pt x="40" y="212"/>
                    </a:cubicBezTo>
                    <a:cubicBezTo>
                      <a:pt x="56" y="206"/>
                      <a:pt x="68" y="193"/>
                      <a:pt x="78" y="179"/>
                    </a:cubicBezTo>
                    <a:cubicBezTo>
                      <a:pt x="103" y="143"/>
                      <a:pt x="112" y="98"/>
                      <a:pt x="109" y="55"/>
                    </a:cubicBezTo>
                    <a:cubicBezTo>
                      <a:pt x="108" y="45"/>
                      <a:pt x="107" y="35"/>
                      <a:pt x="103" y="26"/>
                    </a:cubicBezTo>
                    <a:cubicBezTo>
                      <a:pt x="100" y="19"/>
                      <a:pt x="95" y="13"/>
                      <a:pt x="90" y="8"/>
                    </a:cubicBezTo>
                    <a:cubicBezTo>
                      <a:pt x="86" y="5"/>
                      <a:pt x="82" y="3"/>
                      <a:pt x="77" y="2"/>
                    </a:cubicBezTo>
                    <a:cubicBezTo>
                      <a:pt x="71" y="0"/>
                      <a:pt x="65" y="2"/>
                      <a:pt x="60" y="5"/>
                    </a:cubicBezTo>
                    <a:cubicBezTo>
                      <a:pt x="47" y="12"/>
                      <a:pt x="39" y="26"/>
                      <a:pt x="34" y="39"/>
                    </a:cubicBezTo>
                    <a:cubicBezTo>
                      <a:pt x="18" y="81"/>
                      <a:pt x="22" y="127"/>
                      <a:pt x="17" y="171"/>
                    </a:cubicBezTo>
                    <a:cubicBezTo>
                      <a:pt x="14" y="188"/>
                      <a:pt x="10" y="206"/>
                      <a:pt x="0" y="22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3" name="Freeform 47"/>
              <p:cNvSpPr>
                <a:spLocks/>
              </p:cNvSpPr>
              <p:nvPr/>
            </p:nvSpPr>
            <p:spPr bwMode="auto">
              <a:xfrm>
                <a:off x="3028951" y="2022476"/>
                <a:ext cx="490537" cy="676276"/>
              </a:xfrm>
              <a:custGeom>
                <a:avLst/>
                <a:gdLst>
                  <a:gd name="T0" fmla="*/ 165 w 165"/>
                  <a:gd name="T1" fmla="*/ 139 h 229"/>
                  <a:gd name="T2" fmla="*/ 140 w 165"/>
                  <a:gd name="T3" fmla="*/ 87 h 229"/>
                  <a:gd name="T4" fmla="*/ 140 w 165"/>
                  <a:gd name="T5" fmla="*/ 0 h 229"/>
                  <a:gd name="T6" fmla="*/ 0 w 165"/>
                  <a:gd name="T7" fmla="*/ 64 h 229"/>
                  <a:gd name="T8" fmla="*/ 0 w 165"/>
                  <a:gd name="T9" fmla="*/ 83 h 229"/>
                  <a:gd name="T10" fmla="*/ 0 w 165"/>
                  <a:gd name="T11" fmla="*/ 143 h 229"/>
                  <a:gd name="T12" fmla="*/ 0 w 165"/>
                  <a:gd name="T13" fmla="*/ 145 h 229"/>
                  <a:gd name="T14" fmla="*/ 59 w 165"/>
                  <a:gd name="T15" fmla="*/ 214 h 229"/>
                  <a:gd name="T16" fmla="*/ 144 w 165"/>
                  <a:gd name="T17" fmla="*/ 147 h 229"/>
                  <a:gd name="T18" fmla="*/ 165 w 165"/>
                  <a:gd name="T19" fmla="*/ 13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29">
                    <a:moveTo>
                      <a:pt x="165" y="139"/>
                    </a:moveTo>
                    <a:cubicBezTo>
                      <a:pt x="165" y="139"/>
                      <a:pt x="150" y="113"/>
                      <a:pt x="140" y="87"/>
                    </a:cubicBezTo>
                    <a:cubicBezTo>
                      <a:pt x="140" y="0"/>
                      <a:pt x="140" y="0"/>
                      <a:pt x="140" y="0"/>
                    </a:cubicBezTo>
                    <a:cubicBezTo>
                      <a:pt x="140" y="0"/>
                      <a:pt x="0" y="56"/>
                      <a:pt x="0" y="64"/>
                    </a:cubicBezTo>
                    <a:cubicBezTo>
                      <a:pt x="0" y="83"/>
                      <a:pt x="0" y="83"/>
                      <a:pt x="0" y="83"/>
                    </a:cubicBezTo>
                    <a:cubicBezTo>
                      <a:pt x="0" y="143"/>
                      <a:pt x="0" y="143"/>
                      <a:pt x="0" y="143"/>
                    </a:cubicBezTo>
                    <a:cubicBezTo>
                      <a:pt x="0" y="145"/>
                      <a:pt x="0" y="145"/>
                      <a:pt x="0" y="145"/>
                    </a:cubicBezTo>
                    <a:cubicBezTo>
                      <a:pt x="0" y="181"/>
                      <a:pt x="19" y="196"/>
                      <a:pt x="59" y="214"/>
                    </a:cubicBezTo>
                    <a:cubicBezTo>
                      <a:pt x="94" y="229"/>
                      <a:pt x="144" y="210"/>
                      <a:pt x="144" y="147"/>
                    </a:cubicBezTo>
                    <a:cubicBezTo>
                      <a:pt x="165" y="139"/>
                      <a:pt x="165" y="139"/>
                      <a:pt x="165" y="139"/>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7" name="Freeform 51"/>
              <p:cNvSpPr>
                <a:spLocks/>
              </p:cNvSpPr>
              <p:nvPr/>
            </p:nvSpPr>
            <p:spPr bwMode="auto">
              <a:xfrm>
                <a:off x="2576513" y="1704976"/>
                <a:ext cx="919162" cy="828675"/>
              </a:xfrm>
              <a:custGeom>
                <a:avLst/>
                <a:gdLst>
                  <a:gd name="T0" fmla="*/ 138 w 309"/>
                  <a:gd name="T1" fmla="*/ 26 h 281"/>
                  <a:gd name="T2" fmla="*/ 152 w 309"/>
                  <a:gd name="T3" fmla="*/ 281 h 281"/>
                  <a:gd name="T4" fmla="*/ 152 w 309"/>
                  <a:gd name="T5" fmla="*/ 191 h 281"/>
                  <a:gd name="T6" fmla="*/ 216 w 309"/>
                  <a:gd name="T7" fmla="*/ 160 h 281"/>
                  <a:gd name="T8" fmla="*/ 198 w 309"/>
                  <a:gd name="T9" fmla="*/ 187 h 281"/>
                  <a:gd name="T10" fmla="*/ 265 w 309"/>
                  <a:gd name="T11" fmla="*/ 139 h 281"/>
                  <a:gd name="T12" fmla="*/ 250 w 309"/>
                  <a:gd name="T13" fmla="*/ 170 h 281"/>
                  <a:gd name="T14" fmla="*/ 296 w 309"/>
                  <a:gd name="T15" fmla="*/ 121 h 281"/>
                  <a:gd name="T16" fmla="*/ 138 w 309"/>
                  <a:gd name="T17" fmla="*/ 26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81">
                    <a:moveTo>
                      <a:pt x="138" y="26"/>
                    </a:moveTo>
                    <a:cubicBezTo>
                      <a:pt x="0" y="81"/>
                      <a:pt x="60" y="281"/>
                      <a:pt x="152" y="281"/>
                    </a:cubicBezTo>
                    <a:cubicBezTo>
                      <a:pt x="152" y="191"/>
                      <a:pt x="152" y="191"/>
                      <a:pt x="152" y="191"/>
                    </a:cubicBezTo>
                    <a:cubicBezTo>
                      <a:pt x="170" y="189"/>
                      <a:pt x="202" y="174"/>
                      <a:pt x="216" y="160"/>
                    </a:cubicBezTo>
                    <a:cubicBezTo>
                      <a:pt x="213" y="169"/>
                      <a:pt x="207" y="178"/>
                      <a:pt x="198" y="187"/>
                    </a:cubicBezTo>
                    <a:cubicBezTo>
                      <a:pt x="224" y="178"/>
                      <a:pt x="250" y="159"/>
                      <a:pt x="265" y="139"/>
                    </a:cubicBezTo>
                    <a:cubicBezTo>
                      <a:pt x="264" y="149"/>
                      <a:pt x="259" y="160"/>
                      <a:pt x="250" y="170"/>
                    </a:cubicBezTo>
                    <a:cubicBezTo>
                      <a:pt x="273" y="158"/>
                      <a:pt x="287" y="143"/>
                      <a:pt x="296" y="121"/>
                    </a:cubicBezTo>
                    <a:cubicBezTo>
                      <a:pt x="309" y="34"/>
                      <a:pt x="204" y="0"/>
                      <a:pt x="138" y="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28" name="Freeform 52"/>
              <p:cNvSpPr>
                <a:spLocks/>
              </p:cNvSpPr>
              <p:nvPr/>
            </p:nvSpPr>
            <p:spPr bwMode="auto">
              <a:xfrm>
                <a:off x="2970213" y="2268538"/>
                <a:ext cx="119062" cy="176213"/>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8"/>
                      <a:pt x="40" y="20"/>
                    </a:cubicBezTo>
                    <a:cubicBezTo>
                      <a:pt x="40" y="40"/>
                      <a:pt x="40" y="40"/>
                      <a:pt x="40" y="40"/>
                    </a:cubicBezTo>
                    <a:cubicBezTo>
                      <a:pt x="40" y="51"/>
                      <a:pt x="31" y="60"/>
                      <a:pt x="20" y="60"/>
                    </a:cubicBezTo>
                    <a:cubicBezTo>
                      <a:pt x="9" y="60"/>
                      <a:pt x="0" y="51"/>
                      <a:pt x="0" y="40"/>
                    </a:cubicBezTo>
                    <a:cubicBezTo>
                      <a:pt x="0" y="20"/>
                      <a:pt x="0" y="20"/>
                      <a:pt x="0" y="20"/>
                    </a:cubicBezTo>
                    <a:cubicBezTo>
                      <a:pt x="0" y="8"/>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29" name="Freeform 53"/>
              <p:cNvSpPr>
                <a:spLocks/>
              </p:cNvSpPr>
              <p:nvPr/>
            </p:nvSpPr>
            <p:spPr bwMode="auto">
              <a:xfrm>
                <a:off x="2913063" y="4505326"/>
                <a:ext cx="238125" cy="1206500"/>
              </a:xfrm>
              <a:custGeom>
                <a:avLst/>
                <a:gdLst>
                  <a:gd name="T0" fmla="*/ 120 w 150"/>
                  <a:gd name="T1" fmla="*/ 760 h 760"/>
                  <a:gd name="T2" fmla="*/ 30 w 150"/>
                  <a:gd name="T3" fmla="*/ 760 h 760"/>
                  <a:gd name="T4" fmla="*/ 0 w 150"/>
                  <a:gd name="T5" fmla="*/ 0 h 760"/>
                  <a:gd name="T6" fmla="*/ 150 w 150"/>
                  <a:gd name="T7" fmla="*/ 0 h 760"/>
                  <a:gd name="T8" fmla="*/ 120 w 150"/>
                  <a:gd name="T9" fmla="*/ 760 h 760"/>
                </a:gdLst>
                <a:ahLst/>
                <a:cxnLst>
                  <a:cxn ang="0">
                    <a:pos x="T0" y="T1"/>
                  </a:cxn>
                  <a:cxn ang="0">
                    <a:pos x="T2" y="T3"/>
                  </a:cxn>
                  <a:cxn ang="0">
                    <a:pos x="T4" y="T5"/>
                  </a:cxn>
                  <a:cxn ang="0">
                    <a:pos x="T6" y="T7"/>
                  </a:cxn>
                  <a:cxn ang="0">
                    <a:pos x="T8" y="T9"/>
                  </a:cxn>
                </a:cxnLst>
                <a:rect l="0" t="0" r="r" b="b"/>
                <a:pathLst>
                  <a:path w="150" h="760">
                    <a:moveTo>
                      <a:pt x="120" y="760"/>
                    </a:moveTo>
                    <a:lnTo>
                      <a:pt x="30" y="760"/>
                    </a:lnTo>
                    <a:lnTo>
                      <a:pt x="0" y="0"/>
                    </a:lnTo>
                    <a:lnTo>
                      <a:pt x="150" y="0"/>
                    </a:lnTo>
                    <a:lnTo>
                      <a:pt x="12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0" name="Freeform 54"/>
              <p:cNvSpPr>
                <a:spLocks/>
              </p:cNvSpPr>
              <p:nvPr/>
            </p:nvSpPr>
            <p:spPr bwMode="auto">
              <a:xfrm>
                <a:off x="2913063" y="4505326"/>
                <a:ext cx="238125" cy="120650"/>
              </a:xfrm>
              <a:custGeom>
                <a:avLst/>
                <a:gdLst>
                  <a:gd name="T0" fmla="*/ 0 w 150"/>
                  <a:gd name="T1" fmla="*/ 18 h 76"/>
                  <a:gd name="T2" fmla="*/ 148 w 150"/>
                  <a:gd name="T3" fmla="*/ 76 h 76"/>
                  <a:gd name="T4" fmla="*/ 150 w 150"/>
                  <a:gd name="T5" fmla="*/ 0 h 76"/>
                  <a:gd name="T6" fmla="*/ 0 w 150"/>
                  <a:gd name="T7" fmla="*/ 0 h 76"/>
                  <a:gd name="T8" fmla="*/ 0 w 150"/>
                  <a:gd name="T9" fmla="*/ 18 h 76"/>
                </a:gdLst>
                <a:ahLst/>
                <a:cxnLst>
                  <a:cxn ang="0">
                    <a:pos x="T0" y="T1"/>
                  </a:cxn>
                  <a:cxn ang="0">
                    <a:pos x="T2" y="T3"/>
                  </a:cxn>
                  <a:cxn ang="0">
                    <a:pos x="T4" y="T5"/>
                  </a:cxn>
                  <a:cxn ang="0">
                    <a:pos x="T6" y="T7"/>
                  </a:cxn>
                  <a:cxn ang="0">
                    <a:pos x="T8" y="T9"/>
                  </a:cxn>
                </a:cxnLst>
                <a:rect l="0" t="0" r="r" b="b"/>
                <a:pathLst>
                  <a:path w="150" h="76">
                    <a:moveTo>
                      <a:pt x="0" y="18"/>
                    </a:moveTo>
                    <a:lnTo>
                      <a:pt x="148" y="76"/>
                    </a:lnTo>
                    <a:lnTo>
                      <a:pt x="150" y="0"/>
                    </a:lnTo>
                    <a:lnTo>
                      <a:pt x="0" y="0"/>
                    </a:lnTo>
                    <a:lnTo>
                      <a:pt x="0" y="18"/>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31" name="Freeform 55"/>
              <p:cNvSpPr>
                <a:spLocks/>
              </p:cNvSpPr>
              <p:nvPr/>
            </p:nvSpPr>
            <p:spPr bwMode="auto">
              <a:xfrm>
                <a:off x="2940050" y="5578476"/>
                <a:ext cx="187325" cy="209550"/>
              </a:xfrm>
              <a:custGeom>
                <a:avLst/>
                <a:gdLst>
                  <a:gd name="T0" fmla="*/ 57 w 63"/>
                  <a:gd name="T1" fmla="*/ 0 h 71"/>
                  <a:gd name="T2" fmla="*/ 31 w 63"/>
                  <a:gd name="T3" fmla="*/ 34 h 71"/>
                  <a:gd name="T4" fmla="*/ 6 w 63"/>
                  <a:gd name="T5" fmla="*/ 0 h 71"/>
                  <a:gd name="T6" fmla="*/ 0 w 63"/>
                  <a:gd name="T7" fmla="*/ 33 h 71"/>
                  <a:gd name="T8" fmla="*/ 31 w 63"/>
                  <a:gd name="T9" fmla="*/ 71 h 71"/>
                  <a:gd name="T10" fmla="*/ 63 w 63"/>
                  <a:gd name="T11" fmla="*/ 33 h 71"/>
                  <a:gd name="T12" fmla="*/ 57 w 63"/>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3" h="71">
                    <a:moveTo>
                      <a:pt x="57" y="0"/>
                    </a:moveTo>
                    <a:cubicBezTo>
                      <a:pt x="57" y="0"/>
                      <a:pt x="51" y="34"/>
                      <a:pt x="31" y="34"/>
                    </a:cubicBezTo>
                    <a:cubicBezTo>
                      <a:pt x="11" y="34"/>
                      <a:pt x="6" y="0"/>
                      <a:pt x="6" y="0"/>
                    </a:cubicBezTo>
                    <a:cubicBezTo>
                      <a:pt x="6" y="0"/>
                      <a:pt x="0" y="20"/>
                      <a:pt x="0" y="33"/>
                    </a:cubicBezTo>
                    <a:cubicBezTo>
                      <a:pt x="0" y="57"/>
                      <a:pt x="10" y="71"/>
                      <a:pt x="31" y="71"/>
                    </a:cubicBezTo>
                    <a:cubicBezTo>
                      <a:pt x="53" y="71"/>
                      <a:pt x="63" y="57"/>
                      <a:pt x="63" y="33"/>
                    </a:cubicBezTo>
                    <a:cubicBezTo>
                      <a:pt x="63" y="20"/>
                      <a:pt x="57" y="0"/>
                      <a:pt x="57"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532" name="Freeform 56"/>
              <p:cNvSpPr>
                <a:spLocks/>
              </p:cNvSpPr>
              <p:nvPr/>
            </p:nvSpPr>
            <p:spPr bwMode="auto">
              <a:xfrm>
                <a:off x="3189288" y="4505326"/>
                <a:ext cx="238125" cy="1206500"/>
              </a:xfrm>
              <a:custGeom>
                <a:avLst/>
                <a:gdLst>
                  <a:gd name="T0" fmla="*/ 30 w 150"/>
                  <a:gd name="T1" fmla="*/ 760 h 760"/>
                  <a:gd name="T2" fmla="*/ 120 w 150"/>
                  <a:gd name="T3" fmla="*/ 760 h 760"/>
                  <a:gd name="T4" fmla="*/ 150 w 150"/>
                  <a:gd name="T5" fmla="*/ 0 h 760"/>
                  <a:gd name="T6" fmla="*/ 0 w 150"/>
                  <a:gd name="T7" fmla="*/ 0 h 760"/>
                  <a:gd name="T8" fmla="*/ 30 w 150"/>
                  <a:gd name="T9" fmla="*/ 760 h 760"/>
                </a:gdLst>
                <a:ahLst/>
                <a:cxnLst>
                  <a:cxn ang="0">
                    <a:pos x="T0" y="T1"/>
                  </a:cxn>
                  <a:cxn ang="0">
                    <a:pos x="T2" y="T3"/>
                  </a:cxn>
                  <a:cxn ang="0">
                    <a:pos x="T4" y="T5"/>
                  </a:cxn>
                  <a:cxn ang="0">
                    <a:pos x="T6" y="T7"/>
                  </a:cxn>
                  <a:cxn ang="0">
                    <a:pos x="T8" y="T9"/>
                  </a:cxn>
                </a:cxnLst>
                <a:rect l="0" t="0" r="r" b="b"/>
                <a:pathLst>
                  <a:path w="150" h="760">
                    <a:moveTo>
                      <a:pt x="30" y="760"/>
                    </a:moveTo>
                    <a:lnTo>
                      <a:pt x="120" y="760"/>
                    </a:lnTo>
                    <a:lnTo>
                      <a:pt x="150" y="0"/>
                    </a:lnTo>
                    <a:lnTo>
                      <a:pt x="0" y="0"/>
                    </a:lnTo>
                    <a:lnTo>
                      <a:pt x="30" y="760"/>
                    </a:ln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3" name="Freeform 57"/>
              <p:cNvSpPr>
                <a:spLocks/>
              </p:cNvSpPr>
              <p:nvPr/>
            </p:nvSpPr>
            <p:spPr bwMode="auto">
              <a:xfrm>
                <a:off x="3189288" y="4505326"/>
                <a:ext cx="238125" cy="117475"/>
              </a:xfrm>
              <a:custGeom>
                <a:avLst/>
                <a:gdLst>
                  <a:gd name="T0" fmla="*/ 146 w 150"/>
                  <a:gd name="T1" fmla="*/ 74 h 74"/>
                  <a:gd name="T2" fmla="*/ 0 w 150"/>
                  <a:gd name="T3" fmla="*/ 18 h 74"/>
                  <a:gd name="T4" fmla="*/ 0 w 150"/>
                  <a:gd name="T5" fmla="*/ 0 h 74"/>
                  <a:gd name="T6" fmla="*/ 150 w 150"/>
                  <a:gd name="T7" fmla="*/ 0 h 74"/>
                  <a:gd name="T8" fmla="*/ 146 w 150"/>
                  <a:gd name="T9" fmla="*/ 74 h 74"/>
                </a:gdLst>
                <a:ahLst/>
                <a:cxnLst>
                  <a:cxn ang="0">
                    <a:pos x="T0" y="T1"/>
                  </a:cxn>
                  <a:cxn ang="0">
                    <a:pos x="T2" y="T3"/>
                  </a:cxn>
                  <a:cxn ang="0">
                    <a:pos x="T4" y="T5"/>
                  </a:cxn>
                  <a:cxn ang="0">
                    <a:pos x="T6" y="T7"/>
                  </a:cxn>
                  <a:cxn ang="0">
                    <a:pos x="T8" y="T9"/>
                  </a:cxn>
                </a:cxnLst>
                <a:rect l="0" t="0" r="r" b="b"/>
                <a:pathLst>
                  <a:path w="150" h="74">
                    <a:moveTo>
                      <a:pt x="146" y="74"/>
                    </a:moveTo>
                    <a:lnTo>
                      <a:pt x="0" y="18"/>
                    </a:lnTo>
                    <a:lnTo>
                      <a:pt x="0" y="0"/>
                    </a:lnTo>
                    <a:lnTo>
                      <a:pt x="150" y="0"/>
                    </a:lnTo>
                    <a:lnTo>
                      <a:pt x="146" y="74"/>
                    </a:lnTo>
                    <a:close/>
                  </a:path>
                </a:pathLst>
              </a:custGeom>
              <a:solidFill>
                <a:srgbClr val="D7B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34" name="Freeform 58"/>
              <p:cNvSpPr>
                <a:spLocks/>
              </p:cNvSpPr>
              <p:nvPr/>
            </p:nvSpPr>
            <p:spPr bwMode="auto">
              <a:xfrm>
                <a:off x="3216275" y="5578476"/>
                <a:ext cx="184150" cy="209550"/>
              </a:xfrm>
              <a:custGeom>
                <a:avLst/>
                <a:gdLst>
                  <a:gd name="T0" fmla="*/ 5 w 62"/>
                  <a:gd name="T1" fmla="*/ 0 h 71"/>
                  <a:gd name="T2" fmla="*/ 31 w 62"/>
                  <a:gd name="T3" fmla="*/ 34 h 71"/>
                  <a:gd name="T4" fmla="*/ 57 w 62"/>
                  <a:gd name="T5" fmla="*/ 0 h 71"/>
                  <a:gd name="T6" fmla="*/ 62 w 62"/>
                  <a:gd name="T7" fmla="*/ 33 h 71"/>
                  <a:gd name="T8" fmla="*/ 31 w 62"/>
                  <a:gd name="T9" fmla="*/ 71 h 71"/>
                  <a:gd name="T10" fmla="*/ 0 w 62"/>
                  <a:gd name="T11" fmla="*/ 33 h 71"/>
                  <a:gd name="T12" fmla="*/ 5 w 6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2" h="71">
                    <a:moveTo>
                      <a:pt x="5" y="0"/>
                    </a:moveTo>
                    <a:cubicBezTo>
                      <a:pt x="5" y="0"/>
                      <a:pt x="11" y="34"/>
                      <a:pt x="31" y="34"/>
                    </a:cubicBezTo>
                    <a:cubicBezTo>
                      <a:pt x="51" y="34"/>
                      <a:pt x="57" y="0"/>
                      <a:pt x="57" y="0"/>
                    </a:cubicBezTo>
                    <a:cubicBezTo>
                      <a:pt x="57" y="0"/>
                      <a:pt x="62" y="20"/>
                      <a:pt x="62" y="33"/>
                    </a:cubicBezTo>
                    <a:cubicBezTo>
                      <a:pt x="62" y="57"/>
                      <a:pt x="53" y="71"/>
                      <a:pt x="31" y="71"/>
                    </a:cubicBezTo>
                    <a:cubicBezTo>
                      <a:pt x="9" y="71"/>
                      <a:pt x="0" y="57"/>
                      <a:pt x="0" y="33"/>
                    </a:cubicBezTo>
                    <a:cubicBezTo>
                      <a:pt x="0" y="20"/>
                      <a:pt x="5" y="0"/>
                      <a:pt x="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535" name="Freeform 59"/>
              <p:cNvSpPr>
                <a:spLocks/>
              </p:cNvSpPr>
              <p:nvPr/>
            </p:nvSpPr>
            <p:spPr bwMode="auto">
              <a:xfrm>
                <a:off x="3825875" y="2757488"/>
                <a:ext cx="254000" cy="425450"/>
              </a:xfrm>
              <a:custGeom>
                <a:avLst/>
                <a:gdLst>
                  <a:gd name="T0" fmla="*/ 79 w 85"/>
                  <a:gd name="T1" fmla="*/ 56 h 144"/>
                  <a:gd name="T2" fmla="*/ 69 w 85"/>
                  <a:gd name="T3" fmla="*/ 59 h 144"/>
                  <a:gd name="T4" fmla="*/ 64 w 85"/>
                  <a:gd name="T5" fmla="*/ 51 h 144"/>
                  <a:gd name="T6" fmla="*/ 55 w 85"/>
                  <a:gd name="T7" fmla="*/ 54 h 144"/>
                  <a:gd name="T8" fmla="*/ 50 w 85"/>
                  <a:gd name="T9" fmla="*/ 46 h 144"/>
                  <a:gd name="T10" fmla="*/ 41 w 85"/>
                  <a:gd name="T11" fmla="*/ 47 h 144"/>
                  <a:gd name="T12" fmla="*/ 54 w 85"/>
                  <a:gd name="T13" fmla="*/ 12 h 144"/>
                  <a:gd name="T14" fmla="*/ 49 w 85"/>
                  <a:gd name="T15" fmla="*/ 2 h 144"/>
                  <a:gd name="T16" fmla="*/ 38 w 85"/>
                  <a:gd name="T17" fmla="*/ 7 h 144"/>
                  <a:gd name="T18" fmla="*/ 10 w 85"/>
                  <a:gd name="T19" fmla="*/ 84 h 144"/>
                  <a:gd name="T20" fmla="*/ 0 w 85"/>
                  <a:gd name="T21" fmla="*/ 120 h 144"/>
                  <a:gd name="T22" fmla="*/ 50 w 85"/>
                  <a:gd name="T23" fmla="*/ 144 h 144"/>
                  <a:gd name="T24" fmla="*/ 62 w 85"/>
                  <a:gd name="T25" fmla="*/ 111 h 144"/>
                  <a:gd name="T26" fmla="*/ 70 w 85"/>
                  <a:gd name="T27" fmla="*/ 105 h 144"/>
                  <a:gd name="T28" fmla="*/ 84 w 85"/>
                  <a:gd name="T29" fmla="*/ 67 h 144"/>
                  <a:gd name="T30" fmla="*/ 79 w 85"/>
                  <a:gd name="T31"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44">
                    <a:moveTo>
                      <a:pt x="79" y="56"/>
                    </a:moveTo>
                    <a:cubicBezTo>
                      <a:pt x="75" y="55"/>
                      <a:pt x="72" y="56"/>
                      <a:pt x="69" y="59"/>
                    </a:cubicBezTo>
                    <a:cubicBezTo>
                      <a:pt x="70" y="55"/>
                      <a:pt x="67" y="52"/>
                      <a:pt x="64" y="51"/>
                    </a:cubicBezTo>
                    <a:cubicBezTo>
                      <a:pt x="61" y="50"/>
                      <a:pt x="57" y="51"/>
                      <a:pt x="55" y="54"/>
                    </a:cubicBezTo>
                    <a:cubicBezTo>
                      <a:pt x="55" y="50"/>
                      <a:pt x="53" y="47"/>
                      <a:pt x="50" y="46"/>
                    </a:cubicBezTo>
                    <a:cubicBezTo>
                      <a:pt x="47" y="44"/>
                      <a:pt x="43" y="45"/>
                      <a:pt x="41" y="47"/>
                    </a:cubicBezTo>
                    <a:cubicBezTo>
                      <a:pt x="54" y="12"/>
                      <a:pt x="54" y="12"/>
                      <a:pt x="54" y="12"/>
                    </a:cubicBezTo>
                    <a:cubicBezTo>
                      <a:pt x="55" y="8"/>
                      <a:pt x="53" y="3"/>
                      <a:pt x="49" y="2"/>
                    </a:cubicBezTo>
                    <a:cubicBezTo>
                      <a:pt x="45" y="0"/>
                      <a:pt x="40" y="2"/>
                      <a:pt x="38" y="7"/>
                    </a:cubicBezTo>
                    <a:cubicBezTo>
                      <a:pt x="10" y="84"/>
                      <a:pt x="10" y="84"/>
                      <a:pt x="10" y="84"/>
                    </a:cubicBezTo>
                    <a:cubicBezTo>
                      <a:pt x="0" y="120"/>
                      <a:pt x="0" y="120"/>
                      <a:pt x="0" y="120"/>
                    </a:cubicBezTo>
                    <a:cubicBezTo>
                      <a:pt x="50" y="144"/>
                      <a:pt x="50" y="144"/>
                      <a:pt x="50" y="144"/>
                    </a:cubicBezTo>
                    <a:cubicBezTo>
                      <a:pt x="62" y="111"/>
                      <a:pt x="62" y="111"/>
                      <a:pt x="62" y="111"/>
                    </a:cubicBezTo>
                    <a:cubicBezTo>
                      <a:pt x="65" y="111"/>
                      <a:pt x="68" y="108"/>
                      <a:pt x="70" y="105"/>
                    </a:cubicBezTo>
                    <a:cubicBezTo>
                      <a:pt x="84" y="67"/>
                      <a:pt x="84" y="67"/>
                      <a:pt x="84" y="67"/>
                    </a:cubicBezTo>
                    <a:cubicBezTo>
                      <a:pt x="85" y="62"/>
                      <a:pt x="83" y="58"/>
                      <a:pt x="79" y="56"/>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536" name="Freeform 60"/>
              <p:cNvSpPr>
                <a:spLocks/>
              </p:cNvSpPr>
              <p:nvPr/>
            </p:nvSpPr>
            <p:spPr bwMode="auto">
              <a:xfrm>
                <a:off x="3371850" y="2849563"/>
                <a:ext cx="636587" cy="725488"/>
              </a:xfrm>
              <a:custGeom>
                <a:avLst/>
                <a:gdLst>
                  <a:gd name="T0" fmla="*/ 134 w 214"/>
                  <a:gd name="T1" fmla="*/ 246 h 246"/>
                  <a:gd name="T2" fmla="*/ 107 w 214"/>
                  <a:gd name="T3" fmla="*/ 230 h 246"/>
                  <a:gd name="T4" fmla="*/ 0 w 214"/>
                  <a:gd name="T5" fmla="*/ 32 h 246"/>
                  <a:gd name="T6" fmla="*/ 49 w 214"/>
                  <a:gd name="T7" fmla="*/ 0 h 246"/>
                  <a:gd name="T8" fmla="*/ 129 w 214"/>
                  <a:gd name="T9" fmla="*/ 141 h 246"/>
                  <a:gd name="T10" fmla="*/ 159 w 214"/>
                  <a:gd name="T11" fmla="*/ 60 h 246"/>
                  <a:gd name="T12" fmla="*/ 214 w 214"/>
                  <a:gd name="T13" fmla="*/ 85 h 246"/>
                  <a:gd name="T14" fmla="*/ 163 w 214"/>
                  <a:gd name="T15" fmla="*/ 226 h 246"/>
                  <a:gd name="T16" fmla="*/ 136 w 214"/>
                  <a:gd name="T17" fmla="*/ 246 h 246"/>
                  <a:gd name="T18" fmla="*/ 134 w 214"/>
                  <a:gd name="T19"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246">
                    <a:moveTo>
                      <a:pt x="134" y="246"/>
                    </a:moveTo>
                    <a:cubicBezTo>
                      <a:pt x="123" y="246"/>
                      <a:pt x="112" y="240"/>
                      <a:pt x="107" y="230"/>
                    </a:cubicBezTo>
                    <a:cubicBezTo>
                      <a:pt x="0" y="32"/>
                      <a:pt x="0" y="32"/>
                      <a:pt x="0" y="32"/>
                    </a:cubicBezTo>
                    <a:cubicBezTo>
                      <a:pt x="49" y="0"/>
                      <a:pt x="49" y="0"/>
                      <a:pt x="49" y="0"/>
                    </a:cubicBezTo>
                    <a:cubicBezTo>
                      <a:pt x="129" y="141"/>
                      <a:pt x="129" y="141"/>
                      <a:pt x="129" y="141"/>
                    </a:cubicBezTo>
                    <a:cubicBezTo>
                      <a:pt x="159" y="60"/>
                      <a:pt x="159" y="60"/>
                      <a:pt x="159" y="60"/>
                    </a:cubicBezTo>
                    <a:cubicBezTo>
                      <a:pt x="214" y="85"/>
                      <a:pt x="214" y="85"/>
                      <a:pt x="214" y="85"/>
                    </a:cubicBezTo>
                    <a:cubicBezTo>
                      <a:pt x="163" y="226"/>
                      <a:pt x="163" y="226"/>
                      <a:pt x="163" y="226"/>
                    </a:cubicBezTo>
                    <a:cubicBezTo>
                      <a:pt x="159" y="237"/>
                      <a:pt x="148" y="245"/>
                      <a:pt x="136" y="246"/>
                    </a:cubicBezTo>
                    <a:cubicBezTo>
                      <a:pt x="135" y="246"/>
                      <a:pt x="135" y="246"/>
                      <a:pt x="134" y="246"/>
                    </a:cubicBez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7" name="Freeform 61"/>
              <p:cNvSpPr>
                <a:spLocks/>
              </p:cNvSpPr>
              <p:nvPr/>
            </p:nvSpPr>
            <p:spPr bwMode="auto">
              <a:xfrm>
                <a:off x="2684463" y="3589338"/>
                <a:ext cx="974725" cy="944563"/>
              </a:xfrm>
              <a:custGeom>
                <a:avLst/>
                <a:gdLst>
                  <a:gd name="T0" fmla="*/ 274 w 328"/>
                  <a:gd name="T1" fmla="*/ 0 h 320"/>
                  <a:gd name="T2" fmla="*/ 164 w 328"/>
                  <a:gd name="T3" fmla="*/ 0 h 320"/>
                  <a:gd name="T4" fmla="*/ 54 w 328"/>
                  <a:gd name="T5" fmla="*/ 0 h 320"/>
                  <a:gd name="T6" fmla="*/ 52 w 328"/>
                  <a:gd name="T7" fmla="*/ 317 h 320"/>
                  <a:gd name="T8" fmla="*/ 57 w 328"/>
                  <a:gd name="T9" fmla="*/ 320 h 320"/>
                  <a:gd name="T10" fmla="*/ 164 w 328"/>
                  <a:gd name="T11" fmla="*/ 320 h 320"/>
                  <a:gd name="T12" fmla="*/ 271 w 328"/>
                  <a:gd name="T13" fmla="*/ 320 h 320"/>
                  <a:gd name="T14" fmla="*/ 275 w 328"/>
                  <a:gd name="T15" fmla="*/ 317 h 320"/>
                  <a:gd name="T16" fmla="*/ 274 w 328"/>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320">
                    <a:moveTo>
                      <a:pt x="274" y="0"/>
                    </a:moveTo>
                    <a:cubicBezTo>
                      <a:pt x="164" y="0"/>
                      <a:pt x="164" y="0"/>
                      <a:pt x="164" y="0"/>
                    </a:cubicBezTo>
                    <a:cubicBezTo>
                      <a:pt x="54" y="0"/>
                      <a:pt x="54" y="0"/>
                      <a:pt x="54" y="0"/>
                    </a:cubicBezTo>
                    <a:cubicBezTo>
                      <a:pt x="54" y="0"/>
                      <a:pt x="0" y="83"/>
                      <a:pt x="52" y="317"/>
                    </a:cubicBezTo>
                    <a:cubicBezTo>
                      <a:pt x="53" y="319"/>
                      <a:pt x="55" y="320"/>
                      <a:pt x="57" y="320"/>
                    </a:cubicBezTo>
                    <a:cubicBezTo>
                      <a:pt x="164" y="320"/>
                      <a:pt x="164" y="320"/>
                      <a:pt x="164" y="320"/>
                    </a:cubicBezTo>
                    <a:cubicBezTo>
                      <a:pt x="271" y="320"/>
                      <a:pt x="271" y="320"/>
                      <a:pt x="271" y="320"/>
                    </a:cubicBezTo>
                    <a:cubicBezTo>
                      <a:pt x="273" y="320"/>
                      <a:pt x="275" y="319"/>
                      <a:pt x="275" y="317"/>
                    </a:cubicBezTo>
                    <a:cubicBezTo>
                      <a:pt x="328" y="83"/>
                      <a:pt x="274" y="0"/>
                      <a:pt x="274" y="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38" name="Freeform 62"/>
              <p:cNvSpPr>
                <a:spLocks/>
              </p:cNvSpPr>
              <p:nvPr/>
            </p:nvSpPr>
            <p:spPr bwMode="auto">
              <a:xfrm>
                <a:off x="2800350" y="3708401"/>
                <a:ext cx="766762" cy="195263"/>
              </a:xfrm>
              <a:custGeom>
                <a:avLst/>
                <a:gdLst>
                  <a:gd name="T0" fmla="*/ 0 w 258"/>
                  <a:gd name="T1" fmla="*/ 0 h 66"/>
                  <a:gd name="T2" fmla="*/ 258 w 258"/>
                  <a:gd name="T3" fmla="*/ 66 h 66"/>
                  <a:gd name="T4" fmla="*/ 249 w 258"/>
                  <a:gd name="T5" fmla="*/ 0 h 66"/>
                  <a:gd name="T6" fmla="*/ 0 w 258"/>
                  <a:gd name="T7" fmla="*/ 0 h 66"/>
                </a:gdLst>
                <a:ahLst/>
                <a:cxnLst>
                  <a:cxn ang="0">
                    <a:pos x="T0" y="T1"/>
                  </a:cxn>
                  <a:cxn ang="0">
                    <a:pos x="T2" y="T3"/>
                  </a:cxn>
                  <a:cxn ang="0">
                    <a:pos x="T4" y="T5"/>
                  </a:cxn>
                  <a:cxn ang="0">
                    <a:pos x="T6" y="T7"/>
                  </a:cxn>
                </a:cxnLst>
                <a:rect l="0" t="0" r="r" b="b"/>
                <a:pathLst>
                  <a:path w="258" h="66">
                    <a:moveTo>
                      <a:pt x="0" y="0"/>
                    </a:moveTo>
                    <a:cubicBezTo>
                      <a:pt x="258" y="66"/>
                      <a:pt x="258" y="66"/>
                      <a:pt x="258" y="66"/>
                    </a:cubicBezTo>
                    <a:cubicBezTo>
                      <a:pt x="257" y="38"/>
                      <a:pt x="253" y="16"/>
                      <a:pt x="249" y="0"/>
                    </a:cubicBezTo>
                    <a:cubicBezTo>
                      <a:pt x="0" y="0"/>
                      <a:pt x="0" y="0"/>
                      <a:pt x="0" y="0"/>
                    </a:cubicBezTo>
                  </a:path>
                </a:pathLst>
              </a:custGeom>
              <a:solidFill>
                <a:srgbClr val="2827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39" name="Freeform 63"/>
              <p:cNvSpPr>
                <a:spLocks/>
              </p:cNvSpPr>
              <p:nvPr/>
            </p:nvSpPr>
            <p:spPr bwMode="auto">
              <a:xfrm>
                <a:off x="2761778" y="2704843"/>
                <a:ext cx="859136" cy="1003557"/>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 name="connsiteX0" fmla="*/ 8069 w 9518"/>
                  <a:gd name="connsiteY0" fmla="*/ 5103 h 10165"/>
                  <a:gd name="connsiteX1" fmla="*/ 6010 w 9518"/>
                  <a:gd name="connsiteY1" fmla="*/ 0 h 10165"/>
                  <a:gd name="connsiteX2" fmla="*/ 4759 w 9518"/>
                  <a:gd name="connsiteY2" fmla="*/ 3540 h 10165"/>
                  <a:gd name="connsiteX3" fmla="*/ 3138 w 9518"/>
                  <a:gd name="connsiteY3" fmla="*/ 165 h 10165"/>
                  <a:gd name="connsiteX4" fmla="*/ 1449 w 9518"/>
                  <a:gd name="connsiteY4" fmla="*/ 5103 h 10165"/>
                  <a:gd name="connsiteX5" fmla="*/ 0 w 9518"/>
                  <a:gd name="connsiteY5" fmla="*/ 10165 h 10165"/>
                  <a:gd name="connsiteX6" fmla="*/ 4759 w 9518"/>
                  <a:gd name="connsiteY6" fmla="*/ 10165 h 10165"/>
                  <a:gd name="connsiteX7" fmla="*/ 9518 w 9518"/>
                  <a:gd name="connsiteY7" fmla="*/ 10165 h 10165"/>
                  <a:gd name="connsiteX8" fmla="*/ 8069 w 9518"/>
                  <a:gd name="connsiteY8" fmla="*/ 5103 h 10165"/>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3297 w 10000"/>
                  <a:gd name="connsiteY3" fmla="*/ 162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5000 w 10000"/>
                  <a:gd name="connsiteY2" fmla="*/ 3483 h 10000"/>
                  <a:gd name="connsiteX3" fmla="*/ 2972 w 10000"/>
                  <a:gd name="connsiteY3" fmla="*/ 255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 name="connsiteX0" fmla="*/ 8478 w 10000"/>
                  <a:gd name="connsiteY0" fmla="*/ 5020 h 10000"/>
                  <a:gd name="connsiteX1" fmla="*/ 6314 w 10000"/>
                  <a:gd name="connsiteY1" fmla="*/ 0 h 10000"/>
                  <a:gd name="connsiteX2" fmla="*/ 4837 w 10000"/>
                  <a:gd name="connsiteY2" fmla="*/ 3297 h 10000"/>
                  <a:gd name="connsiteX3" fmla="*/ 2972 w 10000"/>
                  <a:gd name="connsiteY3" fmla="*/ 255 h 10000"/>
                  <a:gd name="connsiteX4" fmla="*/ 1522 w 10000"/>
                  <a:gd name="connsiteY4" fmla="*/ 5020 h 10000"/>
                  <a:gd name="connsiteX5" fmla="*/ 0 w 10000"/>
                  <a:gd name="connsiteY5" fmla="*/ 10000 h 10000"/>
                  <a:gd name="connsiteX6" fmla="*/ 5000 w 10000"/>
                  <a:gd name="connsiteY6" fmla="*/ 10000 h 10000"/>
                  <a:gd name="connsiteX7" fmla="*/ 10000 w 10000"/>
                  <a:gd name="connsiteY7" fmla="*/ 10000 h 10000"/>
                  <a:gd name="connsiteX8" fmla="*/ 8478 w 10000"/>
                  <a:gd name="connsiteY8" fmla="*/ 502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00">
                    <a:moveTo>
                      <a:pt x="8478" y="5020"/>
                    </a:moveTo>
                    <a:cubicBezTo>
                      <a:pt x="9818" y="3821"/>
                      <a:pt x="10226" y="1199"/>
                      <a:pt x="6314" y="0"/>
                    </a:cubicBezTo>
                    <a:cubicBezTo>
                      <a:pt x="5271" y="2926"/>
                      <a:pt x="5394" y="3255"/>
                      <a:pt x="4837" y="3297"/>
                    </a:cubicBezTo>
                    <a:cubicBezTo>
                      <a:pt x="4280" y="3339"/>
                      <a:pt x="3524" y="-32"/>
                      <a:pt x="2972" y="255"/>
                    </a:cubicBezTo>
                    <a:cubicBezTo>
                      <a:pt x="2420" y="542"/>
                      <a:pt x="2017" y="3396"/>
                      <a:pt x="1522" y="5020"/>
                    </a:cubicBezTo>
                    <a:cubicBezTo>
                      <a:pt x="1027" y="6644"/>
                      <a:pt x="1051" y="6526"/>
                      <a:pt x="0" y="10000"/>
                    </a:cubicBezTo>
                    <a:lnTo>
                      <a:pt x="5000" y="10000"/>
                    </a:lnTo>
                    <a:lnTo>
                      <a:pt x="10000" y="10000"/>
                    </a:lnTo>
                    <a:cubicBezTo>
                      <a:pt x="8949" y="6526"/>
                      <a:pt x="8478" y="5020"/>
                      <a:pt x="8478" y="5020"/>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0" name="Freeform 64"/>
              <p:cNvSpPr>
                <a:spLocks/>
              </p:cNvSpPr>
              <p:nvPr/>
            </p:nvSpPr>
            <p:spPr bwMode="auto">
              <a:xfrm>
                <a:off x="2671763" y="3798888"/>
                <a:ext cx="228600" cy="315913"/>
              </a:xfrm>
              <a:custGeom>
                <a:avLst/>
                <a:gdLst>
                  <a:gd name="T0" fmla="*/ 74 w 77"/>
                  <a:gd name="T1" fmla="*/ 68 h 107"/>
                  <a:gd name="T2" fmla="*/ 69 w 77"/>
                  <a:gd name="T3" fmla="*/ 58 h 107"/>
                  <a:gd name="T4" fmla="*/ 65 w 77"/>
                  <a:gd name="T5" fmla="*/ 47 h 107"/>
                  <a:gd name="T6" fmla="*/ 60 w 77"/>
                  <a:gd name="T7" fmla="*/ 35 h 107"/>
                  <a:gd name="T8" fmla="*/ 52 w 77"/>
                  <a:gd name="T9" fmla="*/ 11 h 107"/>
                  <a:gd name="T10" fmla="*/ 50 w 77"/>
                  <a:gd name="T11" fmla="*/ 3 h 107"/>
                  <a:gd name="T12" fmla="*/ 49 w 77"/>
                  <a:gd name="T13" fmla="*/ 0 h 107"/>
                  <a:gd name="T14" fmla="*/ 0 w 77"/>
                  <a:gd name="T15" fmla="*/ 13 h 107"/>
                  <a:gd name="T16" fmla="*/ 0 w 77"/>
                  <a:gd name="T17" fmla="*/ 16 h 107"/>
                  <a:gd name="T18" fmla="*/ 3 w 77"/>
                  <a:gd name="T19" fmla="*/ 25 h 107"/>
                  <a:gd name="T20" fmla="*/ 12 w 77"/>
                  <a:gd name="T21" fmla="*/ 52 h 107"/>
                  <a:gd name="T22" fmla="*/ 17 w 77"/>
                  <a:gd name="T23" fmla="*/ 66 h 107"/>
                  <a:gd name="T24" fmla="*/ 22 w 77"/>
                  <a:gd name="T25" fmla="*/ 78 h 107"/>
                  <a:gd name="T26" fmla="*/ 27 w 77"/>
                  <a:gd name="T27" fmla="*/ 90 h 107"/>
                  <a:gd name="T28" fmla="*/ 43 w 77"/>
                  <a:gd name="T29" fmla="*/ 105 h 107"/>
                  <a:gd name="T30" fmla="*/ 63 w 77"/>
                  <a:gd name="T31" fmla="*/ 104 h 107"/>
                  <a:gd name="T32" fmla="*/ 75 w 77"/>
                  <a:gd name="T33" fmla="*/ 89 h 107"/>
                  <a:gd name="T34" fmla="*/ 74 w 77"/>
                  <a:gd name="T35"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107">
                    <a:moveTo>
                      <a:pt x="74" y="68"/>
                    </a:moveTo>
                    <a:cubicBezTo>
                      <a:pt x="74" y="68"/>
                      <a:pt x="72" y="64"/>
                      <a:pt x="69" y="58"/>
                    </a:cubicBezTo>
                    <a:cubicBezTo>
                      <a:pt x="67" y="55"/>
                      <a:pt x="66" y="51"/>
                      <a:pt x="65" y="47"/>
                    </a:cubicBezTo>
                    <a:cubicBezTo>
                      <a:pt x="63" y="43"/>
                      <a:pt x="61" y="39"/>
                      <a:pt x="60" y="35"/>
                    </a:cubicBezTo>
                    <a:cubicBezTo>
                      <a:pt x="57" y="26"/>
                      <a:pt x="54" y="17"/>
                      <a:pt x="52" y="11"/>
                    </a:cubicBezTo>
                    <a:cubicBezTo>
                      <a:pt x="51" y="7"/>
                      <a:pt x="50" y="5"/>
                      <a:pt x="50" y="3"/>
                    </a:cubicBezTo>
                    <a:cubicBezTo>
                      <a:pt x="49" y="1"/>
                      <a:pt x="49" y="0"/>
                      <a:pt x="49" y="0"/>
                    </a:cubicBezTo>
                    <a:cubicBezTo>
                      <a:pt x="0" y="13"/>
                      <a:pt x="0" y="13"/>
                      <a:pt x="0" y="13"/>
                    </a:cubicBezTo>
                    <a:cubicBezTo>
                      <a:pt x="0" y="13"/>
                      <a:pt x="0" y="14"/>
                      <a:pt x="0" y="16"/>
                    </a:cubicBezTo>
                    <a:cubicBezTo>
                      <a:pt x="1" y="18"/>
                      <a:pt x="2" y="21"/>
                      <a:pt x="3" y="25"/>
                    </a:cubicBezTo>
                    <a:cubicBezTo>
                      <a:pt x="5" y="33"/>
                      <a:pt x="8" y="42"/>
                      <a:pt x="12" y="52"/>
                    </a:cubicBezTo>
                    <a:cubicBezTo>
                      <a:pt x="13" y="57"/>
                      <a:pt x="15" y="61"/>
                      <a:pt x="17" y="66"/>
                    </a:cubicBezTo>
                    <a:cubicBezTo>
                      <a:pt x="19" y="70"/>
                      <a:pt x="20" y="75"/>
                      <a:pt x="22" y="78"/>
                    </a:cubicBezTo>
                    <a:cubicBezTo>
                      <a:pt x="25" y="85"/>
                      <a:pt x="27" y="90"/>
                      <a:pt x="27" y="90"/>
                    </a:cubicBezTo>
                    <a:cubicBezTo>
                      <a:pt x="30" y="97"/>
                      <a:pt x="37" y="102"/>
                      <a:pt x="43" y="105"/>
                    </a:cubicBezTo>
                    <a:cubicBezTo>
                      <a:pt x="49" y="107"/>
                      <a:pt x="56" y="107"/>
                      <a:pt x="63" y="104"/>
                    </a:cubicBezTo>
                    <a:cubicBezTo>
                      <a:pt x="69" y="101"/>
                      <a:pt x="73" y="95"/>
                      <a:pt x="75" y="89"/>
                    </a:cubicBezTo>
                    <a:cubicBezTo>
                      <a:pt x="77" y="82"/>
                      <a:pt x="76" y="75"/>
                      <a:pt x="74"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541" name="Freeform 65"/>
              <p:cNvSpPr>
                <a:spLocks/>
              </p:cNvSpPr>
              <p:nvPr/>
            </p:nvSpPr>
            <p:spPr bwMode="auto">
              <a:xfrm>
                <a:off x="2787650" y="3838576"/>
                <a:ext cx="131762" cy="147638"/>
              </a:xfrm>
              <a:custGeom>
                <a:avLst/>
                <a:gdLst>
                  <a:gd name="T0" fmla="*/ 42 w 44"/>
                  <a:gd name="T1" fmla="*/ 37 h 50"/>
                  <a:gd name="T2" fmla="*/ 34 w 44"/>
                  <a:gd name="T3" fmla="*/ 22 h 50"/>
                  <a:gd name="T4" fmla="*/ 24 w 44"/>
                  <a:gd name="T5" fmla="*/ 11 h 50"/>
                  <a:gd name="T6" fmla="*/ 12 w 44"/>
                  <a:gd name="T7" fmla="*/ 2 h 50"/>
                  <a:gd name="T8" fmla="*/ 2 w 44"/>
                  <a:gd name="T9" fmla="*/ 7 h 50"/>
                  <a:gd name="T10" fmla="*/ 7 w 44"/>
                  <a:gd name="T11" fmla="*/ 18 h 50"/>
                  <a:gd name="T12" fmla="*/ 9 w 44"/>
                  <a:gd name="T13" fmla="*/ 20 h 50"/>
                  <a:gd name="T14" fmla="*/ 15 w 44"/>
                  <a:gd name="T15" fmla="*/ 25 h 50"/>
                  <a:gd name="T16" fmla="*/ 27 w 44"/>
                  <a:gd name="T17" fmla="*/ 44 h 50"/>
                  <a:gd name="T18" fmla="*/ 38 w 44"/>
                  <a:gd name="T19" fmla="*/ 48 h 50"/>
                  <a:gd name="T20" fmla="*/ 42 w 44"/>
                  <a:gd name="T2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50">
                    <a:moveTo>
                      <a:pt x="42" y="37"/>
                    </a:moveTo>
                    <a:cubicBezTo>
                      <a:pt x="40" y="31"/>
                      <a:pt x="37" y="26"/>
                      <a:pt x="34" y="22"/>
                    </a:cubicBezTo>
                    <a:cubicBezTo>
                      <a:pt x="31" y="18"/>
                      <a:pt x="28" y="14"/>
                      <a:pt x="24" y="11"/>
                    </a:cubicBezTo>
                    <a:cubicBezTo>
                      <a:pt x="18" y="5"/>
                      <a:pt x="13" y="2"/>
                      <a:pt x="12" y="2"/>
                    </a:cubicBezTo>
                    <a:cubicBezTo>
                      <a:pt x="8" y="0"/>
                      <a:pt x="3" y="2"/>
                      <a:pt x="2" y="7"/>
                    </a:cubicBezTo>
                    <a:cubicBezTo>
                      <a:pt x="0" y="11"/>
                      <a:pt x="2" y="16"/>
                      <a:pt x="7" y="18"/>
                    </a:cubicBezTo>
                    <a:cubicBezTo>
                      <a:pt x="7" y="18"/>
                      <a:pt x="8" y="19"/>
                      <a:pt x="9" y="20"/>
                    </a:cubicBezTo>
                    <a:cubicBezTo>
                      <a:pt x="11" y="21"/>
                      <a:pt x="13" y="23"/>
                      <a:pt x="15" y="25"/>
                    </a:cubicBezTo>
                    <a:cubicBezTo>
                      <a:pt x="19" y="30"/>
                      <a:pt x="24" y="36"/>
                      <a:pt x="27" y="44"/>
                    </a:cubicBezTo>
                    <a:cubicBezTo>
                      <a:pt x="29" y="48"/>
                      <a:pt x="34" y="50"/>
                      <a:pt x="38" y="48"/>
                    </a:cubicBezTo>
                    <a:cubicBezTo>
                      <a:pt x="42" y="46"/>
                      <a:pt x="44" y="41"/>
                      <a:pt x="42" y="37"/>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42" name="Freeform 66"/>
              <p:cNvSpPr>
                <a:spLocks/>
              </p:cNvSpPr>
              <p:nvPr/>
            </p:nvSpPr>
            <p:spPr bwMode="auto">
              <a:xfrm>
                <a:off x="2589213" y="2733676"/>
                <a:ext cx="452437" cy="1181100"/>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3" name="Freeform 67"/>
              <p:cNvSpPr>
                <a:spLocks/>
              </p:cNvSpPr>
              <p:nvPr/>
            </p:nvSpPr>
            <p:spPr bwMode="auto">
              <a:xfrm>
                <a:off x="3159125" y="3070226"/>
                <a:ext cx="23812" cy="638175"/>
              </a:xfrm>
              <a:custGeom>
                <a:avLst/>
                <a:gdLst>
                  <a:gd name="T0" fmla="*/ 0 w 15"/>
                  <a:gd name="T1" fmla="*/ 0 h 402"/>
                  <a:gd name="T2" fmla="*/ 0 w 15"/>
                  <a:gd name="T3" fmla="*/ 402 h 402"/>
                  <a:gd name="T4" fmla="*/ 15 w 15"/>
                  <a:gd name="T5" fmla="*/ 402 h 402"/>
                  <a:gd name="T6" fmla="*/ 15 w 15"/>
                  <a:gd name="T7" fmla="*/ 0 h 402"/>
                  <a:gd name="T8" fmla="*/ 8 w 15"/>
                  <a:gd name="T9" fmla="*/ 8 h 402"/>
                  <a:gd name="T10" fmla="*/ 8 w 15"/>
                  <a:gd name="T11" fmla="*/ 8 h 402"/>
                  <a:gd name="T12" fmla="*/ 8 w 15"/>
                  <a:gd name="T13" fmla="*/ 8 h 402"/>
                  <a:gd name="T14" fmla="*/ 0 w 15"/>
                  <a:gd name="T15" fmla="*/ 0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02">
                    <a:moveTo>
                      <a:pt x="0" y="0"/>
                    </a:moveTo>
                    <a:lnTo>
                      <a:pt x="0" y="402"/>
                    </a:lnTo>
                    <a:lnTo>
                      <a:pt x="15" y="402"/>
                    </a:lnTo>
                    <a:lnTo>
                      <a:pt x="15" y="0"/>
                    </a:lnTo>
                    <a:lnTo>
                      <a:pt x="8" y="8"/>
                    </a:lnTo>
                    <a:lnTo>
                      <a:pt x="8" y="8"/>
                    </a:lnTo>
                    <a:lnTo>
                      <a:pt x="8" y="8"/>
                    </a:lnTo>
                    <a:lnTo>
                      <a:pt x="0" y="0"/>
                    </a:lnTo>
                    <a:close/>
                  </a:path>
                </a:pathLst>
              </a:custGeom>
              <a:solidFill>
                <a:srgbClr val="302F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4" name="Freeform 68"/>
              <p:cNvSpPr>
                <a:spLocks/>
              </p:cNvSpPr>
              <p:nvPr/>
            </p:nvSpPr>
            <p:spPr bwMode="auto">
              <a:xfrm>
                <a:off x="3159125" y="3070226"/>
                <a:ext cx="23812" cy="638175"/>
              </a:xfrm>
              <a:custGeom>
                <a:avLst/>
                <a:gdLst>
                  <a:gd name="T0" fmla="*/ 0 w 15"/>
                  <a:gd name="T1" fmla="*/ 0 h 402"/>
                  <a:gd name="T2" fmla="*/ 0 w 15"/>
                  <a:gd name="T3" fmla="*/ 402 h 402"/>
                  <a:gd name="T4" fmla="*/ 15 w 15"/>
                  <a:gd name="T5" fmla="*/ 402 h 402"/>
                  <a:gd name="T6" fmla="*/ 15 w 15"/>
                  <a:gd name="T7" fmla="*/ 0 h 402"/>
                  <a:gd name="T8" fmla="*/ 8 w 15"/>
                  <a:gd name="T9" fmla="*/ 8 h 402"/>
                  <a:gd name="T10" fmla="*/ 8 w 15"/>
                  <a:gd name="T11" fmla="*/ 8 h 402"/>
                  <a:gd name="T12" fmla="*/ 8 w 15"/>
                  <a:gd name="T13" fmla="*/ 8 h 402"/>
                  <a:gd name="T14" fmla="*/ 0 w 15"/>
                  <a:gd name="T15" fmla="*/ 0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02">
                    <a:moveTo>
                      <a:pt x="0" y="0"/>
                    </a:moveTo>
                    <a:lnTo>
                      <a:pt x="0" y="402"/>
                    </a:lnTo>
                    <a:lnTo>
                      <a:pt x="15" y="402"/>
                    </a:lnTo>
                    <a:lnTo>
                      <a:pt x="15" y="0"/>
                    </a:lnTo>
                    <a:lnTo>
                      <a:pt x="8" y="8"/>
                    </a:lnTo>
                    <a:lnTo>
                      <a:pt x="8"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45" name="Freeform 69"/>
              <p:cNvSpPr>
                <a:spLocks/>
              </p:cNvSpPr>
              <p:nvPr/>
            </p:nvSpPr>
            <p:spPr bwMode="auto">
              <a:xfrm rot="21364728">
                <a:off x="2907240" y="2719074"/>
                <a:ext cx="276225" cy="335819"/>
              </a:xfrm>
              <a:custGeom>
                <a:avLst/>
                <a:gdLst>
                  <a:gd name="T0" fmla="*/ 0 w 174"/>
                  <a:gd name="T1" fmla="*/ 59 h 238"/>
                  <a:gd name="T2" fmla="*/ 82 w 174"/>
                  <a:gd name="T3" fmla="*/ 89 h 238"/>
                  <a:gd name="T4" fmla="*/ 50 w 174"/>
                  <a:gd name="T5" fmla="*/ 134 h 238"/>
                  <a:gd name="T6" fmla="*/ 174 w 174"/>
                  <a:gd name="T7" fmla="*/ 238 h 238"/>
                  <a:gd name="T8" fmla="*/ 86 w 174"/>
                  <a:gd name="T9" fmla="*/ 0 h 238"/>
                  <a:gd name="T10" fmla="*/ 0 w 174"/>
                  <a:gd name="T11" fmla="*/ 59 h 238"/>
                </a:gdLst>
                <a:ahLst/>
                <a:cxnLst>
                  <a:cxn ang="0">
                    <a:pos x="T0" y="T1"/>
                  </a:cxn>
                  <a:cxn ang="0">
                    <a:pos x="T2" y="T3"/>
                  </a:cxn>
                  <a:cxn ang="0">
                    <a:pos x="T4" y="T5"/>
                  </a:cxn>
                  <a:cxn ang="0">
                    <a:pos x="T6" y="T7"/>
                  </a:cxn>
                  <a:cxn ang="0">
                    <a:pos x="T8" y="T9"/>
                  </a:cxn>
                  <a:cxn ang="0">
                    <a:pos x="T10" y="T11"/>
                  </a:cxn>
                </a:cxnLst>
                <a:rect l="0" t="0" r="r" b="b"/>
                <a:pathLst>
                  <a:path w="174" h="238">
                    <a:moveTo>
                      <a:pt x="0" y="59"/>
                    </a:moveTo>
                    <a:lnTo>
                      <a:pt x="82" y="89"/>
                    </a:lnTo>
                    <a:lnTo>
                      <a:pt x="50" y="134"/>
                    </a:lnTo>
                    <a:lnTo>
                      <a:pt x="174" y="238"/>
                    </a:lnTo>
                    <a:lnTo>
                      <a:pt x="86" y="0"/>
                    </a:lnTo>
                    <a:lnTo>
                      <a:pt x="0" y="59"/>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546" name="Freeform 70"/>
              <p:cNvSpPr>
                <a:spLocks/>
              </p:cNvSpPr>
              <p:nvPr/>
            </p:nvSpPr>
            <p:spPr bwMode="auto">
              <a:xfrm rot="21441508">
                <a:off x="3179369" y="2695191"/>
                <a:ext cx="271395" cy="350702"/>
              </a:xfrm>
              <a:custGeom>
                <a:avLst/>
                <a:gdLst>
                  <a:gd name="T0" fmla="*/ 172 w 172"/>
                  <a:gd name="T1" fmla="*/ 59 h 238"/>
                  <a:gd name="T2" fmla="*/ 86 w 172"/>
                  <a:gd name="T3" fmla="*/ 0 h 238"/>
                  <a:gd name="T4" fmla="*/ 0 w 172"/>
                  <a:gd name="T5" fmla="*/ 238 h 238"/>
                  <a:gd name="T6" fmla="*/ 124 w 172"/>
                  <a:gd name="T7" fmla="*/ 134 h 238"/>
                  <a:gd name="T8" fmla="*/ 90 w 172"/>
                  <a:gd name="T9" fmla="*/ 89 h 238"/>
                  <a:gd name="T10" fmla="*/ 172 w 172"/>
                  <a:gd name="T11" fmla="*/ 59 h 238"/>
                </a:gdLst>
                <a:ahLst/>
                <a:cxnLst>
                  <a:cxn ang="0">
                    <a:pos x="T0" y="T1"/>
                  </a:cxn>
                  <a:cxn ang="0">
                    <a:pos x="T2" y="T3"/>
                  </a:cxn>
                  <a:cxn ang="0">
                    <a:pos x="T4" y="T5"/>
                  </a:cxn>
                  <a:cxn ang="0">
                    <a:pos x="T6" y="T7"/>
                  </a:cxn>
                  <a:cxn ang="0">
                    <a:pos x="T8" y="T9"/>
                  </a:cxn>
                  <a:cxn ang="0">
                    <a:pos x="T10" y="T11"/>
                  </a:cxn>
                </a:cxnLst>
                <a:rect l="0" t="0" r="r" b="b"/>
                <a:pathLst>
                  <a:path w="172" h="238">
                    <a:moveTo>
                      <a:pt x="172" y="59"/>
                    </a:moveTo>
                    <a:lnTo>
                      <a:pt x="86" y="0"/>
                    </a:lnTo>
                    <a:lnTo>
                      <a:pt x="0" y="238"/>
                    </a:lnTo>
                    <a:lnTo>
                      <a:pt x="124" y="134"/>
                    </a:lnTo>
                    <a:lnTo>
                      <a:pt x="90" y="89"/>
                    </a:lnTo>
                    <a:lnTo>
                      <a:pt x="172" y="59"/>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grpSp>
        <p:grpSp>
          <p:nvGrpSpPr>
            <p:cNvPr id="3" name="Group 2"/>
            <p:cNvGrpSpPr/>
            <p:nvPr/>
          </p:nvGrpSpPr>
          <p:grpSpPr>
            <a:xfrm>
              <a:off x="3406381" y="2999185"/>
              <a:ext cx="1191634" cy="2054066"/>
              <a:chOff x="4541841" y="2855913"/>
              <a:chExt cx="1588845" cy="2738755"/>
            </a:xfrm>
          </p:grpSpPr>
          <p:grpSp>
            <p:nvGrpSpPr>
              <p:cNvPr id="96" name="Group 95"/>
              <p:cNvGrpSpPr/>
              <p:nvPr/>
            </p:nvGrpSpPr>
            <p:grpSpPr>
              <a:xfrm>
                <a:off x="5025311" y="3848418"/>
                <a:ext cx="1105375" cy="1746250"/>
                <a:chOff x="5025311" y="3848418"/>
                <a:chExt cx="1105375" cy="1746250"/>
              </a:xfrm>
              <a:solidFill>
                <a:schemeClr val="accent5"/>
              </a:solidFill>
            </p:grpSpPr>
            <p:sp>
              <p:nvSpPr>
                <p:cNvPr id="196" name="Freeform 54"/>
                <p:cNvSpPr>
                  <a:spLocks/>
                </p:cNvSpPr>
                <p:nvPr/>
              </p:nvSpPr>
              <p:spPr bwMode="auto">
                <a:xfrm>
                  <a:off x="5409486" y="4847273"/>
                  <a:ext cx="66358" cy="747395"/>
                </a:xfrm>
                <a:custGeom>
                  <a:avLst/>
                  <a:gdLst>
                    <a:gd name="T0" fmla="*/ 19 w 19"/>
                    <a:gd name="T1" fmla="*/ 0 h 213"/>
                    <a:gd name="T2" fmla="*/ 0 w 19"/>
                    <a:gd name="T3" fmla="*/ 0 h 213"/>
                    <a:gd name="T4" fmla="*/ 0 w 19"/>
                    <a:gd name="T5" fmla="*/ 209 h 213"/>
                    <a:gd name="T6" fmla="*/ 4 w 19"/>
                    <a:gd name="T7" fmla="*/ 213 h 213"/>
                    <a:gd name="T8" fmla="*/ 15 w 19"/>
                    <a:gd name="T9" fmla="*/ 213 h 213"/>
                    <a:gd name="T10" fmla="*/ 19 w 19"/>
                    <a:gd name="T11" fmla="*/ 209 h 213"/>
                    <a:gd name="T12" fmla="*/ 19 w 19"/>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19" h="213">
                      <a:moveTo>
                        <a:pt x="19" y="0"/>
                      </a:moveTo>
                      <a:cubicBezTo>
                        <a:pt x="0" y="0"/>
                        <a:pt x="0" y="0"/>
                        <a:pt x="0" y="0"/>
                      </a:cubicBezTo>
                      <a:cubicBezTo>
                        <a:pt x="0" y="209"/>
                        <a:pt x="0" y="209"/>
                        <a:pt x="0" y="209"/>
                      </a:cubicBezTo>
                      <a:cubicBezTo>
                        <a:pt x="0" y="211"/>
                        <a:pt x="1" y="213"/>
                        <a:pt x="4" y="213"/>
                      </a:cubicBezTo>
                      <a:cubicBezTo>
                        <a:pt x="15" y="213"/>
                        <a:pt x="15" y="213"/>
                        <a:pt x="15" y="213"/>
                      </a:cubicBezTo>
                      <a:cubicBezTo>
                        <a:pt x="17" y="213"/>
                        <a:pt x="19" y="211"/>
                        <a:pt x="19" y="209"/>
                      </a:cubicBezTo>
                      <a:lnTo>
                        <a:pt x="19"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dirty="0"/>
                </a:p>
              </p:txBody>
            </p:sp>
            <p:sp>
              <p:nvSpPr>
                <p:cNvPr id="197" name="Freeform 55"/>
                <p:cNvSpPr>
                  <a:spLocks/>
                </p:cNvSpPr>
                <p:nvPr/>
              </p:nvSpPr>
              <p:spPr bwMode="auto">
                <a:xfrm>
                  <a:off x="5409486" y="5434013"/>
                  <a:ext cx="66358" cy="160655"/>
                </a:xfrm>
                <a:custGeom>
                  <a:avLst/>
                  <a:gdLst>
                    <a:gd name="T0" fmla="*/ 19 w 19"/>
                    <a:gd name="T1" fmla="*/ 0 h 46"/>
                    <a:gd name="T2" fmla="*/ 0 w 19"/>
                    <a:gd name="T3" fmla="*/ 0 h 46"/>
                    <a:gd name="T4" fmla="*/ 0 w 19"/>
                    <a:gd name="T5" fmla="*/ 42 h 46"/>
                    <a:gd name="T6" fmla="*/ 4 w 19"/>
                    <a:gd name="T7" fmla="*/ 46 h 46"/>
                    <a:gd name="T8" fmla="*/ 15 w 19"/>
                    <a:gd name="T9" fmla="*/ 46 h 46"/>
                    <a:gd name="T10" fmla="*/ 19 w 19"/>
                    <a:gd name="T11" fmla="*/ 42 h 46"/>
                    <a:gd name="T12" fmla="*/ 19 w 1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9" h="46">
                      <a:moveTo>
                        <a:pt x="19" y="0"/>
                      </a:moveTo>
                      <a:cubicBezTo>
                        <a:pt x="0" y="0"/>
                        <a:pt x="0" y="0"/>
                        <a:pt x="0" y="0"/>
                      </a:cubicBezTo>
                      <a:cubicBezTo>
                        <a:pt x="0" y="42"/>
                        <a:pt x="0" y="42"/>
                        <a:pt x="0" y="42"/>
                      </a:cubicBezTo>
                      <a:cubicBezTo>
                        <a:pt x="0" y="44"/>
                        <a:pt x="1" y="46"/>
                        <a:pt x="4" y="46"/>
                      </a:cubicBezTo>
                      <a:cubicBezTo>
                        <a:pt x="15" y="46"/>
                        <a:pt x="15" y="46"/>
                        <a:pt x="15" y="46"/>
                      </a:cubicBezTo>
                      <a:cubicBezTo>
                        <a:pt x="17" y="46"/>
                        <a:pt x="19" y="44"/>
                        <a:pt x="19" y="42"/>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98" name="Rectangle 56"/>
                <p:cNvSpPr>
                  <a:spLocks noChangeArrowheads="1"/>
                </p:cNvSpPr>
                <p:nvPr/>
              </p:nvSpPr>
              <p:spPr bwMode="auto">
                <a:xfrm>
                  <a:off x="5254069" y="4857750"/>
                  <a:ext cx="377190" cy="820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9" name="Freeform 57"/>
                <p:cNvSpPr>
                  <a:spLocks/>
                </p:cNvSpPr>
                <p:nvPr/>
              </p:nvSpPr>
              <p:spPr bwMode="auto">
                <a:xfrm>
                  <a:off x="5704601" y="3890328"/>
                  <a:ext cx="412115" cy="918527"/>
                </a:xfrm>
                <a:custGeom>
                  <a:avLst/>
                  <a:gdLst>
                    <a:gd name="T0" fmla="*/ 16 w 117"/>
                    <a:gd name="T1" fmla="*/ 262 h 262"/>
                    <a:gd name="T2" fmla="*/ 12 w 117"/>
                    <a:gd name="T3" fmla="*/ 261 h 262"/>
                    <a:gd name="T4" fmla="*/ 3 w 117"/>
                    <a:gd name="T5" fmla="*/ 242 h 262"/>
                    <a:gd name="T6" fmla="*/ 87 w 117"/>
                    <a:gd name="T7" fmla="*/ 11 h 262"/>
                    <a:gd name="T8" fmla="*/ 106 w 117"/>
                    <a:gd name="T9" fmla="*/ 2 h 262"/>
                    <a:gd name="T10" fmla="*/ 115 w 117"/>
                    <a:gd name="T11" fmla="*/ 21 h 262"/>
                    <a:gd name="T12" fmla="*/ 30 w 117"/>
                    <a:gd name="T13" fmla="*/ 252 h 262"/>
                    <a:gd name="T14" fmla="*/ 16 w 117"/>
                    <a:gd name="T15" fmla="*/ 262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2">
                      <a:moveTo>
                        <a:pt x="16" y="262"/>
                      </a:moveTo>
                      <a:cubicBezTo>
                        <a:pt x="15" y="262"/>
                        <a:pt x="13" y="262"/>
                        <a:pt x="12" y="261"/>
                      </a:cubicBezTo>
                      <a:cubicBezTo>
                        <a:pt x="4" y="258"/>
                        <a:pt x="0" y="250"/>
                        <a:pt x="3" y="242"/>
                      </a:cubicBezTo>
                      <a:cubicBezTo>
                        <a:pt x="87" y="11"/>
                        <a:pt x="87" y="11"/>
                        <a:pt x="87" y="11"/>
                      </a:cubicBezTo>
                      <a:cubicBezTo>
                        <a:pt x="90" y="3"/>
                        <a:pt x="98" y="0"/>
                        <a:pt x="106" y="2"/>
                      </a:cubicBezTo>
                      <a:cubicBezTo>
                        <a:pt x="113" y="5"/>
                        <a:pt x="117" y="13"/>
                        <a:pt x="115" y="21"/>
                      </a:cubicBezTo>
                      <a:cubicBezTo>
                        <a:pt x="30" y="252"/>
                        <a:pt x="30" y="252"/>
                        <a:pt x="30" y="252"/>
                      </a:cubicBezTo>
                      <a:cubicBezTo>
                        <a:pt x="28" y="258"/>
                        <a:pt x="22" y="262"/>
                        <a:pt x="16"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00" name="Freeform 58"/>
                <p:cNvSpPr>
                  <a:spLocks/>
                </p:cNvSpPr>
                <p:nvPr/>
              </p:nvSpPr>
              <p:spPr bwMode="auto">
                <a:xfrm>
                  <a:off x="5873988" y="3848418"/>
                  <a:ext cx="256698" cy="396399"/>
                </a:xfrm>
                <a:custGeom>
                  <a:avLst/>
                  <a:gdLst>
                    <a:gd name="T0" fmla="*/ 24 w 73"/>
                    <a:gd name="T1" fmla="*/ 112 h 113"/>
                    <a:gd name="T2" fmla="*/ 18 w 73"/>
                    <a:gd name="T3" fmla="*/ 111 h 113"/>
                    <a:gd name="T4" fmla="*/ 3 w 73"/>
                    <a:gd name="T5" fmla="*/ 90 h 113"/>
                    <a:gd name="T6" fmla="*/ 32 w 73"/>
                    <a:gd name="T7" fmla="*/ 11 h 113"/>
                    <a:gd name="T8" fmla="*/ 56 w 73"/>
                    <a:gd name="T9" fmla="*/ 4 h 113"/>
                    <a:gd name="T10" fmla="*/ 70 w 73"/>
                    <a:gd name="T11" fmla="*/ 25 h 113"/>
                    <a:gd name="T12" fmla="*/ 42 w 73"/>
                    <a:gd name="T13" fmla="*/ 104 h 113"/>
                    <a:gd name="T14" fmla="*/ 24 w 73"/>
                    <a:gd name="T15" fmla="*/ 11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3">
                      <a:moveTo>
                        <a:pt x="24" y="112"/>
                      </a:moveTo>
                      <a:cubicBezTo>
                        <a:pt x="22" y="112"/>
                        <a:pt x="20" y="112"/>
                        <a:pt x="18" y="111"/>
                      </a:cubicBezTo>
                      <a:cubicBezTo>
                        <a:pt x="7" y="107"/>
                        <a:pt x="0" y="98"/>
                        <a:pt x="3" y="90"/>
                      </a:cubicBezTo>
                      <a:cubicBezTo>
                        <a:pt x="32" y="11"/>
                        <a:pt x="32" y="11"/>
                        <a:pt x="32" y="11"/>
                      </a:cubicBezTo>
                      <a:cubicBezTo>
                        <a:pt x="34" y="3"/>
                        <a:pt x="45" y="0"/>
                        <a:pt x="56" y="4"/>
                      </a:cubicBezTo>
                      <a:cubicBezTo>
                        <a:pt x="67" y="8"/>
                        <a:pt x="73" y="17"/>
                        <a:pt x="70" y="25"/>
                      </a:cubicBezTo>
                      <a:cubicBezTo>
                        <a:pt x="42" y="104"/>
                        <a:pt x="42" y="104"/>
                        <a:pt x="42" y="104"/>
                      </a:cubicBezTo>
                      <a:cubicBezTo>
                        <a:pt x="40" y="110"/>
                        <a:pt x="33" y="113"/>
                        <a:pt x="2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01" name="Freeform 59"/>
                <p:cNvSpPr>
                  <a:spLocks/>
                </p:cNvSpPr>
                <p:nvPr/>
              </p:nvSpPr>
              <p:spPr bwMode="auto">
                <a:xfrm>
                  <a:off x="5025311" y="4693603"/>
                  <a:ext cx="831215" cy="195580"/>
                </a:xfrm>
                <a:custGeom>
                  <a:avLst/>
                  <a:gdLst>
                    <a:gd name="T0" fmla="*/ 211 w 236"/>
                    <a:gd name="T1" fmla="*/ 56 h 56"/>
                    <a:gd name="T2" fmla="*/ 26 w 236"/>
                    <a:gd name="T3" fmla="*/ 56 h 56"/>
                    <a:gd name="T4" fmla="*/ 0 w 236"/>
                    <a:gd name="T5" fmla="*/ 31 h 56"/>
                    <a:gd name="T6" fmla="*/ 0 w 236"/>
                    <a:gd name="T7" fmla="*/ 26 h 56"/>
                    <a:gd name="T8" fmla="*/ 26 w 236"/>
                    <a:gd name="T9" fmla="*/ 0 h 56"/>
                    <a:gd name="T10" fmla="*/ 211 w 236"/>
                    <a:gd name="T11" fmla="*/ 0 h 56"/>
                    <a:gd name="T12" fmla="*/ 236 w 236"/>
                    <a:gd name="T13" fmla="*/ 26 h 56"/>
                    <a:gd name="T14" fmla="*/ 236 w 236"/>
                    <a:gd name="T15" fmla="*/ 31 h 56"/>
                    <a:gd name="T16" fmla="*/ 211 w 236"/>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56">
                      <a:moveTo>
                        <a:pt x="211" y="56"/>
                      </a:moveTo>
                      <a:cubicBezTo>
                        <a:pt x="26" y="56"/>
                        <a:pt x="26" y="56"/>
                        <a:pt x="26" y="56"/>
                      </a:cubicBezTo>
                      <a:cubicBezTo>
                        <a:pt x="12" y="56"/>
                        <a:pt x="0" y="45"/>
                        <a:pt x="0" y="31"/>
                      </a:cubicBezTo>
                      <a:cubicBezTo>
                        <a:pt x="0" y="26"/>
                        <a:pt x="0" y="26"/>
                        <a:pt x="0" y="26"/>
                      </a:cubicBezTo>
                      <a:cubicBezTo>
                        <a:pt x="0" y="12"/>
                        <a:pt x="12" y="0"/>
                        <a:pt x="26" y="0"/>
                      </a:cubicBezTo>
                      <a:cubicBezTo>
                        <a:pt x="211" y="0"/>
                        <a:pt x="211" y="0"/>
                        <a:pt x="211" y="0"/>
                      </a:cubicBezTo>
                      <a:cubicBezTo>
                        <a:pt x="225" y="0"/>
                        <a:pt x="236" y="12"/>
                        <a:pt x="236" y="26"/>
                      </a:cubicBezTo>
                      <a:cubicBezTo>
                        <a:pt x="236" y="31"/>
                        <a:pt x="236" y="31"/>
                        <a:pt x="236" y="31"/>
                      </a:cubicBezTo>
                      <a:cubicBezTo>
                        <a:pt x="236" y="45"/>
                        <a:pt x="225" y="56"/>
                        <a:pt x="2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202" name="Freeform 60"/>
                <p:cNvSpPr>
                  <a:spLocks/>
                </p:cNvSpPr>
                <p:nvPr/>
              </p:nvSpPr>
              <p:spPr bwMode="auto">
                <a:xfrm>
                  <a:off x="5089921" y="5472430"/>
                  <a:ext cx="707231" cy="55880"/>
                </a:xfrm>
                <a:custGeom>
                  <a:avLst/>
                  <a:gdLst>
                    <a:gd name="T0" fmla="*/ 201 w 201"/>
                    <a:gd name="T1" fmla="*/ 16 h 16"/>
                    <a:gd name="T2" fmla="*/ 0 w 201"/>
                    <a:gd name="T3" fmla="*/ 16 h 16"/>
                    <a:gd name="T4" fmla="*/ 0 w 201"/>
                    <a:gd name="T5" fmla="*/ 15 h 16"/>
                    <a:gd name="T6" fmla="*/ 14 w 201"/>
                    <a:gd name="T7" fmla="*/ 0 h 16"/>
                    <a:gd name="T8" fmla="*/ 186 w 201"/>
                    <a:gd name="T9" fmla="*/ 0 h 16"/>
                    <a:gd name="T10" fmla="*/ 201 w 201"/>
                    <a:gd name="T11" fmla="*/ 15 h 16"/>
                    <a:gd name="T12" fmla="*/ 201 w 20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01" h="16">
                      <a:moveTo>
                        <a:pt x="201" y="16"/>
                      </a:moveTo>
                      <a:cubicBezTo>
                        <a:pt x="0" y="16"/>
                        <a:pt x="0" y="16"/>
                        <a:pt x="0" y="16"/>
                      </a:cubicBezTo>
                      <a:cubicBezTo>
                        <a:pt x="0" y="15"/>
                        <a:pt x="0" y="15"/>
                        <a:pt x="0" y="15"/>
                      </a:cubicBezTo>
                      <a:cubicBezTo>
                        <a:pt x="0" y="7"/>
                        <a:pt x="6" y="0"/>
                        <a:pt x="14" y="0"/>
                      </a:cubicBezTo>
                      <a:cubicBezTo>
                        <a:pt x="186" y="0"/>
                        <a:pt x="186" y="0"/>
                        <a:pt x="186" y="0"/>
                      </a:cubicBezTo>
                      <a:cubicBezTo>
                        <a:pt x="194" y="0"/>
                        <a:pt x="201" y="7"/>
                        <a:pt x="201" y="15"/>
                      </a:cubicBezTo>
                      <a:lnTo>
                        <a:pt x="20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03" name="Oval 61"/>
                <p:cNvSpPr>
                  <a:spLocks noChangeArrowheads="1"/>
                </p:cNvSpPr>
                <p:nvPr/>
              </p:nvSpPr>
              <p:spPr bwMode="auto">
                <a:xfrm>
                  <a:off x="5715079" y="5517833"/>
                  <a:ext cx="82073"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04" name="Oval 62"/>
                <p:cNvSpPr>
                  <a:spLocks noChangeArrowheads="1"/>
                </p:cNvSpPr>
                <p:nvPr/>
              </p:nvSpPr>
              <p:spPr bwMode="auto">
                <a:xfrm>
                  <a:off x="5089921" y="5517833"/>
                  <a:ext cx="76835"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05" name="Rectangle 63"/>
                <p:cNvSpPr>
                  <a:spLocks noChangeArrowheads="1"/>
                </p:cNvSpPr>
                <p:nvPr/>
              </p:nvSpPr>
              <p:spPr bwMode="auto">
                <a:xfrm>
                  <a:off x="5374561" y="5381625"/>
                  <a:ext cx="136208" cy="1187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99" name="Group 98"/>
              <p:cNvGrpSpPr/>
              <p:nvPr/>
            </p:nvGrpSpPr>
            <p:grpSpPr>
              <a:xfrm>
                <a:off x="4541841" y="2855913"/>
                <a:ext cx="1393389" cy="2738755"/>
                <a:chOff x="4541841" y="2855913"/>
                <a:chExt cx="1393389" cy="2738755"/>
              </a:xfrm>
            </p:grpSpPr>
            <p:grpSp>
              <p:nvGrpSpPr>
                <p:cNvPr id="145" name="Group 144"/>
                <p:cNvGrpSpPr/>
                <p:nvPr/>
              </p:nvGrpSpPr>
              <p:grpSpPr>
                <a:xfrm flipH="1">
                  <a:off x="4541841" y="2855913"/>
                  <a:ext cx="1393389" cy="2738755"/>
                  <a:chOff x="962026" y="2855913"/>
                  <a:chExt cx="1393389" cy="2738755"/>
                </a:xfrm>
              </p:grpSpPr>
              <p:sp>
                <p:nvSpPr>
                  <p:cNvPr id="147" name="Freeform 44"/>
                  <p:cNvSpPr>
                    <a:spLocks/>
                  </p:cNvSpPr>
                  <p:nvPr/>
                </p:nvSpPr>
                <p:spPr bwMode="auto">
                  <a:xfrm>
                    <a:off x="1950164" y="5447983"/>
                    <a:ext cx="401638" cy="146685"/>
                  </a:xfrm>
                  <a:custGeom>
                    <a:avLst/>
                    <a:gdLst>
                      <a:gd name="T0" fmla="*/ 0 w 114"/>
                      <a:gd name="T1" fmla="*/ 0 h 42"/>
                      <a:gd name="T2" fmla="*/ 0 w 114"/>
                      <a:gd name="T3" fmla="*/ 33 h 42"/>
                      <a:gd name="T4" fmla="*/ 9 w 114"/>
                      <a:gd name="T5" fmla="*/ 42 h 42"/>
                      <a:gd name="T6" fmla="*/ 102 w 114"/>
                      <a:gd name="T7" fmla="*/ 42 h 42"/>
                      <a:gd name="T8" fmla="*/ 108 w 114"/>
                      <a:gd name="T9" fmla="*/ 27 h 42"/>
                      <a:gd name="T10" fmla="*/ 47 w 114"/>
                      <a:gd name="T11" fmla="*/ 0 h 42"/>
                      <a:gd name="T12" fmla="*/ 0 w 114"/>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14" h="42">
                        <a:moveTo>
                          <a:pt x="0" y="0"/>
                        </a:moveTo>
                        <a:cubicBezTo>
                          <a:pt x="0" y="33"/>
                          <a:pt x="0" y="33"/>
                          <a:pt x="0" y="33"/>
                        </a:cubicBezTo>
                        <a:cubicBezTo>
                          <a:pt x="0" y="38"/>
                          <a:pt x="4" y="42"/>
                          <a:pt x="9" y="42"/>
                        </a:cubicBezTo>
                        <a:cubicBezTo>
                          <a:pt x="102" y="42"/>
                          <a:pt x="102" y="42"/>
                          <a:pt x="102" y="42"/>
                        </a:cubicBezTo>
                        <a:cubicBezTo>
                          <a:pt x="111" y="42"/>
                          <a:pt x="114" y="32"/>
                          <a:pt x="108" y="27"/>
                        </a:cubicBezTo>
                        <a:cubicBezTo>
                          <a:pt x="91" y="14"/>
                          <a:pt x="67" y="0"/>
                          <a:pt x="47" y="0"/>
                        </a:cubicBezTo>
                        <a:lnTo>
                          <a:pt x="0" y="0"/>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8" name="Freeform 48"/>
                  <p:cNvSpPr>
                    <a:spLocks/>
                  </p:cNvSpPr>
                  <p:nvPr/>
                </p:nvSpPr>
                <p:spPr bwMode="auto">
                  <a:xfrm>
                    <a:off x="1229783" y="4439022"/>
                    <a:ext cx="951257" cy="1011079"/>
                  </a:xfrm>
                  <a:custGeom>
                    <a:avLst/>
                    <a:gdLst>
                      <a:gd name="T0" fmla="*/ 228 w 249"/>
                      <a:gd name="T1" fmla="*/ 9 h 288"/>
                      <a:gd name="T2" fmla="*/ 86 w 249"/>
                      <a:gd name="T3" fmla="*/ 0 h 288"/>
                      <a:gd name="T4" fmla="*/ 0 w 249"/>
                      <a:gd name="T5" fmla="*/ 68 h 288"/>
                      <a:gd name="T6" fmla="*/ 179 w 249"/>
                      <a:gd name="T7" fmla="*/ 73 h 288"/>
                      <a:gd name="T8" fmla="*/ 179 w 249"/>
                      <a:gd name="T9" fmla="*/ 288 h 288"/>
                      <a:gd name="T10" fmla="*/ 184 w 249"/>
                      <a:gd name="T11" fmla="*/ 288 h 288"/>
                      <a:gd name="T12" fmla="*/ 231 w 249"/>
                      <a:gd name="T13" fmla="*/ 288 h 288"/>
                      <a:gd name="T14" fmla="*/ 249 w 249"/>
                      <a:gd name="T15" fmla="*/ 288 h 288"/>
                      <a:gd name="T16" fmla="*/ 249 w 249"/>
                      <a:gd name="T17" fmla="*/ 35 h 288"/>
                      <a:gd name="T18" fmla="*/ 228 w 249"/>
                      <a:gd name="T19" fmla="*/ 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88">
                        <a:moveTo>
                          <a:pt x="228" y="9"/>
                        </a:moveTo>
                        <a:cubicBezTo>
                          <a:pt x="86" y="0"/>
                          <a:pt x="86" y="0"/>
                          <a:pt x="86" y="0"/>
                        </a:cubicBezTo>
                        <a:cubicBezTo>
                          <a:pt x="0" y="68"/>
                          <a:pt x="0" y="68"/>
                          <a:pt x="0" y="68"/>
                        </a:cubicBezTo>
                        <a:cubicBezTo>
                          <a:pt x="32" y="92"/>
                          <a:pt x="179" y="73"/>
                          <a:pt x="179" y="73"/>
                        </a:cubicBezTo>
                        <a:cubicBezTo>
                          <a:pt x="179" y="288"/>
                          <a:pt x="179" y="288"/>
                          <a:pt x="179" y="288"/>
                        </a:cubicBezTo>
                        <a:cubicBezTo>
                          <a:pt x="184" y="288"/>
                          <a:pt x="184" y="288"/>
                          <a:pt x="184" y="288"/>
                        </a:cubicBezTo>
                        <a:cubicBezTo>
                          <a:pt x="231" y="288"/>
                          <a:pt x="231" y="288"/>
                          <a:pt x="231" y="288"/>
                        </a:cubicBezTo>
                        <a:cubicBezTo>
                          <a:pt x="249" y="288"/>
                          <a:pt x="249" y="288"/>
                          <a:pt x="249" y="288"/>
                        </a:cubicBezTo>
                        <a:cubicBezTo>
                          <a:pt x="249" y="35"/>
                          <a:pt x="249" y="35"/>
                          <a:pt x="249" y="35"/>
                        </a:cubicBezTo>
                        <a:cubicBezTo>
                          <a:pt x="249" y="22"/>
                          <a:pt x="240" y="12"/>
                          <a:pt x="228"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50" name="Freeform 138"/>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1" name="Freeform 139"/>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2" name="Freeform 140"/>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153" name="Freeform 141"/>
                  <p:cNvSpPr>
                    <a:spLocks/>
                  </p:cNvSpPr>
                  <p:nvPr/>
                </p:nvSpPr>
                <p:spPr bwMode="auto">
                  <a:xfrm>
                    <a:off x="1092201" y="3549650"/>
                    <a:ext cx="508000" cy="827087"/>
                  </a:xfrm>
                  <a:custGeom>
                    <a:avLst/>
                    <a:gdLst>
                      <a:gd name="T0" fmla="*/ 260 w 260"/>
                      <a:gd name="T1" fmla="*/ 204 h 429"/>
                      <a:gd name="T2" fmla="*/ 260 w 260"/>
                      <a:gd name="T3" fmla="*/ 414 h 429"/>
                      <a:gd name="T4" fmla="*/ 245 w 260"/>
                      <a:gd name="T5" fmla="*/ 429 h 429"/>
                      <a:gd name="T6" fmla="*/ 14 w 260"/>
                      <a:gd name="T7" fmla="*/ 429 h 429"/>
                      <a:gd name="T8" fmla="*/ 0 w 260"/>
                      <a:gd name="T9" fmla="*/ 414 h 429"/>
                      <a:gd name="T10" fmla="*/ 0 w 260"/>
                      <a:gd name="T11" fmla="*/ 220 h 429"/>
                      <a:gd name="T12" fmla="*/ 105 w 260"/>
                      <a:gd name="T13" fmla="*/ 0 h 429"/>
                      <a:gd name="T14" fmla="*/ 202 w 260"/>
                      <a:gd name="T15" fmla="*/ 24 h 429"/>
                      <a:gd name="T16" fmla="*/ 260 w 260"/>
                      <a:gd name="T17" fmla="*/ 20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429">
                        <a:moveTo>
                          <a:pt x="260" y="204"/>
                        </a:moveTo>
                        <a:cubicBezTo>
                          <a:pt x="260" y="414"/>
                          <a:pt x="260" y="414"/>
                          <a:pt x="260" y="414"/>
                        </a:cubicBezTo>
                        <a:cubicBezTo>
                          <a:pt x="260" y="422"/>
                          <a:pt x="253" y="429"/>
                          <a:pt x="245" y="429"/>
                        </a:cubicBezTo>
                        <a:cubicBezTo>
                          <a:pt x="14" y="429"/>
                          <a:pt x="14" y="429"/>
                          <a:pt x="14" y="429"/>
                        </a:cubicBezTo>
                        <a:cubicBezTo>
                          <a:pt x="6" y="429"/>
                          <a:pt x="0" y="422"/>
                          <a:pt x="0" y="414"/>
                        </a:cubicBezTo>
                        <a:cubicBezTo>
                          <a:pt x="0" y="220"/>
                          <a:pt x="0" y="220"/>
                          <a:pt x="0" y="220"/>
                        </a:cubicBezTo>
                        <a:cubicBezTo>
                          <a:pt x="0" y="118"/>
                          <a:pt x="45" y="0"/>
                          <a:pt x="105" y="0"/>
                        </a:cubicBezTo>
                        <a:cubicBezTo>
                          <a:pt x="202" y="24"/>
                          <a:pt x="202" y="24"/>
                          <a:pt x="202" y="24"/>
                        </a:cubicBezTo>
                        <a:cubicBezTo>
                          <a:pt x="231" y="61"/>
                          <a:pt x="259" y="173"/>
                          <a:pt x="260" y="2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4" name="Freeform 142"/>
                  <p:cNvSpPr>
                    <a:spLocks/>
                  </p:cNvSpPr>
                  <p:nvPr/>
                </p:nvSpPr>
                <p:spPr bwMode="auto">
                  <a:xfrm>
                    <a:off x="1487488" y="3603625"/>
                    <a:ext cx="112713" cy="738187"/>
                  </a:xfrm>
                  <a:custGeom>
                    <a:avLst/>
                    <a:gdLst>
                      <a:gd name="T0" fmla="*/ 58 w 58"/>
                      <a:gd name="T1" fmla="*/ 383 h 383"/>
                      <a:gd name="T2" fmla="*/ 58 w 58"/>
                      <a:gd name="T3" fmla="*/ 176 h 383"/>
                      <a:gd name="T4" fmla="*/ 0 w 58"/>
                      <a:gd name="T5" fmla="*/ 0 h 383"/>
                    </a:gdLst>
                    <a:ahLst/>
                    <a:cxnLst>
                      <a:cxn ang="0">
                        <a:pos x="T0" y="T1"/>
                      </a:cxn>
                      <a:cxn ang="0">
                        <a:pos x="T2" y="T3"/>
                      </a:cxn>
                      <a:cxn ang="0">
                        <a:pos x="T4" y="T5"/>
                      </a:cxn>
                    </a:cxnLst>
                    <a:rect l="0" t="0" r="r" b="b"/>
                    <a:pathLst>
                      <a:path w="58" h="383">
                        <a:moveTo>
                          <a:pt x="58" y="383"/>
                        </a:moveTo>
                        <a:cubicBezTo>
                          <a:pt x="58" y="176"/>
                          <a:pt x="58" y="176"/>
                          <a:pt x="58" y="176"/>
                        </a:cubicBezTo>
                        <a:cubicBezTo>
                          <a:pt x="57" y="145"/>
                          <a:pt x="32" y="3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5" name="Freeform 145"/>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6" name="Freeform 146"/>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57" name="Freeform 147"/>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C8A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grpSp>
                <p:nvGrpSpPr>
                  <p:cNvPr id="158" name="Group 157"/>
                  <p:cNvGrpSpPr/>
                  <p:nvPr/>
                </p:nvGrpSpPr>
                <p:grpSpPr>
                  <a:xfrm>
                    <a:off x="1479551" y="3595688"/>
                    <a:ext cx="128588" cy="754062"/>
                    <a:chOff x="1479551" y="3595688"/>
                    <a:chExt cx="128588" cy="754062"/>
                  </a:xfrm>
                  <a:solidFill>
                    <a:schemeClr val="tx1">
                      <a:lumMod val="75000"/>
                      <a:lumOff val="25000"/>
                    </a:schemeClr>
                  </a:solidFill>
                </p:grpSpPr>
                <p:sp>
                  <p:nvSpPr>
                    <p:cNvPr id="183" name="Freeform 151"/>
                    <p:cNvSpPr>
                      <a:spLocks/>
                    </p:cNvSpPr>
                    <p:nvPr/>
                  </p:nvSpPr>
                  <p:spPr bwMode="auto">
                    <a:xfrm>
                      <a:off x="1484313" y="3595688"/>
                      <a:ext cx="50800" cy="88900"/>
                    </a:xfrm>
                    <a:custGeom>
                      <a:avLst/>
                      <a:gdLst>
                        <a:gd name="T0" fmla="*/ 0 w 32"/>
                        <a:gd name="T1" fmla="*/ 0 h 56"/>
                        <a:gd name="T2" fmla="*/ 9 w 32"/>
                        <a:gd name="T3" fmla="*/ 46 h 56"/>
                        <a:gd name="T4" fmla="*/ 32 w 32"/>
                        <a:gd name="T5" fmla="*/ 56 h 56"/>
                        <a:gd name="T6" fmla="*/ 0 w 32"/>
                        <a:gd name="T7" fmla="*/ 0 h 56"/>
                      </a:gdLst>
                      <a:ahLst/>
                      <a:cxnLst>
                        <a:cxn ang="0">
                          <a:pos x="T0" y="T1"/>
                        </a:cxn>
                        <a:cxn ang="0">
                          <a:pos x="T2" y="T3"/>
                        </a:cxn>
                        <a:cxn ang="0">
                          <a:pos x="T4" y="T5"/>
                        </a:cxn>
                        <a:cxn ang="0">
                          <a:pos x="T6" y="T7"/>
                        </a:cxn>
                      </a:cxnLst>
                      <a:rect l="0" t="0" r="r" b="b"/>
                      <a:pathLst>
                        <a:path w="32" h="56">
                          <a:moveTo>
                            <a:pt x="0" y="0"/>
                          </a:moveTo>
                          <a:lnTo>
                            <a:pt x="9" y="46"/>
                          </a:lnTo>
                          <a:lnTo>
                            <a:pt x="32" y="56"/>
                          </a:lnTo>
                          <a:lnTo>
                            <a:pt x="0" y="0"/>
                          </a:lnTo>
                          <a:close/>
                        </a:path>
                      </a:pathLst>
                    </a:custGeom>
                    <a:grp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84" name="Freeform 149"/>
                    <p:cNvSpPr>
                      <a:spLocks/>
                    </p:cNvSpPr>
                    <p:nvPr/>
                  </p:nvSpPr>
                  <p:spPr bwMode="auto">
                    <a:xfrm>
                      <a:off x="1479551" y="3595688"/>
                      <a:ext cx="128588" cy="754062"/>
                    </a:xfrm>
                    <a:custGeom>
                      <a:avLst/>
                      <a:gdLst>
                        <a:gd name="T0" fmla="*/ 66 w 66"/>
                        <a:gd name="T1" fmla="*/ 387 h 391"/>
                        <a:gd name="T2" fmla="*/ 66 w 66"/>
                        <a:gd name="T3" fmla="*/ 180 h 391"/>
                        <a:gd name="T4" fmla="*/ 66 w 66"/>
                        <a:gd name="T5" fmla="*/ 180 h 391"/>
                        <a:gd name="T6" fmla="*/ 61 w 66"/>
                        <a:gd name="T7" fmla="*/ 143 h 391"/>
                        <a:gd name="T8" fmla="*/ 40 w 66"/>
                        <a:gd name="T9" fmla="*/ 64 h 391"/>
                        <a:gd name="T10" fmla="*/ 25 w 66"/>
                        <a:gd name="T11" fmla="*/ 27 h 391"/>
                        <a:gd name="T12" fmla="*/ 7 w 66"/>
                        <a:gd name="T13" fmla="*/ 1 h 391"/>
                        <a:gd name="T14" fmla="*/ 1 w 66"/>
                        <a:gd name="T15" fmla="*/ 1 h 391"/>
                        <a:gd name="T16" fmla="*/ 1 w 66"/>
                        <a:gd name="T17" fmla="*/ 7 h 391"/>
                        <a:gd name="T18" fmla="*/ 23 w 66"/>
                        <a:gd name="T19" fmla="*/ 42 h 391"/>
                        <a:gd name="T20" fmla="*/ 48 w 66"/>
                        <a:gd name="T21" fmla="*/ 120 h 391"/>
                        <a:gd name="T22" fmla="*/ 55 w 66"/>
                        <a:gd name="T23" fmla="*/ 156 h 391"/>
                        <a:gd name="T24" fmla="*/ 58 w 66"/>
                        <a:gd name="T25" fmla="*/ 180 h 391"/>
                        <a:gd name="T26" fmla="*/ 62 w 66"/>
                        <a:gd name="T27" fmla="*/ 180 h 391"/>
                        <a:gd name="T28" fmla="*/ 58 w 66"/>
                        <a:gd name="T29" fmla="*/ 180 h 391"/>
                        <a:gd name="T30" fmla="*/ 58 w 66"/>
                        <a:gd name="T31" fmla="*/ 387 h 391"/>
                        <a:gd name="T32" fmla="*/ 62 w 66"/>
                        <a:gd name="T33" fmla="*/ 391 h 391"/>
                        <a:gd name="T34" fmla="*/ 66 w 66"/>
                        <a:gd name="T35" fmla="*/ 38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91">
                          <a:moveTo>
                            <a:pt x="66" y="387"/>
                          </a:moveTo>
                          <a:cubicBezTo>
                            <a:pt x="66" y="180"/>
                            <a:pt x="66" y="180"/>
                            <a:pt x="66" y="180"/>
                          </a:cubicBezTo>
                          <a:cubicBezTo>
                            <a:pt x="66" y="180"/>
                            <a:pt x="66" y="180"/>
                            <a:pt x="66" y="180"/>
                          </a:cubicBezTo>
                          <a:cubicBezTo>
                            <a:pt x="65" y="172"/>
                            <a:pt x="64" y="159"/>
                            <a:pt x="61" y="143"/>
                          </a:cubicBezTo>
                          <a:cubicBezTo>
                            <a:pt x="56" y="119"/>
                            <a:pt x="49" y="90"/>
                            <a:pt x="40" y="64"/>
                          </a:cubicBezTo>
                          <a:cubicBezTo>
                            <a:pt x="35" y="51"/>
                            <a:pt x="30" y="38"/>
                            <a:pt x="25" y="27"/>
                          </a:cubicBezTo>
                          <a:cubicBezTo>
                            <a:pt x="19" y="16"/>
                            <a:pt x="13" y="7"/>
                            <a:pt x="7" y="1"/>
                          </a:cubicBezTo>
                          <a:cubicBezTo>
                            <a:pt x="5" y="0"/>
                            <a:pt x="3" y="0"/>
                            <a:pt x="1" y="1"/>
                          </a:cubicBezTo>
                          <a:cubicBezTo>
                            <a:pt x="0" y="3"/>
                            <a:pt x="0" y="5"/>
                            <a:pt x="1" y="7"/>
                          </a:cubicBezTo>
                          <a:cubicBezTo>
                            <a:pt x="9" y="14"/>
                            <a:pt x="16" y="27"/>
                            <a:pt x="23" y="42"/>
                          </a:cubicBezTo>
                          <a:cubicBezTo>
                            <a:pt x="33" y="65"/>
                            <a:pt x="41" y="94"/>
                            <a:pt x="48" y="120"/>
                          </a:cubicBezTo>
                          <a:cubicBezTo>
                            <a:pt x="51" y="133"/>
                            <a:pt x="53" y="145"/>
                            <a:pt x="55" y="156"/>
                          </a:cubicBezTo>
                          <a:cubicBezTo>
                            <a:pt x="56" y="166"/>
                            <a:pt x="57" y="175"/>
                            <a:pt x="58" y="180"/>
                          </a:cubicBezTo>
                          <a:cubicBezTo>
                            <a:pt x="62" y="180"/>
                            <a:pt x="62" y="180"/>
                            <a:pt x="62" y="180"/>
                          </a:cubicBezTo>
                          <a:cubicBezTo>
                            <a:pt x="58" y="180"/>
                            <a:pt x="58" y="180"/>
                            <a:pt x="58" y="180"/>
                          </a:cubicBezTo>
                          <a:cubicBezTo>
                            <a:pt x="58" y="387"/>
                            <a:pt x="58" y="387"/>
                            <a:pt x="58" y="387"/>
                          </a:cubicBezTo>
                          <a:cubicBezTo>
                            <a:pt x="58" y="390"/>
                            <a:pt x="59" y="391"/>
                            <a:pt x="62" y="391"/>
                          </a:cubicBezTo>
                          <a:cubicBezTo>
                            <a:pt x="64" y="391"/>
                            <a:pt x="66" y="390"/>
                            <a:pt x="66" y="387"/>
                          </a:cubicBezTo>
                          <a:close/>
                        </a:path>
                      </a:pathLst>
                    </a:custGeom>
                    <a:grp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160" name="Freeform 159"/>
                  <p:cNvSpPr>
                    <a:spLocks/>
                  </p:cNvSpPr>
                  <p:nvPr/>
                </p:nvSpPr>
                <p:spPr bwMode="auto">
                  <a:xfrm>
                    <a:off x="1244601" y="2984500"/>
                    <a:ext cx="407988" cy="547687"/>
                  </a:xfrm>
                  <a:custGeom>
                    <a:avLst/>
                    <a:gdLst>
                      <a:gd name="T0" fmla="*/ 209 w 209"/>
                      <a:gd name="T1" fmla="*/ 194 h 284"/>
                      <a:gd name="T2" fmla="*/ 176 w 209"/>
                      <a:gd name="T3" fmla="*/ 122 h 284"/>
                      <a:gd name="T4" fmla="*/ 176 w 209"/>
                      <a:gd name="T5" fmla="*/ 55 h 284"/>
                      <a:gd name="T6" fmla="*/ 176 w 209"/>
                      <a:gd name="T7" fmla="*/ 0 h 284"/>
                      <a:gd name="T8" fmla="*/ 32 w 209"/>
                      <a:gd name="T9" fmla="*/ 119 h 284"/>
                      <a:gd name="T10" fmla="*/ 32 w 209"/>
                      <a:gd name="T11" fmla="*/ 122 h 284"/>
                      <a:gd name="T12" fmla="*/ 32 w 209"/>
                      <a:gd name="T13" fmla="*/ 182 h 284"/>
                      <a:gd name="T14" fmla="*/ 32 w 209"/>
                      <a:gd name="T15" fmla="*/ 184 h 284"/>
                      <a:gd name="T16" fmla="*/ 104 w 209"/>
                      <a:gd name="T17" fmla="*/ 269 h 284"/>
                      <a:gd name="T18" fmla="*/ 176 w 209"/>
                      <a:gd name="T19" fmla="*/ 221 h 284"/>
                      <a:gd name="T20" fmla="*/ 176 w 209"/>
                      <a:gd name="T21" fmla="*/ 194 h 284"/>
                      <a:gd name="T22" fmla="*/ 209 w 209"/>
                      <a:gd name="T23" fmla="*/ 19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284">
                        <a:moveTo>
                          <a:pt x="209" y="194"/>
                        </a:moveTo>
                        <a:cubicBezTo>
                          <a:pt x="209" y="194"/>
                          <a:pt x="196" y="153"/>
                          <a:pt x="176" y="122"/>
                        </a:cubicBezTo>
                        <a:cubicBezTo>
                          <a:pt x="176" y="55"/>
                          <a:pt x="176" y="55"/>
                          <a:pt x="176" y="55"/>
                        </a:cubicBezTo>
                        <a:cubicBezTo>
                          <a:pt x="176" y="0"/>
                          <a:pt x="176" y="0"/>
                          <a:pt x="176" y="0"/>
                        </a:cubicBezTo>
                        <a:cubicBezTo>
                          <a:pt x="0" y="0"/>
                          <a:pt x="32" y="111"/>
                          <a:pt x="32" y="119"/>
                        </a:cubicBezTo>
                        <a:cubicBezTo>
                          <a:pt x="32" y="122"/>
                          <a:pt x="32" y="122"/>
                          <a:pt x="32" y="122"/>
                        </a:cubicBezTo>
                        <a:cubicBezTo>
                          <a:pt x="32" y="182"/>
                          <a:pt x="32" y="182"/>
                          <a:pt x="32" y="182"/>
                        </a:cubicBezTo>
                        <a:cubicBezTo>
                          <a:pt x="32" y="184"/>
                          <a:pt x="32" y="184"/>
                          <a:pt x="32" y="184"/>
                        </a:cubicBezTo>
                        <a:cubicBezTo>
                          <a:pt x="32" y="220"/>
                          <a:pt x="63" y="251"/>
                          <a:pt x="104" y="269"/>
                        </a:cubicBezTo>
                        <a:cubicBezTo>
                          <a:pt x="138" y="284"/>
                          <a:pt x="176" y="259"/>
                          <a:pt x="176" y="221"/>
                        </a:cubicBezTo>
                        <a:cubicBezTo>
                          <a:pt x="176" y="194"/>
                          <a:pt x="176" y="194"/>
                          <a:pt x="176" y="194"/>
                        </a:cubicBezTo>
                        <a:cubicBezTo>
                          <a:pt x="209" y="194"/>
                          <a:pt x="209" y="194"/>
                          <a:pt x="209" y="194"/>
                        </a:cubicBezTo>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64" name="Freeform 163"/>
                  <p:cNvSpPr>
                    <a:spLocks/>
                  </p:cNvSpPr>
                  <p:nvPr/>
                </p:nvSpPr>
                <p:spPr bwMode="auto">
                  <a:xfrm>
                    <a:off x="962026" y="2855913"/>
                    <a:ext cx="684213" cy="606425"/>
                  </a:xfrm>
                  <a:custGeom>
                    <a:avLst/>
                    <a:gdLst>
                      <a:gd name="T0" fmla="*/ 350 w 351"/>
                      <a:gd name="T1" fmla="*/ 47 h 315"/>
                      <a:gd name="T2" fmla="*/ 328 w 351"/>
                      <a:gd name="T3" fmla="*/ 50 h 315"/>
                      <a:gd name="T4" fmla="*/ 333 w 351"/>
                      <a:gd name="T5" fmla="*/ 36 h 315"/>
                      <a:gd name="T6" fmla="*/ 331 w 351"/>
                      <a:gd name="T7" fmla="*/ 35 h 315"/>
                      <a:gd name="T8" fmla="*/ 295 w 351"/>
                      <a:gd name="T9" fmla="*/ 37 h 315"/>
                      <a:gd name="T10" fmla="*/ 163 w 351"/>
                      <a:gd name="T11" fmla="*/ 24 h 315"/>
                      <a:gd name="T12" fmla="*/ 177 w 351"/>
                      <a:gd name="T13" fmla="*/ 315 h 315"/>
                      <a:gd name="T14" fmla="*/ 177 w 351"/>
                      <a:gd name="T15" fmla="*/ 189 h 315"/>
                      <a:gd name="T16" fmla="*/ 213 w 351"/>
                      <a:gd name="T17" fmla="*/ 124 h 315"/>
                      <a:gd name="T18" fmla="*/ 299 w 351"/>
                      <a:gd name="T19" fmla="*/ 124 h 315"/>
                      <a:gd name="T20" fmla="*/ 351 w 351"/>
                      <a:gd name="T21" fmla="*/ 48 h 315"/>
                      <a:gd name="T22" fmla="*/ 350 w 351"/>
                      <a:gd name="T23" fmla="*/ 4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1" h="315">
                        <a:moveTo>
                          <a:pt x="350" y="47"/>
                        </a:moveTo>
                        <a:cubicBezTo>
                          <a:pt x="342" y="51"/>
                          <a:pt x="335" y="51"/>
                          <a:pt x="328" y="50"/>
                        </a:cubicBezTo>
                        <a:cubicBezTo>
                          <a:pt x="331" y="44"/>
                          <a:pt x="333" y="39"/>
                          <a:pt x="333" y="36"/>
                        </a:cubicBezTo>
                        <a:cubicBezTo>
                          <a:pt x="333" y="36"/>
                          <a:pt x="332" y="35"/>
                          <a:pt x="331" y="35"/>
                        </a:cubicBezTo>
                        <a:cubicBezTo>
                          <a:pt x="319" y="41"/>
                          <a:pt x="305" y="39"/>
                          <a:pt x="295" y="37"/>
                        </a:cubicBezTo>
                        <a:cubicBezTo>
                          <a:pt x="211" y="0"/>
                          <a:pt x="163" y="24"/>
                          <a:pt x="163" y="24"/>
                        </a:cubicBezTo>
                        <a:cubicBezTo>
                          <a:pt x="0" y="88"/>
                          <a:pt x="85" y="315"/>
                          <a:pt x="177" y="315"/>
                        </a:cubicBezTo>
                        <a:cubicBezTo>
                          <a:pt x="177" y="189"/>
                          <a:pt x="177" y="189"/>
                          <a:pt x="177" y="189"/>
                        </a:cubicBezTo>
                        <a:cubicBezTo>
                          <a:pt x="213" y="124"/>
                          <a:pt x="213" y="124"/>
                          <a:pt x="213" y="124"/>
                        </a:cubicBezTo>
                        <a:cubicBezTo>
                          <a:pt x="299" y="124"/>
                          <a:pt x="299" y="124"/>
                          <a:pt x="299" y="124"/>
                        </a:cubicBezTo>
                        <a:cubicBezTo>
                          <a:pt x="351" y="118"/>
                          <a:pt x="350" y="53"/>
                          <a:pt x="351" y="48"/>
                        </a:cubicBezTo>
                        <a:cubicBezTo>
                          <a:pt x="351" y="47"/>
                          <a:pt x="350" y="47"/>
                          <a:pt x="350" y="4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65" name="Freeform 164"/>
                  <p:cNvSpPr>
                    <a:spLocks/>
                  </p:cNvSpPr>
                  <p:nvPr/>
                </p:nvSpPr>
                <p:spPr bwMode="auto">
                  <a:xfrm>
                    <a:off x="1268413" y="3219450"/>
                    <a:ext cx="77788" cy="115887"/>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9"/>
                          <a:pt x="40" y="20"/>
                        </a:cubicBezTo>
                        <a:cubicBezTo>
                          <a:pt x="40" y="40"/>
                          <a:pt x="40" y="40"/>
                          <a:pt x="40" y="40"/>
                        </a:cubicBezTo>
                        <a:cubicBezTo>
                          <a:pt x="40" y="51"/>
                          <a:pt x="31" y="60"/>
                          <a:pt x="20" y="60"/>
                        </a:cubicBezTo>
                        <a:cubicBezTo>
                          <a:pt x="9" y="60"/>
                          <a:pt x="0" y="51"/>
                          <a:pt x="0" y="40"/>
                        </a:cubicBezTo>
                        <a:cubicBezTo>
                          <a:pt x="0" y="20"/>
                          <a:pt x="0" y="20"/>
                          <a:pt x="0" y="20"/>
                        </a:cubicBezTo>
                        <a:cubicBezTo>
                          <a:pt x="0" y="9"/>
                          <a:pt x="9" y="0"/>
                          <a:pt x="20" y="0"/>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6" name="Freeform: Shape 165"/>
                  <p:cNvSpPr/>
                  <p:nvPr/>
                </p:nvSpPr>
                <p:spPr>
                  <a:xfrm>
                    <a:off x="1092200" y="3549650"/>
                    <a:ext cx="529166" cy="1129607"/>
                  </a:xfrm>
                  <a:custGeom>
                    <a:avLst/>
                    <a:gdLst>
                      <a:gd name="connsiteX0" fmla="*/ 205154 w 529166"/>
                      <a:gd name="connsiteY0" fmla="*/ 0 h 1129607"/>
                      <a:gd name="connsiteX1" fmla="*/ 394677 w 529166"/>
                      <a:gd name="connsiteY1" fmla="*/ 46270 h 1129607"/>
                      <a:gd name="connsiteX2" fmla="*/ 508000 w 529166"/>
                      <a:gd name="connsiteY2" fmla="*/ 393300 h 1129607"/>
                      <a:gd name="connsiteX3" fmla="*/ 508000 w 529166"/>
                      <a:gd name="connsiteY3" fmla="*/ 798168 h 1129607"/>
                      <a:gd name="connsiteX4" fmla="*/ 504402 w 529166"/>
                      <a:gd name="connsiteY4" fmla="*/ 806451 h 1129607"/>
                      <a:gd name="connsiteX5" fmla="*/ 506455 w 529166"/>
                      <a:gd name="connsiteY5" fmla="*/ 806451 h 1129607"/>
                      <a:gd name="connsiteX6" fmla="*/ 506694 w 529166"/>
                      <a:gd name="connsiteY6" fmla="*/ 807356 h 1129607"/>
                      <a:gd name="connsiteX7" fmla="*/ 529166 w 529166"/>
                      <a:gd name="connsiteY7" fmla="*/ 892410 h 1129607"/>
                      <a:gd name="connsiteX8" fmla="*/ 139068 w 529166"/>
                      <a:gd name="connsiteY8" fmla="*/ 1129607 h 1129607"/>
                      <a:gd name="connsiteX9" fmla="*/ 12712 w 529166"/>
                      <a:gd name="connsiteY9" fmla="*/ 848688 h 1129607"/>
                      <a:gd name="connsiteX10" fmla="*/ 1587 w 529166"/>
                      <a:gd name="connsiteY10" fmla="*/ 806451 h 1129607"/>
                      <a:gd name="connsiteX11" fmla="*/ 3198 w 529166"/>
                      <a:gd name="connsiteY11" fmla="*/ 806451 h 1129607"/>
                      <a:gd name="connsiteX12" fmla="*/ 0 w 529166"/>
                      <a:gd name="connsiteY12" fmla="*/ 798168 h 1129607"/>
                      <a:gd name="connsiteX13" fmla="*/ 0 w 529166"/>
                      <a:gd name="connsiteY13" fmla="*/ 424147 h 1129607"/>
                      <a:gd name="connsiteX14" fmla="*/ 205154 w 529166"/>
                      <a:gd name="connsiteY14" fmla="*/ 0 h 112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166" h="1129607">
                        <a:moveTo>
                          <a:pt x="205154" y="0"/>
                        </a:moveTo>
                        <a:cubicBezTo>
                          <a:pt x="394677" y="46270"/>
                          <a:pt x="394677" y="46270"/>
                          <a:pt x="394677" y="46270"/>
                        </a:cubicBezTo>
                        <a:cubicBezTo>
                          <a:pt x="451339" y="117604"/>
                          <a:pt x="506046" y="333534"/>
                          <a:pt x="508000" y="393300"/>
                        </a:cubicBezTo>
                        <a:cubicBezTo>
                          <a:pt x="508000" y="798168"/>
                          <a:pt x="508000" y="798168"/>
                          <a:pt x="508000" y="798168"/>
                        </a:cubicBezTo>
                        <a:lnTo>
                          <a:pt x="504402" y="806451"/>
                        </a:lnTo>
                        <a:lnTo>
                          <a:pt x="506455" y="806451"/>
                        </a:lnTo>
                        <a:lnTo>
                          <a:pt x="506694" y="807356"/>
                        </a:lnTo>
                        <a:cubicBezTo>
                          <a:pt x="529166" y="892410"/>
                          <a:pt x="529166" y="892410"/>
                          <a:pt x="529166" y="892410"/>
                        </a:cubicBezTo>
                        <a:cubicBezTo>
                          <a:pt x="139068" y="1129607"/>
                          <a:pt x="139068" y="1129607"/>
                          <a:pt x="139068" y="1129607"/>
                        </a:cubicBezTo>
                        <a:cubicBezTo>
                          <a:pt x="76610" y="1048998"/>
                          <a:pt x="43736" y="960049"/>
                          <a:pt x="12712" y="848688"/>
                        </a:cubicBezTo>
                        <a:lnTo>
                          <a:pt x="1587" y="806451"/>
                        </a:lnTo>
                        <a:lnTo>
                          <a:pt x="3198" y="806451"/>
                        </a:lnTo>
                        <a:lnTo>
                          <a:pt x="0" y="798168"/>
                        </a:lnTo>
                        <a:cubicBezTo>
                          <a:pt x="0" y="424147"/>
                          <a:pt x="0" y="424147"/>
                          <a:pt x="0" y="424147"/>
                        </a:cubicBezTo>
                        <a:cubicBezTo>
                          <a:pt x="0" y="227497"/>
                          <a:pt x="87923" y="0"/>
                          <a:pt x="205154" y="0"/>
                        </a:cubicBezTo>
                        <a:close/>
                      </a:path>
                    </a:pathLst>
                  </a:cu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sp>
                <p:nvSpPr>
                  <p:cNvPr id="167" name="Freeform 6"/>
                  <p:cNvSpPr>
                    <a:spLocks/>
                  </p:cNvSpPr>
                  <p:nvPr/>
                </p:nvSpPr>
                <p:spPr bwMode="auto">
                  <a:xfrm>
                    <a:off x="2059821" y="3961927"/>
                    <a:ext cx="295594" cy="150176"/>
                  </a:xfrm>
                  <a:custGeom>
                    <a:avLst/>
                    <a:gdLst>
                      <a:gd name="T0" fmla="*/ 110 w 111"/>
                      <a:gd name="T1" fmla="*/ 31 h 40"/>
                      <a:gd name="T2" fmla="*/ 108 w 111"/>
                      <a:gd name="T3" fmla="*/ 28 h 40"/>
                      <a:gd name="T4" fmla="*/ 72 w 111"/>
                      <a:gd name="T5" fmla="*/ 2 h 40"/>
                      <a:gd name="T6" fmla="*/ 63 w 111"/>
                      <a:gd name="T7" fmla="*/ 1 h 40"/>
                      <a:gd name="T8" fmla="*/ 41 w 111"/>
                      <a:gd name="T9" fmla="*/ 6 h 40"/>
                      <a:gd name="T10" fmla="*/ 13 w 111"/>
                      <a:gd name="T11" fmla="*/ 9 h 40"/>
                      <a:gd name="T12" fmla="*/ 0 w 111"/>
                      <a:gd name="T13" fmla="*/ 32 h 40"/>
                      <a:gd name="T14" fmla="*/ 34 w 111"/>
                      <a:gd name="T15" fmla="*/ 38 h 40"/>
                      <a:gd name="T16" fmla="*/ 40 w 111"/>
                      <a:gd name="T17" fmla="*/ 39 h 40"/>
                      <a:gd name="T18" fmla="*/ 73 w 111"/>
                      <a:gd name="T19" fmla="*/ 26 h 40"/>
                      <a:gd name="T20" fmla="*/ 102 w 111"/>
                      <a:gd name="T21" fmla="*/ 38 h 40"/>
                      <a:gd name="T22" fmla="*/ 110 w 111"/>
                      <a:gd name="T23" fmla="*/ 36 h 40"/>
                      <a:gd name="T24" fmla="*/ 110 w 111"/>
                      <a:gd name="T2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40">
                        <a:moveTo>
                          <a:pt x="110" y="31"/>
                        </a:moveTo>
                        <a:cubicBezTo>
                          <a:pt x="110" y="30"/>
                          <a:pt x="109" y="29"/>
                          <a:pt x="108" y="28"/>
                        </a:cubicBezTo>
                        <a:cubicBezTo>
                          <a:pt x="72" y="2"/>
                          <a:pt x="72" y="2"/>
                          <a:pt x="72" y="2"/>
                        </a:cubicBezTo>
                        <a:cubicBezTo>
                          <a:pt x="69" y="0"/>
                          <a:pt x="66" y="0"/>
                          <a:pt x="63" y="1"/>
                        </a:cubicBezTo>
                        <a:cubicBezTo>
                          <a:pt x="41" y="6"/>
                          <a:pt x="41" y="6"/>
                          <a:pt x="41" y="6"/>
                        </a:cubicBezTo>
                        <a:cubicBezTo>
                          <a:pt x="13" y="9"/>
                          <a:pt x="13" y="9"/>
                          <a:pt x="13" y="9"/>
                        </a:cubicBezTo>
                        <a:cubicBezTo>
                          <a:pt x="0" y="32"/>
                          <a:pt x="0" y="32"/>
                          <a:pt x="0" y="32"/>
                        </a:cubicBezTo>
                        <a:cubicBezTo>
                          <a:pt x="34" y="38"/>
                          <a:pt x="34" y="38"/>
                          <a:pt x="34" y="38"/>
                        </a:cubicBezTo>
                        <a:cubicBezTo>
                          <a:pt x="36" y="40"/>
                          <a:pt x="38" y="40"/>
                          <a:pt x="40" y="39"/>
                        </a:cubicBezTo>
                        <a:cubicBezTo>
                          <a:pt x="73" y="26"/>
                          <a:pt x="73" y="26"/>
                          <a:pt x="73" y="26"/>
                        </a:cubicBezTo>
                        <a:cubicBezTo>
                          <a:pt x="102" y="38"/>
                          <a:pt x="102" y="38"/>
                          <a:pt x="102" y="38"/>
                        </a:cubicBezTo>
                        <a:cubicBezTo>
                          <a:pt x="105" y="40"/>
                          <a:pt x="108" y="38"/>
                          <a:pt x="110" y="36"/>
                        </a:cubicBezTo>
                        <a:cubicBezTo>
                          <a:pt x="111" y="34"/>
                          <a:pt x="111" y="32"/>
                          <a:pt x="110" y="31"/>
                        </a:cubicBez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68" name="Freeform 43"/>
                  <p:cNvSpPr>
                    <a:spLocks/>
                  </p:cNvSpPr>
                  <p:nvPr/>
                </p:nvSpPr>
                <p:spPr bwMode="auto">
                  <a:xfrm>
                    <a:off x="1211142" y="3680778"/>
                    <a:ext cx="915035" cy="427832"/>
                  </a:xfrm>
                  <a:custGeom>
                    <a:avLst/>
                    <a:gdLst>
                      <a:gd name="T0" fmla="*/ 6 w 260"/>
                      <a:gd name="T1" fmla="*/ 14 h 122"/>
                      <a:gd name="T2" fmla="*/ 46 w 260"/>
                      <a:gd name="T3" fmla="*/ 9 h 122"/>
                      <a:gd name="T4" fmla="*/ 133 w 260"/>
                      <a:gd name="T5" fmla="*/ 77 h 122"/>
                      <a:gd name="T6" fmla="*/ 136 w 260"/>
                      <a:gd name="T7" fmla="*/ 77 h 122"/>
                      <a:gd name="T8" fmla="*/ 162 w 260"/>
                      <a:gd name="T9" fmla="*/ 77 h 122"/>
                      <a:gd name="T10" fmla="*/ 260 w 260"/>
                      <a:gd name="T11" fmla="*/ 81 h 122"/>
                      <a:gd name="T12" fmla="*/ 260 w 260"/>
                      <a:gd name="T13" fmla="*/ 88 h 122"/>
                      <a:gd name="T14" fmla="*/ 260 w 260"/>
                      <a:gd name="T15" fmla="*/ 113 h 122"/>
                      <a:gd name="T16" fmla="*/ 260 w 260"/>
                      <a:gd name="T17" fmla="*/ 122 h 122"/>
                      <a:gd name="T18" fmla="*/ 146 w 260"/>
                      <a:gd name="T19" fmla="*/ 122 h 122"/>
                      <a:gd name="T20" fmla="*/ 115 w 260"/>
                      <a:gd name="T21" fmla="*/ 122 h 122"/>
                      <a:gd name="T22" fmla="*/ 13 w 260"/>
                      <a:gd name="T23" fmla="*/ 55 h 122"/>
                      <a:gd name="T24" fmla="*/ 0 w 260"/>
                      <a:gd name="T25" fmla="*/ 32 h 122"/>
                      <a:gd name="T26" fmla="*/ 6 w 260"/>
                      <a:gd name="T27"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22">
                        <a:moveTo>
                          <a:pt x="6" y="14"/>
                        </a:moveTo>
                        <a:cubicBezTo>
                          <a:pt x="16" y="2"/>
                          <a:pt x="33" y="0"/>
                          <a:pt x="46" y="9"/>
                        </a:cubicBezTo>
                        <a:cubicBezTo>
                          <a:pt x="133" y="77"/>
                          <a:pt x="133" y="77"/>
                          <a:pt x="133" y="77"/>
                        </a:cubicBezTo>
                        <a:cubicBezTo>
                          <a:pt x="136" y="77"/>
                          <a:pt x="136" y="77"/>
                          <a:pt x="136" y="77"/>
                        </a:cubicBezTo>
                        <a:cubicBezTo>
                          <a:pt x="162" y="77"/>
                          <a:pt x="162" y="77"/>
                          <a:pt x="162" y="77"/>
                        </a:cubicBezTo>
                        <a:cubicBezTo>
                          <a:pt x="260" y="81"/>
                          <a:pt x="260" y="81"/>
                          <a:pt x="260" y="81"/>
                        </a:cubicBezTo>
                        <a:cubicBezTo>
                          <a:pt x="260" y="88"/>
                          <a:pt x="260" y="88"/>
                          <a:pt x="260" y="88"/>
                        </a:cubicBezTo>
                        <a:cubicBezTo>
                          <a:pt x="260" y="113"/>
                          <a:pt x="260" y="113"/>
                          <a:pt x="260" y="113"/>
                        </a:cubicBezTo>
                        <a:cubicBezTo>
                          <a:pt x="260" y="122"/>
                          <a:pt x="260" y="122"/>
                          <a:pt x="260" y="122"/>
                        </a:cubicBezTo>
                        <a:cubicBezTo>
                          <a:pt x="146" y="122"/>
                          <a:pt x="146" y="122"/>
                          <a:pt x="146" y="122"/>
                        </a:cubicBezTo>
                        <a:cubicBezTo>
                          <a:pt x="115" y="122"/>
                          <a:pt x="115" y="122"/>
                          <a:pt x="115" y="122"/>
                        </a:cubicBezTo>
                        <a:cubicBezTo>
                          <a:pt x="13" y="55"/>
                          <a:pt x="13" y="55"/>
                          <a:pt x="13" y="55"/>
                        </a:cubicBezTo>
                        <a:cubicBezTo>
                          <a:pt x="4" y="50"/>
                          <a:pt x="0" y="41"/>
                          <a:pt x="0" y="32"/>
                        </a:cubicBezTo>
                        <a:cubicBezTo>
                          <a:pt x="0" y="25"/>
                          <a:pt x="2" y="19"/>
                          <a:pt x="6" y="14"/>
                        </a:cubicBez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dirty="0"/>
                  </a:p>
                </p:txBody>
              </p:sp>
              <p:sp>
                <p:nvSpPr>
                  <p:cNvPr id="169" name="Freeform 143"/>
                  <p:cNvSpPr>
                    <a:spLocks/>
                  </p:cNvSpPr>
                  <p:nvPr/>
                </p:nvSpPr>
                <p:spPr bwMode="auto">
                  <a:xfrm>
                    <a:off x="1220788" y="3530600"/>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0" name="Freeform 150"/>
                  <p:cNvSpPr>
                    <a:spLocks/>
                  </p:cNvSpPr>
                  <p:nvPr/>
                </p:nvSpPr>
                <p:spPr bwMode="auto">
                  <a:xfrm>
                    <a:off x="1227138" y="3533775"/>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146" name="Freeform 168"/>
                <p:cNvSpPr>
                  <a:spLocks/>
                </p:cNvSpPr>
                <p:nvPr/>
              </p:nvSpPr>
              <p:spPr bwMode="auto">
                <a:xfrm flipH="1">
                  <a:off x="5353149" y="3591797"/>
                  <a:ext cx="57150" cy="93663"/>
                </a:xfrm>
                <a:custGeom>
                  <a:avLst/>
                  <a:gdLst>
                    <a:gd name="T0" fmla="*/ 0 w 36"/>
                    <a:gd name="T1" fmla="*/ 0 h 59"/>
                    <a:gd name="T2" fmla="*/ 10 w 36"/>
                    <a:gd name="T3" fmla="*/ 49 h 59"/>
                    <a:gd name="T4" fmla="*/ 36 w 36"/>
                    <a:gd name="T5" fmla="*/ 59 h 59"/>
                    <a:gd name="T6" fmla="*/ 0 w 36"/>
                    <a:gd name="T7" fmla="*/ 0 h 59"/>
                  </a:gdLst>
                  <a:ahLst/>
                  <a:cxnLst>
                    <a:cxn ang="0">
                      <a:pos x="T0" y="T1"/>
                    </a:cxn>
                    <a:cxn ang="0">
                      <a:pos x="T2" y="T3"/>
                    </a:cxn>
                    <a:cxn ang="0">
                      <a:pos x="T4" y="T5"/>
                    </a:cxn>
                    <a:cxn ang="0">
                      <a:pos x="T6" y="T7"/>
                    </a:cxn>
                  </a:cxnLst>
                  <a:rect l="0" t="0" r="r" b="b"/>
                  <a:pathLst>
                    <a:path w="36" h="59">
                      <a:moveTo>
                        <a:pt x="0" y="0"/>
                      </a:moveTo>
                      <a:lnTo>
                        <a:pt x="10" y="49"/>
                      </a:lnTo>
                      <a:lnTo>
                        <a:pt x="36" y="59"/>
                      </a:lnTo>
                      <a:lnTo>
                        <a:pt x="0" y="0"/>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nvGrpSpPr>
            <p:cNvPr id="2" name="Group 1"/>
            <p:cNvGrpSpPr/>
            <p:nvPr/>
          </p:nvGrpSpPr>
          <p:grpSpPr>
            <a:xfrm>
              <a:off x="568164" y="2999185"/>
              <a:ext cx="1178253" cy="2054066"/>
              <a:chOff x="757552" y="2855913"/>
              <a:chExt cx="1571004" cy="2738755"/>
            </a:xfrm>
          </p:grpSpPr>
          <p:grpSp>
            <p:nvGrpSpPr>
              <p:cNvPr id="97" name="Group 96"/>
              <p:cNvGrpSpPr/>
              <p:nvPr/>
            </p:nvGrpSpPr>
            <p:grpSpPr>
              <a:xfrm>
                <a:off x="757552" y="3848418"/>
                <a:ext cx="1101883" cy="1746250"/>
                <a:chOff x="823833" y="3848418"/>
                <a:chExt cx="1101883" cy="1746250"/>
              </a:xfrm>
              <a:solidFill>
                <a:schemeClr val="accent5"/>
              </a:solidFill>
            </p:grpSpPr>
            <p:sp>
              <p:nvSpPr>
                <p:cNvPr id="185" name="Freeform 64"/>
                <p:cNvSpPr>
                  <a:spLocks/>
                </p:cNvSpPr>
                <p:nvPr/>
              </p:nvSpPr>
              <p:spPr bwMode="auto">
                <a:xfrm>
                  <a:off x="1478676" y="4847273"/>
                  <a:ext cx="66358" cy="747395"/>
                </a:xfrm>
                <a:custGeom>
                  <a:avLst/>
                  <a:gdLst>
                    <a:gd name="T0" fmla="*/ 0 w 19"/>
                    <a:gd name="T1" fmla="*/ 0 h 213"/>
                    <a:gd name="T2" fmla="*/ 19 w 19"/>
                    <a:gd name="T3" fmla="*/ 0 h 213"/>
                    <a:gd name="T4" fmla="*/ 19 w 19"/>
                    <a:gd name="T5" fmla="*/ 209 h 213"/>
                    <a:gd name="T6" fmla="*/ 15 w 19"/>
                    <a:gd name="T7" fmla="*/ 213 h 213"/>
                    <a:gd name="T8" fmla="*/ 4 w 19"/>
                    <a:gd name="T9" fmla="*/ 213 h 213"/>
                    <a:gd name="T10" fmla="*/ 0 w 19"/>
                    <a:gd name="T11" fmla="*/ 209 h 213"/>
                    <a:gd name="T12" fmla="*/ 0 w 19"/>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19" h="213">
                      <a:moveTo>
                        <a:pt x="0" y="0"/>
                      </a:moveTo>
                      <a:cubicBezTo>
                        <a:pt x="19" y="0"/>
                        <a:pt x="19" y="0"/>
                        <a:pt x="19" y="0"/>
                      </a:cubicBezTo>
                      <a:cubicBezTo>
                        <a:pt x="19" y="209"/>
                        <a:pt x="19" y="209"/>
                        <a:pt x="19" y="209"/>
                      </a:cubicBezTo>
                      <a:cubicBezTo>
                        <a:pt x="19" y="211"/>
                        <a:pt x="17" y="213"/>
                        <a:pt x="15" y="213"/>
                      </a:cubicBezTo>
                      <a:cubicBezTo>
                        <a:pt x="4" y="213"/>
                        <a:pt x="4" y="213"/>
                        <a:pt x="4" y="213"/>
                      </a:cubicBezTo>
                      <a:cubicBezTo>
                        <a:pt x="1" y="213"/>
                        <a:pt x="0" y="211"/>
                        <a:pt x="0" y="209"/>
                      </a:cubicBezTo>
                      <a:lnTo>
                        <a:pt x="0"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86" name="Freeform 65"/>
                <p:cNvSpPr>
                  <a:spLocks/>
                </p:cNvSpPr>
                <p:nvPr/>
              </p:nvSpPr>
              <p:spPr bwMode="auto">
                <a:xfrm>
                  <a:off x="1478676" y="5434013"/>
                  <a:ext cx="66358" cy="160655"/>
                </a:xfrm>
                <a:custGeom>
                  <a:avLst/>
                  <a:gdLst>
                    <a:gd name="T0" fmla="*/ 0 w 19"/>
                    <a:gd name="T1" fmla="*/ 0 h 46"/>
                    <a:gd name="T2" fmla="*/ 19 w 19"/>
                    <a:gd name="T3" fmla="*/ 0 h 46"/>
                    <a:gd name="T4" fmla="*/ 19 w 19"/>
                    <a:gd name="T5" fmla="*/ 42 h 46"/>
                    <a:gd name="T6" fmla="*/ 15 w 19"/>
                    <a:gd name="T7" fmla="*/ 46 h 46"/>
                    <a:gd name="T8" fmla="*/ 4 w 19"/>
                    <a:gd name="T9" fmla="*/ 46 h 46"/>
                    <a:gd name="T10" fmla="*/ 0 w 19"/>
                    <a:gd name="T11" fmla="*/ 42 h 46"/>
                    <a:gd name="T12" fmla="*/ 0 w 1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9" h="46">
                      <a:moveTo>
                        <a:pt x="0" y="0"/>
                      </a:moveTo>
                      <a:cubicBezTo>
                        <a:pt x="19" y="0"/>
                        <a:pt x="19" y="0"/>
                        <a:pt x="19" y="0"/>
                      </a:cubicBezTo>
                      <a:cubicBezTo>
                        <a:pt x="19" y="42"/>
                        <a:pt x="19" y="42"/>
                        <a:pt x="19" y="42"/>
                      </a:cubicBezTo>
                      <a:cubicBezTo>
                        <a:pt x="19" y="44"/>
                        <a:pt x="17" y="46"/>
                        <a:pt x="15" y="46"/>
                      </a:cubicBezTo>
                      <a:cubicBezTo>
                        <a:pt x="4" y="46"/>
                        <a:pt x="4" y="46"/>
                        <a:pt x="4" y="46"/>
                      </a:cubicBezTo>
                      <a:cubicBezTo>
                        <a:pt x="1" y="46"/>
                        <a:pt x="0" y="44"/>
                        <a:pt x="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187" name="Rectangle 66"/>
                <p:cNvSpPr>
                  <a:spLocks noChangeArrowheads="1"/>
                </p:cNvSpPr>
                <p:nvPr/>
              </p:nvSpPr>
              <p:spPr bwMode="auto">
                <a:xfrm>
                  <a:off x="1323261" y="4857750"/>
                  <a:ext cx="377190" cy="820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nvGrpSpPr>
                <p:cNvPr id="188" name="Group 187"/>
                <p:cNvGrpSpPr/>
                <p:nvPr/>
              </p:nvGrpSpPr>
              <p:grpSpPr>
                <a:xfrm>
                  <a:off x="823833" y="3848418"/>
                  <a:ext cx="426086" cy="960437"/>
                  <a:chOff x="823833" y="3848418"/>
                  <a:chExt cx="426086" cy="960437"/>
                </a:xfrm>
                <a:grpFill/>
              </p:grpSpPr>
              <p:sp>
                <p:nvSpPr>
                  <p:cNvPr id="194" name="Freeform 67"/>
                  <p:cNvSpPr>
                    <a:spLocks/>
                  </p:cNvSpPr>
                  <p:nvPr/>
                </p:nvSpPr>
                <p:spPr bwMode="auto">
                  <a:xfrm>
                    <a:off x="834311" y="3890328"/>
                    <a:ext cx="415608" cy="918527"/>
                  </a:xfrm>
                  <a:custGeom>
                    <a:avLst/>
                    <a:gdLst>
                      <a:gd name="T0" fmla="*/ 101 w 118"/>
                      <a:gd name="T1" fmla="*/ 262 h 262"/>
                      <a:gd name="T2" fmla="*/ 106 w 118"/>
                      <a:gd name="T3" fmla="*/ 261 h 262"/>
                      <a:gd name="T4" fmla="*/ 115 w 118"/>
                      <a:gd name="T5" fmla="*/ 242 h 262"/>
                      <a:gd name="T6" fmla="*/ 30 w 118"/>
                      <a:gd name="T7" fmla="*/ 11 h 262"/>
                      <a:gd name="T8" fmla="*/ 12 w 118"/>
                      <a:gd name="T9" fmla="*/ 2 h 262"/>
                      <a:gd name="T10" fmla="*/ 3 w 118"/>
                      <a:gd name="T11" fmla="*/ 21 h 262"/>
                      <a:gd name="T12" fmla="*/ 87 w 118"/>
                      <a:gd name="T13" fmla="*/ 252 h 262"/>
                      <a:gd name="T14" fmla="*/ 101 w 118"/>
                      <a:gd name="T15" fmla="*/ 262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262">
                        <a:moveTo>
                          <a:pt x="101" y="262"/>
                        </a:moveTo>
                        <a:cubicBezTo>
                          <a:pt x="103" y="262"/>
                          <a:pt x="104" y="262"/>
                          <a:pt x="106" y="261"/>
                        </a:cubicBezTo>
                        <a:cubicBezTo>
                          <a:pt x="114" y="258"/>
                          <a:pt x="118" y="250"/>
                          <a:pt x="115" y="242"/>
                        </a:cubicBezTo>
                        <a:cubicBezTo>
                          <a:pt x="30" y="11"/>
                          <a:pt x="30" y="11"/>
                          <a:pt x="30" y="11"/>
                        </a:cubicBezTo>
                        <a:cubicBezTo>
                          <a:pt x="28" y="3"/>
                          <a:pt x="19" y="0"/>
                          <a:pt x="12" y="2"/>
                        </a:cubicBezTo>
                        <a:cubicBezTo>
                          <a:pt x="4" y="5"/>
                          <a:pt x="0" y="13"/>
                          <a:pt x="3" y="21"/>
                        </a:cubicBezTo>
                        <a:cubicBezTo>
                          <a:pt x="87" y="252"/>
                          <a:pt x="87" y="252"/>
                          <a:pt x="87" y="252"/>
                        </a:cubicBezTo>
                        <a:cubicBezTo>
                          <a:pt x="90" y="258"/>
                          <a:pt x="95" y="262"/>
                          <a:pt x="101"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95" name="Freeform 68"/>
                  <p:cNvSpPr>
                    <a:spLocks/>
                  </p:cNvSpPr>
                  <p:nvPr/>
                </p:nvSpPr>
                <p:spPr bwMode="auto">
                  <a:xfrm>
                    <a:off x="823833" y="3848418"/>
                    <a:ext cx="253206" cy="396399"/>
                  </a:xfrm>
                  <a:custGeom>
                    <a:avLst/>
                    <a:gdLst>
                      <a:gd name="T0" fmla="*/ 48 w 72"/>
                      <a:gd name="T1" fmla="*/ 112 h 113"/>
                      <a:gd name="T2" fmla="*/ 55 w 72"/>
                      <a:gd name="T3" fmla="*/ 111 h 113"/>
                      <a:gd name="T4" fmla="*/ 70 w 72"/>
                      <a:gd name="T5" fmla="*/ 90 h 113"/>
                      <a:gd name="T6" fmla="*/ 41 w 72"/>
                      <a:gd name="T7" fmla="*/ 11 h 113"/>
                      <a:gd name="T8" fmla="*/ 17 w 72"/>
                      <a:gd name="T9" fmla="*/ 4 h 113"/>
                      <a:gd name="T10" fmla="*/ 2 w 72"/>
                      <a:gd name="T11" fmla="*/ 25 h 113"/>
                      <a:gd name="T12" fmla="*/ 31 w 72"/>
                      <a:gd name="T13" fmla="*/ 104 h 113"/>
                      <a:gd name="T14" fmla="*/ 48 w 72"/>
                      <a:gd name="T15" fmla="*/ 11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13">
                        <a:moveTo>
                          <a:pt x="48" y="112"/>
                        </a:moveTo>
                        <a:cubicBezTo>
                          <a:pt x="50" y="112"/>
                          <a:pt x="53" y="112"/>
                          <a:pt x="55" y="111"/>
                        </a:cubicBezTo>
                        <a:cubicBezTo>
                          <a:pt x="66" y="107"/>
                          <a:pt x="72" y="98"/>
                          <a:pt x="70" y="90"/>
                        </a:cubicBezTo>
                        <a:cubicBezTo>
                          <a:pt x="41" y="11"/>
                          <a:pt x="41" y="11"/>
                          <a:pt x="41" y="11"/>
                        </a:cubicBezTo>
                        <a:cubicBezTo>
                          <a:pt x="38" y="3"/>
                          <a:pt x="27" y="0"/>
                          <a:pt x="17" y="4"/>
                        </a:cubicBezTo>
                        <a:cubicBezTo>
                          <a:pt x="6" y="8"/>
                          <a:pt x="0" y="17"/>
                          <a:pt x="2" y="25"/>
                        </a:cubicBezTo>
                        <a:cubicBezTo>
                          <a:pt x="31" y="104"/>
                          <a:pt x="31" y="104"/>
                          <a:pt x="31" y="104"/>
                        </a:cubicBezTo>
                        <a:cubicBezTo>
                          <a:pt x="33" y="110"/>
                          <a:pt x="40" y="113"/>
                          <a:pt x="4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189" name="Freeform 69"/>
                <p:cNvSpPr>
                  <a:spLocks/>
                </p:cNvSpPr>
                <p:nvPr/>
              </p:nvSpPr>
              <p:spPr bwMode="auto">
                <a:xfrm>
                  <a:off x="1094501" y="4693603"/>
                  <a:ext cx="831215" cy="195580"/>
                </a:xfrm>
                <a:custGeom>
                  <a:avLst/>
                  <a:gdLst>
                    <a:gd name="T0" fmla="*/ 26 w 236"/>
                    <a:gd name="T1" fmla="*/ 56 h 56"/>
                    <a:gd name="T2" fmla="*/ 211 w 236"/>
                    <a:gd name="T3" fmla="*/ 56 h 56"/>
                    <a:gd name="T4" fmla="*/ 236 w 236"/>
                    <a:gd name="T5" fmla="*/ 31 h 56"/>
                    <a:gd name="T6" fmla="*/ 236 w 236"/>
                    <a:gd name="T7" fmla="*/ 26 h 56"/>
                    <a:gd name="T8" fmla="*/ 211 w 236"/>
                    <a:gd name="T9" fmla="*/ 0 h 56"/>
                    <a:gd name="T10" fmla="*/ 26 w 236"/>
                    <a:gd name="T11" fmla="*/ 0 h 56"/>
                    <a:gd name="T12" fmla="*/ 0 w 236"/>
                    <a:gd name="T13" fmla="*/ 26 h 56"/>
                    <a:gd name="T14" fmla="*/ 0 w 236"/>
                    <a:gd name="T15" fmla="*/ 31 h 56"/>
                    <a:gd name="T16" fmla="*/ 26 w 236"/>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56">
                      <a:moveTo>
                        <a:pt x="26" y="56"/>
                      </a:moveTo>
                      <a:cubicBezTo>
                        <a:pt x="211" y="56"/>
                        <a:pt x="211" y="56"/>
                        <a:pt x="211" y="56"/>
                      </a:cubicBezTo>
                      <a:cubicBezTo>
                        <a:pt x="225" y="56"/>
                        <a:pt x="236" y="45"/>
                        <a:pt x="236" y="31"/>
                      </a:cubicBezTo>
                      <a:cubicBezTo>
                        <a:pt x="236" y="26"/>
                        <a:pt x="236" y="26"/>
                        <a:pt x="236" y="26"/>
                      </a:cubicBezTo>
                      <a:cubicBezTo>
                        <a:pt x="236" y="12"/>
                        <a:pt x="225" y="0"/>
                        <a:pt x="211" y="0"/>
                      </a:cubicBezTo>
                      <a:cubicBezTo>
                        <a:pt x="26" y="0"/>
                        <a:pt x="26" y="0"/>
                        <a:pt x="26" y="0"/>
                      </a:cubicBezTo>
                      <a:cubicBezTo>
                        <a:pt x="12" y="0"/>
                        <a:pt x="0" y="12"/>
                        <a:pt x="0" y="26"/>
                      </a:cubicBezTo>
                      <a:cubicBezTo>
                        <a:pt x="0" y="31"/>
                        <a:pt x="0" y="31"/>
                        <a:pt x="0" y="31"/>
                      </a:cubicBezTo>
                      <a:cubicBezTo>
                        <a:pt x="0" y="45"/>
                        <a:pt x="12" y="56"/>
                        <a:pt x="2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190" name="Freeform 70"/>
                <p:cNvSpPr>
                  <a:spLocks/>
                </p:cNvSpPr>
                <p:nvPr/>
              </p:nvSpPr>
              <p:spPr bwMode="auto">
                <a:xfrm>
                  <a:off x="1157366" y="5472430"/>
                  <a:ext cx="708978" cy="55880"/>
                </a:xfrm>
                <a:custGeom>
                  <a:avLst/>
                  <a:gdLst>
                    <a:gd name="T0" fmla="*/ 0 w 201"/>
                    <a:gd name="T1" fmla="*/ 16 h 16"/>
                    <a:gd name="T2" fmla="*/ 201 w 201"/>
                    <a:gd name="T3" fmla="*/ 16 h 16"/>
                    <a:gd name="T4" fmla="*/ 201 w 201"/>
                    <a:gd name="T5" fmla="*/ 15 h 16"/>
                    <a:gd name="T6" fmla="*/ 186 w 201"/>
                    <a:gd name="T7" fmla="*/ 0 h 16"/>
                    <a:gd name="T8" fmla="*/ 14 w 201"/>
                    <a:gd name="T9" fmla="*/ 0 h 16"/>
                    <a:gd name="T10" fmla="*/ 0 w 201"/>
                    <a:gd name="T11" fmla="*/ 15 h 16"/>
                    <a:gd name="T12" fmla="*/ 0 w 20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01" h="16">
                      <a:moveTo>
                        <a:pt x="0" y="16"/>
                      </a:moveTo>
                      <a:cubicBezTo>
                        <a:pt x="201" y="16"/>
                        <a:pt x="201" y="16"/>
                        <a:pt x="201" y="16"/>
                      </a:cubicBezTo>
                      <a:cubicBezTo>
                        <a:pt x="201" y="15"/>
                        <a:pt x="201" y="15"/>
                        <a:pt x="201" y="15"/>
                      </a:cubicBezTo>
                      <a:cubicBezTo>
                        <a:pt x="201" y="7"/>
                        <a:pt x="194" y="0"/>
                        <a:pt x="186" y="0"/>
                      </a:cubicBezTo>
                      <a:cubicBezTo>
                        <a:pt x="14" y="0"/>
                        <a:pt x="14" y="0"/>
                        <a:pt x="14" y="0"/>
                      </a:cubicBezTo>
                      <a:cubicBezTo>
                        <a:pt x="6" y="0"/>
                        <a:pt x="0" y="7"/>
                        <a:pt x="0" y="15"/>
                      </a:cubicBez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1" name="Oval 71"/>
                <p:cNvSpPr>
                  <a:spLocks noChangeArrowheads="1"/>
                </p:cNvSpPr>
                <p:nvPr/>
              </p:nvSpPr>
              <p:spPr bwMode="auto">
                <a:xfrm>
                  <a:off x="1157366" y="5517833"/>
                  <a:ext cx="78581"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2" name="Oval 72"/>
                <p:cNvSpPr>
                  <a:spLocks noChangeArrowheads="1"/>
                </p:cNvSpPr>
                <p:nvPr/>
              </p:nvSpPr>
              <p:spPr bwMode="auto">
                <a:xfrm>
                  <a:off x="1784271" y="5517833"/>
                  <a:ext cx="82073" cy="768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93" name="Rectangle 73"/>
                <p:cNvSpPr>
                  <a:spLocks noChangeArrowheads="1"/>
                </p:cNvSpPr>
                <p:nvPr/>
              </p:nvSpPr>
              <p:spPr bwMode="auto">
                <a:xfrm>
                  <a:off x="1443751" y="5381625"/>
                  <a:ext cx="136208" cy="1187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100" name="Group 99"/>
              <p:cNvGrpSpPr/>
              <p:nvPr/>
            </p:nvGrpSpPr>
            <p:grpSpPr>
              <a:xfrm flipH="1">
                <a:off x="935167" y="2855913"/>
                <a:ext cx="1393389" cy="2738755"/>
                <a:chOff x="4541841" y="2855913"/>
                <a:chExt cx="1393389" cy="2738755"/>
              </a:xfrm>
            </p:grpSpPr>
            <p:grpSp>
              <p:nvGrpSpPr>
                <p:cNvPr id="115" name="Group 114"/>
                <p:cNvGrpSpPr/>
                <p:nvPr/>
              </p:nvGrpSpPr>
              <p:grpSpPr>
                <a:xfrm flipH="1">
                  <a:off x="4541841" y="2855913"/>
                  <a:ext cx="1393389" cy="2738755"/>
                  <a:chOff x="962026" y="2855913"/>
                  <a:chExt cx="1393389" cy="2738755"/>
                </a:xfrm>
              </p:grpSpPr>
              <p:sp>
                <p:nvSpPr>
                  <p:cNvPr id="117" name="Freeform 44"/>
                  <p:cNvSpPr>
                    <a:spLocks/>
                  </p:cNvSpPr>
                  <p:nvPr/>
                </p:nvSpPr>
                <p:spPr bwMode="auto">
                  <a:xfrm>
                    <a:off x="1950164" y="5447983"/>
                    <a:ext cx="401638" cy="146685"/>
                  </a:xfrm>
                  <a:custGeom>
                    <a:avLst/>
                    <a:gdLst>
                      <a:gd name="T0" fmla="*/ 0 w 114"/>
                      <a:gd name="T1" fmla="*/ 0 h 42"/>
                      <a:gd name="T2" fmla="*/ 0 w 114"/>
                      <a:gd name="T3" fmla="*/ 33 h 42"/>
                      <a:gd name="T4" fmla="*/ 9 w 114"/>
                      <a:gd name="T5" fmla="*/ 42 h 42"/>
                      <a:gd name="T6" fmla="*/ 102 w 114"/>
                      <a:gd name="T7" fmla="*/ 42 h 42"/>
                      <a:gd name="T8" fmla="*/ 108 w 114"/>
                      <a:gd name="T9" fmla="*/ 27 h 42"/>
                      <a:gd name="T10" fmla="*/ 47 w 114"/>
                      <a:gd name="T11" fmla="*/ 0 h 42"/>
                      <a:gd name="T12" fmla="*/ 0 w 114"/>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14" h="42">
                        <a:moveTo>
                          <a:pt x="0" y="0"/>
                        </a:moveTo>
                        <a:cubicBezTo>
                          <a:pt x="0" y="33"/>
                          <a:pt x="0" y="33"/>
                          <a:pt x="0" y="33"/>
                        </a:cubicBezTo>
                        <a:cubicBezTo>
                          <a:pt x="0" y="38"/>
                          <a:pt x="4" y="42"/>
                          <a:pt x="9" y="42"/>
                        </a:cubicBezTo>
                        <a:cubicBezTo>
                          <a:pt x="102" y="42"/>
                          <a:pt x="102" y="42"/>
                          <a:pt x="102" y="42"/>
                        </a:cubicBezTo>
                        <a:cubicBezTo>
                          <a:pt x="111" y="42"/>
                          <a:pt x="114" y="32"/>
                          <a:pt x="108" y="27"/>
                        </a:cubicBezTo>
                        <a:cubicBezTo>
                          <a:pt x="91" y="14"/>
                          <a:pt x="67" y="0"/>
                          <a:pt x="47" y="0"/>
                        </a:cubicBezTo>
                        <a:lnTo>
                          <a:pt x="0" y="0"/>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18" name="Freeform 48"/>
                  <p:cNvSpPr>
                    <a:spLocks/>
                  </p:cNvSpPr>
                  <p:nvPr/>
                </p:nvSpPr>
                <p:spPr bwMode="auto">
                  <a:xfrm>
                    <a:off x="1229783" y="4439022"/>
                    <a:ext cx="951257" cy="1011079"/>
                  </a:xfrm>
                  <a:custGeom>
                    <a:avLst/>
                    <a:gdLst>
                      <a:gd name="T0" fmla="*/ 228 w 249"/>
                      <a:gd name="T1" fmla="*/ 9 h 288"/>
                      <a:gd name="T2" fmla="*/ 86 w 249"/>
                      <a:gd name="T3" fmla="*/ 0 h 288"/>
                      <a:gd name="T4" fmla="*/ 0 w 249"/>
                      <a:gd name="T5" fmla="*/ 68 h 288"/>
                      <a:gd name="T6" fmla="*/ 179 w 249"/>
                      <a:gd name="T7" fmla="*/ 73 h 288"/>
                      <a:gd name="T8" fmla="*/ 179 w 249"/>
                      <a:gd name="T9" fmla="*/ 288 h 288"/>
                      <a:gd name="T10" fmla="*/ 184 w 249"/>
                      <a:gd name="T11" fmla="*/ 288 h 288"/>
                      <a:gd name="T12" fmla="*/ 231 w 249"/>
                      <a:gd name="T13" fmla="*/ 288 h 288"/>
                      <a:gd name="T14" fmla="*/ 249 w 249"/>
                      <a:gd name="T15" fmla="*/ 288 h 288"/>
                      <a:gd name="T16" fmla="*/ 249 w 249"/>
                      <a:gd name="T17" fmla="*/ 35 h 288"/>
                      <a:gd name="T18" fmla="*/ 228 w 249"/>
                      <a:gd name="T19" fmla="*/ 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88">
                        <a:moveTo>
                          <a:pt x="228" y="9"/>
                        </a:moveTo>
                        <a:cubicBezTo>
                          <a:pt x="86" y="0"/>
                          <a:pt x="86" y="0"/>
                          <a:pt x="86" y="0"/>
                        </a:cubicBezTo>
                        <a:cubicBezTo>
                          <a:pt x="0" y="68"/>
                          <a:pt x="0" y="68"/>
                          <a:pt x="0" y="68"/>
                        </a:cubicBezTo>
                        <a:cubicBezTo>
                          <a:pt x="32" y="92"/>
                          <a:pt x="179" y="73"/>
                          <a:pt x="179" y="73"/>
                        </a:cubicBezTo>
                        <a:cubicBezTo>
                          <a:pt x="179" y="288"/>
                          <a:pt x="179" y="288"/>
                          <a:pt x="179" y="288"/>
                        </a:cubicBezTo>
                        <a:cubicBezTo>
                          <a:pt x="184" y="288"/>
                          <a:pt x="184" y="288"/>
                          <a:pt x="184" y="288"/>
                        </a:cubicBezTo>
                        <a:cubicBezTo>
                          <a:pt x="231" y="288"/>
                          <a:pt x="231" y="288"/>
                          <a:pt x="231" y="288"/>
                        </a:cubicBezTo>
                        <a:cubicBezTo>
                          <a:pt x="249" y="288"/>
                          <a:pt x="249" y="288"/>
                          <a:pt x="249" y="288"/>
                        </a:cubicBezTo>
                        <a:cubicBezTo>
                          <a:pt x="249" y="35"/>
                          <a:pt x="249" y="35"/>
                          <a:pt x="249" y="35"/>
                        </a:cubicBezTo>
                        <a:cubicBezTo>
                          <a:pt x="249" y="22"/>
                          <a:pt x="240" y="12"/>
                          <a:pt x="228"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20" name="Freeform 138"/>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1" name="Freeform 139"/>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2" name="Freeform 140"/>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123" name="Freeform 141"/>
                  <p:cNvSpPr>
                    <a:spLocks/>
                  </p:cNvSpPr>
                  <p:nvPr/>
                </p:nvSpPr>
                <p:spPr bwMode="auto">
                  <a:xfrm>
                    <a:off x="1092201" y="3549650"/>
                    <a:ext cx="508000" cy="827087"/>
                  </a:xfrm>
                  <a:custGeom>
                    <a:avLst/>
                    <a:gdLst>
                      <a:gd name="T0" fmla="*/ 260 w 260"/>
                      <a:gd name="T1" fmla="*/ 204 h 429"/>
                      <a:gd name="T2" fmla="*/ 260 w 260"/>
                      <a:gd name="T3" fmla="*/ 414 h 429"/>
                      <a:gd name="T4" fmla="*/ 245 w 260"/>
                      <a:gd name="T5" fmla="*/ 429 h 429"/>
                      <a:gd name="T6" fmla="*/ 14 w 260"/>
                      <a:gd name="T7" fmla="*/ 429 h 429"/>
                      <a:gd name="T8" fmla="*/ 0 w 260"/>
                      <a:gd name="T9" fmla="*/ 414 h 429"/>
                      <a:gd name="T10" fmla="*/ 0 w 260"/>
                      <a:gd name="T11" fmla="*/ 220 h 429"/>
                      <a:gd name="T12" fmla="*/ 105 w 260"/>
                      <a:gd name="T13" fmla="*/ 0 h 429"/>
                      <a:gd name="T14" fmla="*/ 202 w 260"/>
                      <a:gd name="T15" fmla="*/ 24 h 429"/>
                      <a:gd name="T16" fmla="*/ 260 w 260"/>
                      <a:gd name="T17" fmla="*/ 20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429">
                        <a:moveTo>
                          <a:pt x="260" y="204"/>
                        </a:moveTo>
                        <a:cubicBezTo>
                          <a:pt x="260" y="414"/>
                          <a:pt x="260" y="414"/>
                          <a:pt x="260" y="414"/>
                        </a:cubicBezTo>
                        <a:cubicBezTo>
                          <a:pt x="260" y="422"/>
                          <a:pt x="253" y="429"/>
                          <a:pt x="245" y="429"/>
                        </a:cubicBezTo>
                        <a:cubicBezTo>
                          <a:pt x="14" y="429"/>
                          <a:pt x="14" y="429"/>
                          <a:pt x="14" y="429"/>
                        </a:cubicBezTo>
                        <a:cubicBezTo>
                          <a:pt x="6" y="429"/>
                          <a:pt x="0" y="422"/>
                          <a:pt x="0" y="414"/>
                        </a:cubicBezTo>
                        <a:cubicBezTo>
                          <a:pt x="0" y="220"/>
                          <a:pt x="0" y="220"/>
                          <a:pt x="0" y="220"/>
                        </a:cubicBezTo>
                        <a:cubicBezTo>
                          <a:pt x="0" y="118"/>
                          <a:pt x="45" y="0"/>
                          <a:pt x="105" y="0"/>
                        </a:cubicBezTo>
                        <a:cubicBezTo>
                          <a:pt x="202" y="24"/>
                          <a:pt x="202" y="24"/>
                          <a:pt x="202" y="24"/>
                        </a:cubicBezTo>
                        <a:cubicBezTo>
                          <a:pt x="231" y="61"/>
                          <a:pt x="259" y="173"/>
                          <a:pt x="260" y="2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4" name="Freeform 142"/>
                  <p:cNvSpPr>
                    <a:spLocks/>
                  </p:cNvSpPr>
                  <p:nvPr/>
                </p:nvSpPr>
                <p:spPr bwMode="auto">
                  <a:xfrm>
                    <a:off x="1487488" y="3603625"/>
                    <a:ext cx="112713" cy="738187"/>
                  </a:xfrm>
                  <a:custGeom>
                    <a:avLst/>
                    <a:gdLst>
                      <a:gd name="T0" fmla="*/ 58 w 58"/>
                      <a:gd name="T1" fmla="*/ 383 h 383"/>
                      <a:gd name="T2" fmla="*/ 58 w 58"/>
                      <a:gd name="T3" fmla="*/ 176 h 383"/>
                      <a:gd name="T4" fmla="*/ 0 w 58"/>
                      <a:gd name="T5" fmla="*/ 0 h 383"/>
                    </a:gdLst>
                    <a:ahLst/>
                    <a:cxnLst>
                      <a:cxn ang="0">
                        <a:pos x="T0" y="T1"/>
                      </a:cxn>
                      <a:cxn ang="0">
                        <a:pos x="T2" y="T3"/>
                      </a:cxn>
                      <a:cxn ang="0">
                        <a:pos x="T4" y="T5"/>
                      </a:cxn>
                    </a:cxnLst>
                    <a:rect l="0" t="0" r="r" b="b"/>
                    <a:pathLst>
                      <a:path w="58" h="383">
                        <a:moveTo>
                          <a:pt x="58" y="383"/>
                        </a:moveTo>
                        <a:cubicBezTo>
                          <a:pt x="58" y="176"/>
                          <a:pt x="58" y="176"/>
                          <a:pt x="58" y="176"/>
                        </a:cubicBezTo>
                        <a:cubicBezTo>
                          <a:pt x="57" y="145"/>
                          <a:pt x="32" y="3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5" name="Freeform 145"/>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close/>
                      </a:path>
                    </a:pathLst>
                  </a:custGeom>
                  <a:solidFill>
                    <a:srgbClr val="F2C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6" name="Freeform 146"/>
                  <p:cNvSpPr>
                    <a:spLocks/>
                  </p:cNvSpPr>
                  <p:nvPr/>
                </p:nvSpPr>
                <p:spPr bwMode="auto">
                  <a:xfrm>
                    <a:off x="1306513" y="3297238"/>
                    <a:ext cx="180975" cy="496887"/>
                  </a:xfrm>
                  <a:custGeom>
                    <a:avLst/>
                    <a:gdLst>
                      <a:gd name="T0" fmla="*/ 0 w 114"/>
                      <a:gd name="T1" fmla="*/ 313 h 313"/>
                      <a:gd name="T2" fmla="*/ 114 w 114"/>
                      <a:gd name="T3" fmla="*/ 313 h 313"/>
                      <a:gd name="T4" fmla="*/ 114 w 114"/>
                      <a:gd name="T5" fmla="*/ 63 h 313"/>
                      <a:gd name="T6" fmla="*/ 0 w 114"/>
                      <a:gd name="T7" fmla="*/ 0 h 313"/>
                      <a:gd name="T8" fmla="*/ 0 w 114"/>
                      <a:gd name="T9" fmla="*/ 313 h 313"/>
                    </a:gdLst>
                    <a:ahLst/>
                    <a:cxnLst>
                      <a:cxn ang="0">
                        <a:pos x="T0" y="T1"/>
                      </a:cxn>
                      <a:cxn ang="0">
                        <a:pos x="T2" y="T3"/>
                      </a:cxn>
                      <a:cxn ang="0">
                        <a:pos x="T4" y="T5"/>
                      </a:cxn>
                      <a:cxn ang="0">
                        <a:pos x="T6" y="T7"/>
                      </a:cxn>
                      <a:cxn ang="0">
                        <a:pos x="T8" y="T9"/>
                      </a:cxn>
                    </a:cxnLst>
                    <a:rect l="0" t="0" r="r" b="b"/>
                    <a:pathLst>
                      <a:path w="114" h="313">
                        <a:moveTo>
                          <a:pt x="0" y="313"/>
                        </a:moveTo>
                        <a:lnTo>
                          <a:pt x="114" y="313"/>
                        </a:lnTo>
                        <a:lnTo>
                          <a:pt x="114" y="63"/>
                        </a:lnTo>
                        <a:lnTo>
                          <a:pt x="0" y="0"/>
                        </a:lnTo>
                        <a:lnTo>
                          <a:pt x="0" y="313"/>
                        </a:lnTo>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27" name="Freeform 147"/>
                  <p:cNvSpPr>
                    <a:spLocks/>
                  </p:cNvSpPr>
                  <p:nvPr/>
                </p:nvSpPr>
                <p:spPr bwMode="auto">
                  <a:xfrm>
                    <a:off x="1306513" y="3319463"/>
                    <a:ext cx="180975" cy="249237"/>
                  </a:xfrm>
                  <a:custGeom>
                    <a:avLst/>
                    <a:gdLst>
                      <a:gd name="T0" fmla="*/ 114 w 114"/>
                      <a:gd name="T1" fmla="*/ 44 h 157"/>
                      <a:gd name="T2" fmla="*/ 114 w 114"/>
                      <a:gd name="T3" fmla="*/ 126 h 157"/>
                      <a:gd name="T4" fmla="*/ 114 w 114"/>
                      <a:gd name="T5" fmla="*/ 157 h 157"/>
                      <a:gd name="T6" fmla="*/ 0 w 114"/>
                      <a:gd name="T7" fmla="*/ 54 h 157"/>
                      <a:gd name="T8" fmla="*/ 0 w 114"/>
                      <a:gd name="T9" fmla="*/ 0 h 157"/>
                      <a:gd name="T10" fmla="*/ 114 w 114"/>
                      <a:gd name="T11" fmla="*/ 44 h 157"/>
                    </a:gdLst>
                    <a:ahLst/>
                    <a:cxnLst>
                      <a:cxn ang="0">
                        <a:pos x="T0" y="T1"/>
                      </a:cxn>
                      <a:cxn ang="0">
                        <a:pos x="T2" y="T3"/>
                      </a:cxn>
                      <a:cxn ang="0">
                        <a:pos x="T4" y="T5"/>
                      </a:cxn>
                      <a:cxn ang="0">
                        <a:pos x="T6" y="T7"/>
                      </a:cxn>
                      <a:cxn ang="0">
                        <a:pos x="T8" y="T9"/>
                      </a:cxn>
                      <a:cxn ang="0">
                        <a:pos x="T10" y="T11"/>
                      </a:cxn>
                    </a:cxnLst>
                    <a:rect l="0" t="0" r="r" b="b"/>
                    <a:pathLst>
                      <a:path w="114" h="157">
                        <a:moveTo>
                          <a:pt x="114" y="44"/>
                        </a:moveTo>
                        <a:lnTo>
                          <a:pt x="114" y="126"/>
                        </a:lnTo>
                        <a:lnTo>
                          <a:pt x="114" y="157"/>
                        </a:lnTo>
                        <a:lnTo>
                          <a:pt x="0" y="54"/>
                        </a:lnTo>
                        <a:lnTo>
                          <a:pt x="0" y="0"/>
                        </a:lnTo>
                        <a:lnTo>
                          <a:pt x="114" y="44"/>
                        </a:ln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grpSp>
                <p:nvGrpSpPr>
                  <p:cNvPr id="128" name="Group 127"/>
                  <p:cNvGrpSpPr/>
                  <p:nvPr/>
                </p:nvGrpSpPr>
                <p:grpSpPr>
                  <a:xfrm>
                    <a:off x="1479551" y="3595688"/>
                    <a:ext cx="128588" cy="754062"/>
                    <a:chOff x="1479551" y="3595688"/>
                    <a:chExt cx="128588" cy="754062"/>
                  </a:xfrm>
                  <a:solidFill>
                    <a:schemeClr val="tx1">
                      <a:lumMod val="75000"/>
                      <a:lumOff val="25000"/>
                    </a:schemeClr>
                  </a:solidFill>
                </p:grpSpPr>
                <p:sp>
                  <p:nvSpPr>
                    <p:cNvPr id="143" name="Freeform 151"/>
                    <p:cNvSpPr>
                      <a:spLocks/>
                    </p:cNvSpPr>
                    <p:nvPr/>
                  </p:nvSpPr>
                  <p:spPr bwMode="auto">
                    <a:xfrm>
                      <a:off x="1484313" y="3595688"/>
                      <a:ext cx="50800" cy="88900"/>
                    </a:xfrm>
                    <a:custGeom>
                      <a:avLst/>
                      <a:gdLst>
                        <a:gd name="T0" fmla="*/ 0 w 32"/>
                        <a:gd name="T1" fmla="*/ 0 h 56"/>
                        <a:gd name="T2" fmla="*/ 9 w 32"/>
                        <a:gd name="T3" fmla="*/ 46 h 56"/>
                        <a:gd name="T4" fmla="*/ 32 w 32"/>
                        <a:gd name="T5" fmla="*/ 56 h 56"/>
                        <a:gd name="T6" fmla="*/ 0 w 32"/>
                        <a:gd name="T7" fmla="*/ 0 h 56"/>
                      </a:gdLst>
                      <a:ahLst/>
                      <a:cxnLst>
                        <a:cxn ang="0">
                          <a:pos x="T0" y="T1"/>
                        </a:cxn>
                        <a:cxn ang="0">
                          <a:pos x="T2" y="T3"/>
                        </a:cxn>
                        <a:cxn ang="0">
                          <a:pos x="T4" y="T5"/>
                        </a:cxn>
                        <a:cxn ang="0">
                          <a:pos x="T6" y="T7"/>
                        </a:cxn>
                      </a:cxnLst>
                      <a:rect l="0" t="0" r="r" b="b"/>
                      <a:pathLst>
                        <a:path w="32" h="56">
                          <a:moveTo>
                            <a:pt x="0" y="0"/>
                          </a:moveTo>
                          <a:lnTo>
                            <a:pt x="9" y="46"/>
                          </a:lnTo>
                          <a:lnTo>
                            <a:pt x="32" y="56"/>
                          </a:lnTo>
                          <a:lnTo>
                            <a:pt x="0" y="0"/>
                          </a:lnTo>
                          <a:close/>
                        </a:path>
                      </a:pathLst>
                    </a:custGeom>
                    <a:grp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4" name="Freeform 149"/>
                    <p:cNvSpPr>
                      <a:spLocks/>
                    </p:cNvSpPr>
                    <p:nvPr/>
                  </p:nvSpPr>
                  <p:spPr bwMode="auto">
                    <a:xfrm>
                      <a:off x="1479551" y="3595688"/>
                      <a:ext cx="128588" cy="754062"/>
                    </a:xfrm>
                    <a:custGeom>
                      <a:avLst/>
                      <a:gdLst>
                        <a:gd name="T0" fmla="*/ 66 w 66"/>
                        <a:gd name="T1" fmla="*/ 387 h 391"/>
                        <a:gd name="T2" fmla="*/ 66 w 66"/>
                        <a:gd name="T3" fmla="*/ 180 h 391"/>
                        <a:gd name="T4" fmla="*/ 66 w 66"/>
                        <a:gd name="T5" fmla="*/ 180 h 391"/>
                        <a:gd name="T6" fmla="*/ 61 w 66"/>
                        <a:gd name="T7" fmla="*/ 143 h 391"/>
                        <a:gd name="T8" fmla="*/ 40 w 66"/>
                        <a:gd name="T9" fmla="*/ 64 h 391"/>
                        <a:gd name="T10" fmla="*/ 25 w 66"/>
                        <a:gd name="T11" fmla="*/ 27 h 391"/>
                        <a:gd name="T12" fmla="*/ 7 w 66"/>
                        <a:gd name="T13" fmla="*/ 1 h 391"/>
                        <a:gd name="T14" fmla="*/ 1 w 66"/>
                        <a:gd name="T15" fmla="*/ 1 h 391"/>
                        <a:gd name="T16" fmla="*/ 1 w 66"/>
                        <a:gd name="T17" fmla="*/ 7 h 391"/>
                        <a:gd name="T18" fmla="*/ 23 w 66"/>
                        <a:gd name="T19" fmla="*/ 42 h 391"/>
                        <a:gd name="T20" fmla="*/ 48 w 66"/>
                        <a:gd name="T21" fmla="*/ 120 h 391"/>
                        <a:gd name="T22" fmla="*/ 55 w 66"/>
                        <a:gd name="T23" fmla="*/ 156 h 391"/>
                        <a:gd name="T24" fmla="*/ 58 w 66"/>
                        <a:gd name="T25" fmla="*/ 180 h 391"/>
                        <a:gd name="T26" fmla="*/ 62 w 66"/>
                        <a:gd name="T27" fmla="*/ 180 h 391"/>
                        <a:gd name="T28" fmla="*/ 58 w 66"/>
                        <a:gd name="T29" fmla="*/ 180 h 391"/>
                        <a:gd name="T30" fmla="*/ 58 w 66"/>
                        <a:gd name="T31" fmla="*/ 387 h 391"/>
                        <a:gd name="T32" fmla="*/ 62 w 66"/>
                        <a:gd name="T33" fmla="*/ 391 h 391"/>
                        <a:gd name="T34" fmla="*/ 66 w 66"/>
                        <a:gd name="T35" fmla="*/ 38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91">
                          <a:moveTo>
                            <a:pt x="66" y="387"/>
                          </a:moveTo>
                          <a:cubicBezTo>
                            <a:pt x="66" y="180"/>
                            <a:pt x="66" y="180"/>
                            <a:pt x="66" y="180"/>
                          </a:cubicBezTo>
                          <a:cubicBezTo>
                            <a:pt x="66" y="180"/>
                            <a:pt x="66" y="180"/>
                            <a:pt x="66" y="180"/>
                          </a:cubicBezTo>
                          <a:cubicBezTo>
                            <a:pt x="65" y="172"/>
                            <a:pt x="64" y="159"/>
                            <a:pt x="61" y="143"/>
                          </a:cubicBezTo>
                          <a:cubicBezTo>
                            <a:pt x="56" y="119"/>
                            <a:pt x="49" y="90"/>
                            <a:pt x="40" y="64"/>
                          </a:cubicBezTo>
                          <a:cubicBezTo>
                            <a:pt x="35" y="51"/>
                            <a:pt x="30" y="38"/>
                            <a:pt x="25" y="27"/>
                          </a:cubicBezTo>
                          <a:cubicBezTo>
                            <a:pt x="19" y="16"/>
                            <a:pt x="13" y="7"/>
                            <a:pt x="7" y="1"/>
                          </a:cubicBezTo>
                          <a:cubicBezTo>
                            <a:pt x="5" y="0"/>
                            <a:pt x="3" y="0"/>
                            <a:pt x="1" y="1"/>
                          </a:cubicBezTo>
                          <a:cubicBezTo>
                            <a:pt x="0" y="3"/>
                            <a:pt x="0" y="5"/>
                            <a:pt x="1" y="7"/>
                          </a:cubicBezTo>
                          <a:cubicBezTo>
                            <a:pt x="9" y="14"/>
                            <a:pt x="16" y="27"/>
                            <a:pt x="23" y="42"/>
                          </a:cubicBezTo>
                          <a:cubicBezTo>
                            <a:pt x="33" y="65"/>
                            <a:pt x="41" y="94"/>
                            <a:pt x="48" y="120"/>
                          </a:cubicBezTo>
                          <a:cubicBezTo>
                            <a:pt x="51" y="133"/>
                            <a:pt x="53" y="145"/>
                            <a:pt x="55" y="156"/>
                          </a:cubicBezTo>
                          <a:cubicBezTo>
                            <a:pt x="56" y="166"/>
                            <a:pt x="57" y="175"/>
                            <a:pt x="58" y="180"/>
                          </a:cubicBezTo>
                          <a:cubicBezTo>
                            <a:pt x="62" y="180"/>
                            <a:pt x="62" y="180"/>
                            <a:pt x="62" y="180"/>
                          </a:cubicBezTo>
                          <a:cubicBezTo>
                            <a:pt x="58" y="180"/>
                            <a:pt x="58" y="180"/>
                            <a:pt x="58" y="180"/>
                          </a:cubicBezTo>
                          <a:cubicBezTo>
                            <a:pt x="58" y="387"/>
                            <a:pt x="58" y="387"/>
                            <a:pt x="58" y="387"/>
                          </a:cubicBezTo>
                          <a:cubicBezTo>
                            <a:pt x="58" y="390"/>
                            <a:pt x="59" y="391"/>
                            <a:pt x="62" y="391"/>
                          </a:cubicBezTo>
                          <a:cubicBezTo>
                            <a:pt x="64" y="391"/>
                            <a:pt x="66" y="390"/>
                            <a:pt x="66" y="387"/>
                          </a:cubicBezTo>
                          <a:close/>
                        </a:path>
                      </a:pathLst>
                    </a:custGeom>
                    <a:grp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130" name="Freeform 159"/>
                  <p:cNvSpPr>
                    <a:spLocks/>
                  </p:cNvSpPr>
                  <p:nvPr/>
                </p:nvSpPr>
                <p:spPr bwMode="auto">
                  <a:xfrm>
                    <a:off x="1244601" y="2984500"/>
                    <a:ext cx="407988" cy="547687"/>
                  </a:xfrm>
                  <a:custGeom>
                    <a:avLst/>
                    <a:gdLst>
                      <a:gd name="T0" fmla="*/ 209 w 209"/>
                      <a:gd name="T1" fmla="*/ 194 h 284"/>
                      <a:gd name="T2" fmla="*/ 176 w 209"/>
                      <a:gd name="T3" fmla="*/ 122 h 284"/>
                      <a:gd name="T4" fmla="*/ 176 w 209"/>
                      <a:gd name="T5" fmla="*/ 55 h 284"/>
                      <a:gd name="T6" fmla="*/ 176 w 209"/>
                      <a:gd name="T7" fmla="*/ 0 h 284"/>
                      <a:gd name="T8" fmla="*/ 32 w 209"/>
                      <a:gd name="T9" fmla="*/ 119 h 284"/>
                      <a:gd name="T10" fmla="*/ 32 w 209"/>
                      <a:gd name="T11" fmla="*/ 122 h 284"/>
                      <a:gd name="T12" fmla="*/ 32 w 209"/>
                      <a:gd name="T13" fmla="*/ 182 h 284"/>
                      <a:gd name="T14" fmla="*/ 32 w 209"/>
                      <a:gd name="T15" fmla="*/ 184 h 284"/>
                      <a:gd name="T16" fmla="*/ 104 w 209"/>
                      <a:gd name="T17" fmla="*/ 269 h 284"/>
                      <a:gd name="T18" fmla="*/ 176 w 209"/>
                      <a:gd name="T19" fmla="*/ 221 h 284"/>
                      <a:gd name="T20" fmla="*/ 176 w 209"/>
                      <a:gd name="T21" fmla="*/ 194 h 284"/>
                      <a:gd name="T22" fmla="*/ 209 w 209"/>
                      <a:gd name="T23" fmla="*/ 19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284">
                        <a:moveTo>
                          <a:pt x="209" y="194"/>
                        </a:moveTo>
                        <a:cubicBezTo>
                          <a:pt x="209" y="194"/>
                          <a:pt x="196" y="153"/>
                          <a:pt x="176" y="122"/>
                        </a:cubicBezTo>
                        <a:cubicBezTo>
                          <a:pt x="176" y="55"/>
                          <a:pt x="176" y="55"/>
                          <a:pt x="176" y="55"/>
                        </a:cubicBezTo>
                        <a:cubicBezTo>
                          <a:pt x="176" y="0"/>
                          <a:pt x="176" y="0"/>
                          <a:pt x="176" y="0"/>
                        </a:cubicBezTo>
                        <a:cubicBezTo>
                          <a:pt x="0" y="0"/>
                          <a:pt x="32" y="111"/>
                          <a:pt x="32" y="119"/>
                        </a:cubicBezTo>
                        <a:cubicBezTo>
                          <a:pt x="32" y="122"/>
                          <a:pt x="32" y="122"/>
                          <a:pt x="32" y="122"/>
                        </a:cubicBezTo>
                        <a:cubicBezTo>
                          <a:pt x="32" y="182"/>
                          <a:pt x="32" y="182"/>
                          <a:pt x="32" y="182"/>
                        </a:cubicBezTo>
                        <a:cubicBezTo>
                          <a:pt x="32" y="184"/>
                          <a:pt x="32" y="184"/>
                          <a:pt x="32" y="184"/>
                        </a:cubicBezTo>
                        <a:cubicBezTo>
                          <a:pt x="32" y="220"/>
                          <a:pt x="63" y="251"/>
                          <a:pt x="104" y="269"/>
                        </a:cubicBezTo>
                        <a:cubicBezTo>
                          <a:pt x="138" y="284"/>
                          <a:pt x="176" y="259"/>
                          <a:pt x="176" y="221"/>
                        </a:cubicBezTo>
                        <a:cubicBezTo>
                          <a:pt x="176" y="194"/>
                          <a:pt x="176" y="194"/>
                          <a:pt x="176" y="194"/>
                        </a:cubicBezTo>
                        <a:cubicBezTo>
                          <a:pt x="209" y="194"/>
                          <a:pt x="209" y="194"/>
                          <a:pt x="209" y="194"/>
                        </a:cubicBezTo>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4" name="Freeform 163"/>
                  <p:cNvSpPr>
                    <a:spLocks/>
                  </p:cNvSpPr>
                  <p:nvPr/>
                </p:nvSpPr>
                <p:spPr bwMode="auto">
                  <a:xfrm>
                    <a:off x="962026" y="2855913"/>
                    <a:ext cx="684213" cy="606425"/>
                  </a:xfrm>
                  <a:custGeom>
                    <a:avLst/>
                    <a:gdLst>
                      <a:gd name="T0" fmla="*/ 350 w 351"/>
                      <a:gd name="T1" fmla="*/ 47 h 315"/>
                      <a:gd name="T2" fmla="*/ 328 w 351"/>
                      <a:gd name="T3" fmla="*/ 50 h 315"/>
                      <a:gd name="T4" fmla="*/ 333 w 351"/>
                      <a:gd name="T5" fmla="*/ 36 h 315"/>
                      <a:gd name="T6" fmla="*/ 331 w 351"/>
                      <a:gd name="T7" fmla="*/ 35 h 315"/>
                      <a:gd name="T8" fmla="*/ 295 w 351"/>
                      <a:gd name="T9" fmla="*/ 37 h 315"/>
                      <a:gd name="T10" fmla="*/ 163 w 351"/>
                      <a:gd name="T11" fmla="*/ 24 h 315"/>
                      <a:gd name="T12" fmla="*/ 177 w 351"/>
                      <a:gd name="T13" fmla="*/ 315 h 315"/>
                      <a:gd name="T14" fmla="*/ 177 w 351"/>
                      <a:gd name="T15" fmla="*/ 189 h 315"/>
                      <a:gd name="T16" fmla="*/ 213 w 351"/>
                      <a:gd name="T17" fmla="*/ 124 h 315"/>
                      <a:gd name="T18" fmla="*/ 299 w 351"/>
                      <a:gd name="T19" fmla="*/ 124 h 315"/>
                      <a:gd name="T20" fmla="*/ 351 w 351"/>
                      <a:gd name="T21" fmla="*/ 48 h 315"/>
                      <a:gd name="T22" fmla="*/ 350 w 351"/>
                      <a:gd name="T23" fmla="*/ 4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1" h="315">
                        <a:moveTo>
                          <a:pt x="350" y="47"/>
                        </a:moveTo>
                        <a:cubicBezTo>
                          <a:pt x="342" y="51"/>
                          <a:pt x="335" y="51"/>
                          <a:pt x="328" y="50"/>
                        </a:cubicBezTo>
                        <a:cubicBezTo>
                          <a:pt x="331" y="44"/>
                          <a:pt x="333" y="39"/>
                          <a:pt x="333" y="36"/>
                        </a:cubicBezTo>
                        <a:cubicBezTo>
                          <a:pt x="333" y="36"/>
                          <a:pt x="332" y="35"/>
                          <a:pt x="331" y="35"/>
                        </a:cubicBezTo>
                        <a:cubicBezTo>
                          <a:pt x="319" y="41"/>
                          <a:pt x="305" y="39"/>
                          <a:pt x="295" y="37"/>
                        </a:cubicBezTo>
                        <a:cubicBezTo>
                          <a:pt x="211" y="0"/>
                          <a:pt x="163" y="24"/>
                          <a:pt x="163" y="24"/>
                        </a:cubicBezTo>
                        <a:cubicBezTo>
                          <a:pt x="0" y="88"/>
                          <a:pt x="85" y="315"/>
                          <a:pt x="177" y="315"/>
                        </a:cubicBezTo>
                        <a:cubicBezTo>
                          <a:pt x="177" y="189"/>
                          <a:pt x="177" y="189"/>
                          <a:pt x="177" y="189"/>
                        </a:cubicBezTo>
                        <a:cubicBezTo>
                          <a:pt x="213" y="124"/>
                          <a:pt x="213" y="124"/>
                          <a:pt x="213" y="124"/>
                        </a:cubicBezTo>
                        <a:cubicBezTo>
                          <a:pt x="299" y="124"/>
                          <a:pt x="299" y="124"/>
                          <a:pt x="299" y="124"/>
                        </a:cubicBezTo>
                        <a:cubicBezTo>
                          <a:pt x="351" y="118"/>
                          <a:pt x="350" y="53"/>
                          <a:pt x="351" y="48"/>
                        </a:cubicBezTo>
                        <a:cubicBezTo>
                          <a:pt x="351" y="47"/>
                          <a:pt x="350" y="47"/>
                          <a:pt x="350" y="4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135" name="Freeform 164"/>
                  <p:cNvSpPr>
                    <a:spLocks/>
                  </p:cNvSpPr>
                  <p:nvPr/>
                </p:nvSpPr>
                <p:spPr bwMode="auto">
                  <a:xfrm>
                    <a:off x="1268413" y="3219450"/>
                    <a:ext cx="77788" cy="115887"/>
                  </a:xfrm>
                  <a:custGeom>
                    <a:avLst/>
                    <a:gdLst>
                      <a:gd name="T0" fmla="*/ 20 w 40"/>
                      <a:gd name="T1" fmla="*/ 0 h 60"/>
                      <a:gd name="T2" fmla="*/ 40 w 40"/>
                      <a:gd name="T3" fmla="*/ 20 h 60"/>
                      <a:gd name="T4" fmla="*/ 40 w 40"/>
                      <a:gd name="T5" fmla="*/ 40 h 60"/>
                      <a:gd name="T6" fmla="*/ 20 w 40"/>
                      <a:gd name="T7" fmla="*/ 60 h 60"/>
                      <a:gd name="T8" fmla="*/ 0 w 40"/>
                      <a:gd name="T9" fmla="*/ 40 h 60"/>
                      <a:gd name="T10" fmla="*/ 0 w 40"/>
                      <a:gd name="T11" fmla="*/ 20 h 60"/>
                      <a:gd name="T12" fmla="*/ 20 w 4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40" h="60">
                        <a:moveTo>
                          <a:pt x="20" y="0"/>
                        </a:moveTo>
                        <a:cubicBezTo>
                          <a:pt x="31" y="0"/>
                          <a:pt x="40" y="9"/>
                          <a:pt x="40" y="20"/>
                        </a:cubicBezTo>
                        <a:cubicBezTo>
                          <a:pt x="40" y="40"/>
                          <a:pt x="40" y="40"/>
                          <a:pt x="40" y="40"/>
                        </a:cubicBezTo>
                        <a:cubicBezTo>
                          <a:pt x="40" y="51"/>
                          <a:pt x="31" y="60"/>
                          <a:pt x="20" y="60"/>
                        </a:cubicBezTo>
                        <a:cubicBezTo>
                          <a:pt x="9" y="60"/>
                          <a:pt x="0" y="51"/>
                          <a:pt x="0" y="40"/>
                        </a:cubicBezTo>
                        <a:cubicBezTo>
                          <a:pt x="0" y="20"/>
                          <a:pt x="0" y="20"/>
                          <a:pt x="0" y="20"/>
                        </a:cubicBezTo>
                        <a:cubicBezTo>
                          <a:pt x="0" y="9"/>
                          <a:pt x="9" y="0"/>
                          <a:pt x="20" y="0"/>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6" name="Freeform: Shape 135"/>
                  <p:cNvSpPr/>
                  <p:nvPr/>
                </p:nvSpPr>
                <p:spPr>
                  <a:xfrm>
                    <a:off x="1092200" y="3549650"/>
                    <a:ext cx="529166" cy="1129607"/>
                  </a:xfrm>
                  <a:custGeom>
                    <a:avLst/>
                    <a:gdLst>
                      <a:gd name="connsiteX0" fmla="*/ 205154 w 529166"/>
                      <a:gd name="connsiteY0" fmla="*/ 0 h 1129607"/>
                      <a:gd name="connsiteX1" fmla="*/ 394677 w 529166"/>
                      <a:gd name="connsiteY1" fmla="*/ 46270 h 1129607"/>
                      <a:gd name="connsiteX2" fmla="*/ 508000 w 529166"/>
                      <a:gd name="connsiteY2" fmla="*/ 393300 h 1129607"/>
                      <a:gd name="connsiteX3" fmla="*/ 508000 w 529166"/>
                      <a:gd name="connsiteY3" fmla="*/ 798168 h 1129607"/>
                      <a:gd name="connsiteX4" fmla="*/ 504402 w 529166"/>
                      <a:gd name="connsiteY4" fmla="*/ 806451 h 1129607"/>
                      <a:gd name="connsiteX5" fmla="*/ 506455 w 529166"/>
                      <a:gd name="connsiteY5" fmla="*/ 806451 h 1129607"/>
                      <a:gd name="connsiteX6" fmla="*/ 506694 w 529166"/>
                      <a:gd name="connsiteY6" fmla="*/ 807356 h 1129607"/>
                      <a:gd name="connsiteX7" fmla="*/ 529166 w 529166"/>
                      <a:gd name="connsiteY7" fmla="*/ 892410 h 1129607"/>
                      <a:gd name="connsiteX8" fmla="*/ 139068 w 529166"/>
                      <a:gd name="connsiteY8" fmla="*/ 1129607 h 1129607"/>
                      <a:gd name="connsiteX9" fmla="*/ 12712 w 529166"/>
                      <a:gd name="connsiteY9" fmla="*/ 848688 h 1129607"/>
                      <a:gd name="connsiteX10" fmla="*/ 1587 w 529166"/>
                      <a:gd name="connsiteY10" fmla="*/ 806451 h 1129607"/>
                      <a:gd name="connsiteX11" fmla="*/ 3198 w 529166"/>
                      <a:gd name="connsiteY11" fmla="*/ 806451 h 1129607"/>
                      <a:gd name="connsiteX12" fmla="*/ 0 w 529166"/>
                      <a:gd name="connsiteY12" fmla="*/ 798168 h 1129607"/>
                      <a:gd name="connsiteX13" fmla="*/ 0 w 529166"/>
                      <a:gd name="connsiteY13" fmla="*/ 424147 h 1129607"/>
                      <a:gd name="connsiteX14" fmla="*/ 205154 w 529166"/>
                      <a:gd name="connsiteY14" fmla="*/ 0 h 112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166" h="1129607">
                        <a:moveTo>
                          <a:pt x="205154" y="0"/>
                        </a:moveTo>
                        <a:cubicBezTo>
                          <a:pt x="394677" y="46270"/>
                          <a:pt x="394677" y="46270"/>
                          <a:pt x="394677" y="46270"/>
                        </a:cubicBezTo>
                        <a:cubicBezTo>
                          <a:pt x="451339" y="117604"/>
                          <a:pt x="506046" y="333534"/>
                          <a:pt x="508000" y="393300"/>
                        </a:cubicBezTo>
                        <a:cubicBezTo>
                          <a:pt x="508000" y="798168"/>
                          <a:pt x="508000" y="798168"/>
                          <a:pt x="508000" y="798168"/>
                        </a:cubicBezTo>
                        <a:lnTo>
                          <a:pt x="504402" y="806451"/>
                        </a:lnTo>
                        <a:lnTo>
                          <a:pt x="506455" y="806451"/>
                        </a:lnTo>
                        <a:lnTo>
                          <a:pt x="506694" y="807356"/>
                        </a:lnTo>
                        <a:cubicBezTo>
                          <a:pt x="529166" y="892410"/>
                          <a:pt x="529166" y="892410"/>
                          <a:pt x="529166" y="892410"/>
                        </a:cubicBezTo>
                        <a:cubicBezTo>
                          <a:pt x="139068" y="1129607"/>
                          <a:pt x="139068" y="1129607"/>
                          <a:pt x="139068" y="1129607"/>
                        </a:cubicBezTo>
                        <a:cubicBezTo>
                          <a:pt x="76610" y="1048998"/>
                          <a:pt x="43736" y="960049"/>
                          <a:pt x="12712" y="848688"/>
                        </a:cubicBezTo>
                        <a:lnTo>
                          <a:pt x="1587" y="806451"/>
                        </a:lnTo>
                        <a:lnTo>
                          <a:pt x="3198" y="806451"/>
                        </a:lnTo>
                        <a:lnTo>
                          <a:pt x="0" y="798168"/>
                        </a:lnTo>
                        <a:cubicBezTo>
                          <a:pt x="0" y="424147"/>
                          <a:pt x="0" y="424147"/>
                          <a:pt x="0" y="424147"/>
                        </a:cubicBezTo>
                        <a:cubicBezTo>
                          <a:pt x="0" y="227497"/>
                          <a:pt x="87923" y="0"/>
                          <a:pt x="205154" y="0"/>
                        </a:cubicBezTo>
                        <a:close/>
                      </a:path>
                    </a:pathLst>
                  </a:custGeom>
                  <a:solidFill>
                    <a:srgbClr val="D69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sp>
                <p:nvSpPr>
                  <p:cNvPr id="137" name="Freeform 6"/>
                  <p:cNvSpPr>
                    <a:spLocks/>
                  </p:cNvSpPr>
                  <p:nvPr/>
                </p:nvSpPr>
                <p:spPr bwMode="auto">
                  <a:xfrm>
                    <a:off x="2059821" y="3961927"/>
                    <a:ext cx="295594" cy="150176"/>
                  </a:xfrm>
                  <a:custGeom>
                    <a:avLst/>
                    <a:gdLst>
                      <a:gd name="T0" fmla="*/ 110 w 111"/>
                      <a:gd name="T1" fmla="*/ 31 h 40"/>
                      <a:gd name="T2" fmla="*/ 108 w 111"/>
                      <a:gd name="T3" fmla="*/ 28 h 40"/>
                      <a:gd name="T4" fmla="*/ 72 w 111"/>
                      <a:gd name="T5" fmla="*/ 2 h 40"/>
                      <a:gd name="T6" fmla="*/ 63 w 111"/>
                      <a:gd name="T7" fmla="*/ 1 h 40"/>
                      <a:gd name="T8" fmla="*/ 41 w 111"/>
                      <a:gd name="T9" fmla="*/ 6 h 40"/>
                      <a:gd name="T10" fmla="*/ 13 w 111"/>
                      <a:gd name="T11" fmla="*/ 9 h 40"/>
                      <a:gd name="T12" fmla="*/ 0 w 111"/>
                      <a:gd name="T13" fmla="*/ 32 h 40"/>
                      <a:gd name="T14" fmla="*/ 34 w 111"/>
                      <a:gd name="T15" fmla="*/ 38 h 40"/>
                      <a:gd name="T16" fmla="*/ 40 w 111"/>
                      <a:gd name="T17" fmla="*/ 39 h 40"/>
                      <a:gd name="T18" fmla="*/ 73 w 111"/>
                      <a:gd name="T19" fmla="*/ 26 h 40"/>
                      <a:gd name="T20" fmla="*/ 102 w 111"/>
                      <a:gd name="T21" fmla="*/ 38 h 40"/>
                      <a:gd name="T22" fmla="*/ 110 w 111"/>
                      <a:gd name="T23" fmla="*/ 36 h 40"/>
                      <a:gd name="T24" fmla="*/ 110 w 111"/>
                      <a:gd name="T2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40">
                        <a:moveTo>
                          <a:pt x="110" y="31"/>
                        </a:moveTo>
                        <a:cubicBezTo>
                          <a:pt x="110" y="30"/>
                          <a:pt x="109" y="29"/>
                          <a:pt x="108" y="28"/>
                        </a:cubicBezTo>
                        <a:cubicBezTo>
                          <a:pt x="72" y="2"/>
                          <a:pt x="72" y="2"/>
                          <a:pt x="72" y="2"/>
                        </a:cubicBezTo>
                        <a:cubicBezTo>
                          <a:pt x="69" y="0"/>
                          <a:pt x="66" y="0"/>
                          <a:pt x="63" y="1"/>
                        </a:cubicBezTo>
                        <a:cubicBezTo>
                          <a:pt x="41" y="6"/>
                          <a:pt x="41" y="6"/>
                          <a:pt x="41" y="6"/>
                        </a:cubicBezTo>
                        <a:cubicBezTo>
                          <a:pt x="13" y="9"/>
                          <a:pt x="13" y="9"/>
                          <a:pt x="13" y="9"/>
                        </a:cubicBezTo>
                        <a:cubicBezTo>
                          <a:pt x="0" y="32"/>
                          <a:pt x="0" y="32"/>
                          <a:pt x="0" y="32"/>
                        </a:cubicBezTo>
                        <a:cubicBezTo>
                          <a:pt x="34" y="38"/>
                          <a:pt x="34" y="38"/>
                          <a:pt x="34" y="38"/>
                        </a:cubicBezTo>
                        <a:cubicBezTo>
                          <a:pt x="36" y="40"/>
                          <a:pt x="38" y="40"/>
                          <a:pt x="40" y="39"/>
                        </a:cubicBezTo>
                        <a:cubicBezTo>
                          <a:pt x="73" y="26"/>
                          <a:pt x="73" y="26"/>
                          <a:pt x="73" y="26"/>
                        </a:cubicBezTo>
                        <a:cubicBezTo>
                          <a:pt x="102" y="38"/>
                          <a:pt x="102" y="38"/>
                          <a:pt x="102" y="38"/>
                        </a:cubicBezTo>
                        <a:cubicBezTo>
                          <a:pt x="105" y="40"/>
                          <a:pt x="108" y="38"/>
                          <a:pt x="110" y="36"/>
                        </a:cubicBezTo>
                        <a:cubicBezTo>
                          <a:pt x="111" y="34"/>
                          <a:pt x="111" y="32"/>
                          <a:pt x="110" y="31"/>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38" name="Freeform 43"/>
                  <p:cNvSpPr>
                    <a:spLocks/>
                  </p:cNvSpPr>
                  <p:nvPr/>
                </p:nvSpPr>
                <p:spPr bwMode="auto">
                  <a:xfrm>
                    <a:off x="1211142" y="3680778"/>
                    <a:ext cx="915035" cy="427832"/>
                  </a:xfrm>
                  <a:custGeom>
                    <a:avLst/>
                    <a:gdLst>
                      <a:gd name="T0" fmla="*/ 6 w 260"/>
                      <a:gd name="T1" fmla="*/ 14 h 122"/>
                      <a:gd name="T2" fmla="*/ 46 w 260"/>
                      <a:gd name="T3" fmla="*/ 9 h 122"/>
                      <a:gd name="T4" fmla="*/ 133 w 260"/>
                      <a:gd name="T5" fmla="*/ 77 h 122"/>
                      <a:gd name="T6" fmla="*/ 136 w 260"/>
                      <a:gd name="T7" fmla="*/ 77 h 122"/>
                      <a:gd name="T8" fmla="*/ 162 w 260"/>
                      <a:gd name="T9" fmla="*/ 77 h 122"/>
                      <a:gd name="T10" fmla="*/ 260 w 260"/>
                      <a:gd name="T11" fmla="*/ 81 h 122"/>
                      <a:gd name="T12" fmla="*/ 260 w 260"/>
                      <a:gd name="T13" fmla="*/ 88 h 122"/>
                      <a:gd name="T14" fmla="*/ 260 w 260"/>
                      <a:gd name="T15" fmla="*/ 113 h 122"/>
                      <a:gd name="T16" fmla="*/ 260 w 260"/>
                      <a:gd name="T17" fmla="*/ 122 h 122"/>
                      <a:gd name="T18" fmla="*/ 146 w 260"/>
                      <a:gd name="T19" fmla="*/ 122 h 122"/>
                      <a:gd name="T20" fmla="*/ 115 w 260"/>
                      <a:gd name="T21" fmla="*/ 122 h 122"/>
                      <a:gd name="T22" fmla="*/ 13 w 260"/>
                      <a:gd name="T23" fmla="*/ 55 h 122"/>
                      <a:gd name="T24" fmla="*/ 0 w 260"/>
                      <a:gd name="T25" fmla="*/ 32 h 122"/>
                      <a:gd name="T26" fmla="*/ 6 w 260"/>
                      <a:gd name="T27"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22">
                        <a:moveTo>
                          <a:pt x="6" y="14"/>
                        </a:moveTo>
                        <a:cubicBezTo>
                          <a:pt x="16" y="2"/>
                          <a:pt x="33" y="0"/>
                          <a:pt x="46" y="9"/>
                        </a:cubicBezTo>
                        <a:cubicBezTo>
                          <a:pt x="133" y="77"/>
                          <a:pt x="133" y="77"/>
                          <a:pt x="133" y="77"/>
                        </a:cubicBezTo>
                        <a:cubicBezTo>
                          <a:pt x="136" y="77"/>
                          <a:pt x="136" y="77"/>
                          <a:pt x="136" y="77"/>
                        </a:cubicBezTo>
                        <a:cubicBezTo>
                          <a:pt x="162" y="77"/>
                          <a:pt x="162" y="77"/>
                          <a:pt x="162" y="77"/>
                        </a:cubicBezTo>
                        <a:cubicBezTo>
                          <a:pt x="260" y="81"/>
                          <a:pt x="260" y="81"/>
                          <a:pt x="260" y="81"/>
                        </a:cubicBezTo>
                        <a:cubicBezTo>
                          <a:pt x="260" y="88"/>
                          <a:pt x="260" y="88"/>
                          <a:pt x="260" y="88"/>
                        </a:cubicBezTo>
                        <a:cubicBezTo>
                          <a:pt x="260" y="113"/>
                          <a:pt x="260" y="113"/>
                          <a:pt x="260" y="113"/>
                        </a:cubicBezTo>
                        <a:cubicBezTo>
                          <a:pt x="260" y="122"/>
                          <a:pt x="260" y="122"/>
                          <a:pt x="260" y="122"/>
                        </a:cubicBezTo>
                        <a:cubicBezTo>
                          <a:pt x="146" y="122"/>
                          <a:pt x="146" y="122"/>
                          <a:pt x="146" y="122"/>
                        </a:cubicBezTo>
                        <a:cubicBezTo>
                          <a:pt x="115" y="122"/>
                          <a:pt x="115" y="122"/>
                          <a:pt x="115" y="122"/>
                        </a:cubicBezTo>
                        <a:cubicBezTo>
                          <a:pt x="13" y="55"/>
                          <a:pt x="13" y="55"/>
                          <a:pt x="13" y="55"/>
                        </a:cubicBezTo>
                        <a:cubicBezTo>
                          <a:pt x="4" y="50"/>
                          <a:pt x="0" y="41"/>
                          <a:pt x="0" y="32"/>
                        </a:cubicBezTo>
                        <a:cubicBezTo>
                          <a:pt x="0" y="25"/>
                          <a:pt x="2" y="19"/>
                          <a:pt x="6" y="14"/>
                        </a:cubicBezTo>
                        <a:close/>
                      </a:path>
                    </a:pathLst>
                  </a:custGeom>
                  <a:solidFill>
                    <a:srgbClr val="D69829"/>
                  </a:solidFill>
                  <a:ln>
                    <a:noFill/>
                  </a:ln>
                </p:spPr>
                <p:txBody>
                  <a:bodyPr vert="horz" wrap="square" lIns="68580" tIns="34290" rIns="68580" bIns="34290" numCol="1" anchor="t" anchorCtr="0" compatLnSpc="1">
                    <a:prstTxWarp prst="textNoShape">
                      <a:avLst/>
                    </a:prstTxWarp>
                    <a:normAutofit/>
                  </a:bodyPr>
                  <a:lstStyle/>
                  <a:p>
                    <a:endParaRPr lang="en-US" sz="1350" dirty="0"/>
                  </a:p>
                </p:txBody>
              </p:sp>
              <p:sp>
                <p:nvSpPr>
                  <p:cNvPr id="139" name="Freeform 143"/>
                  <p:cNvSpPr>
                    <a:spLocks/>
                  </p:cNvSpPr>
                  <p:nvPr/>
                </p:nvSpPr>
                <p:spPr bwMode="auto">
                  <a:xfrm>
                    <a:off x="1220788" y="3530600"/>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0" name="Freeform 150"/>
                  <p:cNvSpPr>
                    <a:spLocks/>
                  </p:cNvSpPr>
                  <p:nvPr/>
                </p:nvSpPr>
                <p:spPr bwMode="auto">
                  <a:xfrm>
                    <a:off x="1227138" y="3533775"/>
                    <a:ext cx="280988" cy="153987"/>
                  </a:xfrm>
                  <a:custGeom>
                    <a:avLst/>
                    <a:gdLst>
                      <a:gd name="T0" fmla="*/ 43 w 144"/>
                      <a:gd name="T1" fmla="*/ 0 h 80"/>
                      <a:gd name="T2" fmla="*/ 0 w 144"/>
                      <a:gd name="T3" fmla="*/ 25 h 80"/>
                      <a:gd name="T4" fmla="*/ 144 w 144"/>
                      <a:gd name="T5" fmla="*/ 80 h 80"/>
                      <a:gd name="T6" fmla="*/ 135 w 144"/>
                      <a:gd name="T7" fmla="*/ 34 h 80"/>
                      <a:gd name="T8" fmla="*/ 43 w 144"/>
                      <a:gd name="T9" fmla="*/ 0 h 80"/>
                    </a:gdLst>
                    <a:ahLst/>
                    <a:cxnLst>
                      <a:cxn ang="0">
                        <a:pos x="T0" y="T1"/>
                      </a:cxn>
                      <a:cxn ang="0">
                        <a:pos x="T2" y="T3"/>
                      </a:cxn>
                      <a:cxn ang="0">
                        <a:pos x="T4" y="T5"/>
                      </a:cxn>
                      <a:cxn ang="0">
                        <a:pos x="T6" y="T7"/>
                      </a:cxn>
                      <a:cxn ang="0">
                        <a:pos x="T8" y="T9"/>
                      </a:cxn>
                    </a:cxnLst>
                    <a:rect l="0" t="0" r="r" b="b"/>
                    <a:pathLst>
                      <a:path w="144" h="80">
                        <a:moveTo>
                          <a:pt x="43" y="0"/>
                        </a:moveTo>
                        <a:cubicBezTo>
                          <a:pt x="43" y="0"/>
                          <a:pt x="15" y="13"/>
                          <a:pt x="0" y="25"/>
                        </a:cubicBezTo>
                        <a:cubicBezTo>
                          <a:pt x="144" y="80"/>
                          <a:pt x="144" y="80"/>
                          <a:pt x="144" y="80"/>
                        </a:cubicBezTo>
                        <a:cubicBezTo>
                          <a:pt x="135" y="34"/>
                          <a:pt x="135" y="34"/>
                          <a:pt x="135" y="34"/>
                        </a:cubicBezTo>
                        <a:lnTo>
                          <a:pt x="43" y="0"/>
                        </a:lnTo>
                        <a:close/>
                      </a:path>
                    </a:pathLst>
                  </a:custGeom>
                  <a:solidFill>
                    <a:srgbClr val="8E7339"/>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116" name="Freeform 168"/>
                <p:cNvSpPr>
                  <a:spLocks/>
                </p:cNvSpPr>
                <p:nvPr/>
              </p:nvSpPr>
              <p:spPr bwMode="auto">
                <a:xfrm flipH="1">
                  <a:off x="5353149" y="3591797"/>
                  <a:ext cx="57150" cy="93663"/>
                </a:xfrm>
                <a:custGeom>
                  <a:avLst/>
                  <a:gdLst>
                    <a:gd name="T0" fmla="*/ 0 w 36"/>
                    <a:gd name="T1" fmla="*/ 0 h 59"/>
                    <a:gd name="T2" fmla="*/ 10 w 36"/>
                    <a:gd name="T3" fmla="*/ 49 h 59"/>
                    <a:gd name="T4" fmla="*/ 36 w 36"/>
                    <a:gd name="T5" fmla="*/ 59 h 59"/>
                    <a:gd name="T6" fmla="*/ 0 w 36"/>
                    <a:gd name="T7" fmla="*/ 0 h 59"/>
                  </a:gdLst>
                  <a:ahLst/>
                  <a:cxnLst>
                    <a:cxn ang="0">
                      <a:pos x="T0" y="T1"/>
                    </a:cxn>
                    <a:cxn ang="0">
                      <a:pos x="T2" y="T3"/>
                    </a:cxn>
                    <a:cxn ang="0">
                      <a:pos x="T4" y="T5"/>
                    </a:cxn>
                    <a:cxn ang="0">
                      <a:pos x="T6" y="T7"/>
                    </a:cxn>
                  </a:cxnLst>
                  <a:rect l="0" t="0" r="r" b="b"/>
                  <a:pathLst>
                    <a:path w="36" h="59">
                      <a:moveTo>
                        <a:pt x="0" y="0"/>
                      </a:moveTo>
                      <a:lnTo>
                        <a:pt x="10" y="49"/>
                      </a:lnTo>
                      <a:lnTo>
                        <a:pt x="36" y="59"/>
                      </a:lnTo>
                      <a:lnTo>
                        <a:pt x="0" y="0"/>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nvGrpSpPr>
            <p:cNvPr id="4" name="Group 3"/>
            <p:cNvGrpSpPr/>
            <p:nvPr/>
          </p:nvGrpSpPr>
          <p:grpSpPr>
            <a:xfrm>
              <a:off x="1198066" y="3938708"/>
              <a:ext cx="2760821" cy="1114544"/>
              <a:chOff x="1597421" y="4108610"/>
              <a:chExt cx="3681095" cy="1486059"/>
            </a:xfrm>
          </p:grpSpPr>
          <p:sp>
            <p:nvSpPr>
              <p:cNvPr id="92" name="Rectangle 50"/>
              <p:cNvSpPr>
                <a:spLocks noChangeArrowheads="1"/>
              </p:cNvSpPr>
              <p:nvPr/>
            </p:nvSpPr>
            <p:spPr bwMode="auto">
              <a:xfrm>
                <a:off x="419234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93" name="Rectangle 51"/>
              <p:cNvSpPr>
                <a:spLocks noChangeArrowheads="1"/>
              </p:cNvSpPr>
              <p:nvPr/>
            </p:nvSpPr>
            <p:spPr bwMode="auto">
              <a:xfrm>
                <a:off x="2460069" y="4304190"/>
                <a:ext cx="221773" cy="1290479"/>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94" name="Freeform 52"/>
              <p:cNvSpPr>
                <a:spLocks/>
              </p:cNvSpPr>
              <p:nvPr/>
            </p:nvSpPr>
            <p:spPr bwMode="auto">
              <a:xfrm>
                <a:off x="1597421" y="4108610"/>
                <a:ext cx="3681095" cy="195580"/>
              </a:xfrm>
              <a:custGeom>
                <a:avLst/>
                <a:gdLst>
                  <a:gd name="T0" fmla="*/ 25 w 1046"/>
                  <a:gd name="T1" fmla="*/ 0 h 56"/>
                  <a:gd name="T2" fmla="*/ 1020 w 1046"/>
                  <a:gd name="T3" fmla="*/ 0 h 56"/>
                  <a:gd name="T4" fmla="*/ 1046 w 1046"/>
                  <a:gd name="T5" fmla="*/ 26 h 56"/>
                  <a:gd name="T6" fmla="*/ 1046 w 1046"/>
                  <a:gd name="T7" fmla="*/ 31 h 56"/>
                  <a:gd name="T8" fmla="*/ 1020 w 1046"/>
                  <a:gd name="T9" fmla="*/ 56 h 56"/>
                  <a:gd name="T10" fmla="*/ 25 w 1046"/>
                  <a:gd name="T11" fmla="*/ 56 h 56"/>
                  <a:gd name="T12" fmla="*/ 0 w 1046"/>
                  <a:gd name="T13" fmla="*/ 31 h 56"/>
                  <a:gd name="T14" fmla="*/ 0 w 1046"/>
                  <a:gd name="T15" fmla="*/ 26 h 56"/>
                  <a:gd name="T16" fmla="*/ 25 w 1046"/>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6" h="56">
                    <a:moveTo>
                      <a:pt x="25" y="0"/>
                    </a:moveTo>
                    <a:cubicBezTo>
                      <a:pt x="1020" y="0"/>
                      <a:pt x="1020" y="0"/>
                      <a:pt x="1020" y="0"/>
                    </a:cubicBezTo>
                    <a:cubicBezTo>
                      <a:pt x="1034" y="0"/>
                      <a:pt x="1046" y="12"/>
                      <a:pt x="1046" y="26"/>
                    </a:cubicBezTo>
                    <a:cubicBezTo>
                      <a:pt x="1046" y="31"/>
                      <a:pt x="1046" y="31"/>
                      <a:pt x="1046" y="31"/>
                    </a:cubicBezTo>
                    <a:cubicBezTo>
                      <a:pt x="1046" y="45"/>
                      <a:pt x="1034" y="56"/>
                      <a:pt x="1020" y="56"/>
                    </a:cubicBezTo>
                    <a:cubicBezTo>
                      <a:pt x="25" y="56"/>
                      <a:pt x="25" y="56"/>
                      <a:pt x="25" y="56"/>
                    </a:cubicBezTo>
                    <a:cubicBezTo>
                      <a:pt x="11" y="56"/>
                      <a:pt x="0" y="45"/>
                      <a:pt x="0" y="31"/>
                    </a:cubicBezTo>
                    <a:cubicBezTo>
                      <a:pt x="0" y="26"/>
                      <a:pt x="0" y="26"/>
                      <a:pt x="0" y="26"/>
                    </a:cubicBezTo>
                    <a:cubicBezTo>
                      <a:pt x="0" y="12"/>
                      <a:pt x="11" y="0"/>
                      <a:pt x="25" y="0"/>
                    </a:cubicBezTo>
                    <a:close/>
                  </a:path>
                </a:pathLst>
              </a:custGeom>
              <a:solidFill>
                <a:schemeClr val="accent6"/>
              </a:solidFill>
              <a:ln>
                <a:noFill/>
              </a:ln>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95" name="Rectangle 53"/>
              <p:cNvSpPr>
                <a:spLocks noChangeArrowheads="1"/>
              </p:cNvSpPr>
              <p:nvPr/>
            </p:nvSpPr>
            <p:spPr bwMode="auto">
              <a:xfrm>
                <a:off x="2526426" y="5222717"/>
                <a:ext cx="1819593" cy="66357"/>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8" name="Rectangle 74"/>
              <p:cNvSpPr>
                <a:spLocks noChangeArrowheads="1"/>
              </p:cNvSpPr>
              <p:nvPr/>
            </p:nvSpPr>
            <p:spPr bwMode="auto">
              <a:xfrm>
                <a:off x="1819196" y="4304190"/>
                <a:ext cx="3234055" cy="132715"/>
              </a:xfrm>
              <a:prstGeom prst="rect">
                <a:avLst/>
              </a:prstGeom>
              <a:solidFill>
                <a:schemeClr val="accent6">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464" name="Group 463"/>
            <p:cNvGrpSpPr/>
            <p:nvPr/>
          </p:nvGrpSpPr>
          <p:grpSpPr>
            <a:xfrm>
              <a:off x="2524778" y="3747432"/>
              <a:ext cx="558413" cy="217529"/>
              <a:chOff x="-7320204" y="2303305"/>
              <a:chExt cx="5073650" cy="1976438"/>
            </a:xfrm>
          </p:grpSpPr>
          <p:sp>
            <p:nvSpPr>
              <p:cNvPr id="435" name="Freeform 86"/>
              <p:cNvSpPr>
                <a:spLocks/>
              </p:cNvSpPr>
              <p:nvPr/>
            </p:nvSpPr>
            <p:spPr bwMode="auto">
              <a:xfrm>
                <a:off x="-4038842" y="2314417"/>
                <a:ext cx="1792288" cy="1936750"/>
              </a:xfrm>
              <a:custGeom>
                <a:avLst/>
                <a:gdLst>
                  <a:gd name="T0" fmla="*/ 51 w 927"/>
                  <a:gd name="T1" fmla="*/ 585 h 1005"/>
                  <a:gd name="T2" fmla="*/ 556 w 927"/>
                  <a:gd name="T3" fmla="*/ 959 h 1005"/>
                  <a:gd name="T4" fmla="*/ 877 w 927"/>
                  <a:gd name="T5" fmla="*/ 420 h 1005"/>
                  <a:gd name="T6" fmla="*/ 372 w 927"/>
                  <a:gd name="T7" fmla="*/ 46 h 1005"/>
                  <a:gd name="T8" fmla="*/ 51 w 927"/>
                  <a:gd name="T9" fmla="*/ 585 h 1005"/>
                </a:gdLst>
                <a:ahLst/>
                <a:cxnLst>
                  <a:cxn ang="0">
                    <a:pos x="T0" y="T1"/>
                  </a:cxn>
                  <a:cxn ang="0">
                    <a:pos x="T2" y="T3"/>
                  </a:cxn>
                  <a:cxn ang="0">
                    <a:pos x="T4" y="T5"/>
                  </a:cxn>
                  <a:cxn ang="0">
                    <a:pos x="T6" y="T7"/>
                  </a:cxn>
                  <a:cxn ang="0">
                    <a:pos x="T8" y="T9"/>
                  </a:cxn>
                </a:cxnLst>
                <a:rect l="0" t="0" r="r" b="b"/>
                <a:pathLst>
                  <a:path w="927" h="1005">
                    <a:moveTo>
                      <a:pt x="51" y="585"/>
                    </a:moveTo>
                    <a:cubicBezTo>
                      <a:pt x="102" y="837"/>
                      <a:pt x="327" y="1005"/>
                      <a:pt x="556" y="959"/>
                    </a:cubicBezTo>
                    <a:cubicBezTo>
                      <a:pt x="784" y="913"/>
                      <a:pt x="927" y="672"/>
                      <a:pt x="877" y="420"/>
                    </a:cubicBezTo>
                    <a:cubicBezTo>
                      <a:pt x="826" y="167"/>
                      <a:pt x="600" y="0"/>
                      <a:pt x="372" y="46"/>
                    </a:cubicBezTo>
                    <a:cubicBezTo>
                      <a:pt x="144" y="92"/>
                      <a:pt x="0" y="333"/>
                      <a:pt x="51" y="585"/>
                    </a:cubicBezTo>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36" name="Freeform 87"/>
              <p:cNvSpPr>
                <a:spLocks/>
              </p:cNvSpPr>
              <p:nvPr/>
            </p:nvSpPr>
            <p:spPr bwMode="auto">
              <a:xfrm>
                <a:off x="-4110279" y="2330292"/>
                <a:ext cx="1792288" cy="1933575"/>
              </a:xfrm>
              <a:custGeom>
                <a:avLst/>
                <a:gdLst>
                  <a:gd name="T0" fmla="*/ 51 w 927"/>
                  <a:gd name="T1" fmla="*/ 585 h 1004"/>
                  <a:gd name="T2" fmla="*/ 555 w 927"/>
                  <a:gd name="T3" fmla="*/ 958 h 1004"/>
                  <a:gd name="T4" fmla="*/ 877 w 927"/>
                  <a:gd name="T5" fmla="*/ 419 h 1004"/>
                  <a:gd name="T6" fmla="*/ 372 w 927"/>
                  <a:gd name="T7" fmla="*/ 46 h 1004"/>
                  <a:gd name="T8" fmla="*/ 51 w 927"/>
                  <a:gd name="T9" fmla="*/ 585 h 1004"/>
                </a:gdLst>
                <a:ahLst/>
                <a:cxnLst>
                  <a:cxn ang="0">
                    <a:pos x="T0" y="T1"/>
                  </a:cxn>
                  <a:cxn ang="0">
                    <a:pos x="T2" y="T3"/>
                  </a:cxn>
                  <a:cxn ang="0">
                    <a:pos x="T4" y="T5"/>
                  </a:cxn>
                  <a:cxn ang="0">
                    <a:pos x="T6" y="T7"/>
                  </a:cxn>
                  <a:cxn ang="0">
                    <a:pos x="T8" y="T9"/>
                  </a:cxn>
                </a:cxnLst>
                <a:rect l="0" t="0" r="r" b="b"/>
                <a:pathLst>
                  <a:path w="927" h="1004">
                    <a:moveTo>
                      <a:pt x="51" y="585"/>
                    </a:moveTo>
                    <a:cubicBezTo>
                      <a:pt x="101" y="837"/>
                      <a:pt x="327" y="1004"/>
                      <a:pt x="555" y="958"/>
                    </a:cubicBezTo>
                    <a:cubicBezTo>
                      <a:pt x="783" y="912"/>
                      <a:pt x="927" y="671"/>
                      <a:pt x="877" y="419"/>
                    </a:cubicBezTo>
                    <a:cubicBezTo>
                      <a:pt x="826" y="167"/>
                      <a:pt x="600" y="0"/>
                      <a:pt x="372" y="46"/>
                    </a:cubicBezTo>
                    <a:cubicBezTo>
                      <a:pt x="144" y="91"/>
                      <a:pt x="0" y="333"/>
                      <a:pt x="51" y="58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37" name="Freeform 88"/>
              <p:cNvSpPr>
                <a:spLocks/>
              </p:cNvSpPr>
              <p:nvPr/>
            </p:nvSpPr>
            <p:spPr bwMode="auto">
              <a:xfrm>
                <a:off x="-4215054" y="2422367"/>
                <a:ext cx="1679575" cy="1812925"/>
              </a:xfrm>
              <a:custGeom>
                <a:avLst/>
                <a:gdLst>
                  <a:gd name="T0" fmla="*/ 48 w 869"/>
                  <a:gd name="T1" fmla="*/ 548 h 941"/>
                  <a:gd name="T2" fmla="*/ 521 w 869"/>
                  <a:gd name="T3" fmla="*/ 898 h 941"/>
                  <a:gd name="T4" fmla="*/ 822 w 869"/>
                  <a:gd name="T5" fmla="*/ 393 h 941"/>
                  <a:gd name="T6" fmla="*/ 349 w 869"/>
                  <a:gd name="T7" fmla="*/ 43 h 941"/>
                  <a:gd name="T8" fmla="*/ 48 w 869"/>
                  <a:gd name="T9" fmla="*/ 548 h 941"/>
                </a:gdLst>
                <a:ahLst/>
                <a:cxnLst>
                  <a:cxn ang="0">
                    <a:pos x="T0" y="T1"/>
                  </a:cxn>
                  <a:cxn ang="0">
                    <a:pos x="T2" y="T3"/>
                  </a:cxn>
                  <a:cxn ang="0">
                    <a:pos x="T4" y="T5"/>
                  </a:cxn>
                  <a:cxn ang="0">
                    <a:pos x="T6" y="T7"/>
                  </a:cxn>
                  <a:cxn ang="0">
                    <a:pos x="T8" y="T9"/>
                  </a:cxn>
                </a:cxnLst>
                <a:rect l="0" t="0" r="r" b="b"/>
                <a:pathLst>
                  <a:path w="869" h="941">
                    <a:moveTo>
                      <a:pt x="48" y="548"/>
                    </a:moveTo>
                    <a:cubicBezTo>
                      <a:pt x="95" y="784"/>
                      <a:pt x="307" y="941"/>
                      <a:pt x="521" y="898"/>
                    </a:cubicBezTo>
                    <a:cubicBezTo>
                      <a:pt x="734" y="855"/>
                      <a:pt x="869" y="629"/>
                      <a:pt x="822" y="393"/>
                    </a:cubicBezTo>
                    <a:cubicBezTo>
                      <a:pt x="774" y="157"/>
                      <a:pt x="563" y="0"/>
                      <a:pt x="349" y="43"/>
                    </a:cubicBezTo>
                    <a:cubicBezTo>
                      <a:pt x="135" y="86"/>
                      <a:pt x="0" y="312"/>
                      <a:pt x="48" y="548"/>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438" name="Freeform 89"/>
              <p:cNvSpPr>
                <a:spLocks/>
              </p:cNvSpPr>
              <p:nvPr/>
            </p:nvSpPr>
            <p:spPr bwMode="auto">
              <a:xfrm>
                <a:off x="-3956292" y="2609692"/>
                <a:ext cx="1236663" cy="1392238"/>
              </a:xfrm>
              <a:custGeom>
                <a:avLst/>
                <a:gdLst>
                  <a:gd name="T0" fmla="*/ 338 w 779"/>
                  <a:gd name="T1" fmla="*/ 245 h 877"/>
                  <a:gd name="T2" fmla="*/ 284 w 779"/>
                  <a:gd name="T3" fmla="*/ 99 h 877"/>
                  <a:gd name="T4" fmla="*/ 305 w 779"/>
                  <a:gd name="T5" fmla="*/ 252 h 877"/>
                  <a:gd name="T6" fmla="*/ 266 w 779"/>
                  <a:gd name="T7" fmla="*/ 284 h 877"/>
                  <a:gd name="T8" fmla="*/ 185 w 779"/>
                  <a:gd name="T9" fmla="*/ 229 h 877"/>
                  <a:gd name="T10" fmla="*/ 226 w 779"/>
                  <a:gd name="T11" fmla="*/ 302 h 877"/>
                  <a:gd name="T12" fmla="*/ 196 w 779"/>
                  <a:gd name="T13" fmla="*/ 371 h 877"/>
                  <a:gd name="T14" fmla="*/ 0 w 779"/>
                  <a:gd name="T15" fmla="*/ 301 h 877"/>
                  <a:gd name="T16" fmla="*/ 177 w 779"/>
                  <a:gd name="T17" fmla="*/ 404 h 877"/>
                  <a:gd name="T18" fmla="*/ 177 w 779"/>
                  <a:gd name="T19" fmla="*/ 426 h 877"/>
                  <a:gd name="T20" fmla="*/ 49 w 779"/>
                  <a:gd name="T21" fmla="*/ 427 h 877"/>
                  <a:gd name="T22" fmla="*/ 178 w 779"/>
                  <a:gd name="T23" fmla="*/ 450 h 877"/>
                  <a:gd name="T24" fmla="*/ 187 w 779"/>
                  <a:gd name="T25" fmla="*/ 495 h 877"/>
                  <a:gd name="T26" fmla="*/ 90 w 779"/>
                  <a:gd name="T27" fmla="*/ 546 h 877"/>
                  <a:gd name="T28" fmla="*/ 192 w 779"/>
                  <a:gd name="T29" fmla="*/ 525 h 877"/>
                  <a:gd name="T30" fmla="*/ 198 w 779"/>
                  <a:gd name="T31" fmla="*/ 552 h 877"/>
                  <a:gd name="T32" fmla="*/ 98 w 779"/>
                  <a:gd name="T33" fmla="*/ 690 h 877"/>
                  <a:gd name="T34" fmla="*/ 211 w 779"/>
                  <a:gd name="T35" fmla="*/ 575 h 877"/>
                  <a:gd name="T36" fmla="*/ 237 w 779"/>
                  <a:gd name="T37" fmla="*/ 610 h 877"/>
                  <a:gd name="T38" fmla="*/ 193 w 779"/>
                  <a:gd name="T39" fmla="*/ 700 h 877"/>
                  <a:gd name="T40" fmla="*/ 261 w 779"/>
                  <a:gd name="T41" fmla="*/ 625 h 877"/>
                  <a:gd name="T42" fmla="*/ 280 w 779"/>
                  <a:gd name="T43" fmla="*/ 649 h 877"/>
                  <a:gd name="T44" fmla="*/ 266 w 779"/>
                  <a:gd name="T45" fmla="*/ 841 h 877"/>
                  <a:gd name="T46" fmla="*/ 301 w 779"/>
                  <a:gd name="T47" fmla="*/ 649 h 877"/>
                  <a:gd name="T48" fmla="*/ 334 w 779"/>
                  <a:gd name="T49" fmla="*/ 655 h 877"/>
                  <a:gd name="T50" fmla="*/ 347 w 779"/>
                  <a:gd name="T51" fmla="*/ 825 h 877"/>
                  <a:gd name="T52" fmla="*/ 357 w 779"/>
                  <a:gd name="T53" fmla="*/ 657 h 877"/>
                  <a:gd name="T54" fmla="*/ 384 w 779"/>
                  <a:gd name="T55" fmla="*/ 657 h 877"/>
                  <a:gd name="T56" fmla="*/ 439 w 779"/>
                  <a:gd name="T57" fmla="*/ 877 h 877"/>
                  <a:gd name="T58" fmla="*/ 406 w 779"/>
                  <a:gd name="T59" fmla="*/ 649 h 877"/>
                  <a:gd name="T60" fmla="*/ 430 w 779"/>
                  <a:gd name="T61" fmla="*/ 639 h 877"/>
                  <a:gd name="T62" fmla="*/ 524 w 779"/>
                  <a:gd name="T63" fmla="*/ 812 h 877"/>
                  <a:gd name="T64" fmla="*/ 455 w 779"/>
                  <a:gd name="T65" fmla="*/ 633 h 877"/>
                  <a:gd name="T66" fmla="*/ 477 w 779"/>
                  <a:gd name="T67" fmla="*/ 616 h 877"/>
                  <a:gd name="T68" fmla="*/ 567 w 779"/>
                  <a:gd name="T69" fmla="*/ 707 h 877"/>
                  <a:gd name="T70" fmla="*/ 491 w 779"/>
                  <a:gd name="T71" fmla="*/ 603 h 877"/>
                  <a:gd name="T72" fmla="*/ 513 w 779"/>
                  <a:gd name="T73" fmla="*/ 577 h 877"/>
                  <a:gd name="T74" fmla="*/ 653 w 779"/>
                  <a:gd name="T75" fmla="*/ 638 h 877"/>
                  <a:gd name="T76" fmla="*/ 523 w 779"/>
                  <a:gd name="T77" fmla="*/ 555 h 877"/>
                  <a:gd name="T78" fmla="*/ 539 w 779"/>
                  <a:gd name="T79" fmla="*/ 529 h 877"/>
                  <a:gd name="T80" fmla="*/ 770 w 779"/>
                  <a:gd name="T81" fmla="*/ 598 h 877"/>
                  <a:gd name="T82" fmla="*/ 552 w 779"/>
                  <a:gd name="T83" fmla="*/ 502 h 877"/>
                  <a:gd name="T84" fmla="*/ 554 w 779"/>
                  <a:gd name="T85" fmla="*/ 472 h 877"/>
                  <a:gd name="T86" fmla="*/ 779 w 779"/>
                  <a:gd name="T87" fmla="*/ 427 h 877"/>
                  <a:gd name="T88" fmla="*/ 553 w 779"/>
                  <a:gd name="T89" fmla="*/ 440 h 877"/>
                  <a:gd name="T90" fmla="*/ 547 w 779"/>
                  <a:gd name="T91" fmla="*/ 409 h 877"/>
                  <a:gd name="T92" fmla="*/ 670 w 779"/>
                  <a:gd name="T93" fmla="*/ 336 h 877"/>
                  <a:gd name="T94" fmla="*/ 536 w 779"/>
                  <a:gd name="T95" fmla="*/ 375 h 877"/>
                  <a:gd name="T96" fmla="*/ 508 w 779"/>
                  <a:gd name="T97" fmla="*/ 339 h 877"/>
                  <a:gd name="T98" fmla="*/ 632 w 779"/>
                  <a:gd name="T99" fmla="*/ 150 h 877"/>
                  <a:gd name="T100" fmla="*/ 486 w 779"/>
                  <a:gd name="T101" fmla="*/ 310 h 877"/>
                  <a:gd name="T102" fmla="*/ 472 w 779"/>
                  <a:gd name="T103" fmla="*/ 287 h 877"/>
                  <a:gd name="T104" fmla="*/ 515 w 779"/>
                  <a:gd name="T105" fmla="*/ 117 h 877"/>
                  <a:gd name="T106" fmla="*/ 447 w 779"/>
                  <a:gd name="T107" fmla="*/ 274 h 877"/>
                  <a:gd name="T108" fmla="*/ 411 w 779"/>
                  <a:gd name="T109" fmla="*/ 256 h 877"/>
                  <a:gd name="T110" fmla="*/ 438 w 779"/>
                  <a:gd name="T111" fmla="*/ 0 h 877"/>
                  <a:gd name="T112" fmla="*/ 380 w 779"/>
                  <a:gd name="T113" fmla="*/ 253 h 877"/>
                  <a:gd name="T114" fmla="*/ 338 w 779"/>
                  <a:gd name="T115" fmla="*/ 2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9" h="877">
                    <a:moveTo>
                      <a:pt x="338" y="245"/>
                    </a:moveTo>
                    <a:lnTo>
                      <a:pt x="284" y="99"/>
                    </a:lnTo>
                    <a:lnTo>
                      <a:pt x="305" y="252"/>
                    </a:lnTo>
                    <a:lnTo>
                      <a:pt x="266" y="284"/>
                    </a:lnTo>
                    <a:lnTo>
                      <a:pt x="185" y="229"/>
                    </a:lnTo>
                    <a:lnTo>
                      <a:pt x="226" y="302"/>
                    </a:lnTo>
                    <a:lnTo>
                      <a:pt x="196" y="371"/>
                    </a:lnTo>
                    <a:lnTo>
                      <a:pt x="0" y="301"/>
                    </a:lnTo>
                    <a:lnTo>
                      <a:pt x="177" y="404"/>
                    </a:lnTo>
                    <a:lnTo>
                      <a:pt x="177" y="426"/>
                    </a:lnTo>
                    <a:lnTo>
                      <a:pt x="49" y="427"/>
                    </a:lnTo>
                    <a:lnTo>
                      <a:pt x="178" y="450"/>
                    </a:lnTo>
                    <a:lnTo>
                      <a:pt x="187" y="495"/>
                    </a:lnTo>
                    <a:lnTo>
                      <a:pt x="90" y="546"/>
                    </a:lnTo>
                    <a:lnTo>
                      <a:pt x="192" y="525"/>
                    </a:lnTo>
                    <a:lnTo>
                      <a:pt x="198" y="552"/>
                    </a:lnTo>
                    <a:lnTo>
                      <a:pt x="98" y="690"/>
                    </a:lnTo>
                    <a:lnTo>
                      <a:pt x="211" y="575"/>
                    </a:lnTo>
                    <a:lnTo>
                      <a:pt x="237" y="610"/>
                    </a:lnTo>
                    <a:lnTo>
                      <a:pt x="193" y="700"/>
                    </a:lnTo>
                    <a:lnTo>
                      <a:pt x="261" y="625"/>
                    </a:lnTo>
                    <a:lnTo>
                      <a:pt x="280" y="649"/>
                    </a:lnTo>
                    <a:lnTo>
                      <a:pt x="266" y="841"/>
                    </a:lnTo>
                    <a:lnTo>
                      <a:pt x="301" y="649"/>
                    </a:lnTo>
                    <a:lnTo>
                      <a:pt x="334" y="655"/>
                    </a:lnTo>
                    <a:lnTo>
                      <a:pt x="347" y="825"/>
                    </a:lnTo>
                    <a:lnTo>
                      <a:pt x="357" y="657"/>
                    </a:lnTo>
                    <a:lnTo>
                      <a:pt x="384" y="657"/>
                    </a:lnTo>
                    <a:lnTo>
                      <a:pt x="439" y="877"/>
                    </a:lnTo>
                    <a:lnTo>
                      <a:pt x="406" y="649"/>
                    </a:lnTo>
                    <a:lnTo>
                      <a:pt x="430" y="639"/>
                    </a:lnTo>
                    <a:lnTo>
                      <a:pt x="524" y="812"/>
                    </a:lnTo>
                    <a:lnTo>
                      <a:pt x="455" y="633"/>
                    </a:lnTo>
                    <a:lnTo>
                      <a:pt x="477" y="616"/>
                    </a:lnTo>
                    <a:lnTo>
                      <a:pt x="567" y="707"/>
                    </a:lnTo>
                    <a:lnTo>
                      <a:pt x="491" y="603"/>
                    </a:lnTo>
                    <a:lnTo>
                      <a:pt x="513" y="577"/>
                    </a:lnTo>
                    <a:lnTo>
                      <a:pt x="653" y="638"/>
                    </a:lnTo>
                    <a:lnTo>
                      <a:pt x="523" y="555"/>
                    </a:lnTo>
                    <a:lnTo>
                      <a:pt x="539" y="529"/>
                    </a:lnTo>
                    <a:lnTo>
                      <a:pt x="770" y="598"/>
                    </a:lnTo>
                    <a:lnTo>
                      <a:pt x="552" y="502"/>
                    </a:lnTo>
                    <a:lnTo>
                      <a:pt x="554" y="472"/>
                    </a:lnTo>
                    <a:lnTo>
                      <a:pt x="779" y="427"/>
                    </a:lnTo>
                    <a:lnTo>
                      <a:pt x="553" y="440"/>
                    </a:lnTo>
                    <a:lnTo>
                      <a:pt x="547" y="409"/>
                    </a:lnTo>
                    <a:lnTo>
                      <a:pt x="670" y="336"/>
                    </a:lnTo>
                    <a:lnTo>
                      <a:pt x="536" y="375"/>
                    </a:lnTo>
                    <a:lnTo>
                      <a:pt x="508" y="339"/>
                    </a:lnTo>
                    <a:lnTo>
                      <a:pt x="632" y="150"/>
                    </a:lnTo>
                    <a:lnTo>
                      <a:pt x="486" y="310"/>
                    </a:lnTo>
                    <a:lnTo>
                      <a:pt x="472" y="287"/>
                    </a:lnTo>
                    <a:lnTo>
                      <a:pt x="515" y="117"/>
                    </a:lnTo>
                    <a:lnTo>
                      <a:pt x="447" y="274"/>
                    </a:lnTo>
                    <a:lnTo>
                      <a:pt x="411" y="256"/>
                    </a:lnTo>
                    <a:lnTo>
                      <a:pt x="438" y="0"/>
                    </a:lnTo>
                    <a:lnTo>
                      <a:pt x="380" y="253"/>
                    </a:lnTo>
                    <a:lnTo>
                      <a:pt x="338" y="245"/>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439" name="Freeform 90"/>
              <p:cNvSpPr>
                <a:spLocks/>
              </p:cNvSpPr>
              <p:nvPr/>
            </p:nvSpPr>
            <p:spPr bwMode="auto">
              <a:xfrm>
                <a:off x="-3956292" y="2609692"/>
                <a:ext cx="1236663" cy="1392238"/>
              </a:xfrm>
              <a:custGeom>
                <a:avLst/>
                <a:gdLst>
                  <a:gd name="T0" fmla="*/ 338 w 779"/>
                  <a:gd name="T1" fmla="*/ 245 h 877"/>
                  <a:gd name="T2" fmla="*/ 284 w 779"/>
                  <a:gd name="T3" fmla="*/ 99 h 877"/>
                  <a:gd name="T4" fmla="*/ 305 w 779"/>
                  <a:gd name="T5" fmla="*/ 252 h 877"/>
                  <a:gd name="T6" fmla="*/ 266 w 779"/>
                  <a:gd name="T7" fmla="*/ 284 h 877"/>
                  <a:gd name="T8" fmla="*/ 185 w 779"/>
                  <a:gd name="T9" fmla="*/ 229 h 877"/>
                  <a:gd name="T10" fmla="*/ 226 w 779"/>
                  <a:gd name="T11" fmla="*/ 302 h 877"/>
                  <a:gd name="T12" fmla="*/ 196 w 779"/>
                  <a:gd name="T13" fmla="*/ 371 h 877"/>
                  <a:gd name="T14" fmla="*/ 0 w 779"/>
                  <a:gd name="T15" fmla="*/ 301 h 877"/>
                  <a:gd name="T16" fmla="*/ 177 w 779"/>
                  <a:gd name="T17" fmla="*/ 404 h 877"/>
                  <a:gd name="T18" fmla="*/ 177 w 779"/>
                  <a:gd name="T19" fmla="*/ 426 h 877"/>
                  <a:gd name="T20" fmla="*/ 49 w 779"/>
                  <a:gd name="T21" fmla="*/ 427 h 877"/>
                  <a:gd name="T22" fmla="*/ 178 w 779"/>
                  <a:gd name="T23" fmla="*/ 450 h 877"/>
                  <a:gd name="T24" fmla="*/ 187 w 779"/>
                  <a:gd name="T25" fmla="*/ 495 h 877"/>
                  <a:gd name="T26" fmla="*/ 90 w 779"/>
                  <a:gd name="T27" fmla="*/ 546 h 877"/>
                  <a:gd name="T28" fmla="*/ 192 w 779"/>
                  <a:gd name="T29" fmla="*/ 525 h 877"/>
                  <a:gd name="T30" fmla="*/ 198 w 779"/>
                  <a:gd name="T31" fmla="*/ 552 h 877"/>
                  <a:gd name="T32" fmla="*/ 98 w 779"/>
                  <a:gd name="T33" fmla="*/ 690 h 877"/>
                  <a:gd name="T34" fmla="*/ 211 w 779"/>
                  <a:gd name="T35" fmla="*/ 575 h 877"/>
                  <a:gd name="T36" fmla="*/ 237 w 779"/>
                  <a:gd name="T37" fmla="*/ 610 h 877"/>
                  <a:gd name="T38" fmla="*/ 193 w 779"/>
                  <a:gd name="T39" fmla="*/ 700 h 877"/>
                  <a:gd name="T40" fmla="*/ 261 w 779"/>
                  <a:gd name="T41" fmla="*/ 625 h 877"/>
                  <a:gd name="T42" fmla="*/ 280 w 779"/>
                  <a:gd name="T43" fmla="*/ 649 h 877"/>
                  <a:gd name="T44" fmla="*/ 266 w 779"/>
                  <a:gd name="T45" fmla="*/ 841 h 877"/>
                  <a:gd name="T46" fmla="*/ 301 w 779"/>
                  <a:gd name="T47" fmla="*/ 649 h 877"/>
                  <a:gd name="T48" fmla="*/ 334 w 779"/>
                  <a:gd name="T49" fmla="*/ 655 h 877"/>
                  <a:gd name="T50" fmla="*/ 347 w 779"/>
                  <a:gd name="T51" fmla="*/ 825 h 877"/>
                  <a:gd name="T52" fmla="*/ 357 w 779"/>
                  <a:gd name="T53" fmla="*/ 657 h 877"/>
                  <a:gd name="T54" fmla="*/ 384 w 779"/>
                  <a:gd name="T55" fmla="*/ 657 h 877"/>
                  <a:gd name="T56" fmla="*/ 439 w 779"/>
                  <a:gd name="T57" fmla="*/ 877 h 877"/>
                  <a:gd name="T58" fmla="*/ 406 w 779"/>
                  <a:gd name="T59" fmla="*/ 649 h 877"/>
                  <a:gd name="T60" fmla="*/ 430 w 779"/>
                  <a:gd name="T61" fmla="*/ 639 h 877"/>
                  <a:gd name="T62" fmla="*/ 524 w 779"/>
                  <a:gd name="T63" fmla="*/ 812 h 877"/>
                  <a:gd name="T64" fmla="*/ 455 w 779"/>
                  <a:gd name="T65" fmla="*/ 633 h 877"/>
                  <a:gd name="T66" fmla="*/ 477 w 779"/>
                  <a:gd name="T67" fmla="*/ 616 h 877"/>
                  <a:gd name="T68" fmla="*/ 567 w 779"/>
                  <a:gd name="T69" fmla="*/ 707 h 877"/>
                  <a:gd name="T70" fmla="*/ 491 w 779"/>
                  <a:gd name="T71" fmla="*/ 603 h 877"/>
                  <a:gd name="T72" fmla="*/ 513 w 779"/>
                  <a:gd name="T73" fmla="*/ 577 h 877"/>
                  <a:gd name="T74" fmla="*/ 653 w 779"/>
                  <a:gd name="T75" fmla="*/ 638 h 877"/>
                  <a:gd name="T76" fmla="*/ 523 w 779"/>
                  <a:gd name="T77" fmla="*/ 555 h 877"/>
                  <a:gd name="T78" fmla="*/ 539 w 779"/>
                  <a:gd name="T79" fmla="*/ 529 h 877"/>
                  <a:gd name="T80" fmla="*/ 770 w 779"/>
                  <a:gd name="T81" fmla="*/ 598 h 877"/>
                  <a:gd name="T82" fmla="*/ 552 w 779"/>
                  <a:gd name="T83" fmla="*/ 502 h 877"/>
                  <a:gd name="T84" fmla="*/ 554 w 779"/>
                  <a:gd name="T85" fmla="*/ 472 h 877"/>
                  <a:gd name="T86" fmla="*/ 779 w 779"/>
                  <a:gd name="T87" fmla="*/ 427 h 877"/>
                  <a:gd name="T88" fmla="*/ 553 w 779"/>
                  <a:gd name="T89" fmla="*/ 440 h 877"/>
                  <a:gd name="T90" fmla="*/ 547 w 779"/>
                  <a:gd name="T91" fmla="*/ 409 h 877"/>
                  <a:gd name="T92" fmla="*/ 670 w 779"/>
                  <a:gd name="T93" fmla="*/ 336 h 877"/>
                  <a:gd name="T94" fmla="*/ 536 w 779"/>
                  <a:gd name="T95" fmla="*/ 375 h 877"/>
                  <a:gd name="T96" fmla="*/ 508 w 779"/>
                  <a:gd name="T97" fmla="*/ 339 h 877"/>
                  <a:gd name="T98" fmla="*/ 632 w 779"/>
                  <a:gd name="T99" fmla="*/ 150 h 877"/>
                  <a:gd name="T100" fmla="*/ 486 w 779"/>
                  <a:gd name="T101" fmla="*/ 310 h 877"/>
                  <a:gd name="T102" fmla="*/ 472 w 779"/>
                  <a:gd name="T103" fmla="*/ 287 h 877"/>
                  <a:gd name="T104" fmla="*/ 515 w 779"/>
                  <a:gd name="T105" fmla="*/ 117 h 877"/>
                  <a:gd name="T106" fmla="*/ 447 w 779"/>
                  <a:gd name="T107" fmla="*/ 274 h 877"/>
                  <a:gd name="T108" fmla="*/ 411 w 779"/>
                  <a:gd name="T109" fmla="*/ 256 h 877"/>
                  <a:gd name="T110" fmla="*/ 438 w 779"/>
                  <a:gd name="T111" fmla="*/ 0 h 877"/>
                  <a:gd name="T112" fmla="*/ 380 w 779"/>
                  <a:gd name="T113" fmla="*/ 253 h 877"/>
                  <a:gd name="T114" fmla="*/ 338 w 779"/>
                  <a:gd name="T115" fmla="*/ 2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9" h="877">
                    <a:moveTo>
                      <a:pt x="338" y="245"/>
                    </a:moveTo>
                    <a:lnTo>
                      <a:pt x="284" y="99"/>
                    </a:lnTo>
                    <a:lnTo>
                      <a:pt x="305" y="252"/>
                    </a:lnTo>
                    <a:lnTo>
                      <a:pt x="266" y="284"/>
                    </a:lnTo>
                    <a:lnTo>
                      <a:pt x="185" y="229"/>
                    </a:lnTo>
                    <a:lnTo>
                      <a:pt x="226" y="302"/>
                    </a:lnTo>
                    <a:lnTo>
                      <a:pt x="196" y="371"/>
                    </a:lnTo>
                    <a:lnTo>
                      <a:pt x="0" y="301"/>
                    </a:lnTo>
                    <a:lnTo>
                      <a:pt x="177" y="404"/>
                    </a:lnTo>
                    <a:lnTo>
                      <a:pt x="177" y="426"/>
                    </a:lnTo>
                    <a:lnTo>
                      <a:pt x="49" y="427"/>
                    </a:lnTo>
                    <a:lnTo>
                      <a:pt x="178" y="450"/>
                    </a:lnTo>
                    <a:lnTo>
                      <a:pt x="187" y="495"/>
                    </a:lnTo>
                    <a:lnTo>
                      <a:pt x="90" y="546"/>
                    </a:lnTo>
                    <a:lnTo>
                      <a:pt x="192" y="525"/>
                    </a:lnTo>
                    <a:lnTo>
                      <a:pt x="198" y="552"/>
                    </a:lnTo>
                    <a:lnTo>
                      <a:pt x="98" y="690"/>
                    </a:lnTo>
                    <a:lnTo>
                      <a:pt x="211" y="575"/>
                    </a:lnTo>
                    <a:lnTo>
                      <a:pt x="237" y="610"/>
                    </a:lnTo>
                    <a:lnTo>
                      <a:pt x="193" y="700"/>
                    </a:lnTo>
                    <a:lnTo>
                      <a:pt x="261" y="625"/>
                    </a:lnTo>
                    <a:lnTo>
                      <a:pt x="280" y="649"/>
                    </a:lnTo>
                    <a:lnTo>
                      <a:pt x="266" y="841"/>
                    </a:lnTo>
                    <a:lnTo>
                      <a:pt x="301" y="649"/>
                    </a:lnTo>
                    <a:lnTo>
                      <a:pt x="334" y="655"/>
                    </a:lnTo>
                    <a:lnTo>
                      <a:pt x="347" y="825"/>
                    </a:lnTo>
                    <a:lnTo>
                      <a:pt x="357" y="657"/>
                    </a:lnTo>
                    <a:lnTo>
                      <a:pt x="384" y="657"/>
                    </a:lnTo>
                    <a:lnTo>
                      <a:pt x="439" y="877"/>
                    </a:lnTo>
                    <a:lnTo>
                      <a:pt x="406" y="649"/>
                    </a:lnTo>
                    <a:lnTo>
                      <a:pt x="430" y="639"/>
                    </a:lnTo>
                    <a:lnTo>
                      <a:pt x="524" y="812"/>
                    </a:lnTo>
                    <a:lnTo>
                      <a:pt x="455" y="633"/>
                    </a:lnTo>
                    <a:lnTo>
                      <a:pt x="477" y="616"/>
                    </a:lnTo>
                    <a:lnTo>
                      <a:pt x="567" y="707"/>
                    </a:lnTo>
                    <a:lnTo>
                      <a:pt x="491" y="603"/>
                    </a:lnTo>
                    <a:lnTo>
                      <a:pt x="513" y="577"/>
                    </a:lnTo>
                    <a:lnTo>
                      <a:pt x="653" y="638"/>
                    </a:lnTo>
                    <a:lnTo>
                      <a:pt x="523" y="555"/>
                    </a:lnTo>
                    <a:lnTo>
                      <a:pt x="539" y="529"/>
                    </a:lnTo>
                    <a:lnTo>
                      <a:pt x="770" y="598"/>
                    </a:lnTo>
                    <a:lnTo>
                      <a:pt x="552" y="502"/>
                    </a:lnTo>
                    <a:lnTo>
                      <a:pt x="554" y="472"/>
                    </a:lnTo>
                    <a:lnTo>
                      <a:pt x="779" y="427"/>
                    </a:lnTo>
                    <a:lnTo>
                      <a:pt x="553" y="440"/>
                    </a:lnTo>
                    <a:lnTo>
                      <a:pt x="547" y="409"/>
                    </a:lnTo>
                    <a:lnTo>
                      <a:pt x="670" y="336"/>
                    </a:lnTo>
                    <a:lnTo>
                      <a:pt x="536" y="375"/>
                    </a:lnTo>
                    <a:lnTo>
                      <a:pt x="508" y="339"/>
                    </a:lnTo>
                    <a:lnTo>
                      <a:pt x="632" y="150"/>
                    </a:lnTo>
                    <a:lnTo>
                      <a:pt x="486" y="310"/>
                    </a:lnTo>
                    <a:lnTo>
                      <a:pt x="472" y="287"/>
                    </a:lnTo>
                    <a:lnTo>
                      <a:pt x="515" y="117"/>
                    </a:lnTo>
                    <a:lnTo>
                      <a:pt x="447" y="274"/>
                    </a:lnTo>
                    <a:lnTo>
                      <a:pt x="411" y="256"/>
                    </a:lnTo>
                    <a:lnTo>
                      <a:pt x="438" y="0"/>
                    </a:lnTo>
                    <a:lnTo>
                      <a:pt x="380" y="253"/>
                    </a:lnTo>
                    <a:lnTo>
                      <a:pt x="338" y="24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440" name="Freeform 91"/>
              <p:cNvSpPr>
                <a:spLocks/>
              </p:cNvSpPr>
              <p:nvPr/>
            </p:nvSpPr>
            <p:spPr bwMode="auto">
              <a:xfrm>
                <a:off x="-3726104" y="2949417"/>
                <a:ext cx="701675" cy="757238"/>
              </a:xfrm>
              <a:custGeom>
                <a:avLst/>
                <a:gdLst>
                  <a:gd name="T0" fmla="*/ 20 w 363"/>
                  <a:gd name="T1" fmla="*/ 229 h 393"/>
                  <a:gd name="T2" fmla="*/ 218 w 363"/>
                  <a:gd name="T3" fmla="*/ 375 h 393"/>
                  <a:gd name="T4" fmla="*/ 344 w 363"/>
                  <a:gd name="T5" fmla="*/ 164 h 393"/>
                  <a:gd name="T6" fmla="*/ 146 w 363"/>
                  <a:gd name="T7" fmla="*/ 18 h 393"/>
                  <a:gd name="T8" fmla="*/ 20 w 363"/>
                  <a:gd name="T9" fmla="*/ 229 h 393"/>
                </a:gdLst>
                <a:ahLst/>
                <a:cxnLst>
                  <a:cxn ang="0">
                    <a:pos x="T0" y="T1"/>
                  </a:cxn>
                  <a:cxn ang="0">
                    <a:pos x="T2" y="T3"/>
                  </a:cxn>
                  <a:cxn ang="0">
                    <a:pos x="T4" y="T5"/>
                  </a:cxn>
                  <a:cxn ang="0">
                    <a:pos x="T6" y="T7"/>
                  </a:cxn>
                  <a:cxn ang="0">
                    <a:pos x="T8" y="T9"/>
                  </a:cxn>
                </a:cxnLst>
                <a:rect l="0" t="0" r="r" b="b"/>
                <a:pathLst>
                  <a:path w="363" h="393">
                    <a:moveTo>
                      <a:pt x="20" y="229"/>
                    </a:moveTo>
                    <a:cubicBezTo>
                      <a:pt x="40" y="328"/>
                      <a:pt x="128" y="393"/>
                      <a:pt x="218" y="375"/>
                    </a:cubicBezTo>
                    <a:cubicBezTo>
                      <a:pt x="307" y="357"/>
                      <a:pt x="363" y="263"/>
                      <a:pt x="344" y="164"/>
                    </a:cubicBezTo>
                    <a:cubicBezTo>
                      <a:pt x="324" y="65"/>
                      <a:pt x="235" y="0"/>
                      <a:pt x="146" y="18"/>
                    </a:cubicBezTo>
                    <a:cubicBezTo>
                      <a:pt x="56" y="36"/>
                      <a:pt x="0" y="130"/>
                      <a:pt x="20" y="229"/>
                    </a:cubicBez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2" name="Freeform 92"/>
              <p:cNvSpPr>
                <a:spLocks/>
              </p:cNvSpPr>
              <p:nvPr/>
            </p:nvSpPr>
            <p:spPr bwMode="auto">
              <a:xfrm>
                <a:off x="-5088179" y="3236755"/>
                <a:ext cx="339725" cy="457200"/>
              </a:xfrm>
              <a:custGeom>
                <a:avLst/>
                <a:gdLst>
                  <a:gd name="T0" fmla="*/ 51 w 214"/>
                  <a:gd name="T1" fmla="*/ 288 h 288"/>
                  <a:gd name="T2" fmla="*/ 214 w 214"/>
                  <a:gd name="T3" fmla="*/ 255 h 288"/>
                  <a:gd name="T4" fmla="*/ 163 w 214"/>
                  <a:gd name="T5" fmla="*/ 0 h 288"/>
                  <a:gd name="T6" fmla="*/ 0 w 214"/>
                  <a:gd name="T7" fmla="*/ 33 h 288"/>
                  <a:gd name="T8" fmla="*/ 51 w 214"/>
                  <a:gd name="T9" fmla="*/ 288 h 288"/>
                </a:gdLst>
                <a:ahLst/>
                <a:cxnLst>
                  <a:cxn ang="0">
                    <a:pos x="T0" y="T1"/>
                  </a:cxn>
                  <a:cxn ang="0">
                    <a:pos x="T2" y="T3"/>
                  </a:cxn>
                  <a:cxn ang="0">
                    <a:pos x="T4" y="T5"/>
                  </a:cxn>
                  <a:cxn ang="0">
                    <a:pos x="T6" y="T7"/>
                  </a:cxn>
                  <a:cxn ang="0">
                    <a:pos x="T8" y="T9"/>
                  </a:cxn>
                </a:cxnLst>
                <a:rect l="0" t="0" r="r" b="b"/>
                <a:pathLst>
                  <a:path w="214" h="288">
                    <a:moveTo>
                      <a:pt x="51" y="288"/>
                    </a:moveTo>
                    <a:lnTo>
                      <a:pt x="214" y="255"/>
                    </a:lnTo>
                    <a:lnTo>
                      <a:pt x="163" y="0"/>
                    </a:lnTo>
                    <a:lnTo>
                      <a:pt x="0" y="33"/>
                    </a:lnTo>
                    <a:lnTo>
                      <a:pt x="51" y="288"/>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3" name="Freeform 93"/>
              <p:cNvSpPr>
                <a:spLocks/>
              </p:cNvSpPr>
              <p:nvPr/>
            </p:nvSpPr>
            <p:spPr bwMode="auto">
              <a:xfrm>
                <a:off x="-5088179" y="3236755"/>
                <a:ext cx="339725" cy="457200"/>
              </a:xfrm>
              <a:custGeom>
                <a:avLst/>
                <a:gdLst>
                  <a:gd name="T0" fmla="*/ 51 w 214"/>
                  <a:gd name="T1" fmla="*/ 288 h 288"/>
                  <a:gd name="T2" fmla="*/ 214 w 214"/>
                  <a:gd name="T3" fmla="*/ 255 h 288"/>
                  <a:gd name="T4" fmla="*/ 163 w 214"/>
                  <a:gd name="T5" fmla="*/ 0 h 288"/>
                  <a:gd name="T6" fmla="*/ 0 w 214"/>
                  <a:gd name="T7" fmla="*/ 33 h 288"/>
                  <a:gd name="T8" fmla="*/ 51 w 214"/>
                  <a:gd name="T9" fmla="*/ 288 h 288"/>
                </a:gdLst>
                <a:ahLst/>
                <a:cxnLst>
                  <a:cxn ang="0">
                    <a:pos x="T0" y="T1"/>
                  </a:cxn>
                  <a:cxn ang="0">
                    <a:pos x="T2" y="T3"/>
                  </a:cxn>
                  <a:cxn ang="0">
                    <a:pos x="T4" y="T5"/>
                  </a:cxn>
                  <a:cxn ang="0">
                    <a:pos x="T6" y="T7"/>
                  </a:cxn>
                  <a:cxn ang="0">
                    <a:pos x="T8" y="T9"/>
                  </a:cxn>
                </a:cxnLst>
                <a:rect l="0" t="0" r="r" b="b"/>
                <a:pathLst>
                  <a:path w="214" h="288">
                    <a:moveTo>
                      <a:pt x="51" y="288"/>
                    </a:moveTo>
                    <a:lnTo>
                      <a:pt x="214" y="255"/>
                    </a:lnTo>
                    <a:lnTo>
                      <a:pt x="163" y="0"/>
                    </a:lnTo>
                    <a:lnTo>
                      <a:pt x="0" y="33"/>
                    </a:lnTo>
                    <a:lnTo>
                      <a:pt x="51" y="2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4" name="Freeform 94"/>
              <p:cNvSpPr>
                <a:spLocks/>
              </p:cNvSpPr>
              <p:nvPr/>
            </p:nvSpPr>
            <p:spPr bwMode="auto">
              <a:xfrm>
                <a:off x="-4842117" y="2303305"/>
                <a:ext cx="1795463" cy="1933575"/>
              </a:xfrm>
              <a:custGeom>
                <a:avLst/>
                <a:gdLst>
                  <a:gd name="T0" fmla="*/ 51 w 928"/>
                  <a:gd name="T1" fmla="*/ 585 h 1004"/>
                  <a:gd name="T2" fmla="*/ 556 w 928"/>
                  <a:gd name="T3" fmla="*/ 959 h 1004"/>
                  <a:gd name="T4" fmla="*/ 877 w 928"/>
                  <a:gd name="T5" fmla="*/ 419 h 1004"/>
                  <a:gd name="T6" fmla="*/ 372 w 928"/>
                  <a:gd name="T7" fmla="*/ 46 h 1004"/>
                  <a:gd name="T8" fmla="*/ 51 w 928"/>
                  <a:gd name="T9" fmla="*/ 585 h 1004"/>
                </a:gdLst>
                <a:ahLst/>
                <a:cxnLst>
                  <a:cxn ang="0">
                    <a:pos x="T0" y="T1"/>
                  </a:cxn>
                  <a:cxn ang="0">
                    <a:pos x="T2" y="T3"/>
                  </a:cxn>
                  <a:cxn ang="0">
                    <a:pos x="T4" y="T5"/>
                  </a:cxn>
                  <a:cxn ang="0">
                    <a:pos x="T6" y="T7"/>
                  </a:cxn>
                  <a:cxn ang="0">
                    <a:pos x="T8" y="T9"/>
                  </a:cxn>
                </a:cxnLst>
                <a:rect l="0" t="0" r="r" b="b"/>
                <a:pathLst>
                  <a:path w="928" h="1004">
                    <a:moveTo>
                      <a:pt x="51" y="585"/>
                    </a:moveTo>
                    <a:cubicBezTo>
                      <a:pt x="102" y="837"/>
                      <a:pt x="328" y="1004"/>
                      <a:pt x="556" y="959"/>
                    </a:cubicBezTo>
                    <a:cubicBezTo>
                      <a:pt x="784" y="913"/>
                      <a:pt x="928" y="671"/>
                      <a:pt x="877" y="419"/>
                    </a:cubicBezTo>
                    <a:cubicBezTo>
                      <a:pt x="826" y="167"/>
                      <a:pt x="600" y="0"/>
                      <a:pt x="372" y="46"/>
                    </a:cubicBezTo>
                    <a:cubicBezTo>
                      <a:pt x="144" y="92"/>
                      <a:pt x="0" y="333"/>
                      <a:pt x="51" y="585"/>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45" name="Freeform 95"/>
              <p:cNvSpPr>
                <a:spLocks/>
              </p:cNvSpPr>
              <p:nvPr/>
            </p:nvSpPr>
            <p:spPr bwMode="auto">
              <a:xfrm>
                <a:off x="-5578717" y="3335180"/>
                <a:ext cx="342900" cy="455613"/>
              </a:xfrm>
              <a:custGeom>
                <a:avLst/>
                <a:gdLst>
                  <a:gd name="T0" fmla="*/ 52 w 216"/>
                  <a:gd name="T1" fmla="*/ 287 h 287"/>
                  <a:gd name="T2" fmla="*/ 216 w 216"/>
                  <a:gd name="T3" fmla="*/ 254 h 287"/>
                  <a:gd name="T4" fmla="*/ 165 w 216"/>
                  <a:gd name="T5" fmla="*/ 0 h 287"/>
                  <a:gd name="T6" fmla="*/ 0 w 216"/>
                  <a:gd name="T7" fmla="*/ 33 h 287"/>
                  <a:gd name="T8" fmla="*/ 52 w 216"/>
                  <a:gd name="T9" fmla="*/ 287 h 287"/>
                </a:gdLst>
                <a:ahLst/>
                <a:cxnLst>
                  <a:cxn ang="0">
                    <a:pos x="T0" y="T1"/>
                  </a:cxn>
                  <a:cxn ang="0">
                    <a:pos x="T2" y="T3"/>
                  </a:cxn>
                  <a:cxn ang="0">
                    <a:pos x="T4" y="T5"/>
                  </a:cxn>
                  <a:cxn ang="0">
                    <a:pos x="T6" y="T7"/>
                  </a:cxn>
                  <a:cxn ang="0">
                    <a:pos x="T8" y="T9"/>
                  </a:cxn>
                </a:cxnLst>
                <a:rect l="0" t="0" r="r" b="b"/>
                <a:pathLst>
                  <a:path w="216" h="287">
                    <a:moveTo>
                      <a:pt x="52" y="287"/>
                    </a:moveTo>
                    <a:lnTo>
                      <a:pt x="216" y="254"/>
                    </a:lnTo>
                    <a:lnTo>
                      <a:pt x="165" y="0"/>
                    </a:lnTo>
                    <a:lnTo>
                      <a:pt x="0" y="33"/>
                    </a:lnTo>
                    <a:lnTo>
                      <a:pt x="52" y="287"/>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6" name="Freeform 96"/>
              <p:cNvSpPr>
                <a:spLocks/>
              </p:cNvSpPr>
              <p:nvPr/>
            </p:nvSpPr>
            <p:spPr bwMode="auto">
              <a:xfrm>
                <a:off x="-5424729" y="3179605"/>
                <a:ext cx="438150" cy="685800"/>
              </a:xfrm>
              <a:custGeom>
                <a:avLst/>
                <a:gdLst>
                  <a:gd name="T0" fmla="*/ 79 w 276"/>
                  <a:gd name="T1" fmla="*/ 432 h 432"/>
                  <a:gd name="T2" fmla="*/ 276 w 276"/>
                  <a:gd name="T3" fmla="*/ 392 h 432"/>
                  <a:gd name="T4" fmla="*/ 198 w 276"/>
                  <a:gd name="T5" fmla="*/ 0 h 432"/>
                  <a:gd name="T6" fmla="*/ 0 w 276"/>
                  <a:gd name="T7" fmla="*/ 40 h 432"/>
                  <a:gd name="T8" fmla="*/ 79 w 276"/>
                  <a:gd name="T9" fmla="*/ 432 h 432"/>
                </a:gdLst>
                <a:ahLst/>
                <a:cxnLst>
                  <a:cxn ang="0">
                    <a:pos x="T0" y="T1"/>
                  </a:cxn>
                  <a:cxn ang="0">
                    <a:pos x="T2" y="T3"/>
                  </a:cxn>
                  <a:cxn ang="0">
                    <a:pos x="T4" y="T5"/>
                  </a:cxn>
                  <a:cxn ang="0">
                    <a:pos x="T6" y="T7"/>
                  </a:cxn>
                  <a:cxn ang="0">
                    <a:pos x="T8" y="T9"/>
                  </a:cxn>
                </a:cxnLst>
                <a:rect l="0" t="0" r="r" b="b"/>
                <a:pathLst>
                  <a:path w="276" h="432">
                    <a:moveTo>
                      <a:pt x="79" y="432"/>
                    </a:moveTo>
                    <a:lnTo>
                      <a:pt x="276" y="392"/>
                    </a:lnTo>
                    <a:lnTo>
                      <a:pt x="198" y="0"/>
                    </a:lnTo>
                    <a:lnTo>
                      <a:pt x="0" y="40"/>
                    </a:lnTo>
                    <a:lnTo>
                      <a:pt x="79" y="432"/>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7" name="Freeform 97"/>
              <p:cNvSpPr>
                <a:spLocks/>
              </p:cNvSpPr>
              <p:nvPr/>
            </p:nvSpPr>
            <p:spPr bwMode="auto">
              <a:xfrm>
                <a:off x="-7320204" y="3258980"/>
                <a:ext cx="1949450" cy="985838"/>
              </a:xfrm>
              <a:custGeom>
                <a:avLst/>
                <a:gdLst>
                  <a:gd name="T0" fmla="*/ 79 w 1228"/>
                  <a:gd name="T1" fmla="*/ 621 h 621"/>
                  <a:gd name="T2" fmla="*/ 1228 w 1228"/>
                  <a:gd name="T3" fmla="*/ 392 h 621"/>
                  <a:gd name="T4" fmla="*/ 1149 w 1228"/>
                  <a:gd name="T5" fmla="*/ 0 h 621"/>
                  <a:gd name="T6" fmla="*/ 0 w 1228"/>
                  <a:gd name="T7" fmla="*/ 229 h 621"/>
                  <a:gd name="T8" fmla="*/ 79 w 1228"/>
                  <a:gd name="T9" fmla="*/ 621 h 621"/>
                </a:gdLst>
                <a:ahLst/>
                <a:cxnLst>
                  <a:cxn ang="0">
                    <a:pos x="T0" y="T1"/>
                  </a:cxn>
                  <a:cxn ang="0">
                    <a:pos x="T2" y="T3"/>
                  </a:cxn>
                  <a:cxn ang="0">
                    <a:pos x="T4" y="T5"/>
                  </a:cxn>
                  <a:cxn ang="0">
                    <a:pos x="T6" y="T7"/>
                  </a:cxn>
                  <a:cxn ang="0">
                    <a:pos x="T8" y="T9"/>
                  </a:cxn>
                </a:cxnLst>
                <a:rect l="0" t="0" r="r" b="b"/>
                <a:pathLst>
                  <a:path w="1228" h="621">
                    <a:moveTo>
                      <a:pt x="79" y="621"/>
                    </a:moveTo>
                    <a:lnTo>
                      <a:pt x="1228" y="392"/>
                    </a:lnTo>
                    <a:lnTo>
                      <a:pt x="1149" y="0"/>
                    </a:lnTo>
                    <a:lnTo>
                      <a:pt x="0" y="229"/>
                    </a:lnTo>
                    <a:lnTo>
                      <a:pt x="79" y="621"/>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8" name="Freeform 98"/>
              <p:cNvSpPr>
                <a:spLocks/>
              </p:cNvSpPr>
              <p:nvPr/>
            </p:nvSpPr>
            <p:spPr bwMode="auto">
              <a:xfrm>
                <a:off x="-7320204" y="3258980"/>
                <a:ext cx="1949450" cy="985838"/>
              </a:xfrm>
              <a:custGeom>
                <a:avLst/>
                <a:gdLst>
                  <a:gd name="T0" fmla="*/ 79 w 1228"/>
                  <a:gd name="T1" fmla="*/ 621 h 621"/>
                  <a:gd name="T2" fmla="*/ 1228 w 1228"/>
                  <a:gd name="T3" fmla="*/ 392 h 621"/>
                  <a:gd name="T4" fmla="*/ 1149 w 1228"/>
                  <a:gd name="T5" fmla="*/ 0 h 621"/>
                  <a:gd name="T6" fmla="*/ 0 w 1228"/>
                  <a:gd name="T7" fmla="*/ 229 h 621"/>
                  <a:gd name="T8" fmla="*/ 79 w 1228"/>
                  <a:gd name="T9" fmla="*/ 621 h 621"/>
                </a:gdLst>
                <a:ahLst/>
                <a:cxnLst>
                  <a:cxn ang="0">
                    <a:pos x="T0" y="T1"/>
                  </a:cxn>
                  <a:cxn ang="0">
                    <a:pos x="T2" y="T3"/>
                  </a:cxn>
                  <a:cxn ang="0">
                    <a:pos x="T4" y="T5"/>
                  </a:cxn>
                  <a:cxn ang="0">
                    <a:pos x="T6" y="T7"/>
                  </a:cxn>
                  <a:cxn ang="0">
                    <a:pos x="T8" y="T9"/>
                  </a:cxn>
                </a:cxnLst>
                <a:rect l="0" t="0" r="r" b="b"/>
                <a:pathLst>
                  <a:path w="1228" h="621">
                    <a:moveTo>
                      <a:pt x="79" y="621"/>
                    </a:moveTo>
                    <a:lnTo>
                      <a:pt x="1228" y="392"/>
                    </a:lnTo>
                    <a:lnTo>
                      <a:pt x="1149" y="0"/>
                    </a:lnTo>
                    <a:lnTo>
                      <a:pt x="0" y="229"/>
                    </a:lnTo>
                    <a:lnTo>
                      <a:pt x="79" y="6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49" name="Freeform 99"/>
              <p:cNvSpPr>
                <a:spLocks/>
              </p:cNvSpPr>
              <p:nvPr/>
            </p:nvSpPr>
            <p:spPr bwMode="auto">
              <a:xfrm>
                <a:off x="-5051667" y="2344580"/>
                <a:ext cx="1792288" cy="1935163"/>
              </a:xfrm>
              <a:custGeom>
                <a:avLst/>
                <a:gdLst>
                  <a:gd name="T0" fmla="*/ 51 w 927"/>
                  <a:gd name="T1" fmla="*/ 585 h 1004"/>
                  <a:gd name="T2" fmla="*/ 555 w 927"/>
                  <a:gd name="T3" fmla="*/ 959 h 1004"/>
                  <a:gd name="T4" fmla="*/ 877 w 927"/>
                  <a:gd name="T5" fmla="*/ 419 h 1004"/>
                  <a:gd name="T6" fmla="*/ 372 w 927"/>
                  <a:gd name="T7" fmla="*/ 46 h 1004"/>
                  <a:gd name="T8" fmla="*/ 51 w 927"/>
                  <a:gd name="T9" fmla="*/ 585 h 1004"/>
                </a:gdLst>
                <a:ahLst/>
                <a:cxnLst>
                  <a:cxn ang="0">
                    <a:pos x="T0" y="T1"/>
                  </a:cxn>
                  <a:cxn ang="0">
                    <a:pos x="T2" y="T3"/>
                  </a:cxn>
                  <a:cxn ang="0">
                    <a:pos x="T4" y="T5"/>
                  </a:cxn>
                  <a:cxn ang="0">
                    <a:pos x="T6" y="T7"/>
                  </a:cxn>
                  <a:cxn ang="0">
                    <a:pos x="T8" y="T9"/>
                  </a:cxn>
                </a:cxnLst>
                <a:rect l="0" t="0" r="r" b="b"/>
                <a:pathLst>
                  <a:path w="927" h="1004">
                    <a:moveTo>
                      <a:pt x="51" y="585"/>
                    </a:moveTo>
                    <a:cubicBezTo>
                      <a:pt x="101" y="837"/>
                      <a:pt x="327" y="1004"/>
                      <a:pt x="555" y="959"/>
                    </a:cubicBezTo>
                    <a:cubicBezTo>
                      <a:pt x="783" y="913"/>
                      <a:pt x="927" y="671"/>
                      <a:pt x="877" y="419"/>
                    </a:cubicBezTo>
                    <a:cubicBezTo>
                      <a:pt x="826" y="167"/>
                      <a:pt x="600" y="0"/>
                      <a:pt x="372" y="46"/>
                    </a:cubicBezTo>
                    <a:cubicBezTo>
                      <a:pt x="144" y="92"/>
                      <a:pt x="0" y="333"/>
                      <a:pt x="51" y="585"/>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p>
                <a:endParaRPr lang="en-US" sz="1350"/>
              </a:p>
            </p:txBody>
          </p:sp>
          <p:sp>
            <p:nvSpPr>
              <p:cNvPr id="450" name="Freeform 100"/>
              <p:cNvSpPr>
                <a:spLocks/>
              </p:cNvSpPr>
              <p:nvPr/>
            </p:nvSpPr>
            <p:spPr bwMode="auto">
              <a:xfrm>
                <a:off x="-4977054" y="2425542"/>
                <a:ext cx="1643063" cy="1774825"/>
              </a:xfrm>
              <a:custGeom>
                <a:avLst/>
                <a:gdLst>
                  <a:gd name="T0" fmla="*/ 46 w 850"/>
                  <a:gd name="T1" fmla="*/ 536 h 921"/>
                  <a:gd name="T2" fmla="*/ 509 w 850"/>
                  <a:gd name="T3" fmla="*/ 879 h 921"/>
                  <a:gd name="T4" fmla="*/ 803 w 850"/>
                  <a:gd name="T5" fmla="*/ 384 h 921"/>
                  <a:gd name="T6" fmla="*/ 341 w 850"/>
                  <a:gd name="T7" fmla="*/ 42 h 921"/>
                  <a:gd name="T8" fmla="*/ 46 w 850"/>
                  <a:gd name="T9" fmla="*/ 536 h 921"/>
                </a:gdLst>
                <a:ahLst/>
                <a:cxnLst>
                  <a:cxn ang="0">
                    <a:pos x="T0" y="T1"/>
                  </a:cxn>
                  <a:cxn ang="0">
                    <a:pos x="T2" y="T3"/>
                  </a:cxn>
                  <a:cxn ang="0">
                    <a:pos x="T4" y="T5"/>
                  </a:cxn>
                  <a:cxn ang="0">
                    <a:pos x="T6" y="T7"/>
                  </a:cxn>
                  <a:cxn ang="0">
                    <a:pos x="T8" y="T9"/>
                  </a:cxn>
                </a:cxnLst>
                <a:rect l="0" t="0" r="r" b="b"/>
                <a:pathLst>
                  <a:path w="850" h="921">
                    <a:moveTo>
                      <a:pt x="46" y="536"/>
                    </a:moveTo>
                    <a:cubicBezTo>
                      <a:pt x="92" y="767"/>
                      <a:pt x="300" y="921"/>
                      <a:pt x="509" y="879"/>
                    </a:cubicBezTo>
                    <a:cubicBezTo>
                      <a:pt x="718" y="837"/>
                      <a:pt x="850" y="615"/>
                      <a:pt x="803" y="384"/>
                    </a:cubicBezTo>
                    <a:cubicBezTo>
                      <a:pt x="757" y="153"/>
                      <a:pt x="550" y="0"/>
                      <a:pt x="341" y="42"/>
                    </a:cubicBezTo>
                    <a:cubicBezTo>
                      <a:pt x="131" y="84"/>
                      <a:pt x="0" y="305"/>
                      <a:pt x="46" y="536"/>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451" name="Freeform 101"/>
              <p:cNvSpPr>
                <a:spLocks/>
              </p:cNvSpPr>
              <p:nvPr/>
            </p:nvSpPr>
            <p:spPr bwMode="auto">
              <a:xfrm>
                <a:off x="-4940542" y="2466817"/>
                <a:ext cx="1568450" cy="1693863"/>
              </a:xfrm>
              <a:custGeom>
                <a:avLst/>
                <a:gdLst>
                  <a:gd name="T0" fmla="*/ 44 w 811"/>
                  <a:gd name="T1" fmla="*/ 512 h 879"/>
                  <a:gd name="T2" fmla="*/ 486 w 811"/>
                  <a:gd name="T3" fmla="*/ 839 h 879"/>
                  <a:gd name="T4" fmla="*/ 767 w 811"/>
                  <a:gd name="T5" fmla="*/ 367 h 879"/>
                  <a:gd name="T6" fmla="*/ 325 w 811"/>
                  <a:gd name="T7" fmla="*/ 40 h 879"/>
                  <a:gd name="T8" fmla="*/ 44 w 811"/>
                  <a:gd name="T9" fmla="*/ 512 h 879"/>
                </a:gdLst>
                <a:ahLst/>
                <a:cxnLst>
                  <a:cxn ang="0">
                    <a:pos x="T0" y="T1"/>
                  </a:cxn>
                  <a:cxn ang="0">
                    <a:pos x="T2" y="T3"/>
                  </a:cxn>
                  <a:cxn ang="0">
                    <a:pos x="T4" y="T5"/>
                  </a:cxn>
                  <a:cxn ang="0">
                    <a:pos x="T6" y="T7"/>
                  </a:cxn>
                  <a:cxn ang="0">
                    <a:pos x="T8" y="T9"/>
                  </a:cxn>
                </a:cxnLst>
                <a:rect l="0" t="0" r="r" b="b"/>
                <a:pathLst>
                  <a:path w="811" h="879">
                    <a:moveTo>
                      <a:pt x="44" y="512"/>
                    </a:moveTo>
                    <a:cubicBezTo>
                      <a:pt x="88" y="732"/>
                      <a:pt x="286" y="879"/>
                      <a:pt x="486" y="839"/>
                    </a:cubicBezTo>
                    <a:cubicBezTo>
                      <a:pt x="686" y="799"/>
                      <a:pt x="811" y="587"/>
                      <a:pt x="767" y="367"/>
                    </a:cubicBezTo>
                    <a:cubicBezTo>
                      <a:pt x="723" y="146"/>
                      <a:pt x="525" y="0"/>
                      <a:pt x="325" y="40"/>
                    </a:cubicBezTo>
                    <a:cubicBezTo>
                      <a:pt x="126" y="80"/>
                      <a:pt x="0" y="291"/>
                      <a:pt x="44" y="512"/>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452" name="Freeform 102"/>
              <p:cNvSpPr>
                <a:spLocks/>
              </p:cNvSpPr>
              <p:nvPr/>
            </p:nvSpPr>
            <p:spPr bwMode="auto">
              <a:xfrm>
                <a:off x="-4853229" y="2560480"/>
                <a:ext cx="1393825" cy="1503363"/>
              </a:xfrm>
              <a:custGeom>
                <a:avLst/>
                <a:gdLst>
                  <a:gd name="T0" fmla="*/ 40 w 721"/>
                  <a:gd name="T1" fmla="*/ 455 h 780"/>
                  <a:gd name="T2" fmla="*/ 432 w 721"/>
                  <a:gd name="T3" fmla="*/ 745 h 780"/>
                  <a:gd name="T4" fmla="*/ 681 w 721"/>
                  <a:gd name="T5" fmla="*/ 326 h 780"/>
                  <a:gd name="T6" fmla="*/ 289 w 721"/>
                  <a:gd name="T7" fmla="*/ 36 h 780"/>
                  <a:gd name="T8" fmla="*/ 40 w 721"/>
                  <a:gd name="T9" fmla="*/ 455 h 780"/>
                </a:gdLst>
                <a:ahLst/>
                <a:cxnLst>
                  <a:cxn ang="0">
                    <a:pos x="T0" y="T1"/>
                  </a:cxn>
                  <a:cxn ang="0">
                    <a:pos x="T2" y="T3"/>
                  </a:cxn>
                  <a:cxn ang="0">
                    <a:pos x="T4" y="T5"/>
                  </a:cxn>
                  <a:cxn ang="0">
                    <a:pos x="T6" y="T7"/>
                  </a:cxn>
                  <a:cxn ang="0">
                    <a:pos x="T8" y="T9"/>
                  </a:cxn>
                </a:cxnLst>
                <a:rect l="0" t="0" r="r" b="b"/>
                <a:pathLst>
                  <a:path w="721" h="780">
                    <a:moveTo>
                      <a:pt x="40" y="455"/>
                    </a:moveTo>
                    <a:cubicBezTo>
                      <a:pt x="79" y="650"/>
                      <a:pt x="255" y="780"/>
                      <a:pt x="432" y="745"/>
                    </a:cubicBezTo>
                    <a:cubicBezTo>
                      <a:pt x="609" y="709"/>
                      <a:pt x="721" y="522"/>
                      <a:pt x="681" y="326"/>
                    </a:cubicBezTo>
                    <a:cubicBezTo>
                      <a:pt x="642" y="130"/>
                      <a:pt x="467" y="0"/>
                      <a:pt x="289" y="36"/>
                    </a:cubicBezTo>
                    <a:cubicBezTo>
                      <a:pt x="112" y="71"/>
                      <a:pt x="0" y="259"/>
                      <a:pt x="40" y="455"/>
                    </a:cubicBezTo>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453" name="Freeform 103"/>
              <p:cNvSpPr>
                <a:spLocks/>
              </p:cNvSpPr>
              <p:nvPr/>
            </p:nvSpPr>
            <p:spPr bwMode="auto">
              <a:xfrm>
                <a:off x="-4437304" y="3008155"/>
                <a:ext cx="561975" cy="608013"/>
              </a:xfrm>
              <a:custGeom>
                <a:avLst/>
                <a:gdLst>
                  <a:gd name="T0" fmla="*/ 16 w 291"/>
                  <a:gd name="T1" fmla="*/ 184 h 316"/>
                  <a:gd name="T2" fmla="*/ 174 w 291"/>
                  <a:gd name="T3" fmla="*/ 302 h 316"/>
                  <a:gd name="T4" fmla="*/ 275 w 291"/>
                  <a:gd name="T5" fmla="*/ 132 h 316"/>
                  <a:gd name="T6" fmla="*/ 117 w 291"/>
                  <a:gd name="T7" fmla="*/ 15 h 316"/>
                  <a:gd name="T8" fmla="*/ 16 w 291"/>
                  <a:gd name="T9" fmla="*/ 184 h 316"/>
                </a:gdLst>
                <a:ahLst/>
                <a:cxnLst>
                  <a:cxn ang="0">
                    <a:pos x="T0" y="T1"/>
                  </a:cxn>
                  <a:cxn ang="0">
                    <a:pos x="T2" y="T3"/>
                  </a:cxn>
                  <a:cxn ang="0">
                    <a:pos x="T4" y="T5"/>
                  </a:cxn>
                  <a:cxn ang="0">
                    <a:pos x="T6" y="T7"/>
                  </a:cxn>
                  <a:cxn ang="0">
                    <a:pos x="T8" y="T9"/>
                  </a:cxn>
                </a:cxnLst>
                <a:rect l="0" t="0" r="r" b="b"/>
                <a:pathLst>
                  <a:path w="291" h="316">
                    <a:moveTo>
                      <a:pt x="16" y="184"/>
                    </a:moveTo>
                    <a:cubicBezTo>
                      <a:pt x="32" y="264"/>
                      <a:pt x="103" y="316"/>
                      <a:pt x="174" y="302"/>
                    </a:cubicBezTo>
                    <a:cubicBezTo>
                      <a:pt x="246" y="287"/>
                      <a:pt x="291" y="211"/>
                      <a:pt x="275" y="132"/>
                    </a:cubicBezTo>
                    <a:cubicBezTo>
                      <a:pt x="260" y="53"/>
                      <a:pt x="189" y="0"/>
                      <a:pt x="117" y="15"/>
                    </a:cubicBezTo>
                    <a:cubicBezTo>
                      <a:pt x="45" y="29"/>
                      <a:pt x="0" y="105"/>
                      <a:pt x="16" y="184"/>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4" name="Freeform 104"/>
              <p:cNvSpPr>
                <a:spLocks/>
              </p:cNvSpPr>
              <p:nvPr/>
            </p:nvSpPr>
            <p:spPr bwMode="auto">
              <a:xfrm>
                <a:off x="-4897679" y="3670142"/>
                <a:ext cx="1066800" cy="549275"/>
              </a:xfrm>
              <a:custGeom>
                <a:avLst/>
                <a:gdLst>
                  <a:gd name="T0" fmla="*/ 3 w 552"/>
                  <a:gd name="T1" fmla="*/ 0 h 285"/>
                  <a:gd name="T2" fmla="*/ 0 w 552"/>
                  <a:gd name="T3" fmla="*/ 0 h 285"/>
                  <a:gd name="T4" fmla="*/ 400 w 552"/>
                  <a:gd name="T5" fmla="*/ 285 h 285"/>
                  <a:gd name="T6" fmla="*/ 475 w 552"/>
                  <a:gd name="T7" fmla="*/ 278 h 285"/>
                  <a:gd name="T8" fmla="*/ 552 w 552"/>
                  <a:gd name="T9" fmla="*/ 254 h 285"/>
                  <a:gd name="T10" fmla="*/ 529 w 552"/>
                  <a:gd name="T11" fmla="*/ 256 h 285"/>
                  <a:gd name="T12" fmla="*/ 475 w 552"/>
                  <a:gd name="T13" fmla="*/ 271 h 285"/>
                  <a:gd name="T14" fmla="*/ 399 w 552"/>
                  <a:gd name="T15" fmla="*/ 278 h 285"/>
                  <a:gd name="T16" fmla="*/ 3 w 552"/>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 h="285">
                    <a:moveTo>
                      <a:pt x="3" y="0"/>
                    </a:moveTo>
                    <a:cubicBezTo>
                      <a:pt x="0" y="0"/>
                      <a:pt x="0" y="0"/>
                      <a:pt x="0" y="0"/>
                    </a:cubicBezTo>
                    <a:cubicBezTo>
                      <a:pt x="71" y="172"/>
                      <a:pt x="229" y="285"/>
                      <a:pt x="400" y="285"/>
                    </a:cubicBezTo>
                    <a:cubicBezTo>
                      <a:pt x="425" y="285"/>
                      <a:pt x="450" y="283"/>
                      <a:pt x="475" y="278"/>
                    </a:cubicBezTo>
                    <a:cubicBezTo>
                      <a:pt x="502" y="272"/>
                      <a:pt x="528" y="264"/>
                      <a:pt x="552" y="254"/>
                    </a:cubicBezTo>
                    <a:cubicBezTo>
                      <a:pt x="545" y="255"/>
                      <a:pt x="537" y="255"/>
                      <a:pt x="529" y="256"/>
                    </a:cubicBezTo>
                    <a:cubicBezTo>
                      <a:pt x="512" y="262"/>
                      <a:pt x="494" y="267"/>
                      <a:pt x="475" y="271"/>
                    </a:cubicBezTo>
                    <a:cubicBezTo>
                      <a:pt x="450" y="276"/>
                      <a:pt x="425" y="278"/>
                      <a:pt x="399" y="278"/>
                    </a:cubicBezTo>
                    <a:cubicBezTo>
                      <a:pt x="231" y="278"/>
                      <a:pt x="75" y="168"/>
                      <a:pt x="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5" name="Freeform 105"/>
              <p:cNvSpPr>
                <a:spLocks/>
              </p:cNvSpPr>
              <p:nvPr/>
            </p:nvSpPr>
            <p:spPr bwMode="auto">
              <a:xfrm>
                <a:off x="-4972292" y="3300255"/>
                <a:ext cx="80963" cy="369888"/>
              </a:xfrm>
              <a:custGeom>
                <a:avLst/>
                <a:gdLst>
                  <a:gd name="T0" fmla="*/ 0 w 42"/>
                  <a:gd name="T1" fmla="*/ 0 h 192"/>
                  <a:gd name="T2" fmla="*/ 10 w 42"/>
                  <a:gd name="T3" fmla="*/ 96 h 192"/>
                  <a:gd name="T4" fmla="*/ 39 w 42"/>
                  <a:gd name="T5" fmla="*/ 192 h 192"/>
                  <a:gd name="T6" fmla="*/ 42 w 42"/>
                  <a:gd name="T7" fmla="*/ 192 h 192"/>
                  <a:gd name="T8" fmla="*/ 10 w 42"/>
                  <a:gd name="T9" fmla="*/ 89 h 192"/>
                  <a:gd name="T10" fmla="*/ 0 w 42"/>
                  <a:gd name="T11" fmla="*/ 0 h 192"/>
                </a:gdLst>
                <a:ahLst/>
                <a:cxnLst>
                  <a:cxn ang="0">
                    <a:pos x="T0" y="T1"/>
                  </a:cxn>
                  <a:cxn ang="0">
                    <a:pos x="T2" y="T3"/>
                  </a:cxn>
                  <a:cxn ang="0">
                    <a:pos x="T4" y="T5"/>
                  </a:cxn>
                  <a:cxn ang="0">
                    <a:pos x="T6" y="T7"/>
                  </a:cxn>
                  <a:cxn ang="0">
                    <a:pos x="T8" y="T9"/>
                  </a:cxn>
                  <a:cxn ang="0">
                    <a:pos x="T10" y="T11"/>
                  </a:cxn>
                </a:cxnLst>
                <a:rect l="0" t="0" r="r" b="b"/>
                <a:pathLst>
                  <a:path w="42" h="192">
                    <a:moveTo>
                      <a:pt x="0" y="0"/>
                    </a:moveTo>
                    <a:cubicBezTo>
                      <a:pt x="0" y="32"/>
                      <a:pt x="3" y="64"/>
                      <a:pt x="10" y="96"/>
                    </a:cubicBezTo>
                    <a:cubicBezTo>
                      <a:pt x="17" y="130"/>
                      <a:pt x="26" y="162"/>
                      <a:pt x="39" y="192"/>
                    </a:cubicBezTo>
                    <a:cubicBezTo>
                      <a:pt x="42" y="192"/>
                      <a:pt x="42" y="192"/>
                      <a:pt x="42" y="192"/>
                    </a:cubicBezTo>
                    <a:cubicBezTo>
                      <a:pt x="28" y="159"/>
                      <a:pt x="17" y="125"/>
                      <a:pt x="10" y="89"/>
                    </a:cubicBezTo>
                    <a:cubicBezTo>
                      <a:pt x="4" y="59"/>
                      <a:pt x="0" y="29"/>
                      <a:pt x="0"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6" name="Freeform 106"/>
              <p:cNvSpPr>
                <a:spLocks/>
              </p:cNvSpPr>
              <p:nvPr/>
            </p:nvSpPr>
            <p:spPr bwMode="auto">
              <a:xfrm>
                <a:off x="-3875329" y="3755867"/>
                <a:ext cx="450850" cy="407988"/>
              </a:xfrm>
              <a:custGeom>
                <a:avLst/>
                <a:gdLst>
                  <a:gd name="T0" fmla="*/ 233 w 233"/>
                  <a:gd name="T1" fmla="*/ 0 h 212"/>
                  <a:gd name="T2" fmla="*/ 229 w 233"/>
                  <a:gd name="T3" fmla="*/ 1 h 212"/>
                  <a:gd name="T4" fmla="*/ 0 w 233"/>
                  <a:gd name="T5" fmla="*/ 212 h 212"/>
                  <a:gd name="T6" fmla="*/ 23 w 233"/>
                  <a:gd name="T7" fmla="*/ 210 h 212"/>
                  <a:gd name="T8" fmla="*/ 233 w 233"/>
                  <a:gd name="T9" fmla="*/ 0 h 212"/>
                </a:gdLst>
                <a:ahLst/>
                <a:cxnLst>
                  <a:cxn ang="0">
                    <a:pos x="T0" y="T1"/>
                  </a:cxn>
                  <a:cxn ang="0">
                    <a:pos x="T2" y="T3"/>
                  </a:cxn>
                  <a:cxn ang="0">
                    <a:pos x="T4" y="T5"/>
                  </a:cxn>
                  <a:cxn ang="0">
                    <a:pos x="T6" y="T7"/>
                  </a:cxn>
                  <a:cxn ang="0">
                    <a:pos x="T8" y="T9"/>
                  </a:cxn>
                </a:cxnLst>
                <a:rect l="0" t="0" r="r" b="b"/>
                <a:pathLst>
                  <a:path w="233" h="212">
                    <a:moveTo>
                      <a:pt x="233" y="0"/>
                    </a:moveTo>
                    <a:cubicBezTo>
                      <a:pt x="232" y="0"/>
                      <a:pt x="231" y="1"/>
                      <a:pt x="229" y="1"/>
                    </a:cubicBezTo>
                    <a:cubicBezTo>
                      <a:pt x="182" y="99"/>
                      <a:pt x="101" y="175"/>
                      <a:pt x="0" y="212"/>
                    </a:cubicBezTo>
                    <a:cubicBezTo>
                      <a:pt x="8" y="211"/>
                      <a:pt x="16" y="211"/>
                      <a:pt x="23" y="210"/>
                    </a:cubicBezTo>
                    <a:cubicBezTo>
                      <a:pt x="117" y="169"/>
                      <a:pt x="190" y="94"/>
                      <a:pt x="233"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57" name="Freeform 107"/>
              <p:cNvSpPr>
                <a:spLocks/>
              </p:cNvSpPr>
              <p:nvPr/>
            </p:nvSpPr>
            <p:spPr bwMode="auto">
              <a:xfrm>
                <a:off x="-4977054" y="2476342"/>
                <a:ext cx="1544638" cy="1730375"/>
              </a:xfrm>
              <a:custGeom>
                <a:avLst/>
                <a:gdLst>
                  <a:gd name="T0" fmla="*/ 280 w 799"/>
                  <a:gd name="T1" fmla="*/ 0 h 898"/>
                  <a:gd name="T2" fmla="*/ 2 w 799"/>
                  <a:gd name="T3" fmla="*/ 428 h 898"/>
                  <a:gd name="T4" fmla="*/ 12 w 799"/>
                  <a:gd name="T5" fmla="*/ 517 h 898"/>
                  <a:gd name="T6" fmla="*/ 44 w 799"/>
                  <a:gd name="T7" fmla="*/ 620 h 898"/>
                  <a:gd name="T8" fmla="*/ 440 w 799"/>
                  <a:gd name="T9" fmla="*/ 898 h 898"/>
                  <a:gd name="T10" fmla="*/ 516 w 799"/>
                  <a:gd name="T11" fmla="*/ 891 h 898"/>
                  <a:gd name="T12" fmla="*/ 570 w 799"/>
                  <a:gd name="T13" fmla="*/ 876 h 898"/>
                  <a:gd name="T14" fmla="*/ 799 w 799"/>
                  <a:gd name="T15" fmla="*/ 665 h 898"/>
                  <a:gd name="T16" fmla="*/ 750 w 799"/>
                  <a:gd name="T17" fmla="*/ 679 h 898"/>
                  <a:gd name="T18" fmla="*/ 509 w 799"/>
                  <a:gd name="T19" fmla="*/ 853 h 898"/>
                  <a:gd name="T20" fmla="*/ 439 w 799"/>
                  <a:gd name="T21" fmla="*/ 860 h 898"/>
                  <a:gd name="T22" fmla="*/ 46 w 799"/>
                  <a:gd name="T23" fmla="*/ 510 h 898"/>
                  <a:gd name="T24" fmla="*/ 263 w 799"/>
                  <a:gd name="T25" fmla="*/ 41 h 898"/>
                  <a:gd name="T26" fmla="*/ 280 w 799"/>
                  <a:gd name="T27" fmla="*/ 0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9" h="898">
                    <a:moveTo>
                      <a:pt x="280" y="0"/>
                    </a:moveTo>
                    <a:cubicBezTo>
                      <a:pt x="111" y="60"/>
                      <a:pt x="0" y="233"/>
                      <a:pt x="2" y="428"/>
                    </a:cubicBezTo>
                    <a:cubicBezTo>
                      <a:pt x="2" y="457"/>
                      <a:pt x="6" y="487"/>
                      <a:pt x="12" y="517"/>
                    </a:cubicBezTo>
                    <a:cubicBezTo>
                      <a:pt x="19" y="553"/>
                      <a:pt x="30" y="587"/>
                      <a:pt x="44" y="620"/>
                    </a:cubicBezTo>
                    <a:cubicBezTo>
                      <a:pt x="116" y="788"/>
                      <a:pt x="272" y="898"/>
                      <a:pt x="440" y="898"/>
                    </a:cubicBezTo>
                    <a:cubicBezTo>
                      <a:pt x="466" y="898"/>
                      <a:pt x="491" y="896"/>
                      <a:pt x="516" y="891"/>
                    </a:cubicBezTo>
                    <a:cubicBezTo>
                      <a:pt x="535" y="887"/>
                      <a:pt x="553" y="882"/>
                      <a:pt x="570" y="876"/>
                    </a:cubicBezTo>
                    <a:cubicBezTo>
                      <a:pt x="671" y="839"/>
                      <a:pt x="752" y="763"/>
                      <a:pt x="799" y="665"/>
                    </a:cubicBezTo>
                    <a:cubicBezTo>
                      <a:pt x="783" y="671"/>
                      <a:pt x="767" y="675"/>
                      <a:pt x="750" y="679"/>
                    </a:cubicBezTo>
                    <a:cubicBezTo>
                      <a:pt x="697" y="767"/>
                      <a:pt x="612" y="832"/>
                      <a:pt x="509" y="853"/>
                    </a:cubicBezTo>
                    <a:cubicBezTo>
                      <a:pt x="485" y="857"/>
                      <a:pt x="462" y="860"/>
                      <a:pt x="439" y="860"/>
                    </a:cubicBezTo>
                    <a:cubicBezTo>
                      <a:pt x="255" y="860"/>
                      <a:pt x="87" y="716"/>
                      <a:pt x="46" y="510"/>
                    </a:cubicBezTo>
                    <a:cubicBezTo>
                      <a:pt x="6" y="309"/>
                      <a:pt x="100" y="116"/>
                      <a:pt x="263" y="41"/>
                    </a:cubicBezTo>
                    <a:cubicBezTo>
                      <a:pt x="268" y="27"/>
                      <a:pt x="273" y="13"/>
                      <a:pt x="280" y="0"/>
                    </a:cubicBezTo>
                  </a:path>
                </a:pathLst>
              </a:custGeom>
              <a:solidFill>
                <a:srgbClr val="9698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0000" lnSpcReduction="20000"/>
              </a:bodyPr>
              <a:lstStyle/>
              <a:p>
                <a:endParaRPr lang="en-US" sz="1350"/>
              </a:p>
            </p:txBody>
          </p:sp>
          <p:sp>
            <p:nvSpPr>
              <p:cNvPr id="458" name="Freeform 108"/>
              <p:cNvSpPr>
                <a:spLocks/>
              </p:cNvSpPr>
              <p:nvPr/>
            </p:nvSpPr>
            <p:spPr bwMode="auto">
              <a:xfrm>
                <a:off x="-4964354" y="2555717"/>
                <a:ext cx="1438275" cy="1577975"/>
              </a:xfrm>
              <a:custGeom>
                <a:avLst/>
                <a:gdLst>
                  <a:gd name="T0" fmla="*/ 257 w 744"/>
                  <a:gd name="T1" fmla="*/ 0 h 819"/>
                  <a:gd name="T2" fmla="*/ 40 w 744"/>
                  <a:gd name="T3" fmla="*/ 469 h 819"/>
                  <a:gd name="T4" fmla="*/ 433 w 744"/>
                  <a:gd name="T5" fmla="*/ 819 h 819"/>
                  <a:gd name="T6" fmla="*/ 503 w 744"/>
                  <a:gd name="T7" fmla="*/ 812 h 819"/>
                  <a:gd name="T8" fmla="*/ 744 w 744"/>
                  <a:gd name="T9" fmla="*/ 638 h 819"/>
                  <a:gd name="T10" fmla="*/ 744 w 744"/>
                  <a:gd name="T11" fmla="*/ 638 h 819"/>
                  <a:gd name="T12" fmla="*/ 720 w 744"/>
                  <a:gd name="T13" fmla="*/ 642 h 819"/>
                  <a:gd name="T14" fmla="*/ 499 w 744"/>
                  <a:gd name="T15" fmla="*/ 793 h 819"/>
                  <a:gd name="T16" fmla="*/ 432 w 744"/>
                  <a:gd name="T17" fmla="*/ 799 h 819"/>
                  <a:gd name="T18" fmla="*/ 57 w 744"/>
                  <a:gd name="T19" fmla="*/ 466 h 819"/>
                  <a:gd name="T20" fmla="*/ 249 w 744"/>
                  <a:gd name="T21" fmla="*/ 25 h 819"/>
                  <a:gd name="T22" fmla="*/ 257 w 744"/>
                  <a:gd name="T23"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4" h="819">
                    <a:moveTo>
                      <a:pt x="257" y="0"/>
                    </a:moveTo>
                    <a:cubicBezTo>
                      <a:pt x="94" y="75"/>
                      <a:pt x="0" y="268"/>
                      <a:pt x="40" y="469"/>
                    </a:cubicBezTo>
                    <a:cubicBezTo>
                      <a:pt x="81" y="675"/>
                      <a:pt x="249" y="819"/>
                      <a:pt x="433" y="819"/>
                    </a:cubicBezTo>
                    <a:cubicBezTo>
                      <a:pt x="456" y="819"/>
                      <a:pt x="479" y="816"/>
                      <a:pt x="503" y="812"/>
                    </a:cubicBezTo>
                    <a:cubicBezTo>
                      <a:pt x="606" y="791"/>
                      <a:pt x="691" y="726"/>
                      <a:pt x="744" y="638"/>
                    </a:cubicBezTo>
                    <a:cubicBezTo>
                      <a:pt x="744" y="638"/>
                      <a:pt x="744" y="638"/>
                      <a:pt x="744" y="638"/>
                    </a:cubicBezTo>
                    <a:cubicBezTo>
                      <a:pt x="736" y="639"/>
                      <a:pt x="728" y="641"/>
                      <a:pt x="720" y="642"/>
                    </a:cubicBezTo>
                    <a:cubicBezTo>
                      <a:pt x="669" y="718"/>
                      <a:pt x="592" y="774"/>
                      <a:pt x="499" y="793"/>
                    </a:cubicBezTo>
                    <a:cubicBezTo>
                      <a:pt x="477" y="797"/>
                      <a:pt x="454" y="799"/>
                      <a:pt x="432" y="799"/>
                    </a:cubicBezTo>
                    <a:cubicBezTo>
                      <a:pt x="257" y="799"/>
                      <a:pt x="97" y="662"/>
                      <a:pt x="57" y="466"/>
                    </a:cubicBezTo>
                    <a:cubicBezTo>
                      <a:pt x="20" y="280"/>
                      <a:pt x="103" y="102"/>
                      <a:pt x="249" y="25"/>
                    </a:cubicBezTo>
                    <a:cubicBezTo>
                      <a:pt x="251" y="17"/>
                      <a:pt x="254" y="8"/>
                      <a:pt x="257" y="0"/>
                    </a:cubicBezTo>
                  </a:path>
                </a:pathLst>
              </a:custGeom>
              <a:solidFill>
                <a:srgbClr val="BCB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62500" lnSpcReduction="20000"/>
              </a:bodyPr>
              <a:lstStyle/>
              <a:p>
                <a:endParaRPr lang="en-US" sz="1350"/>
              </a:p>
            </p:txBody>
          </p:sp>
          <p:sp>
            <p:nvSpPr>
              <p:cNvPr id="459" name="Freeform 109"/>
              <p:cNvSpPr>
                <a:spLocks/>
              </p:cNvSpPr>
              <p:nvPr/>
            </p:nvSpPr>
            <p:spPr bwMode="auto">
              <a:xfrm>
                <a:off x="-4926254" y="2603342"/>
                <a:ext cx="1352550" cy="1490663"/>
              </a:xfrm>
              <a:custGeom>
                <a:avLst/>
                <a:gdLst>
                  <a:gd name="T0" fmla="*/ 229 w 700"/>
                  <a:gd name="T1" fmla="*/ 0 h 774"/>
                  <a:gd name="T2" fmla="*/ 37 w 700"/>
                  <a:gd name="T3" fmla="*/ 441 h 774"/>
                  <a:gd name="T4" fmla="*/ 412 w 700"/>
                  <a:gd name="T5" fmla="*/ 774 h 774"/>
                  <a:gd name="T6" fmla="*/ 479 w 700"/>
                  <a:gd name="T7" fmla="*/ 768 h 774"/>
                  <a:gd name="T8" fmla="*/ 700 w 700"/>
                  <a:gd name="T9" fmla="*/ 617 h 774"/>
                  <a:gd name="T10" fmla="*/ 648 w 700"/>
                  <a:gd name="T11" fmla="*/ 620 h 774"/>
                  <a:gd name="T12" fmla="*/ 642 w 700"/>
                  <a:gd name="T13" fmla="*/ 620 h 774"/>
                  <a:gd name="T14" fmla="*/ 470 w 700"/>
                  <a:gd name="T15" fmla="*/ 723 h 774"/>
                  <a:gd name="T16" fmla="*/ 411 w 700"/>
                  <a:gd name="T17" fmla="*/ 729 h 774"/>
                  <a:gd name="T18" fmla="*/ 78 w 700"/>
                  <a:gd name="T19" fmla="*/ 433 h 774"/>
                  <a:gd name="T20" fmla="*/ 215 w 700"/>
                  <a:gd name="T21" fmla="*/ 62 h 774"/>
                  <a:gd name="T22" fmla="*/ 229 w 700"/>
                  <a:gd name="T23"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0" h="774">
                    <a:moveTo>
                      <a:pt x="229" y="0"/>
                    </a:moveTo>
                    <a:cubicBezTo>
                      <a:pt x="83" y="77"/>
                      <a:pt x="0" y="255"/>
                      <a:pt x="37" y="441"/>
                    </a:cubicBezTo>
                    <a:cubicBezTo>
                      <a:pt x="77" y="637"/>
                      <a:pt x="237" y="774"/>
                      <a:pt x="412" y="774"/>
                    </a:cubicBezTo>
                    <a:cubicBezTo>
                      <a:pt x="434" y="774"/>
                      <a:pt x="457" y="772"/>
                      <a:pt x="479" y="768"/>
                    </a:cubicBezTo>
                    <a:cubicBezTo>
                      <a:pt x="572" y="749"/>
                      <a:pt x="649" y="693"/>
                      <a:pt x="700" y="617"/>
                    </a:cubicBezTo>
                    <a:cubicBezTo>
                      <a:pt x="683" y="619"/>
                      <a:pt x="665" y="620"/>
                      <a:pt x="648" y="620"/>
                    </a:cubicBezTo>
                    <a:cubicBezTo>
                      <a:pt x="646" y="620"/>
                      <a:pt x="644" y="620"/>
                      <a:pt x="642" y="620"/>
                    </a:cubicBezTo>
                    <a:cubicBezTo>
                      <a:pt x="598" y="672"/>
                      <a:pt x="539" y="709"/>
                      <a:pt x="470" y="723"/>
                    </a:cubicBezTo>
                    <a:cubicBezTo>
                      <a:pt x="450" y="727"/>
                      <a:pt x="430" y="729"/>
                      <a:pt x="411" y="729"/>
                    </a:cubicBezTo>
                    <a:cubicBezTo>
                      <a:pt x="255" y="729"/>
                      <a:pt x="113" y="607"/>
                      <a:pt x="78" y="433"/>
                    </a:cubicBezTo>
                    <a:cubicBezTo>
                      <a:pt x="48" y="283"/>
                      <a:pt x="106" y="137"/>
                      <a:pt x="215" y="62"/>
                    </a:cubicBezTo>
                    <a:cubicBezTo>
                      <a:pt x="218" y="41"/>
                      <a:pt x="223" y="20"/>
                      <a:pt x="229"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sp>
            <p:nvSpPr>
              <p:cNvPr id="460" name="Freeform 110"/>
              <p:cNvSpPr>
                <a:spLocks/>
              </p:cNvSpPr>
              <p:nvPr/>
            </p:nvSpPr>
            <p:spPr bwMode="auto">
              <a:xfrm>
                <a:off x="-4834179" y="2722405"/>
                <a:ext cx="1149350" cy="1285875"/>
              </a:xfrm>
              <a:custGeom>
                <a:avLst/>
                <a:gdLst>
                  <a:gd name="T0" fmla="*/ 167 w 594"/>
                  <a:gd name="T1" fmla="*/ 0 h 667"/>
                  <a:gd name="T2" fmla="*/ 30 w 594"/>
                  <a:gd name="T3" fmla="*/ 371 h 667"/>
                  <a:gd name="T4" fmla="*/ 363 w 594"/>
                  <a:gd name="T5" fmla="*/ 667 h 667"/>
                  <a:gd name="T6" fmla="*/ 422 w 594"/>
                  <a:gd name="T7" fmla="*/ 661 h 667"/>
                  <a:gd name="T8" fmla="*/ 594 w 594"/>
                  <a:gd name="T9" fmla="*/ 558 h 667"/>
                  <a:gd name="T10" fmla="*/ 323 w 594"/>
                  <a:gd name="T11" fmla="*/ 448 h 667"/>
                  <a:gd name="T12" fmla="*/ 221 w 594"/>
                  <a:gd name="T13" fmla="*/ 332 h 667"/>
                  <a:gd name="T14" fmla="*/ 218 w 594"/>
                  <a:gd name="T15" fmla="*/ 311 h 667"/>
                  <a:gd name="T16" fmla="*/ 171 w 594"/>
                  <a:gd name="T17" fmla="*/ 177 h 667"/>
                  <a:gd name="T18" fmla="*/ 167 w 594"/>
                  <a:gd name="T19" fmla="*/ 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4" h="667">
                    <a:moveTo>
                      <a:pt x="167" y="0"/>
                    </a:moveTo>
                    <a:cubicBezTo>
                      <a:pt x="58" y="75"/>
                      <a:pt x="0" y="221"/>
                      <a:pt x="30" y="371"/>
                    </a:cubicBezTo>
                    <a:cubicBezTo>
                      <a:pt x="65" y="545"/>
                      <a:pt x="207" y="667"/>
                      <a:pt x="363" y="667"/>
                    </a:cubicBezTo>
                    <a:cubicBezTo>
                      <a:pt x="382" y="667"/>
                      <a:pt x="402" y="665"/>
                      <a:pt x="422" y="661"/>
                    </a:cubicBezTo>
                    <a:cubicBezTo>
                      <a:pt x="491" y="647"/>
                      <a:pt x="550" y="610"/>
                      <a:pt x="594" y="558"/>
                    </a:cubicBezTo>
                    <a:cubicBezTo>
                      <a:pt x="494" y="557"/>
                      <a:pt x="398" y="516"/>
                      <a:pt x="323" y="448"/>
                    </a:cubicBezTo>
                    <a:cubicBezTo>
                      <a:pt x="273" y="434"/>
                      <a:pt x="232" y="390"/>
                      <a:pt x="221" y="332"/>
                    </a:cubicBezTo>
                    <a:cubicBezTo>
                      <a:pt x="219" y="325"/>
                      <a:pt x="218" y="318"/>
                      <a:pt x="218" y="311"/>
                    </a:cubicBezTo>
                    <a:cubicBezTo>
                      <a:pt x="197" y="270"/>
                      <a:pt x="181" y="225"/>
                      <a:pt x="171" y="177"/>
                    </a:cubicBezTo>
                    <a:cubicBezTo>
                      <a:pt x="159" y="117"/>
                      <a:pt x="158" y="57"/>
                      <a:pt x="167" y="0"/>
                    </a:cubicBezTo>
                  </a:path>
                </a:pathLst>
              </a:custGeom>
              <a:solidFill>
                <a:srgbClr val="DE84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sp>
            <p:nvSpPr>
              <p:cNvPr id="461" name="Freeform 111"/>
              <p:cNvSpPr>
                <a:spLocks/>
              </p:cNvSpPr>
              <p:nvPr/>
            </p:nvSpPr>
            <p:spPr bwMode="auto">
              <a:xfrm>
                <a:off x="-4411904" y="3322480"/>
                <a:ext cx="203200" cy="263525"/>
              </a:xfrm>
              <a:custGeom>
                <a:avLst/>
                <a:gdLst>
                  <a:gd name="T0" fmla="*/ 0 w 105"/>
                  <a:gd name="T1" fmla="*/ 0 h 137"/>
                  <a:gd name="T2" fmla="*/ 3 w 105"/>
                  <a:gd name="T3" fmla="*/ 21 h 137"/>
                  <a:gd name="T4" fmla="*/ 105 w 105"/>
                  <a:gd name="T5" fmla="*/ 137 h 137"/>
                  <a:gd name="T6" fmla="*/ 0 w 105"/>
                  <a:gd name="T7" fmla="*/ 0 h 137"/>
                </a:gdLst>
                <a:ahLst/>
                <a:cxnLst>
                  <a:cxn ang="0">
                    <a:pos x="T0" y="T1"/>
                  </a:cxn>
                  <a:cxn ang="0">
                    <a:pos x="T2" y="T3"/>
                  </a:cxn>
                  <a:cxn ang="0">
                    <a:pos x="T4" y="T5"/>
                  </a:cxn>
                  <a:cxn ang="0">
                    <a:pos x="T6" y="T7"/>
                  </a:cxn>
                </a:cxnLst>
                <a:rect l="0" t="0" r="r" b="b"/>
                <a:pathLst>
                  <a:path w="105" h="137">
                    <a:moveTo>
                      <a:pt x="0" y="0"/>
                    </a:moveTo>
                    <a:cubicBezTo>
                      <a:pt x="0" y="7"/>
                      <a:pt x="1" y="14"/>
                      <a:pt x="3" y="21"/>
                    </a:cubicBezTo>
                    <a:cubicBezTo>
                      <a:pt x="14" y="79"/>
                      <a:pt x="55" y="123"/>
                      <a:pt x="105" y="137"/>
                    </a:cubicBezTo>
                    <a:cubicBezTo>
                      <a:pt x="63" y="99"/>
                      <a:pt x="27" y="53"/>
                      <a:pt x="0" y="0"/>
                    </a:cubicBezTo>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62" name="Freeform 112"/>
              <p:cNvSpPr>
                <a:spLocks/>
              </p:cNvSpPr>
              <p:nvPr/>
            </p:nvSpPr>
            <p:spPr bwMode="auto">
              <a:xfrm>
                <a:off x="-7320204" y="3622517"/>
                <a:ext cx="1949450" cy="622300"/>
              </a:xfrm>
              <a:custGeom>
                <a:avLst/>
                <a:gdLst>
                  <a:gd name="T0" fmla="*/ 0 w 1228"/>
                  <a:gd name="T1" fmla="*/ 0 h 392"/>
                  <a:gd name="T2" fmla="*/ 0 w 1228"/>
                  <a:gd name="T3" fmla="*/ 0 h 392"/>
                  <a:gd name="T4" fmla="*/ 79 w 1228"/>
                  <a:gd name="T5" fmla="*/ 392 h 392"/>
                  <a:gd name="T6" fmla="*/ 1228 w 1228"/>
                  <a:gd name="T7" fmla="*/ 163 h 392"/>
                  <a:gd name="T8" fmla="*/ 0 w 1228"/>
                  <a:gd name="T9" fmla="*/ 0 h 392"/>
                </a:gdLst>
                <a:ahLst/>
                <a:cxnLst>
                  <a:cxn ang="0">
                    <a:pos x="T0" y="T1"/>
                  </a:cxn>
                  <a:cxn ang="0">
                    <a:pos x="T2" y="T3"/>
                  </a:cxn>
                  <a:cxn ang="0">
                    <a:pos x="T4" y="T5"/>
                  </a:cxn>
                  <a:cxn ang="0">
                    <a:pos x="T6" y="T7"/>
                  </a:cxn>
                  <a:cxn ang="0">
                    <a:pos x="T8" y="T9"/>
                  </a:cxn>
                </a:cxnLst>
                <a:rect l="0" t="0" r="r" b="b"/>
                <a:pathLst>
                  <a:path w="1228" h="392">
                    <a:moveTo>
                      <a:pt x="0" y="0"/>
                    </a:moveTo>
                    <a:lnTo>
                      <a:pt x="0" y="0"/>
                    </a:lnTo>
                    <a:lnTo>
                      <a:pt x="79" y="392"/>
                    </a:lnTo>
                    <a:lnTo>
                      <a:pt x="1228" y="163"/>
                    </a:lnTo>
                    <a:lnTo>
                      <a:pt x="0" y="0"/>
                    </a:lnTo>
                    <a:close/>
                  </a:path>
                </a:pathLst>
              </a:custGeom>
              <a:solidFill>
                <a:srgbClr val="D8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63" name="Freeform 113"/>
              <p:cNvSpPr>
                <a:spLocks/>
              </p:cNvSpPr>
              <p:nvPr/>
            </p:nvSpPr>
            <p:spPr bwMode="auto">
              <a:xfrm>
                <a:off x="-7320204" y="3622517"/>
                <a:ext cx="1949450" cy="622300"/>
              </a:xfrm>
              <a:custGeom>
                <a:avLst/>
                <a:gdLst>
                  <a:gd name="T0" fmla="*/ 0 w 1228"/>
                  <a:gd name="T1" fmla="*/ 0 h 392"/>
                  <a:gd name="T2" fmla="*/ 0 w 1228"/>
                  <a:gd name="T3" fmla="*/ 0 h 392"/>
                  <a:gd name="T4" fmla="*/ 79 w 1228"/>
                  <a:gd name="T5" fmla="*/ 392 h 392"/>
                  <a:gd name="T6" fmla="*/ 1228 w 1228"/>
                  <a:gd name="T7" fmla="*/ 163 h 392"/>
                  <a:gd name="T8" fmla="*/ 0 w 1228"/>
                  <a:gd name="T9" fmla="*/ 0 h 392"/>
                </a:gdLst>
                <a:ahLst/>
                <a:cxnLst>
                  <a:cxn ang="0">
                    <a:pos x="T0" y="T1"/>
                  </a:cxn>
                  <a:cxn ang="0">
                    <a:pos x="T2" y="T3"/>
                  </a:cxn>
                  <a:cxn ang="0">
                    <a:pos x="T4" y="T5"/>
                  </a:cxn>
                  <a:cxn ang="0">
                    <a:pos x="T6" y="T7"/>
                  </a:cxn>
                  <a:cxn ang="0">
                    <a:pos x="T8" y="T9"/>
                  </a:cxn>
                </a:cxnLst>
                <a:rect l="0" t="0" r="r" b="b"/>
                <a:pathLst>
                  <a:path w="1228" h="392">
                    <a:moveTo>
                      <a:pt x="0" y="0"/>
                    </a:moveTo>
                    <a:lnTo>
                      <a:pt x="0" y="0"/>
                    </a:lnTo>
                    <a:lnTo>
                      <a:pt x="79" y="392"/>
                    </a:lnTo>
                    <a:lnTo>
                      <a:pt x="1228" y="16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11" name="Group 10"/>
            <p:cNvGrpSpPr/>
            <p:nvPr/>
          </p:nvGrpSpPr>
          <p:grpSpPr>
            <a:xfrm>
              <a:off x="2090389" y="3796933"/>
              <a:ext cx="404085" cy="141775"/>
              <a:chOff x="2787185" y="3919577"/>
              <a:chExt cx="538780" cy="189033"/>
            </a:xfrm>
          </p:grpSpPr>
          <p:grpSp>
            <p:nvGrpSpPr>
              <p:cNvPr id="10" name="Group 9"/>
              <p:cNvGrpSpPr/>
              <p:nvPr/>
            </p:nvGrpSpPr>
            <p:grpSpPr>
              <a:xfrm>
                <a:off x="2811280" y="3931997"/>
                <a:ext cx="501520" cy="165434"/>
                <a:chOff x="2811280" y="3931997"/>
                <a:chExt cx="501520" cy="165434"/>
              </a:xfrm>
            </p:grpSpPr>
            <p:sp>
              <p:nvSpPr>
                <p:cNvPr id="468" name="Freeform 117"/>
                <p:cNvSpPr>
                  <a:spLocks/>
                </p:cNvSpPr>
                <p:nvPr/>
              </p:nvSpPr>
              <p:spPr bwMode="auto">
                <a:xfrm>
                  <a:off x="2811280" y="3931997"/>
                  <a:ext cx="501520" cy="165434"/>
                </a:xfrm>
                <a:custGeom>
                  <a:avLst/>
                  <a:gdLst>
                    <a:gd name="T0" fmla="*/ 1657 w 1657"/>
                    <a:gd name="T1" fmla="*/ 0 h 549"/>
                    <a:gd name="T2" fmla="*/ 240 w 1657"/>
                    <a:gd name="T3" fmla="*/ 0 h 549"/>
                    <a:gd name="T4" fmla="*/ 0 w 1657"/>
                    <a:gd name="T5" fmla="*/ 250 h 549"/>
                    <a:gd name="T6" fmla="*/ 0 w 1657"/>
                    <a:gd name="T7" fmla="*/ 298 h 549"/>
                    <a:gd name="T8" fmla="*/ 240 w 1657"/>
                    <a:gd name="T9" fmla="*/ 549 h 549"/>
                    <a:gd name="T10" fmla="*/ 1657 w 1657"/>
                    <a:gd name="T11" fmla="*/ 549 h 549"/>
                    <a:gd name="T12" fmla="*/ 1657 w 1657"/>
                    <a:gd name="T13" fmla="*/ 0 h 549"/>
                  </a:gdLst>
                  <a:ahLst/>
                  <a:cxnLst>
                    <a:cxn ang="0">
                      <a:pos x="T0" y="T1"/>
                    </a:cxn>
                    <a:cxn ang="0">
                      <a:pos x="T2" y="T3"/>
                    </a:cxn>
                    <a:cxn ang="0">
                      <a:pos x="T4" y="T5"/>
                    </a:cxn>
                    <a:cxn ang="0">
                      <a:pos x="T6" y="T7"/>
                    </a:cxn>
                    <a:cxn ang="0">
                      <a:pos x="T8" y="T9"/>
                    </a:cxn>
                    <a:cxn ang="0">
                      <a:pos x="T10" y="T11"/>
                    </a:cxn>
                    <a:cxn ang="0">
                      <a:pos x="T12" y="T13"/>
                    </a:cxn>
                  </a:cxnLst>
                  <a:rect l="0" t="0" r="r" b="b"/>
                  <a:pathLst>
                    <a:path w="1657" h="549">
                      <a:moveTo>
                        <a:pt x="1657" y="0"/>
                      </a:moveTo>
                      <a:cubicBezTo>
                        <a:pt x="240" y="0"/>
                        <a:pt x="240" y="0"/>
                        <a:pt x="240" y="0"/>
                      </a:cubicBezTo>
                      <a:cubicBezTo>
                        <a:pt x="107" y="0"/>
                        <a:pt x="0" y="112"/>
                        <a:pt x="0" y="250"/>
                      </a:cubicBezTo>
                      <a:cubicBezTo>
                        <a:pt x="0" y="298"/>
                        <a:pt x="0" y="298"/>
                        <a:pt x="0" y="298"/>
                      </a:cubicBezTo>
                      <a:cubicBezTo>
                        <a:pt x="0" y="437"/>
                        <a:pt x="107" y="549"/>
                        <a:pt x="240" y="549"/>
                      </a:cubicBezTo>
                      <a:cubicBezTo>
                        <a:pt x="1657" y="549"/>
                        <a:pt x="1657" y="549"/>
                        <a:pt x="1657" y="549"/>
                      </a:cubicBezTo>
                      <a:lnTo>
                        <a:pt x="16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469" name="Rectangle 118"/>
                <p:cNvSpPr>
                  <a:spLocks noChangeArrowheads="1"/>
                </p:cNvSpPr>
                <p:nvPr/>
              </p:nvSpPr>
              <p:spPr bwMode="auto">
                <a:xfrm>
                  <a:off x="2822458" y="394069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0" name="Rectangle 119"/>
                <p:cNvSpPr>
                  <a:spLocks noChangeArrowheads="1"/>
                </p:cNvSpPr>
                <p:nvPr/>
              </p:nvSpPr>
              <p:spPr bwMode="auto">
                <a:xfrm>
                  <a:off x="2822458" y="3947646"/>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1" name="Rectangle 120"/>
                <p:cNvSpPr>
                  <a:spLocks noChangeArrowheads="1"/>
                </p:cNvSpPr>
                <p:nvPr/>
              </p:nvSpPr>
              <p:spPr bwMode="auto">
                <a:xfrm>
                  <a:off x="2822458" y="3954353"/>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2" name="Rectangle 121"/>
                <p:cNvSpPr>
                  <a:spLocks noChangeArrowheads="1"/>
                </p:cNvSpPr>
                <p:nvPr/>
              </p:nvSpPr>
              <p:spPr bwMode="auto">
                <a:xfrm>
                  <a:off x="2822458" y="3961308"/>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3" name="Rectangle 122"/>
                <p:cNvSpPr>
                  <a:spLocks noChangeArrowheads="1"/>
                </p:cNvSpPr>
                <p:nvPr/>
              </p:nvSpPr>
              <p:spPr bwMode="auto">
                <a:xfrm>
                  <a:off x="2822458" y="3968014"/>
                  <a:ext cx="490342" cy="3478"/>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4" name="Rectangle 123"/>
                <p:cNvSpPr>
                  <a:spLocks noChangeArrowheads="1"/>
                </p:cNvSpPr>
                <p:nvPr/>
              </p:nvSpPr>
              <p:spPr bwMode="auto">
                <a:xfrm>
                  <a:off x="2822458" y="397497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5" name="Rectangle 124"/>
                <p:cNvSpPr>
                  <a:spLocks noChangeArrowheads="1"/>
                </p:cNvSpPr>
                <p:nvPr/>
              </p:nvSpPr>
              <p:spPr bwMode="auto">
                <a:xfrm>
                  <a:off x="2822458" y="398192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6" name="Rectangle 125"/>
                <p:cNvSpPr>
                  <a:spLocks noChangeArrowheads="1"/>
                </p:cNvSpPr>
                <p:nvPr/>
              </p:nvSpPr>
              <p:spPr bwMode="auto">
                <a:xfrm>
                  <a:off x="2822458" y="398888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7" name="Rectangle 126"/>
                <p:cNvSpPr>
                  <a:spLocks noChangeArrowheads="1"/>
                </p:cNvSpPr>
                <p:nvPr/>
              </p:nvSpPr>
              <p:spPr bwMode="auto">
                <a:xfrm>
                  <a:off x="2822458" y="399583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8" name="Rectangle 127"/>
                <p:cNvSpPr>
                  <a:spLocks noChangeArrowheads="1"/>
                </p:cNvSpPr>
                <p:nvPr/>
              </p:nvSpPr>
              <p:spPr bwMode="auto">
                <a:xfrm>
                  <a:off x="2822458" y="400279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79" name="Rectangle 128"/>
                <p:cNvSpPr>
                  <a:spLocks noChangeArrowheads="1"/>
                </p:cNvSpPr>
                <p:nvPr/>
              </p:nvSpPr>
              <p:spPr bwMode="auto">
                <a:xfrm>
                  <a:off x="2822458" y="400949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0" name="Rectangle 129"/>
                <p:cNvSpPr>
                  <a:spLocks noChangeArrowheads="1"/>
                </p:cNvSpPr>
                <p:nvPr/>
              </p:nvSpPr>
              <p:spPr bwMode="auto">
                <a:xfrm>
                  <a:off x="2822458" y="4016453"/>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1" name="Rectangle 130"/>
                <p:cNvSpPr>
                  <a:spLocks noChangeArrowheads="1"/>
                </p:cNvSpPr>
                <p:nvPr/>
              </p:nvSpPr>
              <p:spPr bwMode="auto">
                <a:xfrm>
                  <a:off x="2822458" y="4023408"/>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2" name="Rectangle 131"/>
                <p:cNvSpPr>
                  <a:spLocks noChangeArrowheads="1"/>
                </p:cNvSpPr>
                <p:nvPr/>
              </p:nvSpPr>
              <p:spPr bwMode="auto">
                <a:xfrm>
                  <a:off x="2822458" y="4030114"/>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3" name="Rectangle 132"/>
                <p:cNvSpPr>
                  <a:spLocks noChangeArrowheads="1"/>
                </p:cNvSpPr>
                <p:nvPr/>
              </p:nvSpPr>
              <p:spPr bwMode="auto">
                <a:xfrm>
                  <a:off x="2822458" y="403707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4" name="Rectangle 133"/>
                <p:cNvSpPr>
                  <a:spLocks noChangeArrowheads="1"/>
                </p:cNvSpPr>
                <p:nvPr/>
              </p:nvSpPr>
              <p:spPr bwMode="auto">
                <a:xfrm>
                  <a:off x="2822458" y="404402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5" name="Rectangle 134"/>
                <p:cNvSpPr>
                  <a:spLocks noChangeArrowheads="1"/>
                </p:cNvSpPr>
                <p:nvPr/>
              </p:nvSpPr>
              <p:spPr bwMode="auto">
                <a:xfrm>
                  <a:off x="2822458" y="405098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6" name="Rectangle 135"/>
                <p:cNvSpPr>
                  <a:spLocks noChangeArrowheads="1"/>
                </p:cNvSpPr>
                <p:nvPr/>
              </p:nvSpPr>
              <p:spPr bwMode="auto">
                <a:xfrm>
                  <a:off x="2822458" y="405793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7" name="Rectangle 136"/>
                <p:cNvSpPr>
                  <a:spLocks noChangeArrowheads="1"/>
                </p:cNvSpPr>
                <p:nvPr/>
              </p:nvSpPr>
              <p:spPr bwMode="auto">
                <a:xfrm>
                  <a:off x="2822458" y="406489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8" name="Rectangle 137"/>
                <p:cNvSpPr>
                  <a:spLocks noChangeArrowheads="1"/>
                </p:cNvSpPr>
                <p:nvPr/>
              </p:nvSpPr>
              <p:spPr bwMode="auto">
                <a:xfrm>
                  <a:off x="2822458" y="407159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89" name="Rectangle 138"/>
                <p:cNvSpPr>
                  <a:spLocks noChangeArrowheads="1"/>
                </p:cNvSpPr>
                <p:nvPr/>
              </p:nvSpPr>
              <p:spPr bwMode="auto">
                <a:xfrm>
                  <a:off x="2822458" y="4078553"/>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0" name="Rectangle 139"/>
                <p:cNvSpPr>
                  <a:spLocks noChangeArrowheads="1"/>
                </p:cNvSpPr>
                <p:nvPr/>
              </p:nvSpPr>
              <p:spPr bwMode="auto">
                <a:xfrm>
                  <a:off x="2822458" y="4085508"/>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491" name="Freeform 140"/>
              <p:cNvSpPr>
                <a:spLocks/>
              </p:cNvSpPr>
              <p:nvPr/>
            </p:nvSpPr>
            <p:spPr bwMode="auto">
              <a:xfrm>
                <a:off x="2787185" y="3919577"/>
                <a:ext cx="538780" cy="189033"/>
              </a:xfrm>
              <a:custGeom>
                <a:avLst/>
                <a:gdLst>
                  <a:gd name="T0" fmla="*/ 1780 w 1780"/>
                  <a:gd name="T1" fmla="*/ 570 h 627"/>
                  <a:gd name="T2" fmla="*/ 320 w 1780"/>
                  <a:gd name="T3" fmla="*/ 570 h 627"/>
                  <a:gd name="T4" fmla="*/ 109 w 1780"/>
                  <a:gd name="T5" fmla="*/ 373 h 627"/>
                  <a:gd name="T6" fmla="*/ 109 w 1780"/>
                  <a:gd name="T7" fmla="*/ 254 h 627"/>
                  <a:gd name="T8" fmla="*/ 320 w 1780"/>
                  <a:gd name="T9" fmla="*/ 57 h 627"/>
                  <a:gd name="T10" fmla="*/ 1780 w 1780"/>
                  <a:gd name="T11" fmla="*/ 57 h 627"/>
                  <a:gd name="T12" fmla="*/ 1780 w 1780"/>
                  <a:gd name="T13" fmla="*/ 0 h 627"/>
                  <a:gd name="T14" fmla="*/ 240 w 1780"/>
                  <a:gd name="T15" fmla="*/ 0 h 627"/>
                  <a:gd name="T16" fmla="*/ 0 w 1780"/>
                  <a:gd name="T17" fmla="*/ 241 h 627"/>
                  <a:gd name="T18" fmla="*/ 0 w 1780"/>
                  <a:gd name="T19" fmla="*/ 387 h 627"/>
                  <a:gd name="T20" fmla="*/ 240 w 1780"/>
                  <a:gd name="T21" fmla="*/ 627 h 627"/>
                  <a:gd name="T22" fmla="*/ 1780 w 1780"/>
                  <a:gd name="T23" fmla="*/ 627 h 627"/>
                  <a:gd name="T24" fmla="*/ 1780 w 1780"/>
                  <a:gd name="T25" fmla="*/ 570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0" h="627">
                    <a:moveTo>
                      <a:pt x="1780" y="570"/>
                    </a:moveTo>
                    <a:cubicBezTo>
                      <a:pt x="320" y="570"/>
                      <a:pt x="320" y="570"/>
                      <a:pt x="320" y="570"/>
                    </a:cubicBezTo>
                    <a:cubicBezTo>
                      <a:pt x="203" y="570"/>
                      <a:pt x="109" y="482"/>
                      <a:pt x="109" y="373"/>
                    </a:cubicBezTo>
                    <a:cubicBezTo>
                      <a:pt x="109" y="254"/>
                      <a:pt x="109" y="254"/>
                      <a:pt x="109" y="254"/>
                    </a:cubicBezTo>
                    <a:cubicBezTo>
                      <a:pt x="109" y="145"/>
                      <a:pt x="203" y="57"/>
                      <a:pt x="320" y="57"/>
                    </a:cubicBezTo>
                    <a:cubicBezTo>
                      <a:pt x="1780" y="57"/>
                      <a:pt x="1780" y="57"/>
                      <a:pt x="1780" y="57"/>
                    </a:cubicBezTo>
                    <a:cubicBezTo>
                      <a:pt x="1780" y="0"/>
                      <a:pt x="1780" y="0"/>
                      <a:pt x="1780" y="0"/>
                    </a:cubicBezTo>
                    <a:cubicBezTo>
                      <a:pt x="240" y="0"/>
                      <a:pt x="240" y="0"/>
                      <a:pt x="240" y="0"/>
                    </a:cubicBezTo>
                    <a:cubicBezTo>
                      <a:pt x="107" y="0"/>
                      <a:pt x="0" y="108"/>
                      <a:pt x="0" y="241"/>
                    </a:cubicBezTo>
                    <a:cubicBezTo>
                      <a:pt x="0" y="387"/>
                      <a:pt x="0" y="387"/>
                      <a:pt x="0" y="387"/>
                    </a:cubicBezTo>
                    <a:cubicBezTo>
                      <a:pt x="0" y="519"/>
                      <a:pt x="107" y="627"/>
                      <a:pt x="240" y="627"/>
                    </a:cubicBezTo>
                    <a:cubicBezTo>
                      <a:pt x="1780" y="627"/>
                      <a:pt x="1780" y="627"/>
                      <a:pt x="1780" y="627"/>
                    </a:cubicBezTo>
                    <a:lnTo>
                      <a:pt x="1780" y="570"/>
                    </a:lnTo>
                    <a:close/>
                  </a:path>
                </a:pathLst>
              </a:custGeom>
              <a:solidFill>
                <a:schemeClr val="accent5"/>
              </a:solidFill>
              <a:ln>
                <a:noFill/>
              </a:ln>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grpSp>
        <p:grpSp>
          <p:nvGrpSpPr>
            <p:cNvPr id="9" name="Group 8"/>
            <p:cNvGrpSpPr/>
            <p:nvPr/>
          </p:nvGrpSpPr>
          <p:grpSpPr>
            <a:xfrm>
              <a:off x="2141063" y="3655158"/>
              <a:ext cx="404271" cy="141588"/>
              <a:chOff x="2854750" y="3730544"/>
              <a:chExt cx="539028" cy="188784"/>
            </a:xfrm>
          </p:grpSpPr>
          <p:sp>
            <p:nvSpPr>
              <p:cNvPr id="492" name="Freeform 141"/>
              <p:cNvSpPr>
                <a:spLocks/>
              </p:cNvSpPr>
              <p:nvPr/>
            </p:nvSpPr>
            <p:spPr bwMode="auto">
              <a:xfrm>
                <a:off x="2868412" y="3742716"/>
                <a:ext cx="501520" cy="165434"/>
              </a:xfrm>
              <a:custGeom>
                <a:avLst/>
                <a:gdLst>
                  <a:gd name="T0" fmla="*/ 0 w 1657"/>
                  <a:gd name="T1" fmla="*/ 0 h 549"/>
                  <a:gd name="T2" fmla="*/ 1417 w 1657"/>
                  <a:gd name="T3" fmla="*/ 0 h 549"/>
                  <a:gd name="T4" fmla="*/ 1657 w 1657"/>
                  <a:gd name="T5" fmla="*/ 251 h 549"/>
                  <a:gd name="T6" fmla="*/ 1657 w 1657"/>
                  <a:gd name="T7" fmla="*/ 299 h 549"/>
                  <a:gd name="T8" fmla="*/ 1417 w 1657"/>
                  <a:gd name="T9" fmla="*/ 549 h 549"/>
                  <a:gd name="T10" fmla="*/ 0 w 1657"/>
                  <a:gd name="T11" fmla="*/ 549 h 549"/>
                  <a:gd name="T12" fmla="*/ 0 w 1657"/>
                  <a:gd name="T13" fmla="*/ 0 h 549"/>
                </a:gdLst>
                <a:ahLst/>
                <a:cxnLst>
                  <a:cxn ang="0">
                    <a:pos x="T0" y="T1"/>
                  </a:cxn>
                  <a:cxn ang="0">
                    <a:pos x="T2" y="T3"/>
                  </a:cxn>
                  <a:cxn ang="0">
                    <a:pos x="T4" y="T5"/>
                  </a:cxn>
                  <a:cxn ang="0">
                    <a:pos x="T6" y="T7"/>
                  </a:cxn>
                  <a:cxn ang="0">
                    <a:pos x="T8" y="T9"/>
                  </a:cxn>
                  <a:cxn ang="0">
                    <a:pos x="T10" y="T11"/>
                  </a:cxn>
                  <a:cxn ang="0">
                    <a:pos x="T12" y="T13"/>
                  </a:cxn>
                </a:cxnLst>
                <a:rect l="0" t="0" r="r" b="b"/>
                <a:pathLst>
                  <a:path w="1657" h="549">
                    <a:moveTo>
                      <a:pt x="0" y="0"/>
                    </a:moveTo>
                    <a:cubicBezTo>
                      <a:pt x="1417" y="0"/>
                      <a:pt x="1417" y="0"/>
                      <a:pt x="1417" y="0"/>
                    </a:cubicBezTo>
                    <a:cubicBezTo>
                      <a:pt x="1550" y="0"/>
                      <a:pt x="1657" y="112"/>
                      <a:pt x="1657" y="251"/>
                    </a:cubicBezTo>
                    <a:cubicBezTo>
                      <a:pt x="1657" y="299"/>
                      <a:pt x="1657" y="299"/>
                      <a:pt x="1657" y="299"/>
                    </a:cubicBezTo>
                    <a:cubicBezTo>
                      <a:pt x="1657" y="437"/>
                      <a:pt x="1550" y="549"/>
                      <a:pt x="1417" y="549"/>
                    </a:cubicBezTo>
                    <a:cubicBezTo>
                      <a:pt x="0" y="549"/>
                      <a:pt x="0" y="549"/>
                      <a:pt x="0" y="549"/>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493" name="Rectangle 142"/>
              <p:cNvSpPr>
                <a:spLocks noChangeArrowheads="1"/>
              </p:cNvSpPr>
              <p:nvPr/>
            </p:nvSpPr>
            <p:spPr bwMode="auto">
              <a:xfrm>
                <a:off x="2868412" y="375141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4" name="Rectangle 143"/>
              <p:cNvSpPr>
                <a:spLocks noChangeArrowheads="1"/>
              </p:cNvSpPr>
              <p:nvPr/>
            </p:nvSpPr>
            <p:spPr bwMode="auto">
              <a:xfrm>
                <a:off x="2868412" y="3758365"/>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5" name="Rectangle 144"/>
              <p:cNvSpPr>
                <a:spLocks noChangeArrowheads="1"/>
              </p:cNvSpPr>
              <p:nvPr/>
            </p:nvSpPr>
            <p:spPr bwMode="auto">
              <a:xfrm>
                <a:off x="2868412" y="376532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6" name="Rectangle 145"/>
              <p:cNvSpPr>
                <a:spLocks noChangeArrowheads="1"/>
              </p:cNvSpPr>
              <p:nvPr/>
            </p:nvSpPr>
            <p:spPr bwMode="auto">
              <a:xfrm>
                <a:off x="2868412" y="377227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7" name="Rectangle 146"/>
              <p:cNvSpPr>
                <a:spLocks noChangeArrowheads="1"/>
              </p:cNvSpPr>
              <p:nvPr/>
            </p:nvSpPr>
            <p:spPr bwMode="auto">
              <a:xfrm>
                <a:off x="2868412" y="3778982"/>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8" name="Rectangle 147"/>
              <p:cNvSpPr>
                <a:spLocks noChangeArrowheads="1"/>
              </p:cNvSpPr>
              <p:nvPr/>
            </p:nvSpPr>
            <p:spPr bwMode="auto">
              <a:xfrm>
                <a:off x="2868412" y="378593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99" name="Rectangle 148"/>
              <p:cNvSpPr>
                <a:spLocks noChangeArrowheads="1"/>
              </p:cNvSpPr>
              <p:nvPr/>
            </p:nvSpPr>
            <p:spPr bwMode="auto">
              <a:xfrm>
                <a:off x="2868412" y="3792892"/>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0" name="Rectangle 149"/>
              <p:cNvSpPr>
                <a:spLocks noChangeArrowheads="1"/>
              </p:cNvSpPr>
              <p:nvPr/>
            </p:nvSpPr>
            <p:spPr bwMode="auto">
              <a:xfrm>
                <a:off x="2868412" y="3799848"/>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1" name="Rectangle 150"/>
              <p:cNvSpPr>
                <a:spLocks noChangeArrowheads="1"/>
              </p:cNvSpPr>
              <p:nvPr/>
            </p:nvSpPr>
            <p:spPr bwMode="auto">
              <a:xfrm>
                <a:off x="2868412" y="3806803"/>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2" name="Rectangle 151"/>
              <p:cNvSpPr>
                <a:spLocks noChangeArrowheads="1"/>
              </p:cNvSpPr>
              <p:nvPr/>
            </p:nvSpPr>
            <p:spPr bwMode="auto">
              <a:xfrm>
                <a:off x="2868412" y="381351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3" name="Rectangle 152"/>
              <p:cNvSpPr>
                <a:spLocks noChangeArrowheads="1"/>
              </p:cNvSpPr>
              <p:nvPr/>
            </p:nvSpPr>
            <p:spPr bwMode="auto">
              <a:xfrm>
                <a:off x="2868412" y="3820465"/>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4" name="Rectangle 153"/>
              <p:cNvSpPr>
                <a:spLocks noChangeArrowheads="1"/>
              </p:cNvSpPr>
              <p:nvPr/>
            </p:nvSpPr>
            <p:spPr bwMode="auto">
              <a:xfrm>
                <a:off x="2868412" y="382742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5" name="Rectangle 154"/>
              <p:cNvSpPr>
                <a:spLocks noChangeArrowheads="1"/>
              </p:cNvSpPr>
              <p:nvPr/>
            </p:nvSpPr>
            <p:spPr bwMode="auto">
              <a:xfrm>
                <a:off x="2868412" y="383437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6" name="Rectangle 155"/>
              <p:cNvSpPr>
                <a:spLocks noChangeArrowheads="1"/>
              </p:cNvSpPr>
              <p:nvPr/>
            </p:nvSpPr>
            <p:spPr bwMode="auto">
              <a:xfrm>
                <a:off x="2868412" y="384133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7" name="Rectangle 156"/>
              <p:cNvSpPr>
                <a:spLocks noChangeArrowheads="1"/>
              </p:cNvSpPr>
              <p:nvPr/>
            </p:nvSpPr>
            <p:spPr bwMode="auto">
              <a:xfrm>
                <a:off x="2868412" y="3848037"/>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8" name="Rectangle 157"/>
              <p:cNvSpPr>
                <a:spLocks noChangeArrowheads="1"/>
              </p:cNvSpPr>
              <p:nvPr/>
            </p:nvSpPr>
            <p:spPr bwMode="auto">
              <a:xfrm>
                <a:off x="2868412" y="3854992"/>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09" name="Rectangle 158"/>
              <p:cNvSpPr>
                <a:spLocks noChangeArrowheads="1"/>
              </p:cNvSpPr>
              <p:nvPr/>
            </p:nvSpPr>
            <p:spPr bwMode="auto">
              <a:xfrm>
                <a:off x="2868412" y="3861948"/>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0" name="Rectangle 159"/>
              <p:cNvSpPr>
                <a:spLocks noChangeArrowheads="1"/>
              </p:cNvSpPr>
              <p:nvPr/>
            </p:nvSpPr>
            <p:spPr bwMode="auto">
              <a:xfrm>
                <a:off x="2868412" y="3868654"/>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1" name="Rectangle 160"/>
              <p:cNvSpPr>
                <a:spLocks noChangeArrowheads="1"/>
              </p:cNvSpPr>
              <p:nvPr/>
            </p:nvSpPr>
            <p:spPr bwMode="auto">
              <a:xfrm>
                <a:off x="2868412" y="3875610"/>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2" name="Rectangle 161"/>
              <p:cNvSpPr>
                <a:spLocks noChangeArrowheads="1"/>
              </p:cNvSpPr>
              <p:nvPr/>
            </p:nvSpPr>
            <p:spPr bwMode="auto">
              <a:xfrm>
                <a:off x="2868412" y="3882565"/>
                <a:ext cx="490342" cy="3229"/>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3" name="Rectangle 162"/>
              <p:cNvSpPr>
                <a:spLocks noChangeArrowheads="1"/>
              </p:cNvSpPr>
              <p:nvPr/>
            </p:nvSpPr>
            <p:spPr bwMode="auto">
              <a:xfrm>
                <a:off x="2868412" y="3889520"/>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4" name="Rectangle 163"/>
              <p:cNvSpPr>
                <a:spLocks noChangeArrowheads="1"/>
              </p:cNvSpPr>
              <p:nvPr/>
            </p:nvSpPr>
            <p:spPr bwMode="auto">
              <a:xfrm>
                <a:off x="2868412" y="3896475"/>
                <a:ext cx="490342" cy="2981"/>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15" name="Freeform 164"/>
              <p:cNvSpPr>
                <a:spLocks/>
              </p:cNvSpPr>
              <p:nvPr/>
            </p:nvSpPr>
            <p:spPr bwMode="auto">
              <a:xfrm>
                <a:off x="2854750" y="3730544"/>
                <a:ext cx="539028" cy="188784"/>
              </a:xfrm>
              <a:custGeom>
                <a:avLst/>
                <a:gdLst>
                  <a:gd name="T0" fmla="*/ 0 w 1781"/>
                  <a:gd name="T1" fmla="*/ 570 h 626"/>
                  <a:gd name="T2" fmla="*/ 1461 w 1781"/>
                  <a:gd name="T3" fmla="*/ 570 h 626"/>
                  <a:gd name="T4" fmla="*/ 1672 w 1781"/>
                  <a:gd name="T5" fmla="*/ 373 h 626"/>
                  <a:gd name="T6" fmla="*/ 1672 w 1781"/>
                  <a:gd name="T7" fmla="*/ 254 h 626"/>
                  <a:gd name="T8" fmla="*/ 1461 w 1781"/>
                  <a:gd name="T9" fmla="*/ 57 h 626"/>
                  <a:gd name="T10" fmla="*/ 0 w 1781"/>
                  <a:gd name="T11" fmla="*/ 57 h 626"/>
                  <a:gd name="T12" fmla="*/ 0 w 1781"/>
                  <a:gd name="T13" fmla="*/ 0 h 626"/>
                  <a:gd name="T14" fmla="*/ 1541 w 1781"/>
                  <a:gd name="T15" fmla="*/ 0 h 626"/>
                  <a:gd name="T16" fmla="*/ 1781 w 1781"/>
                  <a:gd name="T17" fmla="*/ 240 h 626"/>
                  <a:gd name="T18" fmla="*/ 1781 w 1781"/>
                  <a:gd name="T19" fmla="*/ 386 h 626"/>
                  <a:gd name="T20" fmla="*/ 1541 w 1781"/>
                  <a:gd name="T21" fmla="*/ 626 h 626"/>
                  <a:gd name="T22" fmla="*/ 0 w 1781"/>
                  <a:gd name="T23" fmla="*/ 626 h 626"/>
                  <a:gd name="T24" fmla="*/ 0 w 1781"/>
                  <a:gd name="T25" fmla="*/ 57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626">
                    <a:moveTo>
                      <a:pt x="0" y="570"/>
                    </a:moveTo>
                    <a:cubicBezTo>
                      <a:pt x="1461" y="570"/>
                      <a:pt x="1461" y="570"/>
                      <a:pt x="1461" y="570"/>
                    </a:cubicBezTo>
                    <a:cubicBezTo>
                      <a:pt x="1578" y="570"/>
                      <a:pt x="1672" y="482"/>
                      <a:pt x="1672" y="373"/>
                    </a:cubicBezTo>
                    <a:cubicBezTo>
                      <a:pt x="1672" y="254"/>
                      <a:pt x="1672" y="254"/>
                      <a:pt x="1672" y="254"/>
                    </a:cubicBezTo>
                    <a:cubicBezTo>
                      <a:pt x="1672" y="145"/>
                      <a:pt x="1578" y="57"/>
                      <a:pt x="1461" y="57"/>
                    </a:cubicBezTo>
                    <a:cubicBezTo>
                      <a:pt x="0" y="57"/>
                      <a:pt x="0" y="57"/>
                      <a:pt x="0" y="57"/>
                    </a:cubicBezTo>
                    <a:cubicBezTo>
                      <a:pt x="0" y="0"/>
                      <a:pt x="0" y="0"/>
                      <a:pt x="0" y="0"/>
                    </a:cubicBezTo>
                    <a:cubicBezTo>
                      <a:pt x="1541" y="0"/>
                      <a:pt x="1541" y="0"/>
                      <a:pt x="1541" y="0"/>
                    </a:cubicBezTo>
                    <a:cubicBezTo>
                      <a:pt x="1674" y="0"/>
                      <a:pt x="1781" y="108"/>
                      <a:pt x="1781" y="240"/>
                    </a:cubicBezTo>
                    <a:cubicBezTo>
                      <a:pt x="1781" y="386"/>
                      <a:pt x="1781" y="386"/>
                      <a:pt x="1781" y="386"/>
                    </a:cubicBezTo>
                    <a:cubicBezTo>
                      <a:pt x="1781" y="519"/>
                      <a:pt x="1674" y="626"/>
                      <a:pt x="1541" y="626"/>
                    </a:cubicBezTo>
                    <a:cubicBezTo>
                      <a:pt x="0" y="626"/>
                      <a:pt x="0" y="626"/>
                      <a:pt x="0" y="626"/>
                    </a:cubicBezTo>
                    <a:lnTo>
                      <a:pt x="0" y="570"/>
                    </a:lnTo>
                    <a:close/>
                  </a:path>
                </a:pathLst>
              </a:custGeom>
              <a:solidFill>
                <a:schemeClr val="accent3"/>
              </a:solidFill>
              <a:ln>
                <a:noFill/>
              </a:ln>
            </p:spPr>
            <p:txBody>
              <a:bodyPr vert="horz" wrap="square" lIns="68580" tIns="34290" rIns="68580" bIns="34290" numCol="1" anchor="t" anchorCtr="0" compatLnSpc="1">
                <a:prstTxWarp prst="textNoShape">
                  <a:avLst/>
                </a:prstTxWarp>
                <a:normAutofit fontScale="40000" lnSpcReduction="20000"/>
              </a:bodyPr>
              <a:lstStyle/>
              <a:p>
                <a:endParaRPr lang="en-US" sz="1350"/>
              </a:p>
            </p:txBody>
          </p:sp>
        </p:grpSp>
        <p:grpSp>
          <p:nvGrpSpPr>
            <p:cNvPr id="584" name="Group 583"/>
            <p:cNvGrpSpPr/>
            <p:nvPr/>
          </p:nvGrpSpPr>
          <p:grpSpPr>
            <a:xfrm flipH="1">
              <a:off x="1381981" y="1954528"/>
              <a:ext cx="682286" cy="681473"/>
              <a:chOff x="4610100" y="360363"/>
              <a:chExt cx="1331913" cy="1330325"/>
            </a:xfrm>
          </p:grpSpPr>
          <p:sp>
            <p:nvSpPr>
              <p:cNvPr id="585" name="Oval 22"/>
              <p:cNvSpPr>
                <a:spLocks noChangeArrowheads="1"/>
              </p:cNvSpPr>
              <p:nvPr/>
            </p:nvSpPr>
            <p:spPr bwMode="auto">
              <a:xfrm>
                <a:off x="4610100" y="360363"/>
                <a:ext cx="1331913" cy="1330325"/>
              </a:xfrm>
              <a:prstGeom prst="ellipse">
                <a:avLst/>
              </a:prstGeom>
              <a:solidFill>
                <a:srgbClr val="D698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86" name="Freeform 23"/>
              <p:cNvSpPr>
                <a:spLocks/>
              </p:cNvSpPr>
              <p:nvPr/>
            </p:nvSpPr>
            <p:spPr bwMode="auto">
              <a:xfrm>
                <a:off x="4889500" y="733426"/>
                <a:ext cx="773113" cy="677863"/>
              </a:xfrm>
              <a:custGeom>
                <a:avLst/>
                <a:gdLst>
                  <a:gd name="T0" fmla="*/ 178 w 204"/>
                  <a:gd name="T1" fmla="*/ 129 h 179"/>
                  <a:gd name="T2" fmla="*/ 192 w 204"/>
                  <a:gd name="T3" fmla="*/ 179 h 179"/>
                  <a:gd name="T4" fmla="*/ 129 w 204"/>
                  <a:gd name="T5" fmla="*/ 151 h 179"/>
                  <a:gd name="T6" fmla="*/ 102 w 204"/>
                  <a:gd name="T7" fmla="*/ 154 h 179"/>
                  <a:gd name="T8" fmla="*/ 0 w 204"/>
                  <a:gd name="T9" fmla="*/ 77 h 179"/>
                  <a:gd name="T10" fmla="*/ 102 w 204"/>
                  <a:gd name="T11" fmla="*/ 0 h 179"/>
                  <a:gd name="T12" fmla="*/ 204 w 204"/>
                  <a:gd name="T13" fmla="*/ 77 h 179"/>
                  <a:gd name="T14" fmla="*/ 178 w 204"/>
                  <a:gd name="T15" fmla="*/ 12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79">
                    <a:moveTo>
                      <a:pt x="178" y="129"/>
                    </a:moveTo>
                    <a:cubicBezTo>
                      <a:pt x="172" y="146"/>
                      <a:pt x="177" y="166"/>
                      <a:pt x="192" y="179"/>
                    </a:cubicBezTo>
                    <a:cubicBezTo>
                      <a:pt x="167" y="179"/>
                      <a:pt x="145" y="169"/>
                      <a:pt x="129" y="151"/>
                    </a:cubicBezTo>
                    <a:cubicBezTo>
                      <a:pt x="120" y="153"/>
                      <a:pt x="111" y="154"/>
                      <a:pt x="102" y="154"/>
                    </a:cubicBezTo>
                    <a:cubicBezTo>
                      <a:pt x="45" y="154"/>
                      <a:pt x="0" y="119"/>
                      <a:pt x="0" y="77"/>
                    </a:cubicBezTo>
                    <a:cubicBezTo>
                      <a:pt x="0" y="35"/>
                      <a:pt x="45" y="0"/>
                      <a:pt x="102" y="0"/>
                    </a:cubicBezTo>
                    <a:cubicBezTo>
                      <a:pt x="159" y="0"/>
                      <a:pt x="204" y="35"/>
                      <a:pt x="204" y="77"/>
                    </a:cubicBezTo>
                    <a:cubicBezTo>
                      <a:pt x="204" y="97"/>
                      <a:pt x="194" y="116"/>
                      <a:pt x="178" y="129"/>
                    </a:cubicBezTo>
                    <a:close/>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87" name="Freeform 24"/>
              <p:cNvSpPr>
                <a:spLocks/>
              </p:cNvSpPr>
              <p:nvPr/>
            </p:nvSpPr>
            <p:spPr bwMode="auto">
              <a:xfrm>
                <a:off x="4889500" y="733426"/>
                <a:ext cx="677863" cy="557213"/>
              </a:xfrm>
              <a:custGeom>
                <a:avLst/>
                <a:gdLst>
                  <a:gd name="T0" fmla="*/ 102 w 179"/>
                  <a:gd name="T1" fmla="*/ 0 h 147"/>
                  <a:gd name="T2" fmla="*/ 0 w 179"/>
                  <a:gd name="T3" fmla="*/ 77 h 147"/>
                  <a:gd name="T4" fmla="*/ 59 w 179"/>
                  <a:gd name="T5" fmla="*/ 147 h 147"/>
                  <a:gd name="T6" fmla="*/ 179 w 179"/>
                  <a:gd name="T7" fmla="*/ 26 h 147"/>
                  <a:gd name="T8" fmla="*/ 102 w 179"/>
                  <a:gd name="T9" fmla="*/ 0 h 147"/>
                </a:gdLst>
                <a:ahLst/>
                <a:cxnLst>
                  <a:cxn ang="0">
                    <a:pos x="T0" y="T1"/>
                  </a:cxn>
                  <a:cxn ang="0">
                    <a:pos x="T2" y="T3"/>
                  </a:cxn>
                  <a:cxn ang="0">
                    <a:pos x="T4" y="T5"/>
                  </a:cxn>
                  <a:cxn ang="0">
                    <a:pos x="T6" y="T7"/>
                  </a:cxn>
                  <a:cxn ang="0">
                    <a:pos x="T8" y="T9"/>
                  </a:cxn>
                </a:cxnLst>
                <a:rect l="0" t="0" r="r" b="b"/>
                <a:pathLst>
                  <a:path w="179" h="147">
                    <a:moveTo>
                      <a:pt x="102" y="0"/>
                    </a:moveTo>
                    <a:cubicBezTo>
                      <a:pt x="45" y="0"/>
                      <a:pt x="0" y="35"/>
                      <a:pt x="0" y="77"/>
                    </a:cubicBezTo>
                    <a:cubicBezTo>
                      <a:pt x="0" y="108"/>
                      <a:pt x="24" y="134"/>
                      <a:pt x="59" y="147"/>
                    </a:cubicBezTo>
                    <a:cubicBezTo>
                      <a:pt x="179" y="26"/>
                      <a:pt x="179" y="26"/>
                      <a:pt x="179" y="26"/>
                    </a:cubicBezTo>
                    <a:cubicBezTo>
                      <a:pt x="158" y="8"/>
                      <a:pt x="130" y="0"/>
                      <a:pt x="10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588" name="Oval 25"/>
              <p:cNvSpPr>
                <a:spLocks noChangeArrowheads="1"/>
              </p:cNvSpPr>
              <p:nvPr/>
            </p:nvSpPr>
            <p:spPr bwMode="auto">
              <a:xfrm>
                <a:off x="5238750" y="1036638"/>
                <a:ext cx="76200"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589" name="Oval 26"/>
              <p:cNvSpPr>
                <a:spLocks noChangeArrowheads="1"/>
              </p:cNvSpPr>
              <p:nvPr/>
            </p:nvSpPr>
            <p:spPr bwMode="auto">
              <a:xfrm>
                <a:off x="5094288" y="1036638"/>
                <a:ext cx="73025"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590" name="Oval 27"/>
              <p:cNvSpPr>
                <a:spLocks noChangeArrowheads="1"/>
              </p:cNvSpPr>
              <p:nvPr/>
            </p:nvSpPr>
            <p:spPr bwMode="auto">
              <a:xfrm>
                <a:off x="5386388" y="1036638"/>
                <a:ext cx="71438" cy="71438"/>
              </a:xfrm>
              <a:prstGeom prst="ellipse">
                <a:avLst/>
              </a:prstGeom>
              <a:solidFill>
                <a:srgbClr val="5B5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grpSp>
          <p:nvGrpSpPr>
            <p:cNvPr id="7" name="Group 6"/>
            <p:cNvGrpSpPr/>
            <p:nvPr/>
          </p:nvGrpSpPr>
          <p:grpSpPr>
            <a:xfrm>
              <a:off x="1691164" y="2980135"/>
              <a:ext cx="350471" cy="1873674"/>
              <a:chOff x="2254885" y="2830513"/>
              <a:chExt cx="467294" cy="2498232"/>
            </a:xfrm>
          </p:grpSpPr>
          <p:grpSp>
            <p:nvGrpSpPr>
              <p:cNvPr id="267" name="Group 266"/>
              <p:cNvGrpSpPr/>
              <p:nvPr/>
            </p:nvGrpSpPr>
            <p:grpSpPr>
              <a:xfrm>
                <a:off x="2254885" y="2830513"/>
                <a:ext cx="448514" cy="1279525"/>
                <a:chOff x="2320925" y="2043113"/>
                <a:chExt cx="733426" cy="2092325"/>
              </a:xfrm>
            </p:grpSpPr>
            <p:sp>
              <p:nvSpPr>
                <p:cNvPr id="265" name="Freeform 7"/>
                <p:cNvSpPr>
                  <a:spLocks/>
                </p:cNvSpPr>
                <p:nvPr/>
              </p:nvSpPr>
              <p:spPr bwMode="auto">
                <a:xfrm>
                  <a:off x="2754313" y="3263900"/>
                  <a:ext cx="228600" cy="755650"/>
                </a:xfrm>
                <a:custGeom>
                  <a:avLst/>
                  <a:gdLst>
                    <a:gd name="T0" fmla="*/ 72 w 144"/>
                    <a:gd name="T1" fmla="*/ 0 h 476"/>
                    <a:gd name="T2" fmla="*/ 17 w 144"/>
                    <a:gd name="T3" fmla="*/ 26 h 476"/>
                    <a:gd name="T4" fmla="*/ 0 w 144"/>
                    <a:gd name="T5" fmla="*/ 476 h 476"/>
                    <a:gd name="T6" fmla="*/ 144 w 144"/>
                    <a:gd name="T7" fmla="*/ 476 h 476"/>
                    <a:gd name="T8" fmla="*/ 72 w 144"/>
                    <a:gd name="T9" fmla="*/ 0 h 476"/>
                  </a:gdLst>
                  <a:ahLst/>
                  <a:cxnLst>
                    <a:cxn ang="0">
                      <a:pos x="T0" y="T1"/>
                    </a:cxn>
                    <a:cxn ang="0">
                      <a:pos x="T2" y="T3"/>
                    </a:cxn>
                    <a:cxn ang="0">
                      <a:pos x="T4" y="T5"/>
                    </a:cxn>
                    <a:cxn ang="0">
                      <a:pos x="T6" y="T7"/>
                    </a:cxn>
                    <a:cxn ang="0">
                      <a:pos x="T8" y="T9"/>
                    </a:cxn>
                  </a:cxnLst>
                  <a:rect l="0" t="0" r="r" b="b"/>
                  <a:pathLst>
                    <a:path w="144" h="476">
                      <a:moveTo>
                        <a:pt x="72" y="0"/>
                      </a:moveTo>
                      <a:lnTo>
                        <a:pt x="17" y="26"/>
                      </a:lnTo>
                      <a:lnTo>
                        <a:pt x="0" y="476"/>
                      </a:lnTo>
                      <a:lnTo>
                        <a:pt x="144" y="476"/>
                      </a:lnTo>
                      <a:lnTo>
                        <a:pt x="7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31" name="Freeform 5"/>
                <p:cNvSpPr>
                  <a:spLocks/>
                </p:cNvSpPr>
                <p:nvPr/>
              </p:nvSpPr>
              <p:spPr bwMode="auto">
                <a:xfrm>
                  <a:off x="2320925" y="2043113"/>
                  <a:ext cx="527050" cy="1631950"/>
                </a:xfrm>
                <a:custGeom>
                  <a:avLst/>
                  <a:gdLst>
                    <a:gd name="T0" fmla="*/ 179 w 332"/>
                    <a:gd name="T1" fmla="*/ 1028 h 1028"/>
                    <a:gd name="T2" fmla="*/ 332 w 332"/>
                    <a:gd name="T3" fmla="*/ 28 h 1028"/>
                    <a:gd name="T4" fmla="*/ 153 w 332"/>
                    <a:gd name="T5" fmla="*/ 0 h 1028"/>
                    <a:gd name="T6" fmla="*/ 0 w 332"/>
                    <a:gd name="T7" fmla="*/ 1002 h 1028"/>
                    <a:gd name="T8" fmla="*/ 179 w 332"/>
                    <a:gd name="T9" fmla="*/ 1028 h 1028"/>
                  </a:gdLst>
                  <a:ahLst/>
                  <a:cxnLst>
                    <a:cxn ang="0">
                      <a:pos x="T0" y="T1"/>
                    </a:cxn>
                    <a:cxn ang="0">
                      <a:pos x="T2" y="T3"/>
                    </a:cxn>
                    <a:cxn ang="0">
                      <a:pos x="T4" y="T5"/>
                    </a:cxn>
                    <a:cxn ang="0">
                      <a:pos x="T6" y="T7"/>
                    </a:cxn>
                    <a:cxn ang="0">
                      <a:pos x="T8" y="T9"/>
                    </a:cxn>
                  </a:cxnLst>
                  <a:rect l="0" t="0" r="r" b="b"/>
                  <a:pathLst>
                    <a:path w="332" h="1028">
                      <a:moveTo>
                        <a:pt x="179" y="1028"/>
                      </a:moveTo>
                      <a:lnTo>
                        <a:pt x="332" y="28"/>
                      </a:lnTo>
                      <a:lnTo>
                        <a:pt x="153" y="0"/>
                      </a:lnTo>
                      <a:lnTo>
                        <a:pt x="0" y="1002"/>
                      </a:lnTo>
                      <a:lnTo>
                        <a:pt x="179" y="1028"/>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64" name="Freeform 6"/>
                <p:cNvSpPr>
                  <a:spLocks/>
                </p:cNvSpPr>
                <p:nvPr/>
              </p:nvSpPr>
              <p:spPr bwMode="auto">
                <a:xfrm>
                  <a:off x="2605088" y="2133600"/>
                  <a:ext cx="341313" cy="1541463"/>
                </a:xfrm>
                <a:custGeom>
                  <a:avLst/>
                  <a:gdLst>
                    <a:gd name="T0" fmla="*/ 46 w 66"/>
                    <a:gd name="T1" fmla="*/ 0 h 304"/>
                    <a:gd name="T2" fmla="*/ 60 w 66"/>
                    <a:gd name="T3" fmla="*/ 100 h 304"/>
                    <a:gd name="T4" fmla="*/ 61 w 66"/>
                    <a:gd name="T5" fmla="*/ 179 h 304"/>
                    <a:gd name="T6" fmla="*/ 35 w 66"/>
                    <a:gd name="T7" fmla="*/ 253 h 304"/>
                    <a:gd name="T8" fmla="*/ 0 w 66"/>
                    <a:gd name="T9" fmla="*/ 304 h 304"/>
                    <a:gd name="T10" fmla="*/ 46 w 66"/>
                    <a:gd name="T11" fmla="*/ 0 h 304"/>
                  </a:gdLst>
                  <a:ahLst/>
                  <a:cxnLst>
                    <a:cxn ang="0">
                      <a:pos x="T0" y="T1"/>
                    </a:cxn>
                    <a:cxn ang="0">
                      <a:pos x="T2" y="T3"/>
                    </a:cxn>
                    <a:cxn ang="0">
                      <a:pos x="T4" y="T5"/>
                    </a:cxn>
                    <a:cxn ang="0">
                      <a:pos x="T6" y="T7"/>
                    </a:cxn>
                    <a:cxn ang="0">
                      <a:pos x="T8" y="T9"/>
                    </a:cxn>
                    <a:cxn ang="0">
                      <a:pos x="T10" y="T11"/>
                    </a:cxn>
                  </a:cxnLst>
                  <a:rect l="0" t="0" r="r" b="b"/>
                  <a:pathLst>
                    <a:path w="66" h="304">
                      <a:moveTo>
                        <a:pt x="46" y="0"/>
                      </a:moveTo>
                      <a:cubicBezTo>
                        <a:pt x="46" y="0"/>
                        <a:pt x="66" y="15"/>
                        <a:pt x="60" y="100"/>
                      </a:cubicBezTo>
                      <a:cubicBezTo>
                        <a:pt x="60" y="100"/>
                        <a:pt x="54" y="144"/>
                        <a:pt x="61" y="179"/>
                      </a:cubicBezTo>
                      <a:cubicBezTo>
                        <a:pt x="61" y="179"/>
                        <a:pt x="66" y="221"/>
                        <a:pt x="35" y="253"/>
                      </a:cubicBezTo>
                      <a:cubicBezTo>
                        <a:pt x="35" y="253"/>
                        <a:pt x="7" y="284"/>
                        <a:pt x="0" y="304"/>
                      </a:cubicBezTo>
                      <a:lnTo>
                        <a:pt x="46"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66" name="Rectangle 8"/>
                <p:cNvSpPr>
                  <a:spLocks noChangeArrowheads="1"/>
                </p:cNvSpPr>
                <p:nvPr/>
              </p:nvSpPr>
              <p:spPr bwMode="auto">
                <a:xfrm>
                  <a:off x="2538413" y="4019550"/>
                  <a:ext cx="515938" cy="115888"/>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5" name="Rectangle 4"/>
              <p:cNvSpPr/>
              <p:nvPr/>
            </p:nvSpPr>
            <p:spPr>
              <a:xfrm>
                <a:off x="2406869" y="4099034"/>
                <a:ext cx="315310" cy="12297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grpSp>
          <p:nvGrpSpPr>
            <p:cNvPr id="8" name="Group 7"/>
            <p:cNvGrpSpPr/>
            <p:nvPr/>
          </p:nvGrpSpPr>
          <p:grpSpPr>
            <a:xfrm>
              <a:off x="3121870" y="2980135"/>
              <a:ext cx="336386" cy="1877615"/>
              <a:chOff x="4162493" y="2830513"/>
              <a:chExt cx="448514" cy="2503487"/>
            </a:xfrm>
          </p:grpSpPr>
          <p:grpSp>
            <p:nvGrpSpPr>
              <p:cNvPr id="268" name="Group 267"/>
              <p:cNvGrpSpPr/>
              <p:nvPr/>
            </p:nvGrpSpPr>
            <p:grpSpPr>
              <a:xfrm flipH="1">
                <a:off x="4162493" y="2830513"/>
                <a:ext cx="448514" cy="1279525"/>
                <a:chOff x="2320925" y="2043113"/>
                <a:chExt cx="733426" cy="2092325"/>
              </a:xfrm>
            </p:grpSpPr>
            <p:sp>
              <p:nvSpPr>
                <p:cNvPr id="269" name="Freeform 7"/>
                <p:cNvSpPr>
                  <a:spLocks/>
                </p:cNvSpPr>
                <p:nvPr/>
              </p:nvSpPr>
              <p:spPr bwMode="auto">
                <a:xfrm>
                  <a:off x="2754313" y="3263900"/>
                  <a:ext cx="228600" cy="755650"/>
                </a:xfrm>
                <a:custGeom>
                  <a:avLst/>
                  <a:gdLst>
                    <a:gd name="T0" fmla="*/ 72 w 144"/>
                    <a:gd name="T1" fmla="*/ 0 h 476"/>
                    <a:gd name="T2" fmla="*/ 17 w 144"/>
                    <a:gd name="T3" fmla="*/ 26 h 476"/>
                    <a:gd name="T4" fmla="*/ 0 w 144"/>
                    <a:gd name="T5" fmla="*/ 476 h 476"/>
                    <a:gd name="T6" fmla="*/ 144 w 144"/>
                    <a:gd name="T7" fmla="*/ 476 h 476"/>
                    <a:gd name="T8" fmla="*/ 72 w 144"/>
                    <a:gd name="T9" fmla="*/ 0 h 476"/>
                  </a:gdLst>
                  <a:ahLst/>
                  <a:cxnLst>
                    <a:cxn ang="0">
                      <a:pos x="T0" y="T1"/>
                    </a:cxn>
                    <a:cxn ang="0">
                      <a:pos x="T2" y="T3"/>
                    </a:cxn>
                    <a:cxn ang="0">
                      <a:pos x="T4" y="T5"/>
                    </a:cxn>
                    <a:cxn ang="0">
                      <a:pos x="T6" y="T7"/>
                    </a:cxn>
                    <a:cxn ang="0">
                      <a:pos x="T8" y="T9"/>
                    </a:cxn>
                  </a:cxnLst>
                  <a:rect l="0" t="0" r="r" b="b"/>
                  <a:pathLst>
                    <a:path w="144" h="476">
                      <a:moveTo>
                        <a:pt x="72" y="0"/>
                      </a:moveTo>
                      <a:lnTo>
                        <a:pt x="17" y="26"/>
                      </a:lnTo>
                      <a:lnTo>
                        <a:pt x="0" y="476"/>
                      </a:lnTo>
                      <a:lnTo>
                        <a:pt x="144" y="476"/>
                      </a:lnTo>
                      <a:lnTo>
                        <a:pt x="7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70" name="Freeform 5"/>
                <p:cNvSpPr>
                  <a:spLocks/>
                </p:cNvSpPr>
                <p:nvPr/>
              </p:nvSpPr>
              <p:spPr bwMode="auto">
                <a:xfrm>
                  <a:off x="2320925" y="2043113"/>
                  <a:ext cx="527050" cy="1631950"/>
                </a:xfrm>
                <a:custGeom>
                  <a:avLst/>
                  <a:gdLst>
                    <a:gd name="T0" fmla="*/ 179 w 332"/>
                    <a:gd name="T1" fmla="*/ 1028 h 1028"/>
                    <a:gd name="T2" fmla="*/ 332 w 332"/>
                    <a:gd name="T3" fmla="*/ 28 h 1028"/>
                    <a:gd name="T4" fmla="*/ 153 w 332"/>
                    <a:gd name="T5" fmla="*/ 0 h 1028"/>
                    <a:gd name="T6" fmla="*/ 0 w 332"/>
                    <a:gd name="T7" fmla="*/ 1002 h 1028"/>
                    <a:gd name="T8" fmla="*/ 179 w 332"/>
                    <a:gd name="T9" fmla="*/ 1028 h 1028"/>
                  </a:gdLst>
                  <a:ahLst/>
                  <a:cxnLst>
                    <a:cxn ang="0">
                      <a:pos x="T0" y="T1"/>
                    </a:cxn>
                    <a:cxn ang="0">
                      <a:pos x="T2" y="T3"/>
                    </a:cxn>
                    <a:cxn ang="0">
                      <a:pos x="T4" y="T5"/>
                    </a:cxn>
                    <a:cxn ang="0">
                      <a:pos x="T6" y="T7"/>
                    </a:cxn>
                    <a:cxn ang="0">
                      <a:pos x="T8" y="T9"/>
                    </a:cxn>
                  </a:cxnLst>
                  <a:rect l="0" t="0" r="r" b="b"/>
                  <a:pathLst>
                    <a:path w="332" h="1028">
                      <a:moveTo>
                        <a:pt x="179" y="1028"/>
                      </a:moveTo>
                      <a:lnTo>
                        <a:pt x="332" y="28"/>
                      </a:lnTo>
                      <a:lnTo>
                        <a:pt x="153" y="0"/>
                      </a:lnTo>
                      <a:lnTo>
                        <a:pt x="0" y="1002"/>
                      </a:lnTo>
                      <a:lnTo>
                        <a:pt x="179" y="1028"/>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71" name="Freeform 6"/>
                <p:cNvSpPr>
                  <a:spLocks/>
                </p:cNvSpPr>
                <p:nvPr/>
              </p:nvSpPr>
              <p:spPr bwMode="auto">
                <a:xfrm>
                  <a:off x="2605088" y="2133600"/>
                  <a:ext cx="341313" cy="1541463"/>
                </a:xfrm>
                <a:custGeom>
                  <a:avLst/>
                  <a:gdLst>
                    <a:gd name="T0" fmla="*/ 46 w 66"/>
                    <a:gd name="T1" fmla="*/ 0 h 304"/>
                    <a:gd name="T2" fmla="*/ 60 w 66"/>
                    <a:gd name="T3" fmla="*/ 100 h 304"/>
                    <a:gd name="T4" fmla="*/ 61 w 66"/>
                    <a:gd name="T5" fmla="*/ 179 h 304"/>
                    <a:gd name="T6" fmla="*/ 35 w 66"/>
                    <a:gd name="T7" fmla="*/ 253 h 304"/>
                    <a:gd name="T8" fmla="*/ 0 w 66"/>
                    <a:gd name="T9" fmla="*/ 304 h 304"/>
                    <a:gd name="T10" fmla="*/ 46 w 66"/>
                    <a:gd name="T11" fmla="*/ 0 h 304"/>
                  </a:gdLst>
                  <a:ahLst/>
                  <a:cxnLst>
                    <a:cxn ang="0">
                      <a:pos x="T0" y="T1"/>
                    </a:cxn>
                    <a:cxn ang="0">
                      <a:pos x="T2" y="T3"/>
                    </a:cxn>
                    <a:cxn ang="0">
                      <a:pos x="T4" y="T5"/>
                    </a:cxn>
                    <a:cxn ang="0">
                      <a:pos x="T6" y="T7"/>
                    </a:cxn>
                    <a:cxn ang="0">
                      <a:pos x="T8" y="T9"/>
                    </a:cxn>
                    <a:cxn ang="0">
                      <a:pos x="T10" y="T11"/>
                    </a:cxn>
                  </a:cxnLst>
                  <a:rect l="0" t="0" r="r" b="b"/>
                  <a:pathLst>
                    <a:path w="66" h="304">
                      <a:moveTo>
                        <a:pt x="46" y="0"/>
                      </a:moveTo>
                      <a:cubicBezTo>
                        <a:pt x="46" y="0"/>
                        <a:pt x="66" y="15"/>
                        <a:pt x="60" y="100"/>
                      </a:cubicBezTo>
                      <a:cubicBezTo>
                        <a:pt x="60" y="100"/>
                        <a:pt x="54" y="144"/>
                        <a:pt x="61" y="179"/>
                      </a:cubicBezTo>
                      <a:cubicBezTo>
                        <a:pt x="61" y="179"/>
                        <a:pt x="66" y="221"/>
                        <a:pt x="35" y="253"/>
                      </a:cubicBezTo>
                      <a:cubicBezTo>
                        <a:pt x="35" y="253"/>
                        <a:pt x="7" y="284"/>
                        <a:pt x="0" y="304"/>
                      </a:cubicBezTo>
                      <a:lnTo>
                        <a:pt x="46"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272" name="Rectangle 8"/>
                <p:cNvSpPr>
                  <a:spLocks noChangeArrowheads="1"/>
                </p:cNvSpPr>
                <p:nvPr/>
              </p:nvSpPr>
              <p:spPr bwMode="auto">
                <a:xfrm>
                  <a:off x="2538413" y="4019550"/>
                  <a:ext cx="515938" cy="115888"/>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236" name="Rectangle 235"/>
              <p:cNvSpPr/>
              <p:nvPr/>
            </p:nvSpPr>
            <p:spPr>
              <a:xfrm>
                <a:off x="4167352" y="4104289"/>
                <a:ext cx="315310" cy="12297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grpSp>
      <p:sp>
        <p:nvSpPr>
          <p:cNvPr id="249" name="Rectangle 248"/>
          <p:cNvSpPr/>
          <p:nvPr/>
        </p:nvSpPr>
        <p:spPr>
          <a:xfrm>
            <a:off x="393406" y="965698"/>
            <a:ext cx="2966483" cy="287231"/>
          </a:xfrm>
          <a:prstGeom prst="rect">
            <a:avLst/>
          </a:prstGeom>
          <a:solidFill>
            <a:srgbClr val="D69829"/>
          </a:solidFill>
          <a:ln>
            <a:solidFill>
              <a:srgbClr val="D69829"/>
            </a:solidFill>
          </a:ln>
        </p:spPr>
        <p:style>
          <a:lnRef idx="0">
            <a:scrgbClr r="0" g="0" b="0"/>
          </a:lnRef>
          <a:fillRef idx="0">
            <a:scrgbClr r="0" g="0" b="0"/>
          </a:fillRef>
          <a:effectRef idx="0">
            <a:scrgbClr r="0" g="0" b="0"/>
          </a:effectRef>
          <a:fontRef idx="minor">
            <a:schemeClr val="lt1"/>
          </a:fontRef>
        </p:style>
        <p:txBody>
          <a:bodyPr spcFirstLastPara="0" vert="horz" wrap="square" lIns="213384" tIns="0" rIns="213384" bIns="0" numCol="1" spcCol="1270" anchor="ctr" anchorCtr="0">
            <a:noAutofit/>
          </a:bodyPr>
          <a:lstStyle/>
          <a:p>
            <a:pPr lvl="0" algn="l" defTabSz="622300">
              <a:lnSpc>
                <a:spcPct val="90000"/>
              </a:lnSpc>
              <a:spcBef>
                <a:spcPct val="0"/>
              </a:spcBef>
              <a:spcAft>
                <a:spcPct val="35000"/>
              </a:spcAft>
            </a:pPr>
            <a:r>
              <a:rPr lang="fr-FR" sz="1200" kern="1200" dirty="0">
                <a:solidFill>
                  <a:schemeClr val="tx1"/>
                </a:solidFill>
                <a:latin typeface="Verdana" panose="020B0604030504040204" pitchFamily="34" charset="0"/>
                <a:ea typeface="Verdana" panose="020B0604030504040204" pitchFamily="34" charset="0"/>
                <a:cs typeface="Verdana" panose="020B0604030504040204" pitchFamily="34" charset="0"/>
              </a:rPr>
              <a:t>Exemple</a:t>
            </a:r>
          </a:p>
        </p:txBody>
      </p:sp>
      <p:grpSp>
        <p:nvGrpSpPr>
          <p:cNvPr id="250" name="Groupe 249"/>
          <p:cNvGrpSpPr/>
          <p:nvPr/>
        </p:nvGrpSpPr>
        <p:grpSpPr>
          <a:xfrm>
            <a:off x="380681" y="1252929"/>
            <a:ext cx="4178594" cy="1054336"/>
            <a:chOff x="13809021" y="-2146002"/>
            <a:chExt cx="13439918" cy="633232"/>
          </a:xfrm>
        </p:grpSpPr>
        <p:sp>
          <p:nvSpPr>
            <p:cNvPr id="251" name="Rectangle 250"/>
            <p:cNvSpPr/>
            <p:nvPr/>
          </p:nvSpPr>
          <p:spPr>
            <a:xfrm>
              <a:off x="13809021" y="-2145665"/>
              <a:ext cx="13439918" cy="632895"/>
            </a:xfrm>
            <a:prstGeom prst="rect">
              <a:avLst/>
            </a:prstGeom>
            <a:ln>
              <a:solidFill>
                <a:srgbClr val="8E733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52" name="Rectangle 251"/>
            <p:cNvSpPr/>
            <p:nvPr/>
          </p:nvSpPr>
          <p:spPr>
            <a:xfrm>
              <a:off x="13809021" y="-2146002"/>
              <a:ext cx="13439918" cy="624569"/>
            </a:xfrm>
            <a:prstGeom prst="rect">
              <a:avLst/>
            </a:prstGeom>
            <a:ln>
              <a:solidFill>
                <a:srgbClr val="8E7339"/>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2000" tIns="108000" rIns="36000" bIns="36000" numCol="1" spcCol="1270" anchor="ctr" anchorCtr="0">
              <a:noAutofit/>
            </a:bodyPr>
            <a:lstStyle/>
            <a:p>
              <a:pPr marL="177800" lvl="1" indent="-177800" algn="l" defTabSz="533400">
                <a:lnSpc>
                  <a:spcPct val="100000"/>
                </a:lnSpc>
                <a:spcBef>
                  <a:spcPct val="0"/>
                </a:spcBef>
                <a:spcAft>
                  <a:spcPts val="0"/>
                </a:spcAft>
                <a:buChar char="••"/>
                <a:tabLst>
                  <a:tab pos="177800" algn="l"/>
                </a:tabLst>
              </a:pPr>
              <a:r>
                <a:rPr lang="fr-FR" sz="1200" kern="1200" dirty="0">
                  <a:solidFill>
                    <a:srgbClr val="391909"/>
                  </a:solidFill>
                  <a:sym typeface="Wingdings" panose="05000000000000000000" pitchFamily="2" charset="2"/>
                </a:rPr>
                <a:t>Nous choisissons de souscrire à une UC en octobre 2016</a:t>
              </a:r>
            </a:p>
            <a:p>
              <a:pPr marL="177800" lvl="1" indent="-177800" algn="l" defTabSz="533400">
                <a:lnSpc>
                  <a:spcPct val="100000"/>
                </a:lnSpc>
                <a:spcBef>
                  <a:spcPct val="0"/>
                </a:spcBef>
                <a:spcAft>
                  <a:spcPts val="0"/>
                </a:spcAft>
                <a:buChar char="••"/>
                <a:tabLst>
                  <a:tab pos="177800" algn="l"/>
                </a:tabLst>
              </a:pPr>
              <a:r>
                <a:rPr lang="fr-FR" sz="1200" dirty="0">
                  <a:solidFill>
                    <a:srgbClr val="391909"/>
                  </a:solidFill>
                  <a:ea typeface="Times New Roman"/>
                  <a:cs typeface="Times New Roman"/>
                  <a:sym typeface="Wingdings" panose="05000000000000000000" pitchFamily="2" charset="2"/>
                </a:rPr>
                <a:t>-10% est le seuil de déclenchement</a:t>
              </a:r>
            </a:p>
            <a:p>
              <a:pPr marL="177800" lvl="1" indent="-177800" algn="l" defTabSz="533400">
                <a:lnSpc>
                  <a:spcPct val="100000"/>
                </a:lnSpc>
                <a:spcBef>
                  <a:spcPct val="0"/>
                </a:spcBef>
                <a:spcAft>
                  <a:spcPts val="0"/>
                </a:spcAft>
                <a:buChar char="••"/>
                <a:tabLst>
                  <a:tab pos="177800" algn="l"/>
                </a:tabLst>
              </a:pPr>
              <a:r>
                <a:rPr lang="fr-FR" sz="1200" kern="1200" dirty="0">
                  <a:solidFill>
                    <a:srgbClr val="391909"/>
                  </a:solidFill>
                  <a:ea typeface="Times New Roman"/>
                  <a:cs typeface="Times New Roman"/>
                  <a:sym typeface="Wingdings" panose="05000000000000000000" pitchFamily="2" charset="2"/>
                </a:rPr>
                <a:t>Evolution de la plus haute valeur atteinte constatée hebdomadairement</a:t>
              </a:r>
              <a:endParaRPr lang="fr-FR" sz="1200" kern="1200" dirty="0">
                <a:ea typeface="Times New Roman"/>
                <a:cs typeface="Times New Roman"/>
              </a:endParaRPr>
            </a:p>
          </p:txBody>
        </p:sp>
      </p:grpSp>
      <p:graphicFrame>
        <p:nvGraphicFramePr>
          <p:cNvPr id="18" name="Tableau 17"/>
          <p:cNvGraphicFramePr>
            <a:graphicFrameLocks noGrp="1"/>
          </p:cNvGraphicFramePr>
          <p:nvPr>
            <p:extLst>
              <p:ext uri="{D42A27DB-BD31-4B8C-83A1-F6EECF244321}">
                <p14:modId xmlns:p14="http://schemas.microsoft.com/office/powerpoint/2010/main" val="2812573262"/>
              </p:ext>
            </p:extLst>
          </p:nvPr>
        </p:nvGraphicFramePr>
        <p:xfrm>
          <a:off x="4619461" y="2510480"/>
          <a:ext cx="4370753" cy="2635921"/>
        </p:xfrm>
        <a:graphic>
          <a:graphicData uri="http://schemas.openxmlformats.org/drawingml/2006/table">
            <a:tbl>
              <a:tblPr firstRow="1" bandRow="1">
                <a:tableStyleId>{93296810-A885-4BE3-A3E7-6D5BEEA58F35}</a:tableStyleId>
              </a:tblPr>
              <a:tblGrid>
                <a:gridCol w="1255413">
                  <a:extLst>
                    <a:ext uri="{9D8B030D-6E8A-4147-A177-3AD203B41FA5}">
                      <a16:colId xmlns:a16="http://schemas.microsoft.com/office/drawing/2014/main" val="20000"/>
                    </a:ext>
                  </a:extLst>
                </a:gridCol>
                <a:gridCol w="1116419">
                  <a:extLst>
                    <a:ext uri="{9D8B030D-6E8A-4147-A177-3AD203B41FA5}">
                      <a16:colId xmlns:a16="http://schemas.microsoft.com/office/drawing/2014/main" val="20001"/>
                    </a:ext>
                  </a:extLst>
                </a:gridCol>
                <a:gridCol w="1998921">
                  <a:extLst>
                    <a:ext uri="{9D8B030D-6E8A-4147-A177-3AD203B41FA5}">
                      <a16:colId xmlns:a16="http://schemas.microsoft.com/office/drawing/2014/main" val="20002"/>
                    </a:ext>
                  </a:extLst>
                </a:gridCol>
              </a:tblGrid>
              <a:tr h="404687">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900" dirty="0">
                          <a:solidFill>
                            <a:schemeClr val="bg1"/>
                          </a:solidFill>
                        </a:rPr>
                        <a:t>Date</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fr-FR" sz="900" dirty="0">
                          <a:solidFill>
                            <a:schemeClr val="bg1"/>
                          </a:solidFill>
                        </a:rPr>
                        <a:t>VL</a:t>
                      </a:r>
                    </a:p>
                    <a:p>
                      <a:endParaRPr lang="fr-FR" sz="9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endParaRPr lang="fr-FR" sz="9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extLst>
                  <a:ext uri="{0D108BD9-81ED-4DB2-BD59-A6C34878D82A}">
                    <a16:rowId xmlns:a16="http://schemas.microsoft.com/office/drawing/2014/main" val="10000"/>
                  </a:ext>
                </a:extLst>
              </a:tr>
              <a:tr h="254642">
                <a:tc>
                  <a:txBody>
                    <a:bodyPr/>
                    <a:lstStyle/>
                    <a:p>
                      <a:r>
                        <a:rPr lang="fr-FR" sz="900" dirty="0">
                          <a:solidFill>
                            <a:schemeClr val="bg1"/>
                          </a:solidFill>
                        </a:rPr>
                        <a:t>Octobre 2016</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r>
                        <a:rPr lang="fr-FR" sz="900" dirty="0">
                          <a:solidFill>
                            <a:schemeClr val="bg1"/>
                          </a:solidFill>
                        </a:rPr>
                        <a:t>100</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extLst>
                  <a:ext uri="{0D108BD9-81ED-4DB2-BD59-A6C34878D82A}">
                    <a16:rowId xmlns:a16="http://schemas.microsoft.com/office/drawing/2014/main" val="10001"/>
                  </a:ext>
                </a:extLst>
              </a:tr>
              <a:tr h="233916">
                <a:tc>
                  <a:txBody>
                    <a:bodyPr/>
                    <a:lstStyle/>
                    <a:p>
                      <a:r>
                        <a:rPr lang="fr-FR" sz="900" dirty="0">
                          <a:solidFill>
                            <a:schemeClr val="bg1"/>
                          </a:solidFill>
                        </a:rPr>
                        <a:t>Novembre 2016</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r>
                        <a:rPr lang="fr-FR" sz="900" dirty="0">
                          <a:solidFill>
                            <a:schemeClr val="bg1"/>
                          </a:solidFill>
                        </a:rPr>
                        <a:t>120</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extLst>
                  <a:ext uri="{0D108BD9-81ED-4DB2-BD59-A6C34878D82A}">
                    <a16:rowId xmlns:a16="http://schemas.microsoft.com/office/drawing/2014/main" val="10002"/>
                  </a:ext>
                </a:extLst>
              </a:tr>
              <a:tr h="233916">
                <a:tc>
                  <a:txBody>
                    <a:bodyPr/>
                    <a:lstStyle/>
                    <a:p>
                      <a:r>
                        <a:rPr lang="fr-FR" sz="900" dirty="0">
                          <a:solidFill>
                            <a:schemeClr val="bg1"/>
                          </a:solidFill>
                        </a:rPr>
                        <a:t>Février 2017</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r>
                        <a:rPr lang="fr-FR" sz="900" dirty="0">
                          <a:solidFill>
                            <a:schemeClr val="bg1"/>
                          </a:solidFill>
                        </a:rPr>
                        <a:t>155</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r>
                        <a:rPr lang="fr-FR" sz="900" dirty="0">
                          <a:solidFill>
                            <a:schemeClr val="bg1"/>
                          </a:solidFill>
                        </a:rPr>
                        <a:t>Plus haute valeur atteinte </a:t>
                      </a:r>
                    </a:p>
                    <a:p>
                      <a:r>
                        <a:rPr lang="fr-FR" sz="900" dirty="0">
                          <a:solidFill>
                            <a:schemeClr val="bg1"/>
                          </a:solidFill>
                        </a:rPr>
                        <a:t>Seuil de déclenchement 139,5</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extLst>
                  <a:ext uri="{0D108BD9-81ED-4DB2-BD59-A6C34878D82A}">
                    <a16:rowId xmlns:a16="http://schemas.microsoft.com/office/drawing/2014/main" val="10003"/>
                  </a:ext>
                </a:extLst>
              </a:tr>
              <a:tr h="233916">
                <a:tc>
                  <a:txBody>
                    <a:bodyPr/>
                    <a:lstStyle/>
                    <a:p>
                      <a:r>
                        <a:rPr lang="fr-FR" sz="900" dirty="0">
                          <a:solidFill>
                            <a:schemeClr val="bg1"/>
                          </a:solidFill>
                        </a:rPr>
                        <a:t>Mars 2017</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r>
                        <a:rPr lang="fr-FR" sz="900" dirty="0">
                          <a:solidFill>
                            <a:schemeClr val="bg1"/>
                          </a:solidFill>
                        </a:rPr>
                        <a:t>145</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r>
                        <a:rPr lang="fr-FR" sz="900" dirty="0">
                          <a:solidFill>
                            <a:schemeClr val="bg1"/>
                          </a:solidFill>
                        </a:rPr>
                        <a:t>Baisse mais le seuil n’est pas atteint</a:t>
                      </a:r>
                    </a:p>
                    <a:p>
                      <a:r>
                        <a:rPr lang="fr-FR" sz="900" dirty="0">
                          <a:solidFill>
                            <a:schemeClr val="bg1"/>
                          </a:solidFill>
                          <a:sym typeface="Wingdings" panose="05000000000000000000" pitchFamily="2" charset="2"/>
                        </a:rPr>
                        <a:t> </a:t>
                      </a:r>
                      <a:r>
                        <a:rPr lang="fr-FR" sz="900" dirty="0">
                          <a:solidFill>
                            <a:schemeClr val="bg1"/>
                          </a:solidFill>
                        </a:rPr>
                        <a:t>Pas d’arbitrage</a:t>
                      </a:r>
                    </a:p>
                    <a:p>
                      <a:pPr algn="ct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extLst>
                  <a:ext uri="{0D108BD9-81ED-4DB2-BD59-A6C34878D82A}">
                    <a16:rowId xmlns:a16="http://schemas.microsoft.com/office/drawing/2014/main" val="10004"/>
                  </a:ext>
                </a:extLst>
              </a:tr>
              <a:tr h="233916">
                <a:tc>
                  <a:txBody>
                    <a:bodyPr/>
                    <a:lstStyle/>
                    <a:p>
                      <a:r>
                        <a:rPr lang="fr-FR" sz="900" dirty="0">
                          <a:solidFill>
                            <a:schemeClr val="bg1"/>
                          </a:solidFill>
                        </a:rPr>
                        <a:t>Septembre 2017</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r>
                        <a:rPr lang="fr-FR" sz="900" dirty="0">
                          <a:solidFill>
                            <a:schemeClr val="bg1"/>
                          </a:solidFill>
                        </a:rPr>
                        <a:t>150</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extLst>
                  <a:ext uri="{0D108BD9-81ED-4DB2-BD59-A6C34878D82A}">
                    <a16:rowId xmlns:a16="http://schemas.microsoft.com/office/drawing/2014/main" val="10005"/>
                  </a:ext>
                </a:extLst>
              </a:tr>
              <a:tr h="233916">
                <a:tc>
                  <a:txBody>
                    <a:bodyPr/>
                    <a:lstStyle/>
                    <a:p>
                      <a:r>
                        <a:rPr lang="fr-FR" sz="900" dirty="0">
                          <a:solidFill>
                            <a:schemeClr val="bg1"/>
                          </a:solidFill>
                        </a:rPr>
                        <a:t>Octobre 2017</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ctr"/>
                      <a:r>
                        <a:rPr lang="fr-FR" sz="900" dirty="0">
                          <a:solidFill>
                            <a:schemeClr val="bg1"/>
                          </a:solidFill>
                        </a:rPr>
                        <a:t>135</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tc>
                  <a:txBody>
                    <a:bodyPr/>
                    <a:lstStyle/>
                    <a:p>
                      <a:pPr algn="l"/>
                      <a:r>
                        <a:rPr lang="fr-FR" sz="900" dirty="0">
                          <a:solidFill>
                            <a:schemeClr val="bg1"/>
                          </a:solidFill>
                        </a:rPr>
                        <a:t>Le seuil est atteint</a:t>
                      </a:r>
                    </a:p>
                    <a:p>
                      <a:pPr algn="l"/>
                      <a:r>
                        <a:rPr lang="fr-FR" sz="900" dirty="0">
                          <a:solidFill>
                            <a:schemeClr val="bg1"/>
                          </a:solidFill>
                          <a:sym typeface="Wingdings" panose="05000000000000000000" pitchFamily="2" charset="2"/>
                        </a:rPr>
                        <a:t> Arbitrage de la totalité de l’épargne du support</a:t>
                      </a:r>
                      <a:endPar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solidFill>
                      <a:srgbClr val="581D74"/>
                    </a:solidFill>
                  </a:tcPr>
                </a:tc>
                <a:extLst>
                  <a:ext uri="{0D108BD9-81ED-4DB2-BD59-A6C34878D82A}">
                    <a16:rowId xmlns:a16="http://schemas.microsoft.com/office/drawing/2014/main" val="10006"/>
                  </a:ext>
                </a:extLst>
              </a:tr>
            </a:tbl>
          </a:graphicData>
        </a:graphic>
      </p:graphicFrame>
      <p:sp>
        <p:nvSpPr>
          <p:cNvPr id="15" name="Ellipse 14"/>
          <p:cNvSpPr/>
          <p:nvPr/>
        </p:nvSpPr>
        <p:spPr>
          <a:xfrm>
            <a:off x="5946258" y="3724125"/>
            <a:ext cx="930792" cy="35954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9" name="Image 218">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89" y="6207704"/>
            <a:ext cx="650296" cy="650296"/>
          </a:xfrm>
          <a:prstGeom prst="rect">
            <a:avLst/>
          </a:prstGeom>
        </p:spPr>
      </p:pic>
    </p:spTree>
    <p:extLst>
      <p:ext uri="{BB962C8B-B14F-4D97-AF65-F5344CB8AC3E}">
        <p14:creationId xmlns:p14="http://schemas.microsoft.com/office/powerpoint/2010/main" val="118188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par>
                          <p:cTn id="15" fill="hold">
                            <p:stCondLst>
                              <p:cond delay="1250"/>
                            </p:stCondLst>
                            <p:childTnLst>
                              <p:par>
                                <p:cTn id="16" presetID="31"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ppt_w</p:attrName>
                                        </p:attrNameLst>
                                      </p:cBhvr>
                                      <p:tavLst>
                                        <p:tav tm="0">
                                          <p:val>
                                            <p:fltVal val="0"/>
                                          </p:val>
                                        </p:tav>
                                        <p:tav tm="100000">
                                          <p:val>
                                            <p:strVal val="#ppt_w"/>
                                          </p:val>
                                        </p:tav>
                                      </p:tavLst>
                                    </p:anim>
                                    <p:anim calcmode="lin" valueType="num">
                                      <p:cBhvr>
                                        <p:cTn id="19" dur="1000" fill="hold"/>
                                        <p:tgtEl>
                                          <p:spTgt spid="15"/>
                                        </p:tgtEl>
                                        <p:attrNameLst>
                                          <p:attrName>ppt_h</p:attrName>
                                        </p:attrNameLst>
                                      </p:cBhvr>
                                      <p:tavLst>
                                        <p:tav tm="0">
                                          <p:val>
                                            <p:fltVal val="0"/>
                                          </p:val>
                                        </p:tav>
                                        <p:tav tm="100000">
                                          <p:val>
                                            <p:strVal val="#ppt_h"/>
                                          </p:val>
                                        </p:tav>
                                      </p:tavLst>
                                    </p:anim>
                                    <p:anim calcmode="lin" valueType="num">
                                      <p:cBhvr>
                                        <p:cTn id="20" dur="1000" fill="hold"/>
                                        <p:tgtEl>
                                          <p:spTgt spid="15"/>
                                        </p:tgtEl>
                                        <p:attrNameLst>
                                          <p:attrName>style.rotation</p:attrName>
                                        </p:attrNameLst>
                                      </p:cBhvr>
                                      <p:tavLst>
                                        <p:tav tm="0">
                                          <p:val>
                                            <p:fltVal val="90"/>
                                          </p:val>
                                        </p:tav>
                                        <p:tav tm="100000">
                                          <p:val>
                                            <p:fltVal val="0"/>
                                          </p:val>
                                        </p:tav>
                                      </p:tavLst>
                                    </p:anim>
                                    <p:animEffect transition="in" filter="fade">
                                      <p:cBhvr>
                                        <p:cTn id="2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ZoneTexte 20"/>
          <p:cNvSpPr txBox="1"/>
          <p:nvPr/>
        </p:nvSpPr>
        <p:spPr>
          <a:xfrm>
            <a:off x="378074" y="5663804"/>
            <a:ext cx="3004966" cy="369332"/>
          </a:xfrm>
          <a:prstGeom prst="rect">
            <a:avLst/>
          </a:prstGeom>
          <a:noFill/>
        </p:spPr>
        <p:txBody>
          <a:bodyPr vert="horz" wrap="square" rtlCol="0">
            <a:spAutoFit/>
          </a:bodyPr>
          <a:lstStyle/>
          <a:p>
            <a:pPr algn="ctr"/>
            <a:r>
              <a:rPr lang="fr-FR" dirty="0"/>
              <a:t>Synthèse</a:t>
            </a:r>
          </a:p>
        </p:txBody>
      </p:sp>
      <p:sp>
        <p:nvSpPr>
          <p:cNvPr id="208" name="Rectangle 207"/>
          <p:cNvSpPr/>
          <p:nvPr/>
        </p:nvSpPr>
        <p:spPr>
          <a:xfrm>
            <a:off x="0" y="0"/>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247583" y="250089"/>
            <a:ext cx="7886700" cy="290849"/>
          </a:xfrm>
        </p:spPr>
        <p:txBody>
          <a:bodyPr>
            <a:normAutofit/>
          </a:bodyPr>
          <a:lstStyle/>
          <a:p>
            <a:r>
              <a:rPr lang="en-US" b="0" dirty="0">
                <a:solidFill>
                  <a:srgbClr val="8E7339"/>
                </a:solidFill>
                <a:latin typeface="Verdana" panose="020B0604030504040204" pitchFamily="34" charset="0"/>
                <a:ea typeface="Verdana" panose="020B0604030504040204" pitchFamily="34" charset="0"/>
                <a:cs typeface="Verdana" panose="020B0604030504040204" pitchFamily="34" charset="0"/>
              </a:rPr>
              <a:t>Comment </a:t>
            </a:r>
            <a:r>
              <a:rPr lang="en-US" b="0" dirty="0" err="1">
                <a:solidFill>
                  <a:srgbClr val="8E7339"/>
                </a:solidFill>
                <a:latin typeface="Verdana" panose="020B0604030504040204" pitchFamily="34" charset="0"/>
                <a:ea typeface="Verdana" panose="020B0604030504040204" pitchFamily="34" charset="0"/>
                <a:cs typeface="Verdana" panose="020B0604030504040204" pitchFamily="34" charset="0"/>
              </a:rPr>
              <a:t>souscrire</a:t>
            </a:r>
            <a:r>
              <a:rPr lang="en-US" b="0" dirty="0">
                <a:solidFill>
                  <a:srgbClr val="8E7339"/>
                </a:solidFill>
                <a:latin typeface="Verdana" panose="020B0604030504040204" pitchFamily="34" charset="0"/>
                <a:ea typeface="Verdana" panose="020B0604030504040204" pitchFamily="34" charset="0"/>
                <a:cs typeface="Verdana" panose="020B0604030504040204" pitchFamily="34" charset="0"/>
              </a:rPr>
              <a:t> ?</a:t>
            </a:r>
          </a:p>
        </p:txBody>
      </p:sp>
      <p:grpSp>
        <p:nvGrpSpPr>
          <p:cNvPr id="593" name="Group 592"/>
          <p:cNvGrpSpPr/>
          <p:nvPr/>
        </p:nvGrpSpPr>
        <p:grpSpPr>
          <a:xfrm>
            <a:off x="669603" y="2452520"/>
            <a:ext cx="803769" cy="1708547"/>
            <a:chOff x="1347737" y="2127026"/>
            <a:chExt cx="1071692" cy="2278063"/>
          </a:xfrm>
        </p:grpSpPr>
        <p:grpSp>
          <p:nvGrpSpPr>
            <p:cNvPr id="589" name="Group 588"/>
            <p:cNvGrpSpPr/>
            <p:nvPr/>
          </p:nvGrpSpPr>
          <p:grpSpPr>
            <a:xfrm>
              <a:off x="1347737" y="2127026"/>
              <a:ext cx="1071692" cy="2278063"/>
              <a:chOff x="-1363222" y="2113917"/>
              <a:chExt cx="1071692" cy="2278063"/>
            </a:xfrm>
          </p:grpSpPr>
          <p:sp>
            <p:nvSpPr>
              <p:cNvPr id="556" name="Oval 16"/>
              <p:cNvSpPr>
                <a:spLocks noChangeArrowheads="1"/>
              </p:cNvSpPr>
              <p:nvPr/>
            </p:nvSpPr>
            <p:spPr bwMode="auto">
              <a:xfrm>
                <a:off x="-1172722" y="3098167"/>
                <a:ext cx="663575" cy="376238"/>
              </a:xfrm>
              <a:prstGeom prst="ellipse">
                <a:avLst/>
              </a:pr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557" name="Rectangle 17"/>
              <p:cNvSpPr>
                <a:spLocks noChangeArrowheads="1"/>
              </p:cNvSpPr>
              <p:nvPr/>
            </p:nvSpPr>
            <p:spPr bwMode="auto">
              <a:xfrm>
                <a:off x="-963172" y="3009267"/>
                <a:ext cx="246063" cy="492125"/>
              </a:xfrm>
              <a:prstGeom prst="rect">
                <a:avLst/>
              </a:prstGeom>
              <a:solidFill>
                <a:srgbClr val="9966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58" name="Rectangle 18"/>
              <p:cNvSpPr>
                <a:spLocks noChangeArrowheads="1"/>
              </p:cNvSpPr>
              <p:nvPr/>
            </p:nvSpPr>
            <p:spPr bwMode="auto">
              <a:xfrm>
                <a:off x="-963172" y="3009267"/>
                <a:ext cx="246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59" name="Freeform 19"/>
              <p:cNvSpPr>
                <a:spLocks/>
              </p:cNvSpPr>
              <p:nvPr/>
            </p:nvSpPr>
            <p:spPr bwMode="auto">
              <a:xfrm>
                <a:off x="-963172" y="3029905"/>
                <a:ext cx="246063" cy="103188"/>
              </a:xfrm>
              <a:custGeom>
                <a:avLst/>
                <a:gdLst>
                  <a:gd name="T0" fmla="*/ 0 w 155"/>
                  <a:gd name="T1" fmla="*/ 0 h 65"/>
                  <a:gd name="T2" fmla="*/ 0 w 155"/>
                  <a:gd name="T3" fmla="*/ 12 h 65"/>
                  <a:gd name="T4" fmla="*/ 155 w 155"/>
                  <a:gd name="T5" fmla="*/ 65 h 65"/>
                  <a:gd name="T6" fmla="*/ 155 w 155"/>
                  <a:gd name="T7" fmla="*/ 0 h 65"/>
                  <a:gd name="T8" fmla="*/ 0 w 155"/>
                  <a:gd name="T9" fmla="*/ 0 h 65"/>
                </a:gdLst>
                <a:ahLst/>
                <a:cxnLst>
                  <a:cxn ang="0">
                    <a:pos x="T0" y="T1"/>
                  </a:cxn>
                  <a:cxn ang="0">
                    <a:pos x="T2" y="T3"/>
                  </a:cxn>
                  <a:cxn ang="0">
                    <a:pos x="T4" y="T5"/>
                  </a:cxn>
                  <a:cxn ang="0">
                    <a:pos x="T6" y="T7"/>
                  </a:cxn>
                  <a:cxn ang="0">
                    <a:pos x="T8" y="T9"/>
                  </a:cxn>
                </a:cxnLst>
                <a:rect l="0" t="0" r="r" b="b"/>
                <a:pathLst>
                  <a:path w="155" h="65">
                    <a:moveTo>
                      <a:pt x="0" y="0"/>
                    </a:moveTo>
                    <a:lnTo>
                      <a:pt x="0" y="12"/>
                    </a:lnTo>
                    <a:lnTo>
                      <a:pt x="155" y="65"/>
                    </a:lnTo>
                    <a:lnTo>
                      <a:pt x="155" y="0"/>
                    </a:lnTo>
                    <a:lnTo>
                      <a:pt x="0" y="0"/>
                    </a:ln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62" name="Freeform 22"/>
              <p:cNvSpPr>
                <a:spLocks/>
              </p:cNvSpPr>
              <p:nvPr/>
            </p:nvSpPr>
            <p:spPr bwMode="auto">
              <a:xfrm>
                <a:off x="-1226697" y="3144205"/>
                <a:ext cx="773113" cy="847725"/>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320">
                    <a:moveTo>
                      <a:pt x="241" y="158"/>
                    </a:moveTo>
                    <a:cubicBezTo>
                      <a:pt x="278" y="119"/>
                      <a:pt x="290" y="42"/>
                      <a:pt x="191" y="0"/>
                    </a:cubicBezTo>
                    <a:cubicBezTo>
                      <a:pt x="145" y="108"/>
                      <a:pt x="145" y="108"/>
                      <a:pt x="145" y="108"/>
                    </a:cubicBezTo>
                    <a:cubicBezTo>
                      <a:pt x="98" y="0"/>
                      <a:pt x="98" y="0"/>
                      <a:pt x="98" y="0"/>
                    </a:cubicBezTo>
                    <a:cubicBezTo>
                      <a:pt x="0" y="42"/>
                      <a:pt x="12" y="119"/>
                      <a:pt x="49" y="158"/>
                    </a:cubicBezTo>
                    <a:cubicBezTo>
                      <a:pt x="49" y="158"/>
                      <a:pt x="36" y="207"/>
                      <a:pt x="7" y="320"/>
                    </a:cubicBezTo>
                    <a:cubicBezTo>
                      <a:pt x="145" y="320"/>
                      <a:pt x="145" y="320"/>
                      <a:pt x="145" y="320"/>
                    </a:cubicBezTo>
                    <a:cubicBezTo>
                      <a:pt x="283" y="320"/>
                      <a:pt x="283" y="320"/>
                      <a:pt x="283" y="320"/>
                    </a:cubicBezTo>
                    <a:cubicBezTo>
                      <a:pt x="254" y="207"/>
                      <a:pt x="241" y="158"/>
                      <a:pt x="241" y="158"/>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359" name="Group 358"/>
              <p:cNvGrpSpPr/>
              <p:nvPr/>
            </p:nvGrpSpPr>
            <p:grpSpPr>
              <a:xfrm>
                <a:off x="-1363222" y="3117217"/>
                <a:ext cx="406400" cy="1274763"/>
                <a:chOff x="-1363222" y="3117217"/>
                <a:chExt cx="406400" cy="1274763"/>
              </a:xfrm>
            </p:grpSpPr>
            <p:sp>
              <p:nvSpPr>
                <p:cNvPr id="563" name="Freeform 23"/>
                <p:cNvSpPr>
                  <a:spLocks/>
                </p:cNvSpPr>
                <p:nvPr/>
              </p:nvSpPr>
              <p:spPr bwMode="auto">
                <a:xfrm>
                  <a:off x="-1293372" y="4072892"/>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564" name="Freeform 24"/>
                <p:cNvSpPr>
                  <a:spLocks/>
                </p:cNvSpPr>
                <p:nvPr/>
              </p:nvSpPr>
              <p:spPr bwMode="auto">
                <a:xfrm>
                  <a:off x="-1194947" y="4103055"/>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65" name="Freeform 25"/>
                <p:cNvSpPr>
                  <a:spLocks/>
                </p:cNvSpPr>
                <p:nvPr/>
              </p:nvSpPr>
              <p:spPr bwMode="auto">
                <a:xfrm>
                  <a:off x="-1363222" y="3117217"/>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566" name="Rectangle 26"/>
              <p:cNvSpPr>
                <a:spLocks noChangeArrowheads="1"/>
              </p:cNvSpPr>
              <p:nvPr/>
            </p:nvSpPr>
            <p:spPr bwMode="auto">
              <a:xfrm>
                <a:off x="-850460" y="3418842"/>
                <a:ext cx="20638" cy="573088"/>
              </a:xfrm>
              <a:prstGeom prst="rect">
                <a:avLst/>
              </a:prstGeom>
              <a:solidFill>
                <a:srgbClr val="302F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67" name="Freeform 27"/>
              <p:cNvSpPr>
                <a:spLocks/>
              </p:cNvSpPr>
              <p:nvPr/>
            </p:nvSpPr>
            <p:spPr bwMode="auto">
              <a:xfrm>
                <a:off x="-1088585" y="3090230"/>
                <a:ext cx="249238" cy="339725"/>
              </a:xfrm>
              <a:custGeom>
                <a:avLst/>
                <a:gdLst>
                  <a:gd name="T0" fmla="*/ 0 w 157"/>
                  <a:gd name="T1" fmla="*/ 54 h 214"/>
                  <a:gd name="T2" fmla="*/ 74 w 157"/>
                  <a:gd name="T3" fmla="*/ 81 h 214"/>
                  <a:gd name="T4" fmla="*/ 46 w 157"/>
                  <a:gd name="T5" fmla="*/ 121 h 214"/>
                  <a:gd name="T6" fmla="*/ 157 w 157"/>
                  <a:gd name="T7" fmla="*/ 214 h 214"/>
                  <a:gd name="T8" fmla="*/ 78 w 157"/>
                  <a:gd name="T9" fmla="*/ 0 h 214"/>
                  <a:gd name="T10" fmla="*/ 0 w 157"/>
                  <a:gd name="T11" fmla="*/ 54 h 214"/>
                </a:gdLst>
                <a:ahLst/>
                <a:cxnLst>
                  <a:cxn ang="0">
                    <a:pos x="T0" y="T1"/>
                  </a:cxn>
                  <a:cxn ang="0">
                    <a:pos x="T2" y="T3"/>
                  </a:cxn>
                  <a:cxn ang="0">
                    <a:pos x="T4" y="T5"/>
                  </a:cxn>
                  <a:cxn ang="0">
                    <a:pos x="T6" y="T7"/>
                  </a:cxn>
                  <a:cxn ang="0">
                    <a:pos x="T8" y="T9"/>
                  </a:cxn>
                  <a:cxn ang="0">
                    <a:pos x="T10" y="T11"/>
                  </a:cxn>
                </a:cxnLst>
                <a:rect l="0" t="0" r="r" b="b"/>
                <a:pathLst>
                  <a:path w="157" h="214">
                    <a:moveTo>
                      <a:pt x="0" y="54"/>
                    </a:moveTo>
                    <a:lnTo>
                      <a:pt x="74" y="81"/>
                    </a:lnTo>
                    <a:lnTo>
                      <a:pt x="46" y="121"/>
                    </a:lnTo>
                    <a:lnTo>
                      <a:pt x="157" y="214"/>
                    </a:lnTo>
                    <a:lnTo>
                      <a:pt x="78" y="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569" name="Freeform 29"/>
              <p:cNvSpPr>
                <a:spLocks/>
              </p:cNvSpPr>
              <p:nvPr/>
            </p:nvSpPr>
            <p:spPr bwMode="auto">
              <a:xfrm>
                <a:off x="-685360" y="2606042"/>
                <a:ext cx="295275" cy="582613"/>
              </a:xfrm>
              <a:custGeom>
                <a:avLst/>
                <a:gdLst>
                  <a:gd name="T0" fmla="*/ 111 w 111"/>
                  <a:gd name="T1" fmla="*/ 220 h 220"/>
                  <a:gd name="T2" fmla="*/ 66 w 111"/>
                  <a:gd name="T3" fmla="*/ 194 h 220"/>
                  <a:gd name="T4" fmla="*/ 72 w 111"/>
                  <a:gd name="T5" fmla="*/ 212 h 220"/>
                  <a:gd name="T6" fmla="*/ 33 w 111"/>
                  <a:gd name="T7" fmla="*/ 179 h 220"/>
                  <a:gd name="T8" fmla="*/ 3 w 111"/>
                  <a:gd name="T9" fmla="*/ 55 h 220"/>
                  <a:gd name="T10" fmla="*/ 9 w 111"/>
                  <a:gd name="T11" fmla="*/ 26 h 220"/>
                  <a:gd name="T12" fmla="*/ 22 w 111"/>
                  <a:gd name="T13" fmla="*/ 8 h 220"/>
                  <a:gd name="T14" fmla="*/ 34 w 111"/>
                  <a:gd name="T15" fmla="*/ 1 h 220"/>
                  <a:gd name="T16" fmla="*/ 51 w 111"/>
                  <a:gd name="T17" fmla="*/ 5 h 220"/>
                  <a:gd name="T18" fmla="*/ 77 w 111"/>
                  <a:gd name="T19" fmla="*/ 39 h 220"/>
                  <a:gd name="T20" fmla="*/ 95 w 111"/>
                  <a:gd name="T21" fmla="*/ 171 h 220"/>
                  <a:gd name="T22" fmla="*/ 111 w 111"/>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220">
                    <a:moveTo>
                      <a:pt x="111" y="220"/>
                    </a:moveTo>
                    <a:cubicBezTo>
                      <a:pt x="96" y="215"/>
                      <a:pt x="80" y="201"/>
                      <a:pt x="66" y="194"/>
                    </a:cubicBezTo>
                    <a:cubicBezTo>
                      <a:pt x="67" y="198"/>
                      <a:pt x="69" y="209"/>
                      <a:pt x="72" y="212"/>
                    </a:cubicBezTo>
                    <a:cubicBezTo>
                      <a:pt x="56" y="206"/>
                      <a:pt x="43" y="193"/>
                      <a:pt x="33" y="179"/>
                    </a:cubicBezTo>
                    <a:cubicBezTo>
                      <a:pt x="8" y="143"/>
                      <a:pt x="0" y="98"/>
                      <a:pt x="3" y="55"/>
                    </a:cubicBezTo>
                    <a:cubicBezTo>
                      <a:pt x="3" y="45"/>
                      <a:pt x="5" y="35"/>
                      <a:pt x="9" y="26"/>
                    </a:cubicBezTo>
                    <a:cubicBezTo>
                      <a:pt x="12" y="19"/>
                      <a:pt x="16" y="13"/>
                      <a:pt x="22" y="8"/>
                    </a:cubicBezTo>
                    <a:cubicBezTo>
                      <a:pt x="25" y="5"/>
                      <a:pt x="29" y="2"/>
                      <a:pt x="34" y="1"/>
                    </a:cubicBezTo>
                    <a:cubicBezTo>
                      <a:pt x="40" y="0"/>
                      <a:pt x="46" y="2"/>
                      <a:pt x="51" y="5"/>
                    </a:cubicBezTo>
                    <a:cubicBezTo>
                      <a:pt x="64" y="12"/>
                      <a:pt x="72" y="25"/>
                      <a:pt x="77" y="39"/>
                    </a:cubicBezTo>
                    <a:cubicBezTo>
                      <a:pt x="93" y="81"/>
                      <a:pt x="89" y="127"/>
                      <a:pt x="95" y="171"/>
                    </a:cubicBezTo>
                    <a:cubicBezTo>
                      <a:pt x="97" y="188"/>
                      <a:pt x="101" y="206"/>
                      <a:pt x="111" y="22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570" name="Freeform 30"/>
              <p:cNvSpPr>
                <a:spLocks/>
              </p:cNvSpPr>
              <p:nvPr/>
            </p:nvSpPr>
            <p:spPr bwMode="auto">
              <a:xfrm>
                <a:off x="-1106047" y="2267905"/>
                <a:ext cx="533400" cy="804863"/>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55" y="0"/>
                      <a:pt x="0" y="56"/>
                      <a:pt x="0" y="100"/>
                    </a:cubicBezTo>
                    <a:cubicBezTo>
                      <a:pt x="0" y="204"/>
                      <a:pt x="0" y="204"/>
                      <a:pt x="0" y="204"/>
                    </a:cubicBezTo>
                    <a:cubicBezTo>
                      <a:pt x="0" y="249"/>
                      <a:pt x="55" y="304"/>
                      <a:pt x="100" y="304"/>
                    </a:cubicBezTo>
                    <a:cubicBezTo>
                      <a:pt x="144" y="304"/>
                      <a:pt x="200" y="249"/>
                      <a:pt x="200" y="204"/>
                    </a:cubicBezTo>
                    <a:cubicBezTo>
                      <a:pt x="200" y="100"/>
                      <a:pt x="200" y="100"/>
                      <a:pt x="200" y="100"/>
                    </a:cubicBezTo>
                    <a:cubicBezTo>
                      <a:pt x="200" y="56"/>
                      <a:pt x="144" y="0"/>
                      <a:pt x="100" y="0"/>
                    </a:cubicBezTo>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573" name="Freeform 33"/>
              <p:cNvSpPr>
                <a:spLocks/>
              </p:cNvSpPr>
              <p:nvPr/>
            </p:nvSpPr>
            <p:spPr bwMode="auto">
              <a:xfrm>
                <a:off x="-1213997" y="2188530"/>
                <a:ext cx="747713" cy="579438"/>
              </a:xfrm>
              <a:custGeom>
                <a:avLst/>
                <a:gdLst>
                  <a:gd name="T0" fmla="*/ 140 w 280"/>
                  <a:gd name="T1" fmla="*/ 0 h 219"/>
                  <a:gd name="T2" fmla="*/ 44 w 280"/>
                  <a:gd name="T3" fmla="*/ 219 h 219"/>
                  <a:gd name="T4" fmla="*/ 140 w 280"/>
                  <a:gd name="T5" fmla="*/ 73 h 219"/>
                  <a:gd name="T6" fmla="*/ 236 w 280"/>
                  <a:gd name="T7" fmla="*/ 219 h 219"/>
                  <a:gd name="T8" fmla="*/ 140 w 280"/>
                  <a:gd name="T9" fmla="*/ 0 h 219"/>
                </a:gdLst>
                <a:ahLst/>
                <a:cxnLst>
                  <a:cxn ang="0">
                    <a:pos x="T0" y="T1"/>
                  </a:cxn>
                  <a:cxn ang="0">
                    <a:pos x="T2" y="T3"/>
                  </a:cxn>
                  <a:cxn ang="0">
                    <a:pos x="T4" y="T5"/>
                  </a:cxn>
                  <a:cxn ang="0">
                    <a:pos x="T6" y="T7"/>
                  </a:cxn>
                  <a:cxn ang="0">
                    <a:pos x="T8" y="T9"/>
                  </a:cxn>
                </a:cxnLst>
                <a:rect l="0" t="0" r="r" b="b"/>
                <a:pathLst>
                  <a:path w="280" h="219">
                    <a:moveTo>
                      <a:pt x="140" y="0"/>
                    </a:moveTo>
                    <a:cubicBezTo>
                      <a:pt x="0" y="0"/>
                      <a:pt x="6" y="189"/>
                      <a:pt x="44" y="219"/>
                    </a:cubicBezTo>
                    <a:cubicBezTo>
                      <a:pt x="44" y="219"/>
                      <a:pt x="9" y="73"/>
                      <a:pt x="140" y="73"/>
                    </a:cubicBezTo>
                    <a:cubicBezTo>
                      <a:pt x="270" y="73"/>
                      <a:pt x="236" y="219"/>
                      <a:pt x="236" y="219"/>
                    </a:cubicBezTo>
                    <a:cubicBezTo>
                      <a:pt x="273" y="189"/>
                      <a:pt x="280" y="0"/>
                      <a:pt x="140" y="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574" name="Freeform 34"/>
              <p:cNvSpPr>
                <a:spLocks/>
              </p:cNvSpPr>
              <p:nvPr/>
            </p:nvSpPr>
            <p:spPr bwMode="auto">
              <a:xfrm>
                <a:off x="-1160022" y="2644142"/>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575" name="Freeform 35"/>
              <p:cNvSpPr>
                <a:spLocks/>
              </p:cNvSpPr>
              <p:nvPr/>
            </p:nvSpPr>
            <p:spPr bwMode="auto">
              <a:xfrm>
                <a:off x="-626622" y="2644142"/>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996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576" name="Freeform 36"/>
              <p:cNvSpPr>
                <a:spLocks/>
              </p:cNvSpPr>
              <p:nvPr/>
            </p:nvSpPr>
            <p:spPr bwMode="auto">
              <a:xfrm>
                <a:off x="-1188597" y="2113917"/>
                <a:ext cx="644525" cy="531813"/>
              </a:xfrm>
              <a:custGeom>
                <a:avLst/>
                <a:gdLst>
                  <a:gd name="T0" fmla="*/ 205 w 242"/>
                  <a:gd name="T1" fmla="*/ 185 h 201"/>
                  <a:gd name="T2" fmla="*/ 185 w 242"/>
                  <a:gd name="T3" fmla="*/ 160 h 201"/>
                  <a:gd name="T4" fmla="*/ 242 w 242"/>
                  <a:gd name="T5" fmla="*/ 181 h 201"/>
                  <a:gd name="T6" fmla="*/ 203 w 242"/>
                  <a:gd name="T7" fmla="*/ 70 h 201"/>
                  <a:gd name="T8" fmla="*/ 36 w 242"/>
                  <a:gd name="T9" fmla="*/ 116 h 201"/>
                  <a:gd name="T10" fmla="*/ 31 w 242"/>
                  <a:gd name="T11" fmla="*/ 200 h 201"/>
                  <a:gd name="T12" fmla="*/ 92 w 242"/>
                  <a:gd name="T13" fmla="*/ 122 h 201"/>
                  <a:gd name="T14" fmla="*/ 152 w 242"/>
                  <a:gd name="T15" fmla="*/ 173 h 201"/>
                  <a:gd name="T16" fmla="*/ 134 w 242"/>
                  <a:gd name="T17" fmla="*/ 143 h 201"/>
                  <a:gd name="T18" fmla="*/ 205 w 242"/>
                  <a:gd name="T19"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01">
                    <a:moveTo>
                      <a:pt x="205" y="185"/>
                    </a:moveTo>
                    <a:cubicBezTo>
                      <a:pt x="196" y="177"/>
                      <a:pt x="189" y="169"/>
                      <a:pt x="185" y="160"/>
                    </a:cubicBezTo>
                    <a:cubicBezTo>
                      <a:pt x="200" y="173"/>
                      <a:pt x="223" y="181"/>
                      <a:pt x="242" y="181"/>
                    </a:cubicBezTo>
                    <a:cubicBezTo>
                      <a:pt x="217" y="145"/>
                      <a:pt x="228" y="83"/>
                      <a:pt x="203" y="70"/>
                    </a:cubicBezTo>
                    <a:cubicBezTo>
                      <a:pt x="74" y="0"/>
                      <a:pt x="36" y="116"/>
                      <a:pt x="36" y="116"/>
                    </a:cubicBezTo>
                    <a:cubicBezTo>
                      <a:pt x="36" y="116"/>
                      <a:pt x="0" y="201"/>
                      <a:pt x="31" y="200"/>
                    </a:cubicBezTo>
                    <a:cubicBezTo>
                      <a:pt x="51" y="199"/>
                      <a:pt x="76" y="155"/>
                      <a:pt x="92" y="122"/>
                    </a:cubicBezTo>
                    <a:cubicBezTo>
                      <a:pt x="106" y="143"/>
                      <a:pt x="128" y="163"/>
                      <a:pt x="152" y="173"/>
                    </a:cubicBezTo>
                    <a:cubicBezTo>
                      <a:pt x="142" y="164"/>
                      <a:pt x="136" y="153"/>
                      <a:pt x="134" y="143"/>
                    </a:cubicBezTo>
                    <a:cubicBezTo>
                      <a:pt x="151" y="162"/>
                      <a:pt x="178" y="178"/>
                      <a:pt x="205" y="185"/>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nvGrpSpPr>
              <p:cNvPr id="585" name="Group 584"/>
              <p:cNvGrpSpPr/>
              <p:nvPr/>
            </p:nvGrpSpPr>
            <p:grpSpPr>
              <a:xfrm flipH="1">
                <a:off x="-697930" y="3117217"/>
                <a:ext cx="406400" cy="1274763"/>
                <a:chOff x="-1363222" y="3117217"/>
                <a:chExt cx="406400" cy="1274763"/>
              </a:xfrm>
            </p:grpSpPr>
            <p:sp>
              <p:nvSpPr>
                <p:cNvPr id="586" name="Freeform 23"/>
                <p:cNvSpPr>
                  <a:spLocks/>
                </p:cNvSpPr>
                <p:nvPr/>
              </p:nvSpPr>
              <p:spPr bwMode="auto">
                <a:xfrm>
                  <a:off x="-1293372" y="4072892"/>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587" name="Freeform 24"/>
                <p:cNvSpPr>
                  <a:spLocks/>
                </p:cNvSpPr>
                <p:nvPr/>
              </p:nvSpPr>
              <p:spPr bwMode="auto">
                <a:xfrm>
                  <a:off x="-1194947" y="4103055"/>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88" name="Freeform 25"/>
                <p:cNvSpPr>
                  <a:spLocks/>
                </p:cNvSpPr>
                <p:nvPr/>
              </p:nvSpPr>
              <p:spPr bwMode="auto">
                <a:xfrm>
                  <a:off x="-1363222" y="3117217"/>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568" name="Freeform 28"/>
              <p:cNvSpPr>
                <a:spLocks/>
              </p:cNvSpPr>
              <p:nvPr/>
            </p:nvSpPr>
            <p:spPr bwMode="auto">
              <a:xfrm>
                <a:off x="-839347" y="3090230"/>
                <a:ext cx="244475" cy="339725"/>
              </a:xfrm>
              <a:custGeom>
                <a:avLst/>
                <a:gdLst>
                  <a:gd name="T0" fmla="*/ 154 w 154"/>
                  <a:gd name="T1" fmla="*/ 54 h 214"/>
                  <a:gd name="T2" fmla="*/ 77 w 154"/>
                  <a:gd name="T3" fmla="*/ 0 h 214"/>
                  <a:gd name="T4" fmla="*/ 0 w 154"/>
                  <a:gd name="T5" fmla="*/ 214 h 214"/>
                  <a:gd name="T6" fmla="*/ 109 w 154"/>
                  <a:gd name="T7" fmla="*/ 121 h 214"/>
                  <a:gd name="T8" fmla="*/ 80 w 154"/>
                  <a:gd name="T9" fmla="*/ 81 h 214"/>
                  <a:gd name="T10" fmla="*/ 154 w 154"/>
                  <a:gd name="T11" fmla="*/ 54 h 214"/>
                </a:gdLst>
                <a:ahLst/>
                <a:cxnLst>
                  <a:cxn ang="0">
                    <a:pos x="T0" y="T1"/>
                  </a:cxn>
                  <a:cxn ang="0">
                    <a:pos x="T2" y="T3"/>
                  </a:cxn>
                  <a:cxn ang="0">
                    <a:pos x="T4" y="T5"/>
                  </a:cxn>
                  <a:cxn ang="0">
                    <a:pos x="T6" y="T7"/>
                  </a:cxn>
                  <a:cxn ang="0">
                    <a:pos x="T8" y="T9"/>
                  </a:cxn>
                  <a:cxn ang="0">
                    <a:pos x="T10" y="T11"/>
                  </a:cxn>
                </a:cxnLst>
                <a:rect l="0" t="0" r="r" b="b"/>
                <a:pathLst>
                  <a:path w="154" h="214">
                    <a:moveTo>
                      <a:pt x="154" y="54"/>
                    </a:moveTo>
                    <a:lnTo>
                      <a:pt x="77" y="0"/>
                    </a:lnTo>
                    <a:lnTo>
                      <a:pt x="0" y="214"/>
                    </a:lnTo>
                    <a:lnTo>
                      <a:pt x="109" y="121"/>
                    </a:lnTo>
                    <a:lnTo>
                      <a:pt x="80" y="81"/>
                    </a:lnTo>
                    <a:lnTo>
                      <a:pt x="154"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grpSp>
        <p:sp>
          <p:nvSpPr>
            <p:cNvPr id="334" name="Freeform 53"/>
            <p:cNvSpPr>
              <a:spLocks/>
            </p:cNvSpPr>
            <p:nvPr/>
          </p:nvSpPr>
          <p:spPr bwMode="auto">
            <a:xfrm>
              <a:off x="1550936" y="2232025"/>
              <a:ext cx="625372" cy="264019"/>
            </a:xfrm>
            <a:custGeom>
              <a:avLst/>
              <a:gdLst>
                <a:gd name="T0" fmla="*/ 0 w 2060"/>
                <a:gd name="T1" fmla="*/ 871 h 871"/>
                <a:gd name="T2" fmla="*/ 1007 w 2060"/>
                <a:gd name="T3" fmla="*/ 0 h 871"/>
                <a:gd name="T4" fmla="*/ 2060 w 2060"/>
                <a:gd name="T5" fmla="*/ 758 h 871"/>
                <a:gd name="T6" fmla="*/ 1933 w 2060"/>
                <a:gd name="T7" fmla="*/ 771 h 871"/>
                <a:gd name="T8" fmla="*/ 1030 w 2060"/>
                <a:gd name="T9" fmla="*/ 199 h 871"/>
                <a:gd name="T10" fmla="*/ 87 w 2060"/>
                <a:gd name="T11" fmla="*/ 871 h 871"/>
                <a:gd name="T12" fmla="*/ 0 w 2060"/>
                <a:gd name="T13" fmla="*/ 871 h 871"/>
              </a:gdLst>
              <a:ahLst/>
              <a:cxnLst>
                <a:cxn ang="0">
                  <a:pos x="T0" y="T1"/>
                </a:cxn>
                <a:cxn ang="0">
                  <a:pos x="T2" y="T3"/>
                </a:cxn>
                <a:cxn ang="0">
                  <a:pos x="T4" y="T5"/>
                </a:cxn>
                <a:cxn ang="0">
                  <a:pos x="T6" y="T7"/>
                </a:cxn>
                <a:cxn ang="0">
                  <a:pos x="T8" y="T9"/>
                </a:cxn>
                <a:cxn ang="0">
                  <a:pos x="T10" y="T11"/>
                </a:cxn>
                <a:cxn ang="0">
                  <a:pos x="T12" y="T13"/>
                </a:cxn>
              </a:cxnLst>
              <a:rect l="0" t="0" r="r" b="b"/>
              <a:pathLst>
                <a:path w="2060" h="871">
                  <a:moveTo>
                    <a:pt x="0" y="871"/>
                  </a:moveTo>
                  <a:cubicBezTo>
                    <a:pt x="0" y="871"/>
                    <a:pt x="174" y="0"/>
                    <a:pt x="1007" y="0"/>
                  </a:cubicBezTo>
                  <a:cubicBezTo>
                    <a:pt x="1840" y="0"/>
                    <a:pt x="2060" y="758"/>
                    <a:pt x="2060" y="758"/>
                  </a:cubicBezTo>
                  <a:cubicBezTo>
                    <a:pt x="1933" y="771"/>
                    <a:pt x="1933" y="771"/>
                    <a:pt x="1933" y="771"/>
                  </a:cubicBezTo>
                  <a:cubicBezTo>
                    <a:pt x="1933" y="771"/>
                    <a:pt x="1726" y="199"/>
                    <a:pt x="1030" y="199"/>
                  </a:cubicBezTo>
                  <a:cubicBezTo>
                    <a:pt x="334" y="199"/>
                    <a:pt x="87" y="871"/>
                    <a:pt x="87" y="871"/>
                  </a:cubicBezTo>
                  <a:lnTo>
                    <a:pt x="0" y="871"/>
                  </a:lnTo>
                  <a:close/>
                </a:path>
              </a:pathLst>
            </a:custGeom>
            <a:solidFill>
              <a:schemeClr val="accent1"/>
            </a:solidFill>
            <a:ln>
              <a:noFill/>
            </a:ln>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336" name="Freeform 55"/>
            <p:cNvSpPr>
              <a:spLocks/>
            </p:cNvSpPr>
            <p:nvPr/>
          </p:nvSpPr>
          <p:spPr bwMode="auto">
            <a:xfrm rot="320760">
              <a:off x="2127475" y="2626425"/>
              <a:ext cx="93684" cy="215352"/>
            </a:xfrm>
            <a:custGeom>
              <a:avLst/>
              <a:gdLst>
                <a:gd name="T0" fmla="*/ 0 w 310"/>
                <a:gd name="T1" fmla="*/ 0 h 713"/>
                <a:gd name="T2" fmla="*/ 55 w 310"/>
                <a:gd name="T3" fmla="*/ 676 h 713"/>
                <a:gd name="T4" fmla="*/ 310 w 310"/>
                <a:gd name="T5" fmla="*/ 514 h 713"/>
                <a:gd name="T6" fmla="*/ 310 w 310"/>
                <a:gd name="T7" fmla="*/ 173 h 713"/>
                <a:gd name="T8" fmla="*/ 155 w 310"/>
                <a:gd name="T9" fmla="*/ 0 h 713"/>
                <a:gd name="T10" fmla="*/ 24 w 310"/>
                <a:gd name="T11" fmla="*/ 0 h 713"/>
              </a:gdLst>
              <a:ahLst/>
              <a:cxnLst>
                <a:cxn ang="0">
                  <a:pos x="T0" y="T1"/>
                </a:cxn>
                <a:cxn ang="0">
                  <a:pos x="T2" y="T3"/>
                </a:cxn>
                <a:cxn ang="0">
                  <a:pos x="T4" y="T5"/>
                </a:cxn>
                <a:cxn ang="0">
                  <a:pos x="T6" y="T7"/>
                </a:cxn>
                <a:cxn ang="0">
                  <a:pos x="T8" y="T9"/>
                </a:cxn>
                <a:cxn ang="0">
                  <a:pos x="T10" y="T11"/>
                </a:cxn>
              </a:cxnLst>
              <a:rect l="0" t="0" r="r" b="b"/>
              <a:pathLst>
                <a:path w="310" h="713">
                  <a:moveTo>
                    <a:pt x="0" y="0"/>
                  </a:moveTo>
                  <a:cubicBezTo>
                    <a:pt x="0" y="0"/>
                    <a:pt x="74" y="632"/>
                    <a:pt x="55" y="676"/>
                  </a:cubicBezTo>
                  <a:cubicBezTo>
                    <a:pt x="55" y="676"/>
                    <a:pt x="304" y="713"/>
                    <a:pt x="310" y="514"/>
                  </a:cubicBezTo>
                  <a:cubicBezTo>
                    <a:pt x="310" y="173"/>
                    <a:pt x="310" y="173"/>
                    <a:pt x="310" y="173"/>
                  </a:cubicBezTo>
                  <a:cubicBezTo>
                    <a:pt x="310" y="173"/>
                    <a:pt x="300" y="54"/>
                    <a:pt x="155" y="0"/>
                  </a:cubicBezTo>
                  <a:cubicBezTo>
                    <a:pt x="24" y="0"/>
                    <a:pt x="24" y="0"/>
                    <a:pt x="24" y="0"/>
                  </a:cubicBezTo>
                </a:path>
              </a:pathLst>
            </a:custGeom>
            <a:solidFill>
              <a:schemeClr val="accent1"/>
            </a:solidFill>
            <a:ln>
              <a:noFill/>
            </a:ln>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grpSp>
          <p:nvGrpSpPr>
            <p:cNvPr id="592" name="Group 591"/>
            <p:cNvGrpSpPr/>
            <p:nvPr/>
          </p:nvGrpSpPr>
          <p:grpSpPr>
            <a:xfrm>
              <a:off x="1804172" y="2839431"/>
              <a:ext cx="371638" cy="138259"/>
              <a:chOff x="1776065" y="2835693"/>
              <a:chExt cx="408802" cy="152085"/>
            </a:xfrm>
          </p:grpSpPr>
          <p:sp>
            <p:nvSpPr>
              <p:cNvPr id="337" name="Freeform 56"/>
              <p:cNvSpPr>
                <a:spLocks/>
              </p:cNvSpPr>
              <p:nvPr/>
            </p:nvSpPr>
            <p:spPr bwMode="auto">
              <a:xfrm>
                <a:off x="1776065" y="2908694"/>
                <a:ext cx="133834" cy="79084"/>
              </a:xfrm>
              <a:custGeom>
                <a:avLst/>
                <a:gdLst>
                  <a:gd name="T0" fmla="*/ 440 w 443"/>
                  <a:gd name="T1" fmla="*/ 103 h 261"/>
                  <a:gd name="T2" fmla="*/ 254 w 443"/>
                  <a:gd name="T3" fmla="*/ 23 h 261"/>
                  <a:gd name="T4" fmla="*/ 89 w 443"/>
                  <a:gd name="T5" fmla="*/ 60 h 261"/>
                  <a:gd name="T6" fmla="*/ 75 w 443"/>
                  <a:gd name="T7" fmla="*/ 207 h 261"/>
                  <a:gd name="T8" fmla="*/ 269 w 443"/>
                  <a:gd name="T9" fmla="*/ 257 h 261"/>
                  <a:gd name="T10" fmla="*/ 438 w 443"/>
                  <a:gd name="T11" fmla="*/ 202 h 261"/>
                  <a:gd name="T12" fmla="*/ 440 w 443"/>
                  <a:gd name="T13" fmla="*/ 103 h 261"/>
                </a:gdLst>
                <a:ahLst/>
                <a:cxnLst>
                  <a:cxn ang="0">
                    <a:pos x="T0" y="T1"/>
                  </a:cxn>
                  <a:cxn ang="0">
                    <a:pos x="T2" y="T3"/>
                  </a:cxn>
                  <a:cxn ang="0">
                    <a:pos x="T4" y="T5"/>
                  </a:cxn>
                  <a:cxn ang="0">
                    <a:pos x="T6" y="T7"/>
                  </a:cxn>
                  <a:cxn ang="0">
                    <a:pos x="T8" y="T9"/>
                  </a:cxn>
                  <a:cxn ang="0">
                    <a:pos x="T10" y="T11"/>
                  </a:cxn>
                  <a:cxn ang="0">
                    <a:pos x="T12" y="T13"/>
                  </a:cxn>
                </a:cxnLst>
                <a:rect l="0" t="0" r="r" b="b"/>
                <a:pathLst>
                  <a:path w="443" h="261">
                    <a:moveTo>
                      <a:pt x="440" y="103"/>
                    </a:moveTo>
                    <a:cubicBezTo>
                      <a:pt x="408" y="32"/>
                      <a:pt x="254" y="23"/>
                      <a:pt x="254" y="23"/>
                    </a:cubicBezTo>
                    <a:cubicBezTo>
                      <a:pt x="254" y="23"/>
                      <a:pt x="179" y="0"/>
                      <a:pt x="89" y="60"/>
                    </a:cubicBezTo>
                    <a:cubicBezTo>
                      <a:pt x="0" y="121"/>
                      <a:pt x="75" y="207"/>
                      <a:pt x="75" y="207"/>
                    </a:cubicBezTo>
                    <a:cubicBezTo>
                      <a:pt x="75" y="207"/>
                      <a:pt x="111" y="261"/>
                      <a:pt x="269" y="257"/>
                    </a:cubicBezTo>
                    <a:cubicBezTo>
                      <a:pt x="397" y="255"/>
                      <a:pt x="430" y="216"/>
                      <a:pt x="438" y="202"/>
                    </a:cubicBezTo>
                    <a:cubicBezTo>
                      <a:pt x="443" y="158"/>
                      <a:pt x="443" y="126"/>
                      <a:pt x="440" y="103"/>
                    </a:cubicBez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38" name="Freeform 57"/>
              <p:cNvSpPr>
                <a:spLocks/>
              </p:cNvSpPr>
              <p:nvPr/>
            </p:nvSpPr>
            <p:spPr bwMode="auto">
              <a:xfrm>
                <a:off x="1908682" y="2835693"/>
                <a:ext cx="276185" cy="133834"/>
              </a:xfrm>
              <a:custGeom>
                <a:avLst/>
                <a:gdLst>
                  <a:gd name="T0" fmla="*/ 870 w 909"/>
                  <a:gd name="T1" fmla="*/ 78 h 442"/>
                  <a:gd name="T2" fmla="*/ 774 w 909"/>
                  <a:gd name="T3" fmla="*/ 39 h 442"/>
                  <a:gd name="T4" fmla="*/ 2 w 909"/>
                  <a:gd name="T5" fmla="*/ 343 h 442"/>
                  <a:gd name="T6" fmla="*/ 2 w 909"/>
                  <a:gd name="T7" fmla="*/ 343 h 442"/>
                  <a:gd name="T8" fmla="*/ 0 w 909"/>
                  <a:gd name="T9" fmla="*/ 442 h 442"/>
                  <a:gd name="T10" fmla="*/ 2 w 909"/>
                  <a:gd name="T11" fmla="*/ 437 h 442"/>
                  <a:gd name="T12" fmla="*/ 870 w 909"/>
                  <a:gd name="T13" fmla="*/ 78 h 442"/>
                </a:gdLst>
                <a:ahLst/>
                <a:cxnLst>
                  <a:cxn ang="0">
                    <a:pos x="T0" y="T1"/>
                  </a:cxn>
                  <a:cxn ang="0">
                    <a:pos x="T2" y="T3"/>
                  </a:cxn>
                  <a:cxn ang="0">
                    <a:pos x="T4" y="T5"/>
                  </a:cxn>
                  <a:cxn ang="0">
                    <a:pos x="T6" y="T7"/>
                  </a:cxn>
                  <a:cxn ang="0">
                    <a:pos x="T8" y="T9"/>
                  </a:cxn>
                  <a:cxn ang="0">
                    <a:pos x="T10" y="T11"/>
                  </a:cxn>
                  <a:cxn ang="0">
                    <a:pos x="T12" y="T13"/>
                  </a:cxn>
                </a:cxnLst>
                <a:rect l="0" t="0" r="r" b="b"/>
                <a:pathLst>
                  <a:path w="909" h="442">
                    <a:moveTo>
                      <a:pt x="870" y="78"/>
                    </a:moveTo>
                    <a:cubicBezTo>
                      <a:pt x="830" y="0"/>
                      <a:pt x="774" y="39"/>
                      <a:pt x="774" y="39"/>
                    </a:cubicBezTo>
                    <a:cubicBezTo>
                      <a:pt x="551" y="300"/>
                      <a:pt x="2" y="343"/>
                      <a:pt x="2" y="343"/>
                    </a:cubicBezTo>
                    <a:cubicBezTo>
                      <a:pt x="2" y="343"/>
                      <a:pt x="2" y="343"/>
                      <a:pt x="2" y="343"/>
                    </a:cubicBezTo>
                    <a:cubicBezTo>
                      <a:pt x="5" y="366"/>
                      <a:pt x="5" y="398"/>
                      <a:pt x="0" y="442"/>
                    </a:cubicBezTo>
                    <a:cubicBezTo>
                      <a:pt x="2" y="439"/>
                      <a:pt x="2" y="437"/>
                      <a:pt x="2" y="437"/>
                    </a:cubicBezTo>
                    <a:cubicBezTo>
                      <a:pt x="321" y="422"/>
                      <a:pt x="909" y="157"/>
                      <a:pt x="870" y="78"/>
                    </a:cubicBezTo>
                    <a:close/>
                  </a:path>
                </a:pathLst>
              </a:custGeom>
              <a:solidFill>
                <a:schemeClr val="accent1"/>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nvGrpSpPr>
          <p:cNvPr id="64" name="Group 63"/>
          <p:cNvGrpSpPr/>
          <p:nvPr/>
        </p:nvGrpSpPr>
        <p:grpSpPr>
          <a:xfrm>
            <a:off x="122417" y="2009553"/>
            <a:ext cx="703266" cy="672008"/>
            <a:chOff x="4610100" y="360363"/>
            <a:chExt cx="1331913" cy="1330325"/>
          </a:xfrm>
          <a:solidFill>
            <a:srgbClr val="00B9E4"/>
          </a:solidFill>
        </p:grpSpPr>
        <p:sp>
          <p:nvSpPr>
            <p:cNvPr id="76" name="Oval 22"/>
            <p:cNvSpPr>
              <a:spLocks noChangeArrowheads="1"/>
            </p:cNvSpPr>
            <p:nvPr/>
          </p:nvSpPr>
          <p:spPr bwMode="auto">
            <a:xfrm>
              <a:off x="4610100" y="360363"/>
              <a:ext cx="1331913" cy="133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dirty="0"/>
            </a:p>
          </p:txBody>
        </p:sp>
        <p:sp>
          <p:nvSpPr>
            <p:cNvPr id="80" name="Oval 26"/>
            <p:cNvSpPr>
              <a:spLocks noChangeArrowheads="1"/>
            </p:cNvSpPr>
            <p:nvPr/>
          </p:nvSpPr>
          <p:spPr bwMode="auto">
            <a:xfrm>
              <a:off x="5094288" y="1036638"/>
              <a:ext cx="73025"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81" name="Oval 27"/>
            <p:cNvSpPr>
              <a:spLocks noChangeArrowheads="1"/>
            </p:cNvSpPr>
            <p:nvPr/>
          </p:nvSpPr>
          <p:spPr bwMode="auto">
            <a:xfrm>
              <a:off x="5386388" y="1036638"/>
              <a:ext cx="71438"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grpSp>
        <p:nvGrpSpPr>
          <p:cNvPr id="597" name="Group 596"/>
          <p:cNvGrpSpPr/>
          <p:nvPr/>
        </p:nvGrpSpPr>
        <p:grpSpPr>
          <a:xfrm>
            <a:off x="1283966" y="2009553"/>
            <a:ext cx="687971" cy="672008"/>
            <a:chOff x="4610100" y="360363"/>
            <a:chExt cx="1331913" cy="1330325"/>
          </a:xfrm>
          <a:solidFill>
            <a:srgbClr val="D69829"/>
          </a:solidFill>
        </p:grpSpPr>
        <p:sp>
          <p:nvSpPr>
            <p:cNvPr id="598" name="Oval 22"/>
            <p:cNvSpPr>
              <a:spLocks noChangeArrowheads="1"/>
            </p:cNvSpPr>
            <p:nvPr/>
          </p:nvSpPr>
          <p:spPr bwMode="auto">
            <a:xfrm>
              <a:off x="4610100" y="360363"/>
              <a:ext cx="1331913" cy="133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id-ID" sz="1350"/>
            </a:p>
          </p:txBody>
        </p:sp>
        <p:sp>
          <p:nvSpPr>
            <p:cNvPr id="601" name="Oval 25"/>
            <p:cNvSpPr>
              <a:spLocks noChangeArrowheads="1"/>
            </p:cNvSpPr>
            <p:nvPr/>
          </p:nvSpPr>
          <p:spPr bwMode="auto">
            <a:xfrm>
              <a:off x="5238750" y="1036638"/>
              <a:ext cx="76200"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602" name="Oval 26"/>
            <p:cNvSpPr>
              <a:spLocks noChangeArrowheads="1"/>
            </p:cNvSpPr>
            <p:nvPr/>
          </p:nvSpPr>
          <p:spPr bwMode="auto">
            <a:xfrm>
              <a:off x="5094288" y="1036638"/>
              <a:ext cx="73025"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sp>
          <p:nvSpPr>
            <p:cNvPr id="603" name="Oval 27"/>
            <p:cNvSpPr>
              <a:spLocks noChangeArrowheads="1"/>
            </p:cNvSpPr>
            <p:nvPr/>
          </p:nvSpPr>
          <p:spPr bwMode="auto">
            <a:xfrm>
              <a:off x="5386388" y="1036638"/>
              <a:ext cx="71438"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id-ID" sz="1350"/>
            </a:p>
          </p:txBody>
        </p:sp>
      </p:grpSp>
      <p:grpSp>
        <p:nvGrpSpPr>
          <p:cNvPr id="639" name="Group 638"/>
          <p:cNvGrpSpPr/>
          <p:nvPr/>
        </p:nvGrpSpPr>
        <p:grpSpPr>
          <a:xfrm>
            <a:off x="2962109" y="2452520"/>
            <a:ext cx="803769" cy="1708547"/>
            <a:chOff x="1347737" y="2127026"/>
            <a:chExt cx="1071692" cy="2278063"/>
          </a:xfrm>
        </p:grpSpPr>
        <p:grpSp>
          <p:nvGrpSpPr>
            <p:cNvPr id="647" name="Group 646"/>
            <p:cNvGrpSpPr/>
            <p:nvPr/>
          </p:nvGrpSpPr>
          <p:grpSpPr>
            <a:xfrm>
              <a:off x="1347737" y="2127026"/>
              <a:ext cx="1071692" cy="2278063"/>
              <a:chOff x="-1363222" y="2113917"/>
              <a:chExt cx="1071692" cy="2278063"/>
            </a:xfrm>
          </p:grpSpPr>
          <p:sp>
            <p:nvSpPr>
              <p:cNvPr id="653" name="Oval 16"/>
              <p:cNvSpPr>
                <a:spLocks noChangeArrowheads="1"/>
              </p:cNvSpPr>
              <p:nvPr/>
            </p:nvSpPr>
            <p:spPr bwMode="auto">
              <a:xfrm>
                <a:off x="-1172722" y="3098167"/>
                <a:ext cx="663575" cy="376238"/>
              </a:xfrm>
              <a:prstGeom prst="ellipse">
                <a:avLst/>
              </a:pr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654" name="Rectangle 17"/>
              <p:cNvSpPr>
                <a:spLocks noChangeArrowheads="1"/>
              </p:cNvSpPr>
              <p:nvPr/>
            </p:nvSpPr>
            <p:spPr bwMode="auto">
              <a:xfrm>
                <a:off x="-963172" y="3009267"/>
                <a:ext cx="246063" cy="492125"/>
              </a:xfrm>
              <a:prstGeom prst="rect">
                <a:avLst/>
              </a:prstGeom>
              <a:solidFill>
                <a:srgbClr val="F7CD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55" name="Rectangle 18"/>
              <p:cNvSpPr>
                <a:spLocks noChangeArrowheads="1"/>
              </p:cNvSpPr>
              <p:nvPr/>
            </p:nvSpPr>
            <p:spPr bwMode="auto">
              <a:xfrm>
                <a:off x="-963172" y="3009267"/>
                <a:ext cx="246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56" name="Freeform 19"/>
              <p:cNvSpPr>
                <a:spLocks/>
              </p:cNvSpPr>
              <p:nvPr/>
            </p:nvSpPr>
            <p:spPr bwMode="auto">
              <a:xfrm>
                <a:off x="-963172" y="3029905"/>
                <a:ext cx="246063" cy="103188"/>
              </a:xfrm>
              <a:custGeom>
                <a:avLst/>
                <a:gdLst>
                  <a:gd name="T0" fmla="*/ 0 w 155"/>
                  <a:gd name="T1" fmla="*/ 0 h 65"/>
                  <a:gd name="T2" fmla="*/ 0 w 155"/>
                  <a:gd name="T3" fmla="*/ 12 h 65"/>
                  <a:gd name="T4" fmla="*/ 155 w 155"/>
                  <a:gd name="T5" fmla="*/ 65 h 65"/>
                  <a:gd name="T6" fmla="*/ 155 w 155"/>
                  <a:gd name="T7" fmla="*/ 0 h 65"/>
                  <a:gd name="T8" fmla="*/ 0 w 155"/>
                  <a:gd name="T9" fmla="*/ 0 h 65"/>
                </a:gdLst>
                <a:ahLst/>
                <a:cxnLst>
                  <a:cxn ang="0">
                    <a:pos x="T0" y="T1"/>
                  </a:cxn>
                  <a:cxn ang="0">
                    <a:pos x="T2" y="T3"/>
                  </a:cxn>
                  <a:cxn ang="0">
                    <a:pos x="T4" y="T5"/>
                  </a:cxn>
                  <a:cxn ang="0">
                    <a:pos x="T6" y="T7"/>
                  </a:cxn>
                  <a:cxn ang="0">
                    <a:pos x="T8" y="T9"/>
                  </a:cxn>
                </a:cxnLst>
                <a:rect l="0" t="0" r="r" b="b"/>
                <a:pathLst>
                  <a:path w="155" h="65">
                    <a:moveTo>
                      <a:pt x="0" y="0"/>
                    </a:moveTo>
                    <a:lnTo>
                      <a:pt x="0" y="12"/>
                    </a:lnTo>
                    <a:lnTo>
                      <a:pt x="155" y="65"/>
                    </a:lnTo>
                    <a:lnTo>
                      <a:pt x="155" y="0"/>
                    </a:lnTo>
                    <a:lnTo>
                      <a:pt x="0" y="0"/>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57" name="Freeform 22"/>
              <p:cNvSpPr>
                <a:spLocks/>
              </p:cNvSpPr>
              <p:nvPr/>
            </p:nvSpPr>
            <p:spPr bwMode="auto">
              <a:xfrm>
                <a:off x="-1226697" y="3144205"/>
                <a:ext cx="773113" cy="847725"/>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320">
                    <a:moveTo>
                      <a:pt x="241" y="158"/>
                    </a:moveTo>
                    <a:cubicBezTo>
                      <a:pt x="278" y="119"/>
                      <a:pt x="290" y="42"/>
                      <a:pt x="191" y="0"/>
                    </a:cubicBezTo>
                    <a:cubicBezTo>
                      <a:pt x="145" y="108"/>
                      <a:pt x="145" y="108"/>
                      <a:pt x="145" y="108"/>
                    </a:cubicBezTo>
                    <a:cubicBezTo>
                      <a:pt x="98" y="0"/>
                      <a:pt x="98" y="0"/>
                      <a:pt x="98" y="0"/>
                    </a:cubicBezTo>
                    <a:cubicBezTo>
                      <a:pt x="0" y="42"/>
                      <a:pt x="12" y="119"/>
                      <a:pt x="49" y="158"/>
                    </a:cubicBezTo>
                    <a:cubicBezTo>
                      <a:pt x="49" y="158"/>
                      <a:pt x="36" y="207"/>
                      <a:pt x="7" y="320"/>
                    </a:cubicBezTo>
                    <a:cubicBezTo>
                      <a:pt x="145" y="320"/>
                      <a:pt x="145" y="320"/>
                      <a:pt x="145" y="320"/>
                    </a:cubicBezTo>
                    <a:cubicBezTo>
                      <a:pt x="283" y="320"/>
                      <a:pt x="283" y="320"/>
                      <a:pt x="283" y="320"/>
                    </a:cubicBezTo>
                    <a:cubicBezTo>
                      <a:pt x="254" y="207"/>
                      <a:pt x="241" y="158"/>
                      <a:pt x="241" y="158"/>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658" name="Group 657"/>
              <p:cNvGrpSpPr/>
              <p:nvPr/>
            </p:nvGrpSpPr>
            <p:grpSpPr>
              <a:xfrm>
                <a:off x="-1363222" y="3117217"/>
                <a:ext cx="406400" cy="1274763"/>
                <a:chOff x="-1363222" y="3117217"/>
                <a:chExt cx="406400" cy="1274763"/>
              </a:xfrm>
            </p:grpSpPr>
            <p:sp>
              <p:nvSpPr>
                <p:cNvPr id="678" name="Freeform 23"/>
                <p:cNvSpPr>
                  <a:spLocks/>
                </p:cNvSpPr>
                <p:nvPr/>
              </p:nvSpPr>
              <p:spPr bwMode="auto">
                <a:xfrm>
                  <a:off x="-1293372" y="4072892"/>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679" name="Freeform 24"/>
                <p:cNvSpPr>
                  <a:spLocks/>
                </p:cNvSpPr>
                <p:nvPr/>
              </p:nvSpPr>
              <p:spPr bwMode="auto">
                <a:xfrm>
                  <a:off x="-1194947" y="4103055"/>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80" name="Freeform 25"/>
                <p:cNvSpPr>
                  <a:spLocks/>
                </p:cNvSpPr>
                <p:nvPr/>
              </p:nvSpPr>
              <p:spPr bwMode="auto">
                <a:xfrm>
                  <a:off x="-1363222" y="3117217"/>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659" name="Rectangle 26"/>
              <p:cNvSpPr>
                <a:spLocks noChangeArrowheads="1"/>
              </p:cNvSpPr>
              <p:nvPr/>
            </p:nvSpPr>
            <p:spPr bwMode="auto">
              <a:xfrm>
                <a:off x="-850460" y="3418842"/>
                <a:ext cx="20638" cy="573088"/>
              </a:xfrm>
              <a:prstGeom prst="rect">
                <a:avLst/>
              </a:prstGeom>
              <a:solidFill>
                <a:srgbClr val="302F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60" name="Freeform 27"/>
              <p:cNvSpPr>
                <a:spLocks/>
              </p:cNvSpPr>
              <p:nvPr/>
            </p:nvSpPr>
            <p:spPr bwMode="auto">
              <a:xfrm>
                <a:off x="-1088585" y="3090230"/>
                <a:ext cx="249238" cy="339725"/>
              </a:xfrm>
              <a:custGeom>
                <a:avLst/>
                <a:gdLst>
                  <a:gd name="T0" fmla="*/ 0 w 157"/>
                  <a:gd name="T1" fmla="*/ 54 h 214"/>
                  <a:gd name="T2" fmla="*/ 74 w 157"/>
                  <a:gd name="T3" fmla="*/ 81 h 214"/>
                  <a:gd name="T4" fmla="*/ 46 w 157"/>
                  <a:gd name="T5" fmla="*/ 121 h 214"/>
                  <a:gd name="T6" fmla="*/ 157 w 157"/>
                  <a:gd name="T7" fmla="*/ 214 h 214"/>
                  <a:gd name="T8" fmla="*/ 78 w 157"/>
                  <a:gd name="T9" fmla="*/ 0 h 214"/>
                  <a:gd name="T10" fmla="*/ 0 w 157"/>
                  <a:gd name="T11" fmla="*/ 54 h 214"/>
                </a:gdLst>
                <a:ahLst/>
                <a:cxnLst>
                  <a:cxn ang="0">
                    <a:pos x="T0" y="T1"/>
                  </a:cxn>
                  <a:cxn ang="0">
                    <a:pos x="T2" y="T3"/>
                  </a:cxn>
                  <a:cxn ang="0">
                    <a:pos x="T4" y="T5"/>
                  </a:cxn>
                  <a:cxn ang="0">
                    <a:pos x="T6" y="T7"/>
                  </a:cxn>
                  <a:cxn ang="0">
                    <a:pos x="T8" y="T9"/>
                  </a:cxn>
                  <a:cxn ang="0">
                    <a:pos x="T10" y="T11"/>
                  </a:cxn>
                </a:cxnLst>
                <a:rect l="0" t="0" r="r" b="b"/>
                <a:pathLst>
                  <a:path w="157" h="214">
                    <a:moveTo>
                      <a:pt x="0" y="54"/>
                    </a:moveTo>
                    <a:lnTo>
                      <a:pt x="74" y="81"/>
                    </a:lnTo>
                    <a:lnTo>
                      <a:pt x="46" y="121"/>
                    </a:lnTo>
                    <a:lnTo>
                      <a:pt x="157" y="214"/>
                    </a:lnTo>
                    <a:lnTo>
                      <a:pt x="78" y="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661" name="Freeform 29"/>
              <p:cNvSpPr>
                <a:spLocks/>
              </p:cNvSpPr>
              <p:nvPr/>
            </p:nvSpPr>
            <p:spPr bwMode="auto">
              <a:xfrm>
                <a:off x="-685360" y="2606042"/>
                <a:ext cx="295275" cy="582613"/>
              </a:xfrm>
              <a:custGeom>
                <a:avLst/>
                <a:gdLst>
                  <a:gd name="T0" fmla="*/ 111 w 111"/>
                  <a:gd name="T1" fmla="*/ 220 h 220"/>
                  <a:gd name="T2" fmla="*/ 66 w 111"/>
                  <a:gd name="T3" fmla="*/ 194 h 220"/>
                  <a:gd name="T4" fmla="*/ 72 w 111"/>
                  <a:gd name="T5" fmla="*/ 212 h 220"/>
                  <a:gd name="T6" fmla="*/ 33 w 111"/>
                  <a:gd name="T7" fmla="*/ 179 h 220"/>
                  <a:gd name="T8" fmla="*/ 3 w 111"/>
                  <a:gd name="T9" fmla="*/ 55 h 220"/>
                  <a:gd name="T10" fmla="*/ 9 w 111"/>
                  <a:gd name="T11" fmla="*/ 26 h 220"/>
                  <a:gd name="T12" fmla="*/ 22 w 111"/>
                  <a:gd name="T13" fmla="*/ 8 h 220"/>
                  <a:gd name="T14" fmla="*/ 34 w 111"/>
                  <a:gd name="T15" fmla="*/ 1 h 220"/>
                  <a:gd name="T16" fmla="*/ 51 w 111"/>
                  <a:gd name="T17" fmla="*/ 5 h 220"/>
                  <a:gd name="T18" fmla="*/ 77 w 111"/>
                  <a:gd name="T19" fmla="*/ 39 h 220"/>
                  <a:gd name="T20" fmla="*/ 95 w 111"/>
                  <a:gd name="T21" fmla="*/ 171 h 220"/>
                  <a:gd name="T22" fmla="*/ 111 w 111"/>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220">
                    <a:moveTo>
                      <a:pt x="111" y="220"/>
                    </a:moveTo>
                    <a:cubicBezTo>
                      <a:pt x="96" y="215"/>
                      <a:pt x="80" y="201"/>
                      <a:pt x="66" y="194"/>
                    </a:cubicBezTo>
                    <a:cubicBezTo>
                      <a:pt x="67" y="198"/>
                      <a:pt x="69" y="209"/>
                      <a:pt x="72" y="212"/>
                    </a:cubicBezTo>
                    <a:cubicBezTo>
                      <a:pt x="56" y="206"/>
                      <a:pt x="43" y="193"/>
                      <a:pt x="33" y="179"/>
                    </a:cubicBezTo>
                    <a:cubicBezTo>
                      <a:pt x="8" y="143"/>
                      <a:pt x="0" y="98"/>
                      <a:pt x="3" y="55"/>
                    </a:cubicBezTo>
                    <a:cubicBezTo>
                      <a:pt x="3" y="45"/>
                      <a:pt x="5" y="35"/>
                      <a:pt x="9" y="26"/>
                    </a:cubicBezTo>
                    <a:cubicBezTo>
                      <a:pt x="12" y="19"/>
                      <a:pt x="16" y="13"/>
                      <a:pt x="22" y="8"/>
                    </a:cubicBezTo>
                    <a:cubicBezTo>
                      <a:pt x="25" y="5"/>
                      <a:pt x="29" y="2"/>
                      <a:pt x="34" y="1"/>
                    </a:cubicBezTo>
                    <a:cubicBezTo>
                      <a:pt x="40" y="0"/>
                      <a:pt x="46" y="2"/>
                      <a:pt x="51" y="5"/>
                    </a:cubicBezTo>
                    <a:cubicBezTo>
                      <a:pt x="64" y="12"/>
                      <a:pt x="72" y="25"/>
                      <a:pt x="77" y="39"/>
                    </a:cubicBezTo>
                    <a:cubicBezTo>
                      <a:pt x="93" y="81"/>
                      <a:pt x="89" y="127"/>
                      <a:pt x="95" y="171"/>
                    </a:cubicBezTo>
                    <a:cubicBezTo>
                      <a:pt x="97" y="188"/>
                      <a:pt x="101" y="206"/>
                      <a:pt x="111" y="22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662" name="Freeform 30"/>
              <p:cNvSpPr>
                <a:spLocks/>
              </p:cNvSpPr>
              <p:nvPr/>
            </p:nvSpPr>
            <p:spPr bwMode="auto">
              <a:xfrm>
                <a:off x="-1106047" y="2267905"/>
                <a:ext cx="533400" cy="804863"/>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55" y="0"/>
                      <a:pt x="0" y="56"/>
                      <a:pt x="0" y="100"/>
                    </a:cubicBezTo>
                    <a:cubicBezTo>
                      <a:pt x="0" y="204"/>
                      <a:pt x="0" y="204"/>
                      <a:pt x="0" y="204"/>
                    </a:cubicBezTo>
                    <a:cubicBezTo>
                      <a:pt x="0" y="249"/>
                      <a:pt x="55" y="304"/>
                      <a:pt x="100" y="304"/>
                    </a:cubicBezTo>
                    <a:cubicBezTo>
                      <a:pt x="144" y="304"/>
                      <a:pt x="200" y="249"/>
                      <a:pt x="200" y="204"/>
                    </a:cubicBezTo>
                    <a:cubicBezTo>
                      <a:pt x="200" y="100"/>
                      <a:pt x="200" y="100"/>
                      <a:pt x="200" y="100"/>
                    </a:cubicBezTo>
                    <a:cubicBezTo>
                      <a:pt x="200" y="56"/>
                      <a:pt x="144" y="0"/>
                      <a:pt x="100" y="0"/>
                    </a:cubicBezTo>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63" name="Freeform 33"/>
              <p:cNvSpPr>
                <a:spLocks/>
              </p:cNvSpPr>
              <p:nvPr/>
            </p:nvSpPr>
            <p:spPr bwMode="auto">
              <a:xfrm>
                <a:off x="-1213997" y="2188530"/>
                <a:ext cx="747713" cy="579438"/>
              </a:xfrm>
              <a:custGeom>
                <a:avLst/>
                <a:gdLst>
                  <a:gd name="T0" fmla="*/ 140 w 280"/>
                  <a:gd name="T1" fmla="*/ 0 h 219"/>
                  <a:gd name="T2" fmla="*/ 44 w 280"/>
                  <a:gd name="T3" fmla="*/ 219 h 219"/>
                  <a:gd name="T4" fmla="*/ 140 w 280"/>
                  <a:gd name="T5" fmla="*/ 73 h 219"/>
                  <a:gd name="T6" fmla="*/ 236 w 280"/>
                  <a:gd name="T7" fmla="*/ 219 h 219"/>
                  <a:gd name="T8" fmla="*/ 140 w 280"/>
                  <a:gd name="T9" fmla="*/ 0 h 219"/>
                </a:gdLst>
                <a:ahLst/>
                <a:cxnLst>
                  <a:cxn ang="0">
                    <a:pos x="T0" y="T1"/>
                  </a:cxn>
                  <a:cxn ang="0">
                    <a:pos x="T2" y="T3"/>
                  </a:cxn>
                  <a:cxn ang="0">
                    <a:pos x="T4" y="T5"/>
                  </a:cxn>
                  <a:cxn ang="0">
                    <a:pos x="T6" y="T7"/>
                  </a:cxn>
                  <a:cxn ang="0">
                    <a:pos x="T8" y="T9"/>
                  </a:cxn>
                </a:cxnLst>
                <a:rect l="0" t="0" r="r" b="b"/>
                <a:pathLst>
                  <a:path w="280" h="219">
                    <a:moveTo>
                      <a:pt x="140" y="0"/>
                    </a:moveTo>
                    <a:cubicBezTo>
                      <a:pt x="0" y="0"/>
                      <a:pt x="6" y="189"/>
                      <a:pt x="44" y="219"/>
                    </a:cubicBezTo>
                    <a:cubicBezTo>
                      <a:pt x="44" y="219"/>
                      <a:pt x="9" y="73"/>
                      <a:pt x="140" y="73"/>
                    </a:cubicBezTo>
                    <a:cubicBezTo>
                      <a:pt x="270" y="73"/>
                      <a:pt x="236" y="219"/>
                      <a:pt x="236" y="219"/>
                    </a:cubicBezTo>
                    <a:cubicBezTo>
                      <a:pt x="273" y="189"/>
                      <a:pt x="280" y="0"/>
                      <a:pt x="140" y="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664" name="Freeform 34"/>
              <p:cNvSpPr>
                <a:spLocks/>
              </p:cNvSpPr>
              <p:nvPr/>
            </p:nvSpPr>
            <p:spPr bwMode="auto">
              <a:xfrm>
                <a:off x="-1160022" y="2644142"/>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665" name="Freeform 35"/>
              <p:cNvSpPr>
                <a:spLocks/>
              </p:cNvSpPr>
              <p:nvPr/>
            </p:nvSpPr>
            <p:spPr bwMode="auto">
              <a:xfrm>
                <a:off x="-626622" y="2644142"/>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666" name="Freeform 36"/>
              <p:cNvSpPr>
                <a:spLocks/>
              </p:cNvSpPr>
              <p:nvPr/>
            </p:nvSpPr>
            <p:spPr bwMode="auto">
              <a:xfrm>
                <a:off x="-1188597" y="2113917"/>
                <a:ext cx="644525" cy="531813"/>
              </a:xfrm>
              <a:custGeom>
                <a:avLst/>
                <a:gdLst>
                  <a:gd name="T0" fmla="*/ 205 w 242"/>
                  <a:gd name="T1" fmla="*/ 185 h 201"/>
                  <a:gd name="T2" fmla="*/ 185 w 242"/>
                  <a:gd name="T3" fmla="*/ 160 h 201"/>
                  <a:gd name="T4" fmla="*/ 242 w 242"/>
                  <a:gd name="T5" fmla="*/ 181 h 201"/>
                  <a:gd name="T6" fmla="*/ 203 w 242"/>
                  <a:gd name="T7" fmla="*/ 70 h 201"/>
                  <a:gd name="T8" fmla="*/ 36 w 242"/>
                  <a:gd name="T9" fmla="*/ 116 h 201"/>
                  <a:gd name="T10" fmla="*/ 31 w 242"/>
                  <a:gd name="T11" fmla="*/ 200 h 201"/>
                  <a:gd name="T12" fmla="*/ 92 w 242"/>
                  <a:gd name="T13" fmla="*/ 122 h 201"/>
                  <a:gd name="T14" fmla="*/ 152 w 242"/>
                  <a:gd name="T15" fmla="*/ 173 h 201"/>
                  <a:gd name="T16" fmla="*/ 134 w 242"/>
                  <a:gd name="T17" fmla="*/ 143 h 201"/>
                  <a:gd name="T18" fmla="*/ 205 w 242"/>
                  <a:gd name="T19"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01">
                    <a:moveTo>
                      <a:pt x="205" y="185"/>
                    </a:moveTo>
                    <a:cubicBezTo>
                      <a:pt x="196" y="177"/>
                      <a:pt x="189" y="169"/>
                      <a:pt x="185" y="160"/>
                    </a:cubicBezTo>
                    <a:cubicBezTo>
                      <a:pt x="200" y="173"/>
                      <a:pt x="223" y="181"/>
                      <a:pt x="242" y="181"/>
                    </a:cubicBezTo>
                    <a:cubicBezTo>
                      <a:pt x="217" y="145"/>
                      <a:pt x="228" y="83"/>
                      <a:pt x="203" y="70"/>
                    </a:cubicBezTo>
                    <a:cubicBezTo>
                      <a:pt x="74" y="0"/>
                      <a:pt x="36" y="116"/>
                      <a:pt x="36" y="116"/>
                    </a:cubicBezTo>
                    <a:cubicBezTo>
                      <a:pt x="36" y="116"/>
                      <a:pt x="0" y="201"/>
                      <a:pt x="31" y="200"/>
                    </a:cubicBezTo>
                    <a:cubicBezTo>
                      <a:pt x="51" y="199"/>
                      <a:pt x="76" y="155"/>
                      <a:pt x="92" y="122"/>
                    </a:cubicBezTo>
                    <a:cubicBezTo>
                      <a:pt x="106" y="143"/>
                      <a:pt x="128" y="163"/>
                      <a:pt x="152" y="173"/>
                    </a:cubicBezTo>
                    <a:cubicBezTo>
                      <a:pt x="142" y="164"/>
                      <a:pt x="136" y="153"/>
                      <a:pt x="134" y="143"/>
                    </a:cubicBezTo>
                    <a:cubicBezTo>
                      <a:pt x="151" y="162"/>
                      <a:pt x="178" y="178"/>
                      <a:pt x="205" y="185"/>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nvGrpSpPr>
              <p:cNvPr id="673" name="Group 672"/>
              <p:cNvGrpSpPr/>
              <p:nvPr/>
            </p:nvGrpSpPr>
            <p:grpSpPr>
              <a:xfrm flipH="1">
                <a:off x="-697930" y="3117217"/>
                <a:ext cx="406400" cy="1274763"/>
                <a:chOff x="-1363222" y="3117217"/>
                <a:chExt cx="406400" cy="1274763"/>
              </a:xfrm>
            </p:grpSpPr>
            <p:sp>
              <p:nvSpPr>
                <p:cNvPr id="675" name="Freeform 23"/>
                <p:cNvSpPr>
                  <a:spLocks/>
                </p:cNvSpPr>
                <p:nvPr/>
              </p:nvSpPr>
              <p:spPr bwMode="auto">
                <a:xfrm>
                  <a:off x="-1293372" y="4072892"/>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676" name="Freeform 24"/>
                <p:cNvSpPr>
                  <a:spLocks/>
                </p:cNvSpPr>
                <p:nvPr/>
              </p:nvSpPr>
              <p:spPr bwMode="auto">
                <a:xfrm>
                  <a:off x="-1194947" y="4103055"/>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77" name="Freeform 25"/>
                <p:cNvSpPr>
                  <a:spLocks/>
                </p:cNvSpPr>
                <p:nvPr/>
              </p:nvSpPr>
              <p:spPr bwMode="auto">
                <a:xfrm>
                  <a:off x="-1363222" y="3117217"/>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674" name="Freeform 28"/>
              <p:cNvSpPr>
                <a:spLocks/>
              </p:cNvSpPr>
              <p:nvPr/>
            </p:nvSpPr>
            <p:spPr bwMode="auto">
              <a:xfrm>
                <a:off x="-839347" y="3090230"/>
                <a:ext cx="244475" cy="339725"/>
              </a:xfrm>
              <a:custGeom>
                <a:avLst/>
                <a:gdLst>
                  <a:gd name="T0" fmla="*/ 154 w 154"/>
                  <a:gd name="T1" fmla="*/ 54 h 214"/>
                  <a:gd name="T2" fmla="*/ 77 w 154"/>
                  <a:gd name="T3" fmla="*/ 0 h 214"/>
                  <a:gd name="T4" fmla="*/ 0 w 154"/>
                  <a:gd name="T5" fmla="*/ 214 h 214"/>
                  <a:gd name="T6" fmla="*/ 109 w 154"/>
                  <a:gd name="T7" fmla="*/ 121 h 214"/>
                  <a:gd name="T8" fmla="*/ 80 w 154"/>
                  <a:gd name="T9" fmla="*/ 81 h 214"/>
                  <a:gd name="T10" fmla="*/ 154 w 154"/>
                  <a:gd name="T11" fmla="*/ 54 h 214"/>
                </a:gdLst>
                <a:ahLst/>
                <a:cxnLst>
                  <a:cxn ang="0">
                    <a:pos x="T0" y="T1"/>
                  </a:cxn>
                  <a:cxn ang="0">
                    <a:pos x="T2" y="T3"/>
                  </a:cxn>
                  <a:cxn ang="0">
                    <a:pos x="T4" y="T5"/>
                  </a:cxn>
                  <a:cxn ang="0">
                    <a:pos x="T6" y="T7"/>
                  </a:cxn>
                  <a:cxn ang="0">
                    <a:pos x="T8" y="T9"/>
                  </a:cxn>
                  <a:cxn ang="0">
                    <a:pos x="T10" y="T11"/>
                  </a:cxn>
                </a:cxnLst>
                <a:rect l="0" t="0" r="r" b="b"/>
                <a:pathLst>
                  <a:path w="154" h="214">
                    <a:moveTo>
                      <a:pt x="154" y="54"/>
                    </a:moveTo>
                    <a:lnTo>
                      <a:pt x="77" y="0"/>
                    </a:lnTo>
                    <a:lnTo>
                      <a:pt x="0" y="214"/>
                    </a:lnTo>
                    <a:lnTo>
                      <a:pt x="109" y="121"/>
                    </a:lnTo>
                    <a:lnTo>
                      <a:pt x="80" y="81"/>
                    </a:lnTo>
                    <a:lnTo>
                      <a:pt x="154"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grpSp>
        <p:sp>
          <p:nvSpPr>
            <p:cNvPr id="648" name="Freeform 53"/>
            <p:cNvSpPr>
              <a:spLocks/>
            </p:cNvSpPr>
            <p:nvPr/>
          </p:nvSpPr>
          <p:spPr bwMode="auto">
            <a:xfrm>
              <a:off x="1550936" y="2232025"/>
              <a:ext cx="625372" cy="264019"/>
            </a:xfrm>
            <a:custGeom>
              <a:avLst/>
              <a:gdLst>
                <a:gd name="T0" fmla="*/ 0 w 2060"/>
                <a:gd name="T1" fmla="*/ 871 h 871"/>
                <a:gd name="T2" fmla="*/ 1007 w 2060"/>
                <a:gd name="T3" fmla="*/ 0 h 871"/>
                <a:gd name="T4" fmla="*/ 2060 w 2060"/>
                <a:gd name="T5" fmla="*/ 758 h 871"/>
                <a:gd name="T6" fmla="*/ 1933 w 2060"/>
                <a:gd name="T7" fmla="*/ 771 h 871"/>
                <a:gd name="T8" fmla="*/ 1030 w 2060"/>
                <a:gd name="T9" fmla="*/ 199 h 871"/>
                <a:gd name="T10" fmla="*/ 87 w 2060"/>
                <a:gd name="T11" fmla="*/ 871 h 871"/>
                <a:gd name="T12" fmla="*/ 0 w 2060"/>
                <a:gd name="T13" fmla="*/ 871 h 871"/>
              </a:gdLst>
              <a:ahLst/>
              <a:cxnLst>
                <a:cxn ang="0">
                  <a:pos x="T0" y="T1"/>
                </a:cxn>
                <a:cxn ang="0">
                  <a:pos x="T2" y="T3"/>
                </a:cxn>
                <a:cxn ang="0">
                  <a:pos x="T4" y="T5"/>
                </a:cxn>
                <a:cxn ang="0">
                  <a:pos x="T6" y="T7"/>
                </a:cxn>
                <a:cxn ang="0">
                  <a:pos x="T8" y="T9"/>
                </a:cxn>
                <a:cxn ang="0">
                  <a:pos x="T10" y="T11"/>
                </a:cxn>
                <a:cxn ang="0">
                  <a:pos x="T12" y="T13"/>
                </a:cxn>
              </a:cxnLst>
              <a:rect l="0" t="0" r="r" b="b"/>
              <a:pathLst>
                <a:path w="2060" h="871">
                  <a:moveTo>
                    <a:pt x="0" y="871"/>
                  </a:moveTo>
                  <a:cubicBezTo>
                    <a:pt x="0" y="871"/>
                    <a:pt x="174" y="0"/>
                    <a:pt x="1007" y="0"/>
                  </a:cubicBezTo>
                  <a:cubicBezTo>
                    <a:pt x="1840" y="0"/>
                    <a:pt x="2060" y="758"/>
                    <a:pt x="2060" y="758"/>
                  </a:cubicBezTo>
                  <a:cubicBezTo>
                    <a:pt x="1933" y="771"/>
                    <a:pt x="1933" y="771"/>
                    <a:pt x="1933" y="771"/>
                  </a:cubicBezTo>
                  <a:cubicBezTo>
                    <a:pt x="1933" y="771"/>
                    <a:pt x="1726" y="199"/>
                    <a:pt x="1030" y="199"/>
                  </a:cubicBezTo>
                  <a:cubicBezTo>
                    <a:pt x="334" y="199"/>
                    <a:pt x="87" y="871"/>
                    <a:pt x="87" y="871"/>
                  </a:cubicBezTo>
                  <a:lnTo>
                    <a:pt x="0" y="871"/>
                  </a:lnTo>
                  <a:close/>
                </a:path>
              </a:pathLst>
            </a:custGeom>
            <a:solidFill>
              <a:schemeClr val="accent4"/>
            </a:solidFill>
            <a:ln>
              <a:noFill/>
            </a:ln>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649" name="Freeform 55"/>
            <p:cNvSpPr>
              <a:spLocks/>
            </p:cNvSpPr>
            <p:nvPr/>
          </p:nvSpPr>
          <p:spPr bwMode="auto">
            <a:xfrm rot="320760">
              <a:off x="2127475" y="2626425"/>
              <a:ext cx="93684" cy="215352"/>
            </a:xfrm>
            <a:custGeom>
              <a:avLst/>
              <a:gdLst>
                <a:gd name="T0" fmla="*/ 0 w 310"/>
                <a:gd name="T1" fmla="*/ 0 h 713"/>
                <a:gd name="T2" fmla="*/ 55 w 310"/>
                <a:gd name="T3" fmla="*/ 676 h 713"/>
                <a:gd name="T4" fmla="*/ 310 w 310"/>
                <a:gd name="T5" fmla="*/ 514 h 713"/>
                <a:gd name="T6" fmla="*/ 310 w 310"/>
                <a:gd name="T7" fmla="*/ 173 h 713"/>
                <a:gd name="T8" fmla="*/ 155 w 310"/>
                <a:gd name="T9" fmla="*/ 0 h 713"/>
                <a:gd name="T10" fmla="*/ 24 w 310"/>
                <a:gd name="T11" fmla="*/ 0 h 713"/>
              </a:gdLst>
              <a:ahLst/>
              <a:cxnLst>
                <a:cxn ang="0">
                  <a:pos x="T0" y="T1"/>
                </a:cxn>
                <a:cxn ang="0">
                  <a:pos x="T2" y="T3"/>
                </a:cxn>
                <a:cxn ang="0">
                  <a:pos x="T4" y="T5"/>
                </a:cxn>
                <a:cxn ang="0">
                  <a:pos x="T6" y="T7"/>
                </a:cxn>
                <a:cxn ang="0">
                  <a:pos x="T8" y="T9"/>
                </a:cxn>
                <a:cxn ang="0">
                  <a:pos x="T10" y="T11"/>
                </a:cxn>
              </a:cxnLst>
              <a:rect l="0" t="0" r="r" b="b"/>
              <a:pathLst>
                <a:path w="310" h="713">
                  <a:moveTo>
                    <a:pt x="0" y="0"/>
                  </a:moveTo>
                  <a:cubicBezTo>
                    <a:pt x="0" y="0"/>
                    <a:pt x="74" y="632"/>
                    <a:pt x="55" y="676"/>
                  </a:cubicBezTo>
                  <a:cubicBezTo>
                    <a:pt x="55" y="676"/>
                    <a:pt x="304" y="713"/>
                    <a:pt x="310" y="514"/>
                  </a:cubicBezTo>
                  <a:cubicBezTo>
                    <a:pt x="310" y="173"/>
                    <a:pt x="310" y="173"/>
                    <a:pt x="310" y="173"/>
                  </a:cubicBezTo>
                  <a:cubicBezTo>
                    <a:pt x="310" y="173"/>
                    <a:pt x="300" y="54"/>
                    <a:pt x="155" y="0"/>
                  </a:cubicBezTo>
                  <a:cubicBezTo>
                    <a:pt x="24" y="0"/>
                    <a:pt x="24" y="0"/>
                    <a:pt x="24" y="0"/>
                  </a:cubicBezTo>
                </a:path>
              </a:pathLst>
            </a:custGeom>
            <a:solidFill>
              <a:schemeClr val="accent4"/>
            </a:solidFill>
            <a:ln>
              <a:noFill/>
            </a:ln>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grpSp>
          <p:nvGrpSpPr>
            <p:cNvPr id="650" name="Group 649"/>
            <p:cNvGrpSpPr/>
            <p:nvPr/>
          </p:nvGrpSpPr>
          <p:grpSpPr>
            <a:xfrm>
              <a:off x="1804172" y="2839431"/>
              <a:ext cx="371638" cy="138259"/>
              <a:chOff x="1776065" y="2835693"/>
              <a:chExt cx="408802" cy="152085"/>
            </a:xfrm>
          </p:grpSpPr>
          <p:sp>
            <p:nvSpPr>
              <p:cNvPr id="651" name="Freeform 56"/>
              <p:cNvSpPr>
                <a:spLocks/>
              </p:cNvSpPr>
              <p:nvPr/>
            </p:nvSpPr>
            <p:spPr bwMode="auto">
              <a:xfrm>
                <a:off x="1776065" y="2908694"/>
                <a:ext cx="133834" cy="79084"/>
              </a:xfrm>
              <a:custGeom>
                <a:avLst/>
                <a:gdLst>
                  <a:gd name="T0" fmla="*/ 440 w 443"/>
                  <a:gd name="T1" fmla="*/ 103 h 261"/>
                  <a:gd name="T2" fmla="*/ 254 w 443"/>
                  <a:gd name="T3" fmla="*/ 23 h 261"/>
                  <a:gd name="T4" fmla="*/ 89 w 443"/>
                  <a:gd name="T5" fmla="*/ 60 h 261"/>
                  <a:gd name="T6" fmla="*/ 75 w 443"/>
                  <a:gd name="T7" fmla="*/ 207 h 261"/>
                  <a:gd name="T8" fmla="*/ 269 w 443"/>
                  <a:gd name="T9" fmla="*/ 257 h 261"/>
                  <a:gd name="T10" fmla="*/ 438 w 443"/>
                  <a:gd name="T11" fmla="*/ 202 h 261"/>
                  <a:gd name="T12" fmla="*/ 440 w 443"/>
                  <a:gd name="T13" fmla="*/ 103 h 261"/>
                </a:gdLst>
                <a:ahLst/>
                <a:cxnLst>
                  <a:cxn ang="0">
                    <a:pos x="T0" y="T1"/>
                  </a:cxn>
                  <a:cxn ang="0">
                    <a:pos x="T2" y="T3"/>
                  </a:cxn>
                  <a:cxn ang="0">
                    <a:pos x="T4" y="T5"/>
                  </a:cxn>
                  <a:cxn ang="0">
                    <a:pos x="T6" y="T7"/>
                  </a:cxn>
                  <a:cxn ang="0">
                    <a:pos x="T8" y="T9"/>
                  </a:cxn>
                  <a:cxn ang="0">
                    <a:pos x="T10" y="T11"/>
                  </a:cxn>
                  <a:cxn ang="0">
                    <a:pos x="T12" y="T13"/>
                  </a:cxn>
                </a:cxnLst>
                <a:rect l="0" t="0" r="r" b="b"/>
                <a:pathLst>
                  <a:path w="443" h="261">
                    <a:moveTo>
                      <a:pt x="440" y="103"/>
                    </a:moveTo>
                    <a:cubicBezTo>
                      <a:pt x="408" y="32"/>
                      <a:pt x="254" y="23"/>
                      <a:pt x="254" y="23"/>
                    </a:cubicBezTo>
                    <a:cubicBezTo>
                      <a:pt x="254" y="23"/>
                      <a:pt x="179" y="0"/>
                      <a:pt x="89" y="60"/>
                    </a:cubicBezTo>
                    <a:cubicBezTo>
                      <a:pt x="0" y="121"/>
                      <a:pt x="75" y="207"/>
                      <a:pt x="75" y="207"/>
                    </a:cubicBezTo>
                    <a:cubicBezTo>
                      <a:pt x="75" y="207"/>
                      <a:pt x="111" y="261"/>
                      <a:pt x="269" y="257"/>
                    </a:cubicBezTo>
                    <a:cubicBezTo>
                      <a:pt x="397" y="255"/>
                      <a:pt x="430" y="216"/>
                      <a:pt x="438" y="202"/>
                    </a:cubicBezTo>
                    <a:cubicBezTo>
                      <a:pt x="443" y="158"/>
                      <a:pt x="443" y="126"/>
                      <a:pt x="440" y="103"/>
                    </a:cubicBez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52" name="Freeform 57"/>
              <p:cNvSpPr>
                <a:spLocks/>
              </p:cNvSpPr>
              <p:nvPr/>
            </p:nvSpPr>
            <p:spPr bwMode="auto">
              <a:xfrm>
                <a:off x="1908682" y="2835693"/>
                <a:ext cx="276185" cy="133834"/>
              </a:xfrm>
              <a:custGeom>
                <a:avLst/>
                <a:gdLst>
                  <a:gd name="T0" fmla="*/ 870 w 909"/>
                  <a:gd name="T1" fmla="*/ 78 h 442"/>
                  <a:gd name="T2" fmla="*/ 774 w 909"/>
                  <a:gd name="T3" fmla="*/ 39 h 442"/>
                  <a:gd name="T4" fmla="*/ 2 w 909"/>
                  <a:gd name="T5" fmla="*/ 343 h 442"/>
                  <a:gd name="T6" fmla="*/ 2 w 909"/>
                  <a:gd name="T7" fmla="*/ 343 h 442"/>
                  <a:gd name="T8" fmla="*/ 0 w 909"/>
                  <a:gd name="T9" fmla="*/ 442 h 442"/>
                  <a:gd name="T10" fmla="*/ 2 w 909"/>
                  <a:gd name="T11" fmla="*/ 437 h 442"/>
                  <a:gd name="T12" fmla="*/ 870 w 909"/>
                  <a:gd name="T13" fmla="*/ 78 h 442"/>
                </a:gdLst>
                <a:ahLst/>
                <a:cxnLst>
                  <a:cxn ang="0">
                    <a:pos x="T0" y="T1"/>
                  </a:cxn>
                  <a:cxn ang="0">
                    <a:pos x="T2" y="T3"/>
                  </a:cxn>
                  <a:cxn ang="0">
                    <a:pos x="T4" y="T5"/>
                  </a:cxn>
                  <a:cxn ang="0">
                    <a:pos x="T6" y="T7"/>
                  </a:cxn>
                  <a:cxn ang="0">
                    <a:pos x="T8" y="T9"/>
                  </a:cxn>
                  <a:cxn ang="0">
                    <a:pos x="T10" y="T11"/>
                  </a:cxn>
                  <a:cxn ang="0">
                    <a:pos x="T12" y="T13"/>
                  </a:cxn>
                </a:cxnLst>
                <a:rect l="0" t="0" r="r" b="b"/>
                <a:pathLst>
                  <a:path w="909" h="442">
                    <a:moveTo>
                      <a:pt x="870" y="78"/>
                    </a:moveTo>
                    <a:cubicBezTo>
                      <a:pt x="830" y="0"/>
                      <a:pt x="774" y="39"/>
                      <a:pt x="774" y="39"/>
                    </a:cubicBezTo>
                    <a:cubicBezTo>
                      <a:pt x="551" y="300"/>
                      <a:pt x="2" y="343"/>
                      <a:pt x="2" y="343"/>
                    </a:cubicBezTo>
                    <a:cubicBezTo>
                      <a:pt x="2" y="343"/>
                      <a:pt x="2" y="343"/>
                      <a:pt x="2" y="343"/>
                    </a:cubicBezTo>
                    <a:cubicBezTo>
                      <a:pt x="5" y="366"/>
                      <a:pt x="5" y="398"/>
                      <a:pt x="0" y="442"/>
                    </a:cubicBezTo>
                    <a:cubicBezTo>
                      <a:pt x="2" y="439"/>
                      <a:pt x="2" y="437"/>
                      <a:pt x="2" y="437"/>
                    </a:cubicBezTo>
                    <a:cubicBezTo>
                      <a:pt x="321" y="422"/>
                      <a:pt x="909" y="157"/>
                      <a:pt x="870" y="78"/>
                    </a:cubicBezTo>
                    <a:close/>
                  </a:path>
                </a:pathLst>
              </a:custGeom>
              <a:solidFill>
                <a:schemeClr val="accent4"/>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sp>
        <p:nvSpPr>
          <p:cNvPr id="641" name="Oval 22"/>
          <p:cNvSpPr>
            <a:spLocks noChangeArrowheads="1"/>
          </p:cNvSpPr>
          <p:nvPr/>
        </p:nvSpPr>
        <p:spPr bwMode="auto">
          <a:xfrm>
            <a:off x="2264234" y="1672717"/>
            <a:ext cx="1040201" cy="895294"/>
          </a:xfrm>
          <a:prstGeom prst="ellipse">
            <a:avLst/>
          </a:prstGeom>
          <a:solidFill>
            <a:srgbClr val="581D74"/>
          </a:solidFill>
          <a:ln>
            <a:noFill/>
          </a:ln>
          <a:extLst/>
        </p:spPr>
        <p:txBody>
          <a:bodyPr vert="horz" wrap="square" lIns="68580" tIns="34290" rIns="68580" bIns="34290" numCol="1" anchor="t" anchorCtr="0" compatLnSpc="1">
            <a:prstTxWarp prst="textNoShape">
              <a:avLst/>
            </a:prstTxWarp>
            <a:noAutofit/>
          </a:bodyPr>
          <a:lstStyle/>
          <a:p>
            <a:pPr algn="ctr"/>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Comment souscrire ?</a:t>
            </a:r>
            <a:endParaRPr lang="id-ID"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8" name="Oval 78"/>
          <p:cNvSpPr>
            <a:spLocks noChangeArrowheads="1"/>
          </p:cNvSpPr>
          <p:nvPr/>
        </p:nvSpPr>
        <p:spPr bwMode="auto">
          <a:xfrm>
            <a:off x="122417" y="4659751"/>
            <a:ext cx="4168813" cy="613832"/>
          </a:xfrm>
          <a:prstGeom prst="ellipse">
            <a:avLst/>
          </a:prstGeom>
          <a:solidFill>
            <a:schemeClr val="bg1">
              <a:lumMod val="75000"/>
            </a:schemeClr>
          </a:solidFill>
          <a:ln>
            <a:noFill/>
          </a:ln>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12" name="Group 11"/>
          <p:cNvGrpSpPr/>
          <p:nvPr/>
        </p:nvGrpSpPr>
        <p:grpSpPr>
          <a:xfrm>
            <a:off x="1815856" y="2452520"/>
            <a:ext cx="803769" cy="1708547"/>
            <a:chOff x="2876075" y="2127026"/>
            <a:chExt cx="1071692" cy="2278063"/>
          </a:xfrm>
        </p:grpSpPr>
        <p:grpSp>
          <p:nvGrpSpPr>
            <p:cNvPr id="596" name="Group 595"/>
            <p:cNvGrpSpPr/>
            <p:nvPr/>
          </p:nvGrpSpPr>
          <p:grpSpPr>
            <a:xfrm>
              <a:off x="2876075" y="2127026"/>
              <a:ext cx="1071692" cy="2278063"/>
              <a:chOff x="1347737" y="2127026"/>
              <a:chExt cx="1071692" cy="2278063"/>
            </a:xfrm>
          </p:grpSpPr>
          <p:grpSp>
            <p:nvGrpSpPr>
              <p:cNvPr id="604" name="Group 603"/>
              <p:cNvGrpSpPr/>
              <p:nvPr/>
            </p:nvGrpSpPr>
            <p:grpSpPr>
              <a:xfrm>
                <a:off x="1347737" y="2127026"/>
                <a:ext cx="1071692" cy="2278063"/>
                <a:chOff x="-1363222" y="2113917"/>
                <a:chExt cx="1071692" cy="2278063"/>
              </a:xfrm>
            </p:grpSpPr>
            <p:sp>
              <p:nvSpPr>
                <p:cNvPr id="610" name="Oval 16"/>
                <p:cNvSpPr>
                  <a:spLocks noChangeArrowheads="1"/>
                </p:cNvSpPr>
                <p:nvPr/>
              </p:nvSpPr>
              <p:spPr bwMode="auto">
                <a:xfrm>
                  <a:off x="-1172722" y="3098167"/>
                  <a:ext cx="663575" cy="376238"/>
                </a:xfrm>
                <a:prstGeom prst="ellipse">
                  <a:avLst/>
                </a:pr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611" name="Rectangle 17"/>
                <p:cNvSpPr>
                  <a:spLocks noChangeArrowheads="1"/>
                </p:cNvSpPr>
                <p:nvPr/>
              </p:nvSpPr>
              <p:spPr bwMode="auto">
                <a:xfrm>
                  <a:off x="-963172" y="3009267"/>
                  <a:ext cx="246063" cy="492125"/>
                </a:xfrm>
                <a:prstGeom prst="rect">
                  <a:avLst/>
                </a:prstGeom>
                <a:solidFill>
                  <a:srgbClr val="F7CD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12" name="Rectangle 18"/>
                <p:cNvSpPr>
                  <a:spLocks noChangeArrowheads="1"/>
                </p:cNvSpPr>
                <p:nvPr/>
              </p:nvSpPr>
              <p:spPr bwMode="auto">
                <a:xfrm>
                  <a:off x="-963172" y="3009267"/>
                  <a:ext cx="246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13" name="Freeform 19"/>
                <p:cNvSpPr>
                  <a:spLocks/>
                </p:cNvSpPr>
                <p:nvPr/>
              </p:nvSpPr>
              <p:spPr bwMode="auto">
                <a:xfrm>
                  <a:off x="-963172" y="3029905"/>
                  <a:ext cx="246063" cy="103188"/>
                </a:xfrm>
                <a:custGeom>
                  <a:avLst/>
                  <a:gdLst>
                    <a:gd name="T0" fmla="*/ 0 w 155"/>
                    <a:gd name="T1" fmla="*/ 0 h 65"/>
                    <a:gd name="T2" fmla="*/ 0 w 155"/>
                    <a:gd name="T3" fmla="*/ 12 h 65"/>
                    <a:gd name="T4" fmla="*/ 155 w 155"/>
                    <a:gd name="T5" fmla="*/ 65 h 65"/>
                    <a:gd name="T6" fmla="*/ 155 w 155"/>
                    <a:gd name="T7" fmla="*/ 0 h 65"/>
                    <a:gd name="T8" fmla="*/ 0 w 155"/>
                    <a:gd name="T9" fmla="*/ 0 h 65"/>
                  </a:gdLst>
                  <a:ahLst/>
                  <a:cxnLst>
                    <a:cxn ang="0">
                      <a:pos x="T0" y="T1"/>
                    </a:cxn>
                    <a:cxn ang="0">
                      <a:pos x="T2" y="T3"/>
                    </a:cxn>
                    <a:cxn ang="0">
                      <a:pos x="T4" y="T5"/>
                    </a:cxn>
                    <a:cxn ang="0">
                      <a:pos x="T6" y="T7"/>
                    </a:cxn>
                    <a:cxn ang="0">
                      <a:pos x="T8" y="T9"/>
                    </a:cxn>
                  </a:cxnLst>
                  <a:rect l="0" t="0" r="r" b="b"/>
                  <a:pathLst>
                    <a:path w="155" h="65">
                      <a:moveTo>
                        <a:pt x="0" y="0"/>
                      </a:moveTo>
                      <a:lnTo>
                        <a:pt x="0" y="12"/>
                      </a:lnTo>
                      <a:lnTo>
                        <a:pt x="155" y="65"/>
                      </a:lnTo>
                      <a:lnTo>
                        <a:pt x="155" y="0"/>
                      </a:lnTo>
                      <a:lnTo>
                        <a:pt x="0" y="0"/>
                      </a:lnTo>
                      <a:close/>
                    </a:path>
                  </a:pathLst>
                </a:custGeom>
                <a:solidFill>
                  <a:srgbClr val="CBAB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14" name="Freeform 22"/>
                <p:cNvSpPr>
                  <a:spLocks/>
                </p:cNvSpPr>
                <p:nvPr/>
              </p:nvSpPr>
              <p:spPr bwMode="auto">
                <a:xfrm>
                  <a:off x="-1226697" y="3144205"/>
                  <a:ext cx="773113" cy="847725"/>
                </a:xfrm>
                <a:custGeom>
                  <a:avLst/>
                  <a:gdLst>
                    <a:gd name="T0" fmla="*/ 241 w 290"/>
                    <a:gd name="T1" fmla="*/ 158 h 320"/>
                    <a:gd name="T2" fmla="*/ 191 w 290"/>
                    <a:gd name="T3" fmla="*/ 0 h 320"/>
                    <a:gd name="T4" fmla="*/ 145 w 290"/>
                    <a:gd name="T5" fmla="*/ 108 h 320"/>
                    <a:gd name="T6" fmla="*/ 98 w 290"/>
                    <a:gd name="T7" fmla="*/ 0 h 320"/>
                    <a:gd name="T8" fmla="*/ 49 w 290"/>
                    <a:gd name="T9" fmla="*/ 158 h 320"/>
                    <a:gd name="T10" fmla="*/ 7 w 290"/>
                    <a:gd name="T11" fmla="*/ 320 h 320"/>
                    <a:gd name="T12" fmla="*/ 145 w 290"/>
                    <a:gd name="T13" fmla="*/ 320 h 320"/>
                    <a:gd name="T14" fmla="*/ 283 w 290"/>
                    <a:gd name="T15" fmla="*/ 320 h 320"/>
                    <a:gd name="T16" fmla="*/ 241 w 290"/>
                    <a:gd name="T17" fmla="*/ 1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320">
                      <a:moveTo>
                        <a:pt x="241" y="158"/>
                      </a:moveTo>
                      <a:cubicBezTo>
                        <a:pt x="278" y="119"/>
                        <a:pt x="290" y="42"/>
                        <a:pt x="191" y="0"/>
                      </a:cubicBezTo>
                      <a:cubicBezTo>
                        <a:pt x="145" y="108"/>
                        <a:pt x="145" y="108"/>
                        <a:pt x="145" y="108"/>
                      </a:cubicBezTo>
                      <a:cubicBezTo>
                        <a:pt x="98" y="0"/>
                        <a:pt x="98" y="0"/>
                        <a:pt x="98" y="0"/>
                      </a:cubicBezTo>
                      <a:cubicBezTo>
                        <a:pt x="0" y="42"/>
                        <a:pt x="12" y="119"/>
                        <a:pt x="49" y="158"/>
                      </a:cubicBezTo>
                      <a:cubicBezTo>
                        <a:pt x="49" y="158"/>
                        <a:pt x="36" y="207"/>
                        <a:pt x="7" y="320"/>
                      </a:cubicBezTo>
                      <a:cubicBezTo>
                        <a:pt x="145" y="320"/>
                        <a:pt x="145" y="320"/>
                        <a:pt x="145" y="320"/>
                      </a:cubicBezTo>
                      <a:cubicBezTo>
                        <a:pt x="283" y="320"/>
                        <a:pt x="283" y="320"/>
                        <a:pt x="283" y="320"/>
                      </a:cubicBezTo>
                      <a:cubicBezTo>
                        <a:pt x="254" y="207"/>
                        <a:pt x="241" y="158"/>
                        <a:pt x="241" y="158"/>
                      </a:cubicBezTo>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nvGrpSpPr>
                <p:cNvPr id="615" name="Group 614"/>
                <p:cNvGrpSpPr/>
                <p:nvPr/>
              </p:nvGrpSpPr>
              <p:grpSpPr>
                <a:xfrm>
                  <a:off x="-1363222" y="3117217"/>
                  <a:ext cx="406400" cy="1274763"/>
                  <a:chOff x="-1363222" y="3117217"/>
                  <a:chExt cx="406400" cy="1274763"/>
                </a:xfrm>
              </p:grpSpPr>
              <p:sp>
                <p:nvSpPr>
                  <p:cNvPr id="635" name="Freeform 23"/>
                  <p:cNvSpPr>
                    <a:spLocks/>
                  </p:cNvSpPr>
                  <p:nvPr/>
                </p:nvSpPr>
                <p:spPr bwMode="auto">
                  <a:xfrm>
                    <a:off x="-1293372" y="4072892"/>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636" name="Freeform 24"/>
                  <p:cNvSpPr>
                    <a:spLocks/>
                  </p:cNvSpPr>
                  <p:nvPr/>
                </p:nvSpPr>
                <p:spPr bwMode="auto">
                  <a:xfrm>
                    <a:off x="-1194947" y="4103055"/>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37" name="Freeform 25"/>
                  <p:cNvSpPr>
                    <a:spLocks/>
                  </p:cNvSpPr>
                  <p:nvPr/>
                </p:nvSpPr>
                <p:spPr bwMode="auto">
                  <a:xfrm>
                    <a:off x="-1363222" y="3117217"/>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616" name="Rectangle 26"/>
                <p:cNvSpPr>
                  <a:spLocks noChangeArrowheads="1"/>
                </p:cNvSpPr>
                <p:nvPr/>
              </p:nvSpPr>
              <p:spPr bwMode="auto">
                <a:xfrm>
                  <a:off x="-850460" y="3418842"/>
                  <a:ext cx="20638" cy="573088"/>
                </a:xfrm>
                <a:prstGeom prst="rect">
                  <a:avLst/>
                </a:prstGeom>
                <a:solidFill>
                  <a:srgbClr val="302F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17" name="Freeform 27"/>
                <p:cNvSpPr>
                  <a:spLocks/>
                </p:cNvSpPr>
                <p:nvPr/>
              </p:nvSpPr>
              <p:spPr bwMode="auto">
                <a:xfrm>
                  <a:off x="-1088585" y="3090230"/>
                  <a:ext cx="249238" cy="339725"/>
                </a:xfrm>
                <a:custGeom>
                  <a:avLst/>
                  <a:gdLst>
                    <a:gd name="T0" fmla="*/ 0 w 157"/>
                    <a:gd name="T1" fmla="*/ 54 h 214"/>
                    <a:gd name="T2" fmla="*/ 74 w 157"/>
                    <a:gd name="T3" fmla="*/ 81 h 214"/>
                    <a:gd name="T4" fmla="*/ 46 w 157"/>
                    <a:gd name="T5" fmla="*/ 121 h 214"/>
                    <a:gd name="T6" fmla="*/ 157 w 157"/>
                    <a:gd name="T7" fmla="*/ 214 h 214"/>
                    <a:gd name="T8" fmla="*/ 78 w 157"/>
                    <a:gd name="T9" fmla="*/ 0 h 214"/>
                    <a:gd name="T10" fmla="*/ 0 w 157"/>
                    <a:gd name="T11" fmla="*/ 54 h 214"/>
                  </a:gdLst>
                  <a:ahLst/>
                  <a:cxnLst>
                    <a:cxn ang="0">
                      <a:pos x="T0" y="T1"/>
                    </a:cxn>
                    <a:cxn ang="0">
                      <a:pos x="T2" y="T3"/>
                    </a:cxn>
                    <a:cxn ang="0">
                      <a:pos x="T4" y="T5"/>
                    </a:cxn>
                    <a:cxn ang="0">
                      <a:pos x="T6" y="T7"/>
                    </a:cxn>
                    <a:cxn ang="0">
                      <a:pos x="T8" y="T9"/>
                    </a:cxn>
                    <a:cxn ang="0">
                      <a:pos x="T10" y="T11"/>
                    </a:cxn>
                  </a:cxnLst>
                  <a:rect l="0" t="0" r="r" b="b"/>
                  <a:pathLst>
                    <a:path w="157" h="214">
                      <a:moveTo>
                        <a:pt x="0" y="54"/>
                      </a:moveTo>
                      <a:lnTo>
                        <a:pt x="74" y="81"/>
                      </a:lnTo>
                      <a:lnTo>
                        <a:pt x="46" y="121"/>
                      </a:lnTo>
                      <a:lnTo>
                        <a:pt x="157" y="214"/>
                      </a:lnTo>
                      <a:lnTo>
                        <a:pt x="78" y="0"/>
                      </a:ln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sp>
              <p:nvSpPr>
                <p:cNvPr id="618" name="Freeform 29"/>
                <p:cNvSpPr>
                  <a:spLocks/>
                </p:cNvSpPr>
                <p:nvPr/>
              </p:nvSpPr>
              <p:spPr bwMode="auto">
                <a:xfrm>
                  <a:off x="-685360" y="2606042"/>
                  <a:ext cx="295275" cy="582613"/>
                </a:xfrm>
                <a:custGeom>
                  <a:avLst/>
                  <a:gdLst>
                    <a:gd name="T0" fmla="*/ 111 w 111"/>
                    <a:gd name="T1" fmla="*/ 220 h 220"/>
                    <a:gd name="T2" fmla="*/ 66 w 111"/>
                    <a:gd name="T3" fmla="*/ 194 h 220"/>
                    <a:gd name="T4" fmla="*/ 72 w 111"/>
                    <a:gd name="T5" fmla="*/ 212 h 220"/>
                    <a:gd name="T6" fmla="*/ 33 w 111"/>
                    <a:gd name="T7" fmla="*/ 179 h 220"/>
                    <a:gd name="T8" fmla="*/ 3 w 111"/>
                    <a:gd name="T9" fmla="*/ 55 h 220"/>
                    <a:gd name="T10" fmla="*/ 9 w 111"/>
                    <a:gd name="T11" fmla="*/ 26 h 220"/>
                    <a:gd name="T12" fmla="*/ 22 w 111"/>
                    <a:gd name="T13" fmla="*/ 8 h 220"/>
                    <a:gd name="T14" fmla="*/ 34 w 111"/>
                    <a:gd name="T15" fmla="*/ 1 h 220"/>
                    <a:gd name="T16" fmla="*/ 51 w 111"/>
                    <a:gd name="T17" fmla="*/ 5 h 220"/>
                    <a:gd name="T18" fmla="*/ 77 w 111"/>
                    <a:gd name="T19" fmla="*/ 39 h 220"/>
                    <a:gd name="T20" fmla="*/ 95 w 111"/>
                    <a:gd name="T21" fmla="*/ 171 h 220"/>
                    <a:gd name="T22" fmla="*/ 111 w 111"/>
                    <a:gd name="T23"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220">
                      <a:moveTo>
                        <a:pt x="111" y="220"/>
                      </a:moveTo>
                      <a:cubicBezTo>
                        <a:pt x="96" y="215"/>
                        <a:pt x="80" y="201"/>
                        <a:pt x="66" y="194"/>
                      </a:cubicBezTo>
                      <a:cubicBezTo>
                        <a:pt x="67" y="198"/>
                        <a:pt x="69" y="209"/>
                        <a:pt x="72" y="212"/>
                      </a:cubicBezTo>
                      <a:cubicBezTo>
                        <a:pt x="56" y="206"/>
                        <a:pt x="43" y="193"/>
                        <a:pt x="33" y="179"/>
                      </a:cubicBezTo>
                      <a:cubicBezTo>
                        <a:pt x="8" y="143"/>
                        <a:pt x="0" y="98"/>
                        <a:pt x="3" y="55"/>
                      </a:cubicBezTo>
                      <a:cubicBezTo>
                        <a:pt x="3" y="45"/>
                        <a:pt x="5" y="35"/>
                        <a:pt x="9" y="26"/>
                      </a:cubicBezTo>
                      <a:cubicBezTo>
                        <a:pt x="12" y="19"/>
                        <a:pt x="16" y="13"/>
                        <a:pt x="22" y="8"/>
                      </a:cubicBezTo>
                      <a:cubicBezTo>
                        <a:pt x="25" y="5"/>
                        <a:pt x="29" y="2"/>
                        <a:pt x="34" y="1"/>
                      </a:cubicBezTo>
                      <a:cubicBezTo>
                        <a:pt x="40" y="0"/>
                        <a:pt x="46" y="2"/>
                        <a:pt x="51" y="5"/>
                      </a:cubicBezTo>
                      <a:cubicBezTo>
                        <a:pt x="64" y="12"/>
                        <a:pt x="72" y="25"/>
                        <a:pt x="77" y="39"/>
                      </a:cubicBezTo>
                      <a:cubicBezTo>
                        <a:pt x="93" y="81"/>
                        <a:pt x="89" y="127"/>
                        <a:pt x="95" y="171"/>
                      </a:cubicBezTo>
                      <a:cubicBezTo>
                        <a:pt x="97" y="188"/>
                        <a:pt x="101" y="206"/>
                        <a:pt x="111" y="22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619" name="Freeform 30"/>
                <p:cNvSpPr>
                  <a:spLocks/>
                </p:cNvSpPr>
                <p:nvPr/>
              </p:nvSpPr>
              <p:spPr bwMode="auto">
                <a:xfrm>
                  <a:off x="-1106047" y="2267905"/>
                  <a:ext cx="533400" cy="804863"/>
                </a:xfrm>
                <a:custGeom>
                  <a:avLst/>
                  <a:gdLst>
                    <a:gd name="T0" fmla="*/ 100 w 200"/>
                    <a:gd name="T1" fmla="*/ 0 h 304"/>
                    <a:gd name="T2" fmla="*/ 0 w 200"/>
                    <a:gd name="T3" fmla="*/ 100 h 304"/>
                    <a:gd name="T4" fmla="*/ 0 w 200"/>
                    <a:gd name="T5" fmla="*/ 204 h 304"/>
                    <a:gd name="T6" fmla="*/ 100 w 200"/>
                    <a:gd name="T7" fmla="*/ 304 h 304"/>
                    <a:gd name="T8" fmla="*/ 200 w 200"/>
                    <a:gd name="T9" fmla="*/ 204 h 304"/>
                    <a:gd name="T10" fmla="*/ 200 w 200"/>
                    <a:gd name="T11" fmla="*/ 100 h 304"/>
                    <a:gd name="T12" fmla="*/ 100 w 200"/>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00" h="304">
                      <a:moveTo>
                        <a:pt x="100" y="0"/>
                      </a:moveTo>
                      <a:cubicBezTo>
                        <a:pt x="55" y="0"/>
                        <a:pt x="0" y="56"/>
                        <a:pt x="0" y="100"/>
                      </a:cubicBezTo>
                      <a:cubicBezTo>
                        <a:pt x="0" y="204"/>
                        <a:pt x="0" y="204"/>
                        <a:pt x="0" y="204"/>
                      </a:cubicBezTo>
                      <a:cubicBezTo>
                        <a:pt x="0" y="249"/>
                        <a:pt x="55" y="304"/>
                        <a:pt x="100" y="304"/>
                      </a:cubicBezTo>
                      <a:cubicBezTo>
                        <a:pt x="144" y="304"/>
                        <a:pt x="200" y="249"/>
                        <a:pt x="200" y="204"/>
                      </a:cubicBezTo>
                      <a:cubicBezTo>
                        <a:pt x="200" y="100"/>
                        <a:pt x="200" y="100"/>
                        <a:pt x="200" y="100"/>
                      </a:cubicBezTo>
                      <a:cubicBezTo>
                        <a:pt x="200" y="56"/>
                        <a:pt x="144" y="0"/>
                        <a:pt x="100" y="0"/>
                      </a:cubicBezTo>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sp>
              <p:nvSpPr>
                <p:cNvPr id="620" name="Freeform 33"/>
                <p:cNvSpPr>
                  <a:spLocks/>
                </p:cNvSpPr>
                <p:nvPr/>
              </p:nvSpPr>
              <p:spPr bwMode="auto">
                <a:xfrm>
                  <a:off x="-1213997" y="2188530"/>
                  <a:ext cx="747713" cy="579438"/>
                </a:xfrm>
                <a:custGeom>
                  <a:avLst/>
                  <a:gdLst>
                    <a:gd name="T0" fmla="*/ 140 w 280"/>
                    <a:gd name="T1" fmla="*/ 0 h 219"/>
                    <a:gd name="T2" fmla="*/ 44 w 280"/>
                    <a:gd name="T3" fmla="*/ 219 h 219"/>
                    <a:gd name="T4" fmla="*/ 140 w 280"/>
                    <a:gd name="T5" fmla="*/ 73 h 219"/>
                    <a:gd name="T6" fmla="*/ 236 w 280"/>
                    <a:gd name="T7" fmla="*/ 219 h 219"/>
                    <a:gd name="T8" fmla="*/ 140 w 280"/>
                    <a:gd name="T9" fmla="*/ 0 h 219"/>
                  </a:gdLst>
                  <a:ahLst/>
                  <a:cxnLst>
                    <a:cxn ang="0">
                      <a:pos x="T0" y="T1"/>
                    </a:cxn>
                    <a:cxn ang="0">
                      <a:pos x="T2" y="T3"/>
                    </a:cxn>
                    <a:cxn ang="0">
                      <a:pos x="T4" y="T5"/>
                    </a:cxn>
                    <a:cxn ang="0">
                      <a:pos x="T6" y="T7"/>
                    </a:cxn>
                    <a:cxn ang="0">
                      <a:pos x="T8" y="T9"/>
                    </a:cxn>
                  </a:cxnLst>
                  <a:rect l="0" t="0" r="r" b="b"/>
                  <a:pathLst>
                    <a:path w="280" h="219">
                      <a:moveTo>
                        <a:pt x="140" y="0"/>
                      </a:moveTo>
                      <a:cubicBezTo>
                        <a:pt x="0" y="0"/>
                        <a:pt x="6" y="189"/>
                        <a:pt x="44" y="219"/>
                      </a:cubicBezTo>
                      <a:cubicBezTo>
                        <a:pt x="44" y="219"/>
                        <a:pt x="9" y="73"/>
                        <a:pt x="140" y="73"/>
                      </a:cubicBezTo>
                      <a:cubicBezTo>
                        <a:pt x="270" y="73"/>
                        <a:pt x="236" y="219"/>
                        <a:pt x="236" y="219"/>
                      </a:cubicBezTo>
                      <a:cubicBezTo>
                        <a:pt x="273" y="189"/>
                        <a:pt x="280" y="0"/>
                        <a:pt x="140" y="0"/>
                      </a:cubicBezTo>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621" name="Freeform 34"/>
                <p:cNvSpPr>
                  <a:spLocks/>
                </p:cNvSpPr>
                <p:nvPr/>
              </p:nvSpPr>
              <p:spPr bwMode="auto">
                <a:xfrm>
                  <a:off x="-1160022" y="2644142"/>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622" name="Freeform 35"/>
                <p:cNvSpPr>
                  <a:spLocks/>
                </p:cNvSpPr>
                <p:nvPr/>
              </p:nvSpPr>
              <p:spPr bwMode="auto">
                <a:xfrm>
                  <a:off x="-626622" y="2644142"/>
                  <a:ext cx="106363" cy="160338"/>
                </a:xfrm>
                <a:custGeom>
                  <a:avLst/>
                  <a:gdLst>
                    <a:gd name="T0" fmla="*/ 20 w 40"/>
                    <a:gd name="T1" fmla="*/ 0 h 61"/>
                    <a:gd name="T2" fmla="*/ 0 w 40"/>
                    <a:gd name="T3" fmla="*/ 20 h 61"/>
                    <a:gd name="T4" fmla="*/ 0 w 40"/>
                    <a:gd name="T5" fmla="*/ 41 h 61"/>
                    <a:gd name="T6" fmla="*/ 20 w 40"/>
                    <a:gd name="T7" fmla="*/ 61 h 61"/>
                    <a:gd name="T8" fmla="*/ 40 w 40"/>
                    <a:gd name="T9" fmla="*/ 41 h 61"/>
                    <a:gd name="T10" fmla="*/ 40 w 40"/>
                    <a:gd name="T11" fmla="*/ 20 h 61"/>
                    <a:gd name="T12" fmla="*/ 20 w 4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40" h="61">
                      <a:moveTo>
                        <a:pt x="20" y="0"/>
                      </a:moveTo>
                      <a:cubicBezTo>
                        <a:pt x="9" y="0"/>
                        <a:pt x="0" y="9"/>
                        <a:pt x="0" y="20"/>
                      </a:cubicBezTo>
                      <a:cubicBezTo>
                        <a:pt x="0" y="41"/>
                        <a:pt x="0" y="41"/>
                        <a:pt x="0" y="41"/>
                      </a:cubicBezTo>
                      <a:cubicBezTo>
                        <a:pt x="0" y="52"/>
                        <a:pt x="9" y="61"/>
                        <a:pt x="20" y="61"/>
                      </a:cubicBezTo>
                      <a:cubicBezTo>
                        <a:pt x="31" y="61"/>
                        <a:pt x="40" y="52"/>
                        <a:pt x="40" y="41"/>
                      </a:cubicBezTo>
                      <a:cubicBezTo>
                        <a:pt x="40" y="20"/>
                        <a:pt x="40" y="20"/>
                        <a:pt x="40" y="20"/>
                      </a:cubicBezTo>
                      <a:cubicBezTo>
                        <a:pt x="40" y="9"/>
                        <a:pt x="31" y="0"/>
                        <a:pt x="20" y="0"/>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32500" lnSpcReduction="20000"/>
                </a:bodyPr>
                <a:lstStyle/>
                <a:p>
                  <a:endParaRPr lang="en-US" sz="1350"/>
                </a:p>
              </p:txBody>
            </p:sp>
            <p:sp>
              <p:nvSpPr>
                <p:cNvPr id="623" name="Freeform 36"/>
                <p:cNvSpPr>
                  <a:spLocks/>
                </p:cNvSpPr>
                <p:nvPr/>
              </p:nvSpPr>
              <p:spPr bwMode="auto">
                <a:xfrm>
                  <a:off x="-1188597" y="2113917"/>
                  <a:ext cx="644525" cy="531813"/>
                </a:xfrm>
                <a:custGeom>
                  <a:avLst/>
                  <a:gdLst>
                    <a:gd name="T0" fmla="*/ 205 w 242"/>
                    <a:gd name="T1" fmla="*/ 185 h 201"/>
                    <a:gd name="T2" fmla="*/ 185 w 242"/>
                    <a:gd name="T3" fmla="*/ 160 h 201"/>
                    <a:gd name="T4" fmla="*/ 242 w 242"/>
                    <a:gd name="T5" fmla="*/ 181 h 201"/>
                    <a:gd name="T6" fmla="*/ 203 w 242"/>
                    <a:gd name="T7" fmla="*/ 70 h 201"/>
                    <a:gd name="T8" fmla="*/ 36 w 242"/>
                    <a:gd name="T9" fmla="*/ 116 h 201"/>
                    <a:gd name="T10" fmla="*/ 31 w 242"/>
                    <a:gd name="T11" fmla="*/ 200 h 201"/>
                    <a:gd name="T12" fmla="*/ 92 w 242"/>
                    <a:gd name="T13" fmla="*/ 122 h 201"/>
                    <a:gd name="T14" fmla="*/ 152 w 242"/>
                    <a:gd name="T15" fmla="*/ 173 h 201"/>
                    <a:gd name="T16" fmla="*/ 134 w 242"/>
                    <a:gd name="T17" fmla="*/ 143 h 201"/>
                    <a:gd name="T18" fmla="*/ 205 w 242"/>
                    <a:gd name="T19"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01">
                      <a:moveTo>
                        <a:pt x="205" y="185"/>
                      </a:moveTo>
                      <a:cubicBezTo>
                        <a:pt x="196" y="177"/>
                        <a:pt x="189" y="169"/>
                        <a:pt x="185" y="160"/>
                      </a:cubicBezTo>
                      <a:cubicBezTo>
                        <a:pt x="200" y="173"/>
                        <a:pt x="223" y="181"/>
                        <a:pt x="242" y="181"/>
                      </a:cubicBezTo>
                      <a:cubicBezTo>
                        <a:pt x="217" y="145"/>
                        <a:pt x="228" y="83"/>
                        <a:pt x="203" y="70"/>
                      </a:cubicBezTo>
                      <a:cubicBezTo>
                        <a:pt x="74" y="0"/>
                        <a:pt x="36" y="116"/>
                        <a:pt x="36" y="116"/>
                      </a:cubicBezTo>
                      <a:cubicBezTo>
                        <a:pt x="36" y="116"/>
                        <a:pt x="0" y="201"/>
                        <a:pt x="31" y="200"/>
                      </a:cubicBezTo>
                      <a:cubicBezTo>
                        <a:pt x="51" y="199"/>
                        <a:pt x="76" y="155"/>
                        <a:pt x="92" y="122"/>
                      </a:cubicBezTo>
                      <a:cubicBezTo>
                        <a:pt x="106" y="143"/>
                        <a:pt x="128" y="163"/>
                        <a:pt x="152" y="173"/>
                      </a:cubicBezTo>
                      <a:cubicBezTo>
                        <a:pt x="142" y="164"/>
                        <a:pt x="136" y="153"/>
                        <a:pt x="134" y="143"/>
                      </a:cubicBezTo>
                      <a:cubicBezTo>
                        <a:pt x="151" y="162"/>
                        <a:pt x="178" y="178"/>
                        <a:pt x="205" y="185"/>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nvGrpSpPr>
                <p:cNvPr id="630" name="Group 629"/>
                <p:cNvGrpSpPr/>
                <p:nvPr/>
              </p:nvGrpSpPr>
              <p:grpSpPr>
                <a:xfrm flipH="1">
                  <a:off x="-697930" y="3117217"/>
                  <a:ext cx="406400" cy="1274763"/>
                  <a:chOff x="-1363222" y="3117217"/>
                  <a:chExt cx="406400" cy="1274763"/>
                </a:xfrm>
              </p:grpSpPr>
              <p:sp>
                <p:nvSpPr>
                  <p:cNvPr id="632" name="Freeform 23"/>
                  <p:cNvSpPr>
                    <a:spLocks/>
                  </p:cNvSpPr>
                  <p:nvPr/>
                </p:nvSpPr>
                <p:spPr bwMode="auto">
                  <a:xfrm>
                    <a:off x="-1293372" y="4072892"/>
                    <a:ext cx="231775" cy="319088"/>
                  </a:xfrm>
                  <a:custGeom>
                    <a:avLst/>
                    <a:gdLst>
                      <a:gd name="T0" fmla="*/ 75 w 87"/>
                      <a:gd name="T1" fmla="*/ 68 h 120"/>
                      <a:gd name="T2" fmla="*/ 51 w 87"/>
                      <a:gd name="T3" fmla="*/ 0 h 120"/>
                      <a:gd name="T4" fmla="*/ 18 w 87"/>
                      <a:gd name="T5" fmla="*/ 8 h 120"/>
                      <a:gd name="T6" fmla="*/ 2 w 87"/>
                      <a:gd name="T7" fmla="*/ 13 h 120"/>
                      <a:gd name="T8" fmla="*/ 8 w 87"/>
                      <a:gd name="T9" fmla="*/ 36 h 120"/>
                      <a:gd name="T10" fmla="*/ 22 w 87"/>
                      <a:gd name="T11" fmla="*/ 74 h 120"/>
                      <a:gd name="T12" fmla="*/ 35 w 87"/>
                      <a:gd name="T13" fmla="*/ 98 h 120"/>
                      <a:gd name="T14" fmla="*/ 75 w 87"/>
                      <a:gd name="T15" fmla="*/ 6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0">
                        <a:moveTo>
                          <a:pt x="75" y="68"/>
                        </a:moveTo>
                        <a:cubicBezTo>
                          <a:pt x="66" y="46"/>
                          <a:pt x="57" y="23"/>
                          <a:pt x="51" y="0"/>
                        </a:cubicBezTo>
                        <a:cubicBezTo>
                          <a:pt x="40" y="3"/>
                          <a:pt x="29" y="6"/>
                          <a:pt x="18" y="8"/>
                        </a:cubicBezTo>
                        <a:cubicBezTo>
                          <a:pt x="15" y="9"/>
                          <a:pt x="4" y="10"/>
                          <a:pt x="2" y="13"/>
                        </a:cubicBezTo>
                        <a:cubicBezTo>
                          <a:pt x="0" y="16"/>
                          <a:pt x="7" y="31"/>
                          <a:pt x="8" y="36"/>
                        </a:cubicBezTo>
                        <a:cubicBezTo>
                          <a:pt x="12" y="49"/>
                          <a:pt x="17" y="61"/>
                          <a:pt x="22" y="74"/>
                        </a:cubicBezTo>
                        <a:cubicBezTo>
                          <a:pt x="25" y="82"/>
                          <a:pt x="29" y="92"/>
                          <a:pt x="35" y="98"/>
                        </a:cubicBezTo>
                        <a:cubicBezTo>
                          <a:pt x="56" y="120"/>
                          <a:pt x="87" y="95"/>
                          <a:pt x="75" y="68"/>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p>
                    <a:endParaRPr lang="en-US" sz="1350"/>
                  </a:p>
                </p:txBody>
              </p:sp>
              <p:sp>
                <p:nvSpPr>
                  <p:cNvPr id="633" name="Freeform 24"/>
                  <p:cNvSpPr>
                    <a:spLocks/>
                  </p:cNvSpPr>
                  <p:nvPr/>
                </p:nvSpPr>
                <p:spPr bwMode="auto">
                  <a:xfrm>
                    <a:off x="-1194947" y="4103055"/>
                    <a:ext cx="131763" cy="134938"/>
                  </a:xfrm>
                  <a:custGeom>
                    <a:avLst/>
                    <a:gdLst>
                      <a:gd name="T0" fmla="*/ 46 w 49"/>
                      <a:gd name="T1" fmla="*/ 39 h 51"/>
                      <a:gd name="T2" fmla="*/ 20 w 49"/>
                      <a:gd name="T3" fmla="*/ 6 h 51"/>
                      <a:gd name="T4" fmla="*/ 7 w 49"/>
                      <a:gd name="T5" fmla="*/ 18 h 51"/>
                      <a:gd name="T6" fmla="*/ 16 w 49"/>
                      <a:gd name="T7" fmla="*/ 25 h 51"/>
                      <a:gd name="T8" fmla="*/ 28 w 49"/>
                      <a:gd name="T9" fmla="*/ 39 h 51"/>
                      <a:gd name="T10" fmla="*/ 39 w 49"/>
                      <a:gd name="T11" fmla="*/ 51 h 51"/>
                      <a:gd name="T12" fmla="*/ 46 w 49"/>
                      <a:gd name="T13" fmla="*/ 39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46" y="39"/>
                        </a:moveTo>
                        <a:cubicBezTo>
                          <a:pt x="41" y="26"/>
                          <a:pt x="32" y="14"/>
                          <a:pt x="20" y="6"/>
                        </a:cubicBezTo>
                        <a:cubicBezTo>
                          <a:pt x="11" y="0"/>
                          <a:pt x="0" y="7"/>
                          <a:pt x="7" y="18"/>
                        </a:cubicBezTo>
                        <a:cubicBezTo>
                          <a:pt x="9" y="20"/>
                          <a:pt x="14" y="23"/>
                          <a:pt x="16" y="25"/>
                        </a:cubicBezTo>
                        <a:cubicBezTo>
                          <a:pt x="21" y="29"/>
                          <a:pt x="25" y="34"/>
                          <a:pt x="28" y="39"/>
                        </a:cubicBezTo>
                        <a:cubicBezTo>
                          <a:pt x="30" y="44"/>
                          <a:pt x="32" y="51"/>
                          <a:pt x="39" y="51"/>
                        </a:cubicBezTo>
                        <a:cubicBezTo>
                          <a:pt x="45" y="50"/>
                          <a:pt x="49" y="44"/>
                          <a:pt x="46" y="39"/>
                        </a:cubicBezTo>
                        <a:close/>
                      </a:path>
                    </a:pathLst>
                  </a:custGeom>
                  <a:solidFill>
                    <a:srgbClr val="F7C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34" name="Freeform 25"/>
                  <p:cNvSpPr>
                    <a:spLocks/>
                  </p:cNvSpPr>
                  <p:nvPr/>
                </p:nvSpPr>
                <p:spPr bwMode="auto">
                  <a:xfrm>
                    <a:off x="-1363222" y="3117217"/>
                    <a:ext cx="406400" cy="1058863"/>
                  </a:xfrm>
                  <a:custGeom>
                    <a:avLst/>
                    <a:gdLst>
                      <a:gd name="T0" fmla="*/ 30 w 152"/>
                      <a:gd name="T1" fmla="*/ 400 h 400"/>
                      <a:gd name="T2" fmla="*/ 12 w 152"/>
                      <a:gd name="T3" fmla="*/ 179 h 400"/>
                      <a:gd name="T4" fmla="*/ 147 w 152"/>
                      <a:gd name="T5" fmla="*/ 0 h 400"/>
                      <a:gd name="T6" fmla="*/ 152 w 152"/>
                      <a:gd name="T7" fmla="*/ 61 h 400"/>
                      <a:gd name="T8" fmla="*/ 72 w 152"/>
                      <a:gd name="T9" fmla="*/ 189 h 400"/>
                      <a:gd name="T10" fmla="*/ 88 w 152"/>
                      <a:gd name="T11" fmla="*/ 380 h 400"/>
                      <a:gd name="T12" fmla="*/ 30 w 152"/>
                      <a:gd name="T13" fmla="*/ 400 h 400"/>
                    </a:gdLst>
                    <a:ahLst/>
                    <a:cxnLst>
                      <a:cxn ang="0">
                        <a:pos x="T0" y="T1"/>
                      </a:cxn>
                      <a:cxn ang="0">
                        <a:pos x="T2" y="T3"/>
                      </a:cxn>
                      <a:cxn ang="0">
                        <a:pos x="T4" y="T5"/>
                      </a:cxn>
                      <a:cxn ang="0">
                        <a:pos x="T6" y="T7"/>
                      </a:cxn>
                      <a:cxn ang="0">
                        <a:pos x="T8" y="T9"/>
                      </a:cxn>
                      <a:cxn ang="0">
                        <a:pos x="T10" y="T11"/>
                      </a:cxn>
                      <a:cxn ang="0">
                        <a:pos x="T12" y="T13"/>
                      </a:cxn>
                    </a:cxnLst>
                    <a:rect l="0" t="0" r="r" b="b"/>
                    <a:pathLst>
                      <a:path w="152" h="400">
                        <a:moveTo>
                          <a:pt x="30" y="400"/>
                        </a:moveTo>
                        <a:cubicBezTo>
                          <a:pt x="6" y="331"/>
                          <a:pt x="0" y="252"/>
                          <a:pt x="12" y="179"/>
                        </a:cubicBezTo>
                        <a:cubicBezTo>
                          <a:pt x="29" y="71"/>
                          <a:pt x="79" y="6"/>
                          <a:pt x="147" y="0"/>
                        </a:cubicBezTo>
                        <a:cubicBezTo>
                          <a:pt x="152" y="61"/>
                          <a:pt x="152" y="61"/>
                          <a:pt x="152" y="61"/>
                        </a:cubicBezTo>
                        <a:cubicBezTo>
                          <a:pt x="108" y="65"/>
                          <a:pt x="82" y="129"/>
                          <a:pt x="72" y="189"/>
                        </a:cubicBezTo>
                        <a:cubicBezTo>
                          <a:pt x="62" y="252"/>
                          <a:pt x="67" y="320"/>
                          <a:pt x="88" y="380"/>
                        </a:cubicBezTo>
                        <a:lnTo>
                          <a:pt x="30" y="400"/>
                        </a:lnTo>
                        <a:close/>
                      </a:path>
                    </a:pathLst>
                  </a:custGeom>
                  <a:solidFill>
                    <a:srgbClr val="3836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350"/>
                  </a:p>
                </p:txBody>
              </p:sp>
            </p:grpSp>
            <p:sp>
              <p:nvSpPr>
                <p:cNvPr id="631" name="Freeform 28"/>
                <p:cNvSpPr>
                  <a:spLocks/>
                </p:cNvSpPr>
                <p:nvPr/>
              </p:nvSpPr>
              <p:spPr bwMode="auto">
                <a:xfrm>
                  <a:off x="-839347" y="3090230"/>
                  <a:ext cx="244475" cy="339725"/>
                </a:xfrm>
                <a:custGeom>
                  <a:avLst/>
                  <a:gdLst>
                    <a:gd name="T0" fmla="*/ 154 w 154"/>
                    <a:gd name="T1" fmla="*/ 54 h 214"/>
                    <a:gd name="T2" fmla="*/ 77 w 154"/>
                    <a:gd name="T3" fmla="*/ 0 h 214"/>
                    <a:gd name="T4" fmla="*/ 0 w 154"/>
                    <a:gd name="T5" fmla="*/ 214 h 214"/>
                    <a:gd name="T6" fmla="*/ 109 w 154"/>
                    <a:gd name="T7" fmla="*/ 121 h 214"/>
                    <a:gd name="T8" fmla="*/ 80 w 154"/>
                    <a:gd name="T9" fmla="*/ 81 h 214"/>
                    <a:gd name="T10" fmla="*/ 154 w 154"/>
                    <a:gd name="T11" fmla="*/ 54 h 214"/>
                  </a:gdLst>
                  <a:ahLst/>
                  <a:cxnLst>
                    <a:cxn ang="0">
                      <a:pos x="T0" y="T1"/>
                    </a:cxn>
                    <a:cxn ang="0">
                      <a:pos x="T2" y="T3"/>
                    </a:cxn>
                    <a:cxn ang="0">
                      <a:pos x="T4" y="T5"/>
                    </a:cxn>
                    <a:cxn ang="0">
                      <a:pos x="T6" y="T7"/>
                    </a:cxn>
                    <a:cxn ang="0">
                      <a:pos x="T8" y="T9"/>
                    </a:cxn>
                    <a:cxn ang="0">
                      <a:pos x="T10" y="T11"/>
                    </a:cxn>
                  </a:cxnLst>
                  <a:rect l="0" t="0" r="r" b="b"/>
                  <a:pathLst>
                    <a:path w="154" h="214">
                      <a:moveTo>
                        <a:pt x="154" y="54"/>
                      </a:moveTo>
                      <a:lnTo>
                        <a:pt x="77" y="0"/>
                      </a:lnTo>
                      <a:lnTo>
                        <a:pt x="0" y="214"/>
                      </a:lnTo>
                      <a:lnTo>
                        <a:pt x="109" y="121"/>
                      </a:lnTo>
                      <a:lnTo>
                        <a:pt x="80" y="81"/>
                      </a:lnTo>
                      <a:lnTo>
                        <a:pt x="154"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lnSpcReduction="10000"/>
                </a:bodyPr>
                <a:lstStyle/>
                <a:p>
                  <a:endParaRPr lang="en-US" sz="1350"/>
                </a:p>
              </p:txBody>
            </p:sp>
          </p:grpSp>
          <p:sp>
            <p:nvSpPr>
              <p:cNvPr id="605" name="Freeform 53"/>
              <p:cNvSpPr>
                <a:spLocks/>
              </p:cNvSpPr>
              <p:nvPr/>
            </p:nvSpPr>
            <p:spPr bwMode="auto">
              <a:xfrm>
                <a:off x="1550936" y="2232025"/>
                <a:ext cx="625372" cy="264019"/>
              </a:xfrm>
              <a:custGeom>
                <a:avLst/>
                <a:gdLst>
                  <a:gd name="T0" fmla="*/ 0 w 2060"/>
                  <a:gd name="T1" fmla="*/ 871 h 871"/>
                  <a:gd name="T2" fmla="*/ 1007 w 2060"/>
                  <a:gd name="T3" fmla="*/ 0 h 871"/>
                  <a:gd name="T4" fmla="*/ 2060 w 2060"/>
                  <a:gd name="T5" fmla="*/ 758 h 871"/>
                  <a:gd name="T6" fmla="*/ 1933 w 2060"/>
                  <a:gd name="T7" fmla="*/ 771 h 871"/>
                  <a:gd name="T8" fmla="*/ 1030 w 2060"/>
                  <a:gd name="T9" fmla="*/ 199 h 871"/>
                  <a:gd name="T10" fmla="*/ 87 w 2060"/>
                  <a:gd name="T11" fmla="*/ 871 h 871"/>
                  <a:gd name="T12" fmla="*/ 0 w 2060"/>
                  <a:gd name="T13" fmla="*/ 871 h 871"/>
                </a:gdLst>
                <a:ahLst/>
                <a:cxnLst>
                  <a:cxn ang="0">
                    <a:pos x="T0" y="T1"/>
                  </a:cxn>
                  <a:cxn ang="0">
                    <a:pos x="T2" y="T3"/>
                  </a:cxn>
                  <a:cxn ang="0">
                    <a:pos x="T4" y="T5"/>
                  </a:cxn>
                  <a:cxn ang="0">
                    <a:pos x="T6" y="T7"/>
                  </a:cxn>
                  <a:cxn ang="0">
                    <a:pos x="T8" y="T9"/>
                  </a:cxn>
                  <a:cxn ang="0">
                    <a:pos x="T10" y="T11"/>
                  </a:cxn>
                  <a:cxn ang="0">
                    <a:pos x="T12" y="T13"/>
                  </a:cxn>
                </a:cxnLst>
                <a:rect l="0" t="0" r="r" b="b"/>
                <a:pathLst>
                  <a:path w="2060" h="871">
                    <a:moveTo>
                      <a:pt x="0" y="871"/>
                    </a:moveTo>
                    <a:cubicBezTo>
                      <a:pt x="0" y="871"/>
                      <a:pt x="174" y="0"/>
                      <a:pt x="1007" y="0"/>
                    </a:cubicBezTo>
                    <a:cubicBezTo>
                      <a:pt x="1840" y="0"/>
                      <a:pt x="2060" y="758"/>
                      <a:pt x="2060" y="758"/>
                    </a:cubicBezTo>
                    <a:cubicBezTo>
                      <a:pt x="1933" y="771"/>
                      <a:pt x="1933" y="771"/>
                      <a:pt x="1933" y="771"/>
                    </a:cubicBezTo>
                    <a:cubicBezTo>
                      <a:pt x="1933" y="771"/>
                      <a:pt x="1726" y="199"/>
                      <a:pt x="1030" y="199"/>
                    </a:cubicBezTo>
                    <a:cubicBezTo>
                      <a:pt x="334" y="199"/>
                      <a:pt x="87" y="871"/>
                      <a:pt x="87" y="871"/>
                    </a:cubicBezTo>
                    <a:lnTo>
                      <a:pt x="0" y="871"/>
                    </a:lnTo>
                    <a:close/>
                  </a:path>
                </a:pathLst>
              </a:custGeom>
              <a:solidFill>
                <a:srgbClr val="D69829"/>
              </a:solidFill>
              <a:ln>
                <a:noFill/>
              </a:ln>
            </p:spPr>
            <p:txBody>
              <a:bodyPr vert="horz" wrap="square" lIns="68580" tIns="34290" rIns="68580" bIns="34290" numCol="1" anchor="t" anchorCtr="0" compatLnSpc="1">
                <a:prstTxWarp prst="textNoShape">
                  <a:avLst/>
                </a:prstTxWarp>
                <a:normAutofit fontScale="77500" lnSpcReduction="20000"/>
              </a:bodyPr>
              <a:lstStyle/>
              <a:p>
                <a:endParaRPr lang="en-US" sz="1350"/>
              </a:p>
            </p:txBody>
          </p:sp>
          <p:sp>
            <p:nvSpPr>
              <p:cNvPr id="606" name="Freeform 55"/>
              <p:cNvSpPr>
                <a:spLocks/>
              </p:cNvSpPr>
              <p:nvPr/>
            </p:nvSpPr>
            <p:spPr bwMode="auto">
              <a:xfrm rot="320760">
                <a:off x="2127475" y="2626425"/>
                <a:ext cx="93684" cy="215352"/>
              </a:xfrm>
              <a:custGeom>
                <a:avLst/>
                <a:gdLst>
                  <a:gd name="T0" fmla="*/ 0 w 310"/>
                  <a:gd name="T1" fmla="*/ 0 h 713"/>
                  <a:gd name="T2" fmla="*/ 55 w 310"/>
                  <a:gd name="T3" fmla="*/ 676 h 713"/>
                  <a:gd name="T4" fmla="*/ 310 w 310"/>
                  <a:gd name="T5" fmla="*/ 514 h 713"/>
                  <a:gd name="T6" fmla="*/ 310 w 310"/>
                  <a:gd name="T7" fmla="*/ 173 h 713"/>
                  <a:gd name="T8" fmla="*/ 155 w 310"/>
                  <a:gd name="T9" fmla="*/ 0 h 713"/>
                  <a:gd name="T10" fmla="*/ 24 w 310"/>
                  <a:gd name="T11" fmla="*/ 0 h 713"/>
                </a:gdLst>
                <a:ahLst/>
                <a:cxnLst>
                  <a:cxn ang="0">
                    <a:pos x="T0" y="T1"/>
                  </a:cxn>
                  <a:cxn ang="0">
                    <a:pos x="T2" y="T3"/>
                  </a:cxn>
                  <a:cxn ang="0">
                    <a:pos x="T4" y="T5"/>
                  </a:cxn>
                  <a:cxn ang="0">
                    <a:pos x="T6" y="T7"/>
                  </a:cxn>
                  <a:cxn ang="0">
                    <a:pos x="T8" y="T9"/>
                  </a:cxn>
                  <a:cxn ang="0">
                    <a:pos x="T10" y="T11"/>
                  </a:cxn>
                </a:cxnLst>
                <a:rect l="0" t="0" r="r" b="b"/>
                <a:pathLst>
                  <a:path w="310" h="713">
                    <a:moveTo>
                      <a:pt x="0" y="0"/>
                    </a:moveTo>
                    <a:cubicBezTo>
                      <a:pt x="0" y="0"/>
                      <a:pt x="74" y="632"/>
                      <a:pt x="55" y="676"/>
                    </a:cubicBezTo>
                    <a:cubicBezTo>
                      <a:pt x="55" y="676"/>
                      <a:pt x="304" y="713"/>
                      <a:pt x="310" y="514"/>
                    </a:cubicBezTo>
                    <a:cubicBezTo>
                      <a:pt x="310" y="173"/>
                      <a:pt x="310" y="173"/>
                      <a:pt x="310" y="173"/>
                    </a:cubicBezTo>
                    <a:cubicBezTo>
                      <a:pt x="310" y="173"/>
                      <a:pt x="300" y="54"/>
                      <a:pt x="155" y="0"/>
                    </a:cubicBezTo>
                    <a:cubicBezTo>
                      <a:pt x="24" y="0"/>
                      <a:pt x="24" y="0"/>
                      <a:pt x="24" y="0"/>
                    </a:cubicBezTo>
                  </a:path>
                </a:pathLst>
              </a:custGeom>
              <a:solidFill>
                <a:schemeClr val="accent3"/>
              </a:solidFill>
              <a:ln>
                <a:noFill/>
              </a:ln>
            </p:spPr>
            <p:txBody>
              <a:bodyPr vert="horz" wrap="square" lIns="68580" tIns="34290" rIns="68580" bIns="34290" numCol="1" anchor="t" anchorCtr="0" compatLnSpc="1">
                <a:prstTxWarp prst="textNoShape">
                  <a:avLst/>
                </a:prstTxWarp>
                <a:normAutofit fontScale="55000" lnSpcReduction="20000"/>
              </a:bodyPr>
              <a:lstStyle/>
              <a:p>
                <a:endParaRPr lang="en-US" sz="1350"/>
              </a:p>
            </p:txBody>
          </p:sp>
          <p:grpSp>
            <p:nvGrpSpPr>
              <p:cNvPr id="607" name="Group 606"/>
              <p:cNvGrpSpPr/>
              <p:nvPr/>
            </p:nvGrpSpPr>
            <p:grpSpPr>
              <a:xfrm>
                <a:off x="1804172" y="2839431"/>
                <a:ext cx="371638" cy="138259"/>
                <a:chOff x="1776065" y="2835693"/>
                <a:chExt cx="408802" cy="152085"/>
              </a:xfrm>
            </p:grpSpPr>
            <p:sp>
              <p:nvSpPr>
                <p:cNvPr id="608" name="Freeform 56"/>
                <p:cNvSpPr>
                  <a:spLocks/>
                </p:cNvSpPr>
                <p:nvPr/>
              </p:nvSpPr>
              <p:spPr bwMode="auto">
                <a:xfrm>
                  <a:off x="1776065" y="2908694"/>
                  <a:ext cx="133834" cy="79084"/>
                </a:xfrm>
                <a:custGeom>
                  <a:avLst/>
                  <a:gdLst>
                    <a:gd name="T0" fmla="*/ 440 w 443"/>
                    <a:gd name="T1" fmla="*/ 103 h 261"/>
                    <a:gd name="T2" fmla="*/ 254 w 443"/>
                    <a:gd name="T3" fmla="*/ 23 h 261"/>
                    <a:gd name="T4" fmla="*/ 89 w 443"/>
                    <a:gd name="T5" fmla="*/ 60 h 261"/>
                    <a:gd name="T6" fmla="*/ 75 w 443"/>
                    <a:gd name="T7" fmla="*/ 207 h 261"/>
                    <a:gd name="T8" fmla="*/ 269 w 443"/>
                    <a:gd name="T9" fmla="*/ 257 h 261"/>
                    <a:gd name="T10" fmla="*/ 438 w 443"/>
                    <a:gd name="T11" fmla="*/ 202 h 261"/>
                    <a:gd name="T12" fmla="*/ 440 w 443"/>
                    <a:gd name="T13" fmla="*/ 103 h 261"/>
                  </a:gdLst>
                  <a:ahLst/>
                  <a:cxnLst>
                    <a:cxn ang="0">
                      <a:pos x="T0" y="T1"/>
                    </a:cxn>
                    <a:cxn ang="0">
                      <a:pos x="T2" y="T3"/>
                    </a:cxn>
                    <a:cxn ang="0">
                      <a:pos x="T4" y="T5"/>
                    </a:cxn>
                    <a:cxn ang="0">
                      <a:pos x="T6" y="T7"/>
                    </a:cxn>
                    <a:cxn ang="0">
                      <a:pos x="T8" y="T9"/>
                    </a:cxn>
                    <a:cxn ang="0">
                      <a:pos x="T10" y="T11"/>
                    </a:cxn>
                    <a:cxn ang="0">
                      <a:pos x="T12" y="T13"/>
                    </a:cxn>
                  </a:cxnLst>
                  <a:rect l="0" t="0" r="r" b="b"/>
                  <a:pathLst>
                    <a:path w="443" h="261">
                      <a:moveTo>
                        <a:pt x="440" y="103"/>
                      </a:moveTo>
                      <a:cubicBezTo>
                        <a:pt x="408" y="32"/>
                        <a:pt x="254" y="23"/>
                        <a:pt x="254" y="23"/>
                      </a:cubicBezTo>
                      <a:cubicBezTo>
                        <a:pt x="254" y="23"/>
                        <a:pt x="179" y="0"/>
                        <a:pt x="89" y="60"/>
                      </a:cubicBezTo>
                      <a:cubicBezTo>
                        <a:pt x="0" y="121"/>
                        <a:pt x="75" y="207"/>
                        <a:pt x="75" y="207"/>
                      </a:cubicBezTo>
                      <a:cubicBezTo>
                        <a:pt x="75" y="207"/>
                        <a:pt x="111" y="261"/>
                        <a:pt x="269" y="257"/>
                      </a:cubicBezTo>
                      <a:cubicBezTo>
                        <a:pt x="397" y="255"/>
                        <a:pt x="430" y="216"/>
                        <a:pt x="438" y="202"/>
                      </a:cubicBezTo>
                      <a:cubicBezTo>
                        <a:pt x="443" y="158"/>
                        <a:pt x="443" y="126"/>
                        <a:pt x="440" y="103"/>
                      </a:cubicBez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609" name="Freeform 57"/>
                <p:cNvSpPr>
                  <a:spLocks/>
                </p:cNvSpPr>
                <p:nvPr/>
              </p:nvSpPr>
              <p:spPr bwMode="auto">
                <a:xfrm>
                  <a:off x="1908682" y="2835693"/>
                  <a:ext cx="276185" cy="133834"/>
                </a:xfrm>
                <a:custGeom>
                  <a:avLst/>
                  <a:gdLst>
                    <a:gd name="T0" fmla="*/ 870 w 909"/>
                    <a:gd name="T1" fmla="*/ 78 h 442"/>
                    <a:gd name="T2" fmla="*/ 774 w 909"/>
                    <a:gd name="T3" fmla="*/ 39 h 442"/>
                    <a:gd name="T4" fmla="*/ 2 w 909"/>
                    <a:gd name="T5" fmla="*/ 343 h 442"/>
                    <a:gd name="T6" fmla="*/ 2 w 909"/>
                    <a:gd name="T7" fmla="*/ 343 h 442"/>
                    <a:gd name="T8" fmla="*/ 0 w 909"/>
                    <a:gd name="T9" fmla="*/ 442 h 442"/>
                    <a:gd name="T10" fmla="*/ 2 w 909"/>
                    <a:gd name="T11" fmla="*/ 437 h 442"/>
                    <a:gd name="T12" fmla="*/ 870 w 909"/>
                    <a:gd name="T13" fmla="*/ 78 h 442"/>
                  </a:gdLst>
                  <a:ahLst/>
                  <a:cxnLst>
                    <a:cxn ang="0">
                      <a:pos x="T0" y="T1"/>
                    </a:cxn>
                    <a:cxn ang="0">
                      <a:pos x="T2" y="T3"/>
                    </a:cxn>
                    <a:cxn ang="0">
                      <a:pos x="T4" y="T5"/>
                    </a:cxn>
                    <a:cxn ang="0">
                      <a:pos x="T6" y="T7"/>
                    </a:cxn>
                    <a:cxn ang="0">
                      <a:pos x="T8" y="T9"/>
                    </a:cxn>
                    <a:cxn ang="0">
                      <a:pos x="T10" y="T11"/>
                    </a:cxn>
                    <a:cxn ang="0">
                      <a:pos x="T12" y="T13"/>
                    </a:cxn>
                  </a:cxnLst>
                  <a:rect l="0" t="0" r="r" b="b"/>
                  <a:pathLst>
                    <a:path w="909" h="442">
                      <a:moveTo>
                        <a:pt x="870" y="78"/>
                      </a:moveTo>
                      <a:cubicBezTo>
                        <a:pt x="830" y="0"/>
                        <a:pt x="774" y="39"/>
                        <a:pt x="774" y="39"/>
                      </a:cubicBezTo>
                      <a:cubicBezTo>
                        <a:pt x="551" y="300"/>
                        <a:pt x="2" y="343"/>
                        <a:pt x="2" y="343"/>
                      </a:cubicBezTo>
                      <a:cubicBezTo>
                        <a:pt x="2" y="343"/>
                        <a:pt x="2" y="343"/>
                        <a:pt x="2" y="343"/>
                      </a:cubicBezTo>
                      <a:cubicBezTo>
                        <a:pt x="5" y="366"/>
                        <a:pt x="5" y="398"/>
                        <a:pt x="0" y="442"/>
                      </a:cubicBezTo>
                      <a:cubicBezTo>
                        <a:pt x="2" y="439"/>
                        <a:pt x="2" y="437"/>
                        <a:pt x="2" y="437"/>
                      </a:cubicBezTo>
                      <a:cubicBezTo>
                        <a:pt x="321" y="422"/>
                        <a:pt x="909" y="157"/>
                        <a:pt x="870" y="78"/>
                      </a:cubicBezTo>
                      <a:close/>
                    </a:path>
                  </a:pathLst>
                </a:custGeom>
                <a:solidFill>
                  <a:schemeClr val="accent3"/>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sp>
          <p:nvSpPr>
            <p:cNvPr id="333" name="Freeform 52"/>
            <p:cNvSpPr>
              <a:spLocks noEditPoints="1"/>
            </p:cNvSpPr>
            <p:nvPr/>
          </p:nvSpPr>
          <p:spPr bwMode="auto">
            <a:xfrm>
              <a:off x="3098033" y="2608915"/>
              <a:ext cx="619256" cy="198110"/>
            </a:xfrm>
            <a:custGeom>
              <a:avLst/>
              <a:gdLst>
                <a:gd name="T0" fmla="*/ 1891 w 1891"/>
                <a:gd name="T1" fmla="*/ 138 h 605"/>
                <a:gd name="T2" fmla="*/ 1837 w 1891"/>
                <a:gd name="T3" fmla="*/ 60 h 605"/>
                <a:gd name="T4" fmla="*/ 1736 w 1891"/>
                <a:gd name="T5" fmla="*/ 61 h 605"/>
                <a:gd name="T6" fmla="*/ 1704 w 1891"/>
                <a:gd name="T7" fmla="*/ 61 h 605"/>
                <a:gd name="T8" fmla="*/ 1700 w 1891"/>
                <a:gd name="T9" fmla="*/ 58 h 605"/>
                <a:gd name="T10" fmla="*/ 997 w 1891"/>
                <a:gd name="T11" fmla="*/ 141 h 605"/>
                <a:gd name="T12" fmla="*/ 848 w 1891"/>
                <a:gd name="T13" fmla="*/ 140 h 605"/>
                <a:gd name="T14" fmla="*/ 137 w 1891"/>
                <a:gd name="T15" fmla="*/ 62 h 605"/>
                <a:gd name="T16" fmla="*/ 134 w 1891"/>
                <a:gd name="T17" fmla="*/ 65 h 605"/>
                <a:gd name="T18" fmla="*/ 101 w 1891"/>
                <a:gd name="T19" fmla="*/ 65 h 605"/>
                <a:gd name="T20" fmla="*/ 0 w 1891"/>
                <a:gd name="T21" fmla="*/ 66 h 605"/>
                <a:gd name="T22" fmla="*/ 0 w 1891"/>
                <a:gd name="T23" fmla="*/ 160 h 605"/>
                <a:gd name="T24" fmla="*/ 71 w 1891"/>
                <a:gd name="T25" fmla="*/ 160 h 605"/>
                <a:gd name="T26" fmla="*/ 466 w 1891"/>
                <a:gd name="T27" fmla="*/ 596 h 605"/>
                <a:gd name="T28" fmla="*/ 844 w 1891"/>
                <a:gd name="T29" fmla="*/ 235 h 605"/>
                <a:gd name="T30" fmla="*/ 994 w 1891"/>
                <a:gd name="T31" fmla="*/ 234 h 605"/>
                <a:gd name="T32" fmla="*/ 1379 w 1891"/>
                <a:gd name="T33" fmla="*/ 597 h 605"/>
                <a:gd name="T34" fmla="*/ 1767 w 1891"/>
                <a:gd name="T35" fmla="*/ 154 h 605"/>
                <a:gd name="T36" fmla="*/ 1891 w 1891"/>
                <a:gd name="T37" fmla="*/ 138 h 605"/>
                <a:gd name="T38" fmla="*/ 753 w 1891"/>
                <a:gd name="T39" fmla="*/ 227 h 605"/>
                <a:gd name="T40" fmla="*/ 749 w 1891"/>
                <a:gd name="T41" fmla="*/ 245 h 605"/>
                <a:gd name="T42" fmla="*/ 455 w 1891"/>
                <a:gd name="T43" fmla="*/ 531 h 605"/>
                <a:gd name="T44" fmla="*/ 159 w 1891"/>
                <a:gd name="T45" fmla="*/ 159 h 605"/>
                <a:gd name="T46" fmla="*/ 166 w 1891"/>
                <a:gd name="T47" fmla="*/ 150 h 605"/>
                <a:gd name="T48" fmla="*/ 173 w 1891"/>
                <a:gd name="T49" fmla="*/ 142 h 605"/>
                <a:gd name="T50" fmla="*/ 200 w 1891"/>
                <a:gd name="T51" fmla="*/ 116 h 605"/>
                <a:gd name="T52" fmla="*/ 751 w 1891"/>
                <a:gd name="T53" fmla="*/ 177 h 605"/>
                <a:gd name="T54" fmla="*/ 754 w 1891"/>
                <a:gd name="T55" fmla="*/ 196 h 605"/>
                <a:gd name="T56" fmla="*/ 753 w 1891"/>
                <a:gd name="T57" fmla="*/ 227 h 605"/>
                <a:gd name="T58" fmla="*/ 1389 w 1891"/>
                <a:gd name="T59" fmla="*/ 531 h 605"/>
                <a:gd name="T60" fmla="*/ 1091 w 1891"/>
                <a:gd name="T61" fmla="*/ 250 h 605"/>
                <a:gd name="T62" fmla="*/ 1087 w 1891"/>
                <a:gd name="T63" fmla="*/ 232 h 605"/>
                <a:gd name="T64" fmla="*/ 1085 w 1891"/>
                <a:gd name="T65" fmla="*/ 201 h 605"/>
                <a:gd name="T66" fmla="*/ 1088 w 1891"/>
                <a:gd name="T67" fmla="*/ 182 h 605"/>
                <a:gd name="T68" fmla="*/ 1638 w 1891"/>
                <a:gd name="T69" fmla="*/ 113 h 605"/>
                <a:gd name="T70" fmla="*/ 1665 w 1891"/>
                <a:gd name="T71" fmla="*/ 139 h 605"/>
                <a:gd name="T72" fmla="*/ 1673 w 1891"/>
                <a:gd name="T73" fmla="*/ 147 h 605"/>
                <a:gd name="T74" fmla="*/ 1679 w 1891"/>
                <a:gd name="T75" fmla="*/ 155 h 605"/>
                <a:gd name="T76" fmla="*/ 1389 w 1891"/>
                <a:gd name="T77" fmla="*/ 531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1" h="605">
                  <a:moveTo>
                    <a:pt x="1891" y="138"/>
                  </a:moveTo>
                  <a:cubicBezTo>
                    <a:pt x="1837" y="60"/>
                    <a:pt x="1837" y="60"/>
                    <a:pt x="1837" y="60"/>
                  </a:cubicBezTo>
                  <a:cubicBezTo>
                    <a:pt x="1736" y="61"/>
                    <a:pt x="1736" y="61"/>
                    <a:pt x="1736" y="61"/>
                  </a:cubicBezTo>
                  <a:cubicBezTo>
                    <a:pt x="1704" y="61"/>
                    <a:pt x="1704" y="61"/>
                    <a:pt x="1704" y="61"/>
                  </a:cubicBezTo>
                  <a:cubicBezTo>
                    <a:pt x="1700" y="58"/>
                    <a:pt x="1700" y="58"/>
                    <a:pt x="1700" y="58"/>
                  </a:cubicBezTo>
                  <a:cubicBezTo>
                    <a:pt x="1700" y="58"/>
                    <a:pt x="1152" y="6"/>
                    <a:pt x="997" y="141"/>
                  </a:cubicBezTo>
                  <a:cubicBezTo>
                    <a:pt x="848" y="140"/>
                    <a:pt x="848" y="140"/>
                    <a:pt x="848" y="140"/>
                  </a:cubicBezTo>
                  <a:cubicBezTo>
                    <a:pt x="701" y="0"/>
                    <a:pt x="137" y="62"/>
                    <a:pt x="137" y="62"/>
                  </a:cubicBezTo>
                  <a:cubicBezTo>
                    <a:pt x="134" y="65"/>
                    <a:pt x="134" y="65"/>
                    <a:pt x="134" y="65"/>
                  </a:cubicBezTo>
                  <a:cubicBezTo>
                    <a:pt x="101" y="65"/>
                    <a:pt x="101" y="65"/>
                    <a:pt x="101" y="65"/>
                  </a:cubicBezTo>
                  <a:cubicBezTo>
                    <a:pt x="0" y="66"/>
                    <a:pt x="0" y="66"/>
                    <a:pt x="0" y="66"/>
                  </a:cubicBezTo>
                  <a:cubicBezTo>
                    <a:pt x="0" y="160"/>
                    <a:pt x="0" y="160"/>
                    <a:pt x="0" y="160"/>
                  </a:cubicBezTo>
                  <a:cubicBezTo>
                    <a:pt x="71" y="160"/>
                    <a:pt x="71" y="160"/>
                    <a:pt x="71" y="160"/>
                  </a:cubicBezTo>
                  <a:cubicBezTo>
                    <a:pt x="0" y="421"/>
                    <a:pt x="190" y="605"/>
                    <a:pt x="466" y="596"/>
                  </a:cubicBezTo>
                  <a:cubicBezTo>
                    <a:pt x="735" y="588"/>
                    <a:pt x="830" y="284"/>
                    <a:pt x="844" y="235"/>
                  </a:cubicBezTo>
                  <a:cubicBezTo>
                    <a:pt x="994" y="234"/>
                    <a:pt x="994" y="234"/>
                    <a:pt x="994" y="234"/>
                  </a:cubicBezTo>
                  <a:cubicBezTo>
                    <a:pt x="994" y="234"/>
                    <a:pt x="1086" y="593"/>
                    <a:pt x="1379" y="597"/>
                  </a:cubicBezTo>
                  <a:cubicBezTo>
                    <a:pt x="1655" y="601"/>
                    <a:pt x="1842" y="414"/>
                    <a:pt x="1767" y="154"/>
                  </a:cubicBezTo>
                  <a:lnTo>
                    <a:pt x="1891" y="138"/>
                  </a:lnTo>
                  <a:close/>
                  <a:moveTo>
                    <a:pt x="753" y="227"/>
                  </a:moveTo>
                  <a:cubicBezTo>
                    <a:pt x="749" y="245"/>
                    <a:pt x="749" y="245"/>
                    <a:pt x="749" y="245"/>
                  </a:cubicBezTo>
                  <a:cubicBezTo>
                    <a:pt x="749" y="245"/>
                    <a:pt x="682" y="524"/>
                    <a:pt x="455" y="531"/>
                  </a:cubicBezTo>
                  <a:cubicBezTo>
                    <a:pt x="229" y="537"/>
                    <a:pt x="78" y="379"/>
                    <a:pt x="159" y="159"/>
                  </a:cubicBezTo>
                  <a:cubicBezTo>
                    <a:pt x="166" y="150"/>
                    <a:pt x="166" y="150"/>
                    <a:pt x="166" y="150"/>
                  </a:cubicBezTo>
                  <a:cubicBezTo>
                    <a:pt x="173" y="142"/>
                    <a:pt x="173" y="142"/>
                    <a:pt x="173" y="142"/>
                  </a:cubicBezTo>
                  <a:cubicBezTo>
                    <a:pt x="200" y="116"/>
                    <a:pt x="200" y="116"/>
                    <a:pt x="200" y="116"/>
                  </a:cubicBezTo>
                  <a:cubicBezTo>
                    <a:pt x="200" y="116"/>
                    <a:pt x="637" y="69"/>
                    <a:pt x="751" y="177"/>
                  </a:cubicBezTo>
                  <a:cubicBezTo>
                    <a:pt x="754" y="196"/>
                    <a:pt x="754" y="196"/>
                    <a:pt x="754" y="196"/>
                  </a:cubicBezTo>
                  <a:lnTo>
                    <a:pt x="753" y="227"/>
                  </a:lnTo>
                  <a:close/>
                  <a:moveTo>
                    <a:pt x="1389" y="531"/>
                  </a:moveTo>
                  <a:cubicBezTo>
                    <a:pt x="1162" y="528"/>
                    <a:pt x="1091" y="250"/>
                    <a:pt x="1091" y="250"/>
                  </a:cubicBezTo>
                  <a:cubicBezTo>
                    <a:pt x="1087" y="232"/>
                    <a:pt x="1087" y="232"/>
                    <a:pt x="1087" y="232"/>
                  </a:cubicBezTo>
                  <a:cubicBezTo>
                    <a:pt x="1085" y="201"/>
                    <a:pt x="1085" y="201"/>
                    <a:pt x="1085" y="201"/>
                  </a:cubicBezTo>
                  <a:cubicBezTo>
                    <a:pt x="1088" y="182"/>
                    <a:pt x="1088" y="182"/>
                    <a:pt x="1088" y="182"/>
                  </a:cubicBezTo>
                  <a:cubicBezTo>
                    <a:pt x="1200" y="72"/>
                    <a:pt x="1638" y="113"/>
                    <a:pt x="1638" y="113"/>
                  </a:cubicBezTo>
                  <a:cubicBezTo>
                    <a:pt x="1665" y="139"/>
                    <a:pt x="1665" y="139"/>
                    <a:pt x="1665" y="139"/>
                  </a:cubicBezTo>
                  <a:cubicBezTo>
                    <a:pt x="1673" y="147"/>
                    <a:pt x="1673" y="147"/>
                    <a:pt x="1673" y="147"/>
                  </a:cubicBezTo>
                  <a:cubicBezTo>
                    <a:pt x="1679" y="155"/>
                    <a:pt x="1679" y="155"/>
                    <a:pt x="1679" y="155"/>
                  </a:cubicBezTo>
                  <a:cubicBezTo>
                    <a:pt x="1764" y="374"/>
                    <a:pt x="1615" y="535"/>
                    <a:pt x="1389" y="531"/>
                  </a:cubicBezTo>
                  <a:close/>
                </a:path>
              </a:pathLst>
            </a:custGeom>
            <a:solidFill>
              <a:schemeClr val="tx1">
                <a:lumMod val="85000"/>
                <a:lumOff val="15000"/>
              </a:schemeClr>
            </a:solidFill>
            <a:ln>
              <a:noFill/>
            </a:ln>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grpSp>
      <p:grpSp>
        <p:nvGrpSpPr>
          <p:cNvPr id="3" name="Group 2"/>
          <p:cNvGrpSpPr/>
          <p:nvPr/>
        </p:nvGrpSpPr>
        <p:grpSpPr>
          <a:xfrm>
            <a:off x="399950" y="3463292"/>
            <a:ext cx="3674654" cy="1568043"/>
            <a:chOff x="988199" y="3474723"/>
            <a:chExt cx="4899539" cy="2090724"/>
          </a:xfrm>
        </p:grpSpPr>
        <p:grpSp>
          <p:nvGrpSpPr>
            <p:cNvPr id="356" name="Group 355"/>
            <p:cNvGrpSpPr/>
            <p:nvPr/>
          </p:nvGrpSpPr>
          <p:grpSpPr>
            <a:xfrm>
              <a:off x="988199" y="4108610"/>
              <a:ext cx="4899539" cy="1456837"/>
              <a:chOff x="1597421" y="4108610"/>
              <a:chExt cx="3681095" cy="1456837"/>
            </a:xfrm>
          </p:grpSpPr>
          <p:sp>
            <p:nvSpPr>
              <p:cNvPr id="52" name="Freeform 52"/>
              <p:cNvSpPr>
                <a:spLocks/>
              </p:cNvSpPr>
              <p:nvPr/>
            </p:nvSpPr>
            <p:spPr bwMode="auto">
              <a:xfrm>
                <a:off x="1597421" y="4108610"/>
                <a:ext cx="3681095" cy="195580"/>
              </a:xfrm>
              <a:custGeom>
                <a:avLst/>
                <a:gdLst>
                  <a:gd name="T0" fmla="*/ 25 w 1046"/>
                  <a:gd name="T1" fmla="*/ 0 h 56"/>
                  <a:gd name="T2" fmla="*/ 1020 w 1046"/>
                  <a:gd name="T3" fmla="*/ 0 h 56"/>
                  <a:gd name="T4" fmla="*/ 1046 w 1046"/>
                  <a:gd name="T5" fmla="*/ 26 h 56"/>
                  <a:gd name="T6" fmla="*/ 1046 w 1046"/>
                  <a:gd name="T7" fmla="*/ 31 h 56"/>
                  <a:gd name="T8" fmla="*/ 1020 w 1046"/>
                  <a:gd name="T9" fmla="*/ 56 h 56"/>
                  <a:gd name="T10" fmla="*/ 25 w 1046"/>
                  <a:gd name="T11" fmla="*/ 56 h 56"/>
                  <a:gd name="T12" fmla="*/ 0 w 1046"/>
                  <a:gd name="T13" fmla="*/ 31 h 56"/>
                  <a:gd name="T14" fmla="*/ 0 w 1046"/>
                  <a:gd name="T15" fmla="*/ 26 h 56"/>
                  <a:gd name="T16" fmla="*/ 25 w 1046"/>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6" h="56">
                    <a:moveTo>
                      <a:pt x="25" y="0"/>
                    </a:moveTo>
                    <a:cubicBezTo>
                      <a:pt x="1020" y="0"/>
                      <a:pt x="1020" y="0"/>
                      <a:pt x="1020" y="0"/>
                    </a:cubicBezTo>
                    <a:cubicBezTo>
                      <a:pt x="1034" y="0"/>
                      <a:pt x="1046" y="12"/>
                      <a:pt x="1046" y="26"/>
                    </a:cubicBezTo>
                    <a:cubicBezTo>
                      <a:pt x="1046" y="31"/>
                      <a:pt x="1046" y="31"/>
                      <a:pt x="1046" y="31"/>
                    </a:cubicBezTo>
                    <a:cubicBezTo>
                      <a:pt x="1046" y="45"/>
                      <a:pt x="1034" y="56"/>
                      <a:pt x="1020" y="56"/>
                    </a:cubicBezTo>
                    <a:cubicBezTo>
                      <a:pt x="25" y="56"/>
                      <a:pt x="25" y="56"/>
                      <a:pt x="25" y="56"/>
                    </a:cubicBezTo>
                    <a:cubicBezTo>
                      <a:pt x="11" y="56"/>
                      <a:pt x="0" y="45"/>
                      <a:pt x="0" y="31"/>
                    </a:cubicBezTo>
                    <a:cubicBezTo>
                      <a:pt x="0" y="26"/>
                      <a:pt x="0" y="26"/>
                      <a:pt x="0" y="26"/>
                    </a:cubicBezTo>
                    <a:cubicBezTo>
                      <a:pt x="0" y="12"/>
                      <a:pt x="11" y="0"/>
                      <a:pt x="25" y="0"/>
                    </a:cubicBezTo>
                    <a:close/>
                  </a:path>
                </a:pathLst>
              </a:custGeom>
              <a:solidFill>
                <a:schemeClr val="accent6"/>
              </a:solidFill>
              <a:ln>
                <a:noFill/>
              </a:ln>
            </p:spPr>
            <p:txBody>
              <a:bodyPr vert="horz" wrap="square" lIns="68580" tIns="34290" rIns="68580" bIns="34290" numCol="1" anchor="t" anchorCtr="0" compatLnSpc="1">
                <a:prstTxWarp prst="textNoShape">
                  <a:avLst/>
                </a:prstTxWarp>
                <a:normAutofit fontScale="47500" lnSpcReduction="20000"/>
              </a:bodyPr>
              <a:lstStyle/>
              <a:p>
                <a:endParaRPr lang="en-US" sz="1350"/>
              </a:p>
            </p:txBody>
          </p:sp>
          <p:sp>
            <p:nvSpPr>
              <p:cNvPr id="56" name="Rectangle 74"/>
              <p:cNvSpPr>
                <a:spLocks noChangeArrowheads="1"/>
              </p:cNvSpPr>
              <p:nvPr/>
            </p:nvSpPr>
            <p:spPr bwMode="auto">
              <a:xfrm>
                <a:off x="1819196" y="4304190"/>
                <a:ext cx="3234055" cy="1261257"/>
              </a:xfrm>
              <a:prstGeom prst="rect">
                <a:avLst/>
              </a:prstGeom>
              <a:solidFill>
                <a:schemeClr val="accent6">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grpSp>
          <p:nvGrpSpPr>
            <p:cNvPr id="355" name="Group 354"/>
            <p:cNvGrpSpPr/>
            <p:nvPr/>
          </p:nvGrpSpPr>
          <p:grpSpPr>
            <a:xfrm>
              <a:off x="2397657" y="3474723"/>
              <a:ext cx="523875" cy="635635"/>
              <a:chOff x="3556000" y="3452813"/>
              <a:chExt cx="476250" cy="577850"/>
            </a:xfrm>
          </p:grpSpPr>
          <p:grpSp>
            <p:nvGrpSpPr>
              <p:cNvPr id="343" name="Group 342"/>
              <p:cNvGrpSpPr/>
              <p:nvPr/>
            </p:nvGrpSpPr>
            <p:grpSpPr>
              <a:xfrm>
                <a:off x="3556000" y="3452813"/>
                <a:ext cx="283633" cy="576261"/>
                <a:chOff x="3556000" y="3452813"/>
                <a:chExt cx="283633" cy="576261"/>
              </a:xfrm>
            </p:grpSpPr>
            <p:sp>
              <p:nvSpPr>
                <p:cNvPr id="341" name="Freeform: Shape 340"/>
                <p:cNvSpPr>
                  <a:spLocks/>
                </p:cNvSpPr>
                <p:nvPr/>
              </p:nvSpPr>
              <p:spPr bwMode="auto">
                <a:xfrm>
                  <a:off x="3591268" y="4016374"/>
                  <a:ext cx="213097" cy="12700"/>
                </a:xfrm>
                <a:custGeom>
                  <a:avLst/>
                  <a:gdLst>
                    <a:gd name="connsiteX0" fmla="*/ 6332 w 283633"/>
                    <a:gd name="connsiteY0" fmla="*/ 0 h 12700"/>
                    <a:gd name="connsiteX1" fmla="*/ 140758 w 283633"/>
                    <a:gd name="connsiteY1" fmla="*/ 0 h 12700"/>
                    <a:gd name="connsiteX2" fmla="*/ 142875 w 283633"/>
                    <a:gd name="connsiteY2" fmla="*/ 0 h 12700"/>
                    <a:gd name="connsiteX3" fmla="*/ 157826 w 283633"/>
                    <a:gd name="connsiteY3" fmla="*/ 0 h 12700"/>
                    <a:gd name="connsiteX4" fmla="*/ 277301 w 283633"/>
                    <a:gd name="connsiteY4" fmla="*/ 0 h 12700"/>
                    <a:gd name="connsiteX5" fmla="*/ 283633 w 283633"/>
                    <a:gd name="connsiteY5" fmla="*/ 6350 h 12700"/>
                    <a:gd name="connsiteX6" fmla="*/ 277301 w 283633"/>
                    <a:gd name="connsiteY6" fmla="*/ 12700 h 12700"/>
                    <a:gd name="connsiteX7" fmla="*/ 260233 w 283633"/>
                    <a:gd name="connsiteY7" fmla="*/ 12700 h 12700"/>
                    <a:gd name="connsiteX8" fmla="*/ 142875 w 283633"/>
                    <a:gd name="connsiteY8" fmla="*/ 12700 h 12700"/>
                    <a:gd name="connsiteX9" fmla="*/ 140758 w 283633"/>
                    <a:gd name="connsiteY9" fmla="*/ 12700 h 12700"/>
                    <a:gd name="connsiteX10" fmla="*/ 125807 w 283633"/>
                    <a:gd name="connsiteY10" fmla="*/ 12700 h 12700"/>
                    <a:gd name="connsiteX11" fmla="*/ 6332 w 283633"/>
                    <a:gd name="connsiteY11" fmla="*/ 12700 h 12700"/>
                    <a:gd name="connsiteX12" fmla="*/ 0 w 283633"/>
                    <a:gd name="connsiteY12" fmla="*/ 6350 h 12700"/>
                    <a:gd name="connsiteX13" fmla="*/ 6332 w 283633"/>
                    <a:gd name="connsiteY13" fmla="*/ 0 h 1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633" h="12700">
                      <a:moveTo>
                        <a:pt x="6332" y="0"/>
                      </a:moveTo>
                      <a:lnTo>
                        <a:pt x="140758" y="0"/>
                      </a:lnTo>
                      <a:lnTo>
                        <a:pt x="142875" y="0"/>
                      </a:lnTo>
                      <a:lnTo>
                        <a:pt x="157826" y="0"/>
                      </a:lnTo>
                      <a:cubicBezTo>
                        <a:pt x="174894" y="0"/>
                        <a:pt x="209029" y="0"/>
                        <a:pt x="277301" y="0"/>
                      </a:cubicBezTo>
                      <a:cubicBezTo>
                        <a:pt x="280863" y="0"/>
                        <a:pt x="283633" y="2778"/>
                        <a:pt x="283633" y="6350"/>
                      </a:cubicBezTo>
                      <a:cubicBezTo>
                        <a:pt x="283633" y="9922"/>
                        <a:pt x="280863" y="12700"/>
                        <a:pt x="277301" y="12700"/>
                      </a:cubicBezTo>
                      <a:cubicBezTo>
                        <a:pt x="277301" y="12700"/>
                        <a:pt x="277301" y="12700"/>
                        <a:pt x="260233" y="12700"/>
                      </a:cubicBezTo>
                      <a:lnTo>
                        <a:pt x="142875" y="12700"/>
                      </a:lnTo>
                      <a:lnTo>
                        <a:pt x="140758" y="12700"/>
                      </a:lnTo>
                      <a:lnTo>
                        <a:pt x="125807" y="12700"/>
                      </a:lnTo>
                      <a:cubicBezTo>
                        <a:pt x="108739" y="12700"/>
                        <a:pt x="74604" y="12700"/>
                        <a:pt x="6332" y="12700"/>
                      </a:cubicBezTo>
                      <a:cubicBezTo>
                        <a:pt x="2770" y="12700"/>
                        <a:pt x="0" y="9922"/>
                        <a:pt x="0" y="6350"/>
                      </a:cubicBezTo>
                      <a:cubicBezTo>
                        <a:pt x="0" y="2778"/>
                        <a:pt x="2770" y="0"/>
                        <a:pt x="6332"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5" name="Freeform 5"/>
                <p:cNvSpPr>
                  <a:spLocks/>
                </p:cNvSpPr>
                <p:nvPr/>
              </p:nvSpPr>
              <p:spPr bwMode="auto">
                <a:xfrm>
                  <a:off x="3592513" y="3452813"/>
                  <a:ext cx="42862" cy="44450"/>
                </a:xfrm>
                <a:custGeom>
                  <a:avLst/>
                  <a:gdLst>
                    <a:gd name="T0" fmla="*/ 108 w 110"/>
                    <a:gd name="T1" fmla="*/ 63 h 110"/>
                    <a:gd name="T2" fmla="*/ 75 w 110"/>
                    <a:gd name="T3" fmla="*/ 105 h 110"/>
                    <a:gd name="T4" fmla="*/ 47 w 110"/>
                    <a:gd name="T5" fmla="*/ 107 h 110"/>
                    <a:gd name="T6" fmla="*/ 6 w 110"/>
                    <a:gd name="T7" fmla="*/ 74 h 110"/>
                    <a:gd name="T8" fmla="*/ 3 w 110"/>
                    <a:gd name="T9" fmla="*/ 47 h 110"/>
                    <a:gd name="T10" fmla="*/ 36 w 110"/>
                    <a:gd name="T11" fmla="*/ 5 h 110"/>
                    <a:gd name="T12" fmla="*/ 64 w 110"/>
                    <a:gd name="T13" fmla="*/ 2 h 110"/>
                    <a:gd name="T14" fmla="*/ 105 w 110"/>
                    <a:gd name="T15" fmla="*/ 36 h 110"/>
                    <a:gd name="T16" fmla="*/ 108 w 110"/>
                    <a:gd name="T1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0">
                      <a:moveTo>
                        <a:pt x="108" y="63"/>
                      </a:moveTo>
                      <a:cubicBezTo>
                        <a:pt x="110" y="84"/>
                        <a:pt x="95" y="102"/>
                        <a:pt x="75" y="105"/>
                      </a:cubicBezTo>
                      <a:cubicBezTo>
                        <a:pt x="47" y="107"/>
                        <a:pt x="47" y="107"/>
                        <a:pt x="47" y="107"/>
                      </a:cubicBezTo>
                      <a:cubicBezTo>
                        <a:pt x="26" y="110"/>
                        <a:pt x="8" y="95"/>
                        <a:pt x="6" y="74"/>
                      </a:cubicBezTo>
                      <a:cubicBezTo>
                        <a:pt x="3" y="47"/>
                        <a:pt x="3" y="47"/>
                        <a:pt x="3" y="47"/>
                      </a:cubicBezTo>
                      <a:cubicBezTo>
                        <a:pt x="0" y="26"/>
                        <a:pt x="15" y="7"/>
                        <a:pt x="36" y="5"/>
                      </a:cubicBezTo>
                      <a:cubicBezTo>
                        <a:pt x="64" y="2"/>
                        <a:pt x="64" y="2"/>
                        <a:pt x="64" y="2"/>
                      </a:cubicBezTo>
                      <a:cubicBezTo>
                        <a:pt x="84" y="0"/>
                        <a:pt x="103" y="15"/>
                        <a:pt x="105" y="36"/>
                      </a:cubicBezTo>
                      <a:lnTo>
                        <a:pt x="108" y="63"/>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9" name="Freeform 8"/>
                <p:cNvSpPr>
                  <a:spLocks/>
                </p:cNvSpPr>
                <p:nvPr/>
              </p:nvSpPr>
              <p:spPr bwMode="auto">
                <a:xfrm>
                  <a:off x="3616325" y="3490913"/>
                  <a:ext cx="65087" cy="403225"/>
                </a:xfrm>
                <a:custGeom>
                  <a:avLst/>
                  <a:gdLst>
                    <a:gd name="T0" fmla="*/ 0 w 163"/>
                    <a:gd name="T1" fmla="*/ 6 h 1024"/>
                    <a:gd name="T2" fmla="*/ 110 w 163"/>
                    <a:gd name="T3" fmla="*/ 1024 h 1024"/>
                    <a:gd name="T4" fmla="*/ 132 w 163"/>
                    <a:gd name="T5" fmla="*/ 997 h 1024"/>
                    <a:gd name="T6" fmla="*/ 162 w 163"/>
                    <a:gd name="T7" fmla="*/ 1022 h 1024"/>
                    <a:gd name="T8" fmla="*/ 163 w 163"/>
                    <a:gd name="T9" fmla="*/ 1022 h 1024"/>
                    <a:gd name="T10" fmla="*/ 52 w 163"/>
                    <a:gd name="T11" fmla="*/ 0 h 1024"/>
                    <a:gd name="T12" fmla="*/ 0 w 163"/>
                    <a:gd name="T13" fmla="*/ 6 h 1024"/>
                  </a:gdLst>
                  <a:ahLst/>
                  <a:cxnLst>
                    <a:cxn ang="0">
                      <a:pos x="T0" y="T1"/>
                    </a:cxn>
                    <a:cxn ang="0">
                      <a:pos x="T2" y="T3"/>
                    </a:cxn>
                    <a:cxn ang="0">
                      <a:pos x="T4" y="T5"/>
                    </a:cxn>
                    <a:cxn ang="0">
                      <a:pos x="T6" y="T7"/>
                    </a:cxn>
                    <a:cxn ang="0">
                      <a:pos x="T8" y="T9"/>
                    </a:cxn>
                    <a:cxn ang="0">
                      <a:pos x="T10" y="T11"/>
                    </a:cxn>
                    <a:cxn ang="0">
                      <a:pos x="T12" y="T13"/>
                    </a:cxn>
                  </a:cxnLst>
                  <a:rect l="0" t="0" r="r" b="b"/>
                  <a:pathLst>
                    <a:path w="163" h="1024">
                      <a:moveTo>
                        <a:pt x="0" y="6"/>
                      </a:moveTo>
                      <a:cubicBezTo>
                        <a:pt x="110" y="1024"/>
                        <a:pt x="110" y="1024"/>
                        <a:pt x="110" y="1024"/>
                      </a:cubicBezTo>
                      <a:cubicBezTo>
                        <a:pt x="112" y="1011"/>
                        <a:pt x="120" y="998"/>
                        <a:pt x="132" y="997"/>
                      </a:cubicBezTo>
                      <a:cubicBezTo>
                        <a:pt x="146" y="995"/>
                        <a:pt x="158" y="1006"/>
                        <a:pt x="162" y="1022"/>
                      </a:cubicBezTo>
                      <a:cubicBezTo>
                        <a:pt x="163" y="1022"/>
                        <a:pt x="163" y="1022"/>
                        <a:pt x="163" y="1022"/>
                      </a:cubicBezTo>
                      <a:cubicBezTo>
                        <a:pt x="52" y="0"/>
                        <a:pt x="52" y="0"/>
                        <a:pt x="52" y="0"/>
                      </a:cubicBezTo>
                      <a:lnTo>
                        <a:pt x="0" y="6"/>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1" name="Freeform 9"/>
                <p:cNvSpPr>
                  <a:spLocks/>
                </p:cNvSpPr>
                <p:nvPr/>
              </p:nvSpPr>
              <p:spPr bwMode="auto">
                <a:xfrm>
                  <a:off x="3595688" y="3492500"/>
                  <a:ext cx="65087" cy="406400"/>
                </a:xfrm>
                <a:custGeom>
                  <a:avLst/>
                  <a:gdLst>
                    <a:gd name="T0" fmla="*/ 0 w 164"/>
                    <a:gd name="T1" fmla="*/ 5 h 1027"/>
                    <a:gd name="T2" fmla="*/ 110 w 164"/>
                    <a:gd name="T3" fmla="*/ 1027 h 1027"/>
                    <a:gd name="T4" fmla="*/ 111 w 164"/>
                    <a:gd name="T5" fmla="*/ 1027 h 1027"/>
                    <a:gd name="T6" fmla="*/ 134 w 164"/>
                    <a:gd name="T7" fmla="*/ 995 h 1027"/>
                    <a:gd name="T8" fmla="*/ 163 w 164"/>
                    <a:gd name="T9" fmla="*/ 1019 h 1027"/>
                    <a:gd name="T10" fmla="*/ 164 w 164"/>
                    <a:gd name="T11" fmla="*/ 1018 h 1027"/>
                    <a:gd name="T12" fmla="*/ 54 w 164"/>
                    <a:gd name="T13" fmla="*/ 0 h 1027"/>
                    <a:gd name="T14" fmla="*/ 0 w 164"/>
                    <a:gd name="T15" fmla="*/ 5 h 10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4" h="1027">
                      <a:moveTo>
                        <a:pt x="0" y="5"/>
                      </a:moveTo>
                      <a:cubicBezTo>
                        <a:pt x="110" y="1027"/>
                        <a:pt x="110" y="1027"/>
                        <a:pt x="110" y="1027"/>
                      </a:cubicBezTo>
                      <a:cubicBezTo>
                        <a:pt x="111" y="1027"/>
                        <a:pt x="111" y="1027"/>
                        <a:pt x="111" y="1027"/>
                      </a:cubicBezTo>
                      <a:cubicBezTo>
                        <a:pt x="110" y="1011"/>
                        <a:pt x="120" y="997"/>
                        <a:pt x="134" y="995"/>
                      </a:cubicBezTo>
                      <a:cubicBezTo>
                        <a:pt x="147" y="994"/>
                        <a:pt x="159" y="1006"/>
                        <a:pt x="163" y="1019"/>
                      </a:cubicBezTo>
                      <a:cubicBezTo>
                        <a:pt x="163" y="1018"/>
                        <a:pt x="164" y="1018"/>
                        <a:pt x="164" y="1018"/>
                      </a:cubicBezTo>
                      <a:cubicBezTo>
                        <a:pt x="54" y="0"/>
                        <a:pt x="54" y="0"/>
                        <a:pt x="54" y="0"/>
                      </a:cubicBezTo>
                      <a:lnTo>
                        <a:pt x="0" y="5"/>
                      </a:lnTo>
                      <a:close/>
                    </a:path>
                  </a:pathLst>
                </a:custGeom>
                <a:solidFill>
                  <a:schemeClr val="accent4"/>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13" name="Freeform 11"/>
                <p:cNvSpPr>
                  <a:spLocks/>
                </p:cNvSpPr>
                <p:nvPr/>
              </p:nvSpPr>
              <p:spPr bwMode="auto">
                <a:xfrm>
                  <a:off x="3594100" y="3479800"/>
                  <a:ext cx="42862" cy="15875"/>
                </a:xfrm>
                <a:custGeom>
                  <a:avLst/>
                  <a:gdLst>
                    <a:gd name="T0" fmla="*/ 26 w 27"/>
                    <a:gd name="T1" fmla="*/ 0 h 10"/>
                    <a:gd name="T2" fmla="*/ 0 w 27"/>
                    <a:gd name="T3" fmla="*/ 3 h 10"/>
                    <a:gd name="T4" fmla="*/ 1 w 27"/>
                    <a:gd name="T5" fmla="*/ 10 h 10"/>
                    <a:gd name="T6" fmla="*/ 27 w 27"/>
                    <a:gd name="T7" fmla="*/ 7 h 10"/>
                    <a:gd name="T8" fmla="*/ 26 w 27"/>
                    <a:gd name="T9" fmla="*/ 0 h 10"/>
                  </a:gdLst>
                  <a:ahLst/>
                  <a:cxnLst>
                    <a:cxn ang="0">
                      <a:pos x="T0" y="T1"/>
                    </a:cxn>
                    <a:cxn ang="0">
                      <a:pos x="T2" y="T3"/>
                    </a:cxn>
                    <a:cxn ang="0">
                      <a:pos x="T4" y="T5"/>
                    </a:cxn>
                    <a:cxn ang="0">
                      <a:pos x="T6" y="T7"/>
                    </a:cxn>
                    <a:cxn ang="0">
                      <a:pos x="T8" y="T9"/>
                    </a:cxn>
                  </a:cxnLst>
                  <a:rect l="0" t="0" r="r" b="b"/>
                  <a:pathLst>
                    <a:path w="27" h="10">
                      <a:moveTo>
                        <a:pt x="26" y="0"/>
                      </a:moveTo>
                      <a:lnTo>
                        <a:pt x="0" y="3"/>
                      </a:lnTo>
                      <a:lnTo>
                        <a:pt x="1" y="10"/>
                      </a:lnTo>
                      <a:lnTo>
                        <a:pt x="27" y="7"/>
                      </a:lnTo>
                      <a:lnTo>
                        <a:pt x="26" y="0"/>
                      </a:lnTo>
                      <a:close/>
                    </a:path>
                  </a:pathLst>
                </a:custGeom>
                <a:solidFill>
                  <a:srgbClr val="238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4" name="Freeform 12"/>
                <p:cNvSpPr>
                  <a:spLocks/>
                </p:cNvSpPr>
                <p:nvPr/>
              </p:nvSpPr>
              <p:spPr bwMode="auto">
                <a:xfrm>
                  <a:off x="3594100" y="3482975"/>
                  <a:ext cx="42862" cy="7938"/>
                </a:xfrm>
                <a:custGeom>
                  <a:avLst/>
                  <a:gdLst>
                    <a:gd name="T0" fmla="*/ 111 w 111"/>
                    <a:gd name="T1" fmla="*/ 4 h 20"/>
                    <a:gd name="T2" fmla="*/ 107 w 111"/>
                    <a:gd name="T3" fmla="*/ 8 h 20"/>
                    <a:gd name="T4" fmla="*/ 5 w 111"/>
                    <a:gd name="T5" fmla="*/ 20 h 20"/>
                    <a:gd name="T6" fmla="*/ 1 w 111"/>
                    <a:gd name="T7" fmla="*/ 16 h 20"/>
                    <a:gd name="T8" fmla="*/ 1 w 111"/>
                    <a:gd name="T9" fmla="*/ 16 h 20"/>
                    <a:gd name="T10" fmla="*/ 4 w 111"/>
                    <a:gd name="T11" fmla="*/ 12 h 20"/>
                    <a:gd name="T12" fmla="*/ 107 w 111"/>
                    <a:gd name="T13" fmla="*/ 1 h 20"/>
                    <a:gd name="T14" fmla="*/ 111 w 111"/>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20">
                      <a:moveTo>
                        <a:pt x="111" y="4"/>
                      </a:moveTo>
                      <a:cubicBezTo>
                        <a:pt x="111" y="6"/>
                        <a:pt x="110" y="8"/>
                        <a:pt x="107" y="8"/>
                      </a:cubicBezTo>
                      <a:cubicBezTo>
                        <a:pt x="5" y="20"/>
                        <a:pt x="5" y="20"/>
                        <a:pt x="5" y="20"/>
                      </a:cubicBezTo>
                      <a:cubicBezTo>
                        <a:pt x="3" y="20"/>
                        <a:pt x="1" y="18"/>
                        <a:pt x="1" y="16"/>
                      </a:cubicBezTo>
                      <a:cubicBezTo>
                        <a:pt x="1" y="16"/>
                        <a:pt x="1" y="16"/>
                        <a:pt x="1" y="16"/>
                      </a:cubicBezTo>
                      <a:cubicBezTo>
                        <a:pt x="0" y="14"/>
                        <a:pt x="2" y="12"/>
                        <a:pt x="4" y="12"/>
                      </a:cubicBezTo>
                      <a:cubicBezTo>
                        <a:pt x="107" y="1"/>
                        <a:pt x="107" y="1"/>
                        <a:pt x="107" y="1"/>
                      </a:cubicBezTo>
                      <a:cubicBezTo>
                        <a:pt x="109" y="0"/>
                        <a:pt x="111" y="2"/>
                        <a:pt x="111" y="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17" name="Freeform 13"/>
                <p:cNvSpPr>
                  <a:spLocks/>
                </p:cNvSpPr>
                <p:nvPr/>
              </p:nvSpPr>
              <p:spPr bwMode="auto">
                <a:xfrm>
                  <a:off x="3594100" y="3489325"/>
                  <a:ext cx="44450" cy="7938"/>
                </a:xfrm>
                <a:custGeom>
                  <a:avLst/>
                  <a:gdLst>
                    <a:gd name="T0" fmla="*/ 111 w 111"/>
                    <a:gd name="T1" fmla="*/ 3 h 19"/>
                    <a:gd name="T2" fmla="*/ 107 w 111"/>
                    <a:gd name="T3" fmla="*/ 8 h 19"/>
                    <a:gd name="T4" fmla="*/ 5 w 111"/>
                    <a:gd name="T5" fmla="*/ 19 h 19"/>
                    <a:gd name="T6" fmla="*/ 1 w 111"/>
                    <a:gd name="T7" fmla="*/ 15 h 19"/>
                    <a:gd name="T8" fmla="*/ 1 w 111"/>
                    <a:gd name="T9" fmla="*/ 15 h 19"/>
                    <a:gd name="T10" fmla="*/ 4 w 111"/>
                    <a:gd name="T11" fmla="*/ 11 h 19"/>
                    <a:gd name="T12" fmla="*/ 107 w 111"/>
                    <a:gd name="T13" fmla="*/ 0 h 19"/>
                    <a:gd name="T14" fmla="*/ 111 w 111"/>
                    <a:gd name="T15" fmla="*/ 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9">
                      <a:moveTo>
                        <a:pt x="111" y="3"/>
                      </a:moveTo>
                      <a:cubicBezTo>
                        <a:pt x="111" y="6"/>
                        <a:pt x="110" y="8"/>
                        <a:pt x="107" y="8"/>
                      </a:cubicBezTo>
                      <a:cubicBezTo>
                        <a:pt x="5" y="19"/>
                        <a:pt x="5" y="19"/>
                        <a:pt x="5" y="19"/>
                      </a:cubicBezTo>
                      <a:cubicBezTo>
                        <a:pt x="3" y="19"/>
                        <a:pt x="1" y="18"/>
                        <a:pt x="1" y="15"/>
                      </a:cubicBezTo>
                      <a:cubicBezTo>
                        <a:pt x="1" y="15"/>
                        <a:pt x="1" y="15"/>
                        <a:pt x="1" y="15"/>
                      </a:cubicBezTo>
                      <a:cubicBezTo>
                        <a:pt x="0" y="13"/>
                        <a:pt x="2" y="11"/>
                        <a:pt x="4" y="11"/>
                      </a:cubicBezTo>
                      <a:cubicBezTo>
                        <a:pt x="107" y="0"/>
                        <a:pt x="107" y="0"/>
                        <a:pt x="107" y="0"/>
                      </a:cubicBezTo>
                      <a:cubicBezTo>
                        <a:pt x="109" y="0"/>
                        <a:pt x="111" y="1"/>
                        <a:pt x="111" y="3"/>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28" name="Freeform 22"/>
                <p:cNvSpPr>
                  <a:spLocks/>
                </p:cNvSpPr>
                <p:nvPr/>
              </p:nvSpPr>
              <p:spPr bwMode="auto">
                <a:xfrm>
                  <a:off x="3662363" y="3475038"/>
                  <a:ext cx="41275" cy="41275"/>
                </a:xfrm>
                <a:custGeom>
                  <a:avLst/>
                  <a:gdLst>
                    <a:gd name="T0" fmla="*/ 103 w 103"/>
                    <a:gd name="T1" fmla="*/ 65 h 103"/>
                    <a:gd name="T2" fmla="*/ 65 w 103"/>
                    <a:gd name="T3" fmla="*/ 103 h 103"/>
                    <a:gd name="T4" fmla="*/ 38 w 103"/>
                    <a:gd name="T5" fmla="*/ 103 h 103"/>
                    <a:gd name="T6" fmla="*/ 0 w 103"/>
                    <a:gd name="T7" fmla="*/ 65 h 103"/>
                    <a:gd name="T8" fmla="*/ 0 w 103"/>
                    <a:gd name="T9" fmla="*/ 37 h 103"/>
                    <a:gd name="T10" fmla="*/ 38 w 103"/>
                    <a:gd name="T11" fmla="*/ 0 h 103"/>
                    <a:gd name="T12" fmla="*/ 65 w 103"/>
                    <a:gd name="T13" fmla="*/ 0 h 103"/>
                    <a:gd name="T14" fmla="*/ 103 w 103"/>
                    <a:gd name="T15" fmla="*/ 37 h 103"/>
                    <a:gd name="T16" fmla="*/ 103 w 103"/>
                    <a:gd name="T17" fmla="*/ 6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103">
                      <a:moveTo>
                        <a:pt x="103" y="65"/>
                      </a:moveTo>
                      <a:cubicBezTo>
                        <a:pt x="103" y="86"/>
                        <a:pt x="86" y="103"/>
                        <a:pt x="65" y="103"/>
                      </a:cubicBezTo>
                      <a:cubicBezTo>
                        <a:pt x="38" y="103"/>
                        <a:pt x="38" y="103"/>
                        <a:pt x="38" y="103"/>
                      </a:cubicBezTo>
                      <a:cubicBezTo>
                        <a:pt x="17" y="103"/>
                        <a:pt x="0" y="86"/>
                        <a:pt x="0" y="65"/>
                      </a:cubicBezTo>
                      <a:cubicBezTo>
                        <a:pt x="0" y="37"/>
                        <a:pt x="0" y="37"/>
                        <a:pt x="0" y="37"/>
                      </a:cubicBezTo>
                      <a:cubicBezTo>
                        <a:pt x="0" y="16"/>
                        <a:pt x="17" y="0"/>
                        <a:pt x="38" y="0"/>
                      </a:cubicBezTo>
                      <a:cubicBezTo>
                        <a:pt x="65" y="0"/>
                        <a:pt x="65" y="0"/>
                        <a:pt x="65" y="0"/>
                      </a:cubicBezTo>
                      <a:cubicBezTo>
                        <a:pt x="86" y="0"/>
                        <a:pt x="103" y="16"/>
                        <a:pt x="103" y="37"/>
                      </a:cubicBezTo>
                      <a:lnTo>
                        <a:pt x="103" y="65"/>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1" name="Freeform 25"/>
                <p:cNvSpPr>
                  <a:spLocks/>
                </p:cNvSpPr>
                <p:nvPr/>
              </p:nvSpPr>
              <p:spPr bwMode="auto">
                <a:xfrm>
                  <a:off x="3683000" y="3513138"/>
                  <a:ext cx="22225" cy="404813"/>
                </a:xfrm>
                <a:custGeom>
                  <a:avLst/>
                  <a:gdLst>
                    <a:gd name="T0" fmla="*/ 0 w 53"/>
                    <a:gd name="T1" fmla="*/ 0 h 1028"/>
                    <a:gd name="T2" fmla="*/ 0 w 53"/>
                    <a:gd name="T3" fmla="*/ 1024 h 1028"/>
                    <a:gd name="T4" fmla="*/ 25 w 53"/>
                    <a:gd name="T5" fmla="*/ 1000 h 1028"/>
                    <a:gd name="T6" fmla="*/ 52 w 53"/>
                    <a:gd name="T7" fmla="*/ 1028 h 1028"/>
                    <a:gd name="T8" fmla="*/ 53 w 53"/>
                    <a:gd name="T9" fmla="*/ 1028 h 1028"/>
                    <a:gd name="T10" fmla="*/ 53 w 53"/>
                    <a:gd name="T11" fmla="*/ 0 h 1028"/>
                    <a:gd name="T12" fmla="*/ 0 w 53"/>
                    <a:gd name="T13" fmla="*/ 0 h 1028"/>
                  </a:gdLst>
                  <a:ahLst/>
                  <a:cxnLst>
                    <a:cxn ang="0">
                      <a:pos x="T0" y="T1"/>
                    </a:cxn>
                    <a:cxn ang="0">
                      <a:pos x="T2" y="T3"/>
                    </a:cxn>
                    <a:cxn ang="0">
                      <a:pos x="T4" y="T5"/>
                    </a:cxn>
                    <a:cxn ang="0">
                      <a:pos x="T6" y="T7"/>
                    </a:cxn>
                    <a:cxn ang="0">
                      <a:pos x="T8" y="T9"/>
                    </a:cxn>
                    <a:cxn ang="0">
                      <a:pos x="T10" y="T11"/>
                    </a:cxn>
                    <a:cxn ang="0">
                      <a:pos x="T12" y="T13"/>
                    </a:cxn>
                  </a:cxnLst>
                  <a:rect l="0" t="0" r="r" b="b"/>
                  <a:pathLst>
                    <a:path w="53" h="1028">
                      <a:moveTo>
                        <a:pt x="0" y="0"/>
                      </a:moveTo>
                      <a:cubicBezTo>
                        <a:pt x="0" y="1024"/>
                        <a:pt x="0" y="1024"/>
                        <a:pt x="0" y="1024"/>
                      </a:cubicBezTo>
                      <a:cubicBezTo>
                        <a:pt x="4" y="1012"/>
                        <a:pt x="13" y="1000"/>
                        <a:pt x="25" y="1000"/>
                      </a:cubicBezTo>
                      <a:cubicBezTo>
                        <a:pt x="39" y="1000"/>
                        <a:pt x="50" y="1012"/>
                        <a:pt x="52" y="1028"/>
                      </a:cubicBezTo>
                      <a:cubicBezTo>
                        <a:pt x="53" y="1028"/>
                        <a:pt x="53" y="1028"/>
                        <a:pt x="53" y="1028"/>
                      </a:cubicBezTo>
                      <a:cubicBezTo>
                        <a:pt x="53" y="0"/>
                        <a:pt x="53" y="0"/>
                        <a:pt x="53" y="0"/>
                      </a:cubicBezTo>
                      <a:lnTo>
                        <a:pt x="0" y="0"/>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2" name="Freeform 26"/>
                <p:cNvSpPr>
                  <a:spLocks/>
                </p:cNvSpPr>
                <p:nvPr/>
              </p:nvSpPr>
              <p:spPr bwMode="auto">
                <a:xfrm>
                  <a:off x="3662363" y="3513138"/>
                  <a:ext cx="20637" cy="404813"/>
                </a:xfrm>
                <a:custGeom>
                  <a:avLst/>
                  <a:gdLst>
                    <a:gd name="T0" fmla="*/ 0 w 54"/>
                    <a:gd name="T1" fmla="*/ 0 h 1028"/>
                    <a:gd name="T2" fmla="*/ 0 w 54"/>
                    <a:gd name="T3" fmla="*/ 1028 h 1028"/>
                    <a:gd name="T4" fmla="*/ 0 w 54"/>
                    <a:gd name="T5" fmla="*/ 1028 h 1028"/>
                    <a:gd name="T6" fmla="*/ 27 w 54"/>
                    <a:gd name="T7" fmla="*/ 999 h 1028"/>
                    <a:gd name="T8" fmla="*/ 53 w 54"/>
                    <a:gd name="T9" fmla="*/ 1025 h 1028"/>
                    <a:gd name="T10" fmla="*/ 54 w 54"/>
                    <a:gd name="T11" fmla="*/ 1024 h 1028"/>
                    <a:gd name="T12" fmla="*/ 54 w 54"/>
                    <a:gd name="T13" fmla="*/ 0 h 1028"/>
                    <a:gd name="T14" fmla="*/ 0 w 54"/>
                    <a:gd name="T15" fmla="*/ 0 h 10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28">
                      <a:moveTo>
                        <a:pt x="0" y="0"/>
                      </a:moveTo>
                      <a:cubicBezTo>
                        <a:pt x="0" y="1028"/>
                        <a:pt x="0" y="1028"/>
                        <a:pt x="0" y="1028"/>
                      </a:cubicBezTo>
                      <a:cubicBezTo>
                        <a:pt x="0" y="1028"/>
                        <a:pt x="0" y="1028"/>
                        <a:pt x="0" y="1028"/>
                      </a:cubicBezTo>
                      <a:cubicBezTo>
                        <a:pt x="1" y="1011"/>
                        <a:pt x="13" y="999"/>
                        <a:pt x="27" y="999"/>
                      </a:cubicBezTo>
                      <a:cubicBezTo>
                        <a:pt x="40" y="999"/>
                        <a:pt x="50" y="1012"/>
                        <a:pt x="53" y="1025"/>
                      </a:cubicBezTo>
                      <a:cubicBezTo>
                        <a:pt x="54" y="1025"/>
                        <a:pt x="54" y="1024"/>
                        <a:pt x="54" y="1024"/>
                      </a:cubicBezTo>
                      <a:cubicBezTo>
                        <a:pt x="54" y="0"/>
                        <a:pt x="54" y="0"/>
                        <a:pt x="54" y="0"/>
                      </a:cubicBezTo>
                      <a:lnTo>
                        <a:pt x="0" y="0"/>
                      </a:lnTo>
                      <a:close/>
                    </a:path>
                  </a:pathLst>
                </a:custGeom>
                <a:solidFill>
                  <a:schemeClr val="accent1"/>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4" name="Rectangle 28"/>
                <p:cNvSpPr>
                  <a:spLocks noChangeArrowheads="1"/>
                </p:cNvSpPr>
                <p:nvPr/>
              </p:nvSpPr>
              <p:spPr bwMode="auto">
                <a:xfrm>
                  <a:off x="3662363" y="3502025"/>
                  <a:ext cx="41275" cy="11113"/>
                </a:xfrm>
                <a:prstGeom prst="rect">
                  <a:avLst/>
                </a:prstGeom>
                <a:solidFill>
                  <a:srgbClr val="2383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 name="Freeform 29"/>
                <p:cNvSpPr>
                  <a:spLocks/>
                </p:cNvSpPr>
                <p:nvPr/>
              </p:nvSpPr>
              <p:spPr bwMode="auto">
                <a:xfrm>
                  <a:off x="3660775" y="3506788"/>
                  <a:ext cx="44450" cy="3175"/>
                </a:xfrm>
                <a:custGeom>
                  <a:avLst/>
                  <a:gdLst>
                    <a:gd name="T0" fmla="*/ 111 w 111"/>
                    <a:gd name="T1" fmla="*/ 4 h 8"/>
                    <a:gd name="T2" fmla="*/ 107 w 111"/>
                    <a:gd name="T3" fmla="*/ 8 h 8"/>
                    <a:gd name="T4" fmla="*/ 4 w 111"/>
                    <a:gd name="T5" fmla="*/ 8 h 8"/>
                    <a:gd name="T6" fmla="*/ 0 w 111"/>
                    <a:gd name="T7" fmla="*/ 4 h 8"/>
                    <a:gd name="T8" fmla="*/ 0 w 111"/>
                    <a:gd name="T9" fmla="*/ 4 h 8"/>
                    <a:gd name="T10" fmla="*/ 4 w 111"/>
                    <a:gd name="T11" fmla="*/ 0 h 8"/>
                    <a:gd name="T12" fmla="*/ 107 w 111"/>
                    <a:gd name="T13" fmla="*/ 0 h 8"/>
                    <a:gd name="T14" fmla="*/ 111 w 111"/>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8">
                      <a:moveTo>
                        <a:pt x="111" y="4"/>
                      </a:moveTo>
                      <a:cubicBezTo>
                        <a:pt x="111" y="7"/>
                        <a:pt x="109" y="8"/>
                        <a:pt x="107" y="8"/>
                      </a:cubicBezTo>
                      <a:cubicBezTo>
                        <a:pt x="4" y="8"/>
                        <a:pt x="4" y="8"/>
                        <a:pt x="4" y="8"/>
                      </a:cubicBezTo>
                      <a:cubicBezTo>
                        <a:pt x="2" y="8"/>
                        <a:pt x="0" y="7"/>
                        <a:pt x="0" y="4"/>
                      </a:cubicBezTo>
                      <a:cubicBezTo>
                        <a:pt x="0" y="4"/>
                        <a:pt x="0" y="4"/>
                        <a:pt x="0" y="4"/>
                      </a:cubicBezTo>
                      <a:cubicBezTo>
                        <a:pt x="0" y="2"/>
                        <a:pt x="2" y="0"/>
                        <a:pt x="4" y="0"/>
                      </a:cubicBezTo>
                      <a:cubicBezTo>
                        <a:pt x="107" y="0"/>
                        <a:pt x="107" y="0"/>
                        <a:pt x="107" y="0"/>
                      </a:cubicBezTo>
                      <a:cubicBezTo>
                        <a:pt x="109" y="0"/>
                        <a:pt x="111" y="2"/>
                        <a:pt x="111" y="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 name="Freeform 30"/>
                <p:cNvSpPr>
                  <a:spLocks/>
                </p:cNvSpPr>
                <p:nvPr/>
              </p:nvSpPr>
              <p:spPr bwMode="auto">
                <a:xfrm>
                  <a:off x="3660775" y="3511550"/>
                  <a:ext cx="44450" cy="3175"/>
                </a:xfrm>
                <a:custGeom>
                  <a:avLst/>
                  <a:gdLst>
                    <a:gd name="T0" fmla="*/ 111 w 111"/>
                    <a:gd name="T1" fmla="*/ 4 h 8"/>
                    <a:gd name="T2" fmla="*/ 107 w 111"/>
                    <a:gd name="T3" fmla="*/ 8 h 8"/>
                    <a:gd name="T4" fmla="*/ 4 w 111"/>
                    <a:gd name="T5" fmla="*/ 8 h 8"/>
                    <a:gd name="T6" fmla="*/ 0 w 111"/>
                    <a:gd name="T7" fmla="*/ 4 h 8"/>
                    <a:gd name="T8" fmla="*/ 0 w 111"/>
                    <a:gd name="T9" fmla="*/ 4 h 8"/>
                    <a:gd name="T10" fmla="*/ 4 w 111"/>
                    <a:gd name="T11" fmla="*/ 0 h 8"/>
                    <a:gd name="T12" fmla="*/ 107 w 111"/>
                    <a:gd name="T13" fmla="*/ 0 h 8"/>
                    <a:gd name="T14" fmla="*/ 111 w 111"/>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8">
                      <a:moveTo>
                        <a:pt x="111" y="4"/>
                      </a:moveTo>
                      <a:cubicBezTo>
                        <a:pt x="111" y="6"/>
                        <a:pt x="110" y="8"/>
                        <a:pt x="107" y="8"/>
                      </a:cubicBezTo>
                      <a:cubicBezTo>
                        <a:pt x="4" y="8"/>
                        <a:pt x="4" y="8"/>
                        <a:pt x="4" y="8"/>
                      </a:cubicBezTo>
                      <a:cubicBezTo>
                        <a:pt x="2" y="8"/>
                        <a:pt x="0" y="6"/>
                        <a:pt x="0" y="4"/>
                      </a:cubicBezTo>
                      <a:cubicBezTo>
                        <a:pt x="0" y="4"/>
                        <a:pt x="0" y="4"/>
                        <a:pt x="0" y="4"/>
                      </a:cubicBezTo>
                      <a:cubicBezTo>
                        <a:pt x="0" y="2"/>
                        <a:pt x="2" y="0"/>
                        <a:pt x="4" y="0"/>
                      </a:cubicBezTo>
                      <a:cubicBezTo>
                        <a:pt x="107" y="0"/>
                        <a:pt x="107" y="0"/>
                        <a:pt x="107" y="0"/>
                      </a:cubicBezTo>
                      <a:cubicBezTo>
                        <a:pt x="110" y="0"/>
                        <a:pt x="111" y="2"/>
                        <a:pt x="111" y="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7" name="Freeform 31"/>
                <p:cNvSpPr>
                  <a:spLocks/>
                </p:cNvSpPr>
                <p:nvPr/>
              </p:nvSpPr>
              <p:spPr bwMode="auto">
                <a:xfrm>
                  <a:off x="3698875" y="3638550"/>
                  <a:ext cx="134937" cy="377825"/>
                </a:xfrm>
                <a:custGeom>
                  <a:avLst/>
                  <a:gdLst>
                    <a:gd name="T0" fmla="*/ 65 w 85"/>
                    <a:gd name="T1" fmla="*/ 238 h 238"/>
                    <a:gd name="T2" fmla="*/ 85 w 85"/>
                    <a:gd name="T3" fmla="*/ 0 h 238"/>
                    <a:gd name="T4" fmla="*/ 0 w 85"/>
                    <a:gd name="T5" fmla="*/ 0 h 238"/>
                    <a:gd name="T6" fmla="*/ 0 w 85"/>
                    <a:gd name="T7" fmla="*/ 238 h 238"/>
                    <a:gd name="T8" fmla="*/ 65 w 85"/>
                    <a:gd name="T9" fmla="*/ 238 h 238"/>
                  </a:gdLst>
                  <a:ahLst/>
                  <a:cxnLst>
                    <a:cxn ang="0">
                      <a:pos x="T0" y="T1"/>
                    </a:cxn>
                    <a:cxn ang="0">
                      <a:pos x="T2" y="T3"/>
                    </a:cxn>
                    <a:cxn ang="0">
                      <a:pos x="T4" y="T5"/>
                    </a:cxn>
                    <a:cxn ang="0">
                      <a:pos x="T6" y="T7"/>
                    </a:cxn>
                    <a:cxn ang="0">
                      <a:pos x="T8" y="T9"/>
                    </a:cxn>
                  </a:cxnLst>
                  <a:rect l="0" t="0" r="r" b="b"/>
                  <a:pathLst>
                    <a:path w="85" h="238">
                      <a:moveTo>
                        <a:pt x="65" y="238"/>
                      </a:moveTo>
                      <a:lnTo>
                        <a:pt x="85" y="0"/>
                      </a:lnTo>
                      <a:lnTo>
                        <a:pt x="0" y="0"/>
                      </a:lnTo>
                      <a:lnTo>
                        <a:pt x="0" y="238"/>
                      </a:lnTo>
                      <a:lnTo>
                        <a:pt x="65" y="238"/>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8" name="Freeform 32"/>
                <p:cNvSpPr>
                  <a:spLocks/>
                </p:cNvSpPr>
                <p:nvPr/>
              </p:nvSpPr>
              <p:spPr bwMode="auto">
                <a:xfrm>
                  <a:off x="3565525" y="3638550"/>
                  <a:ext cx="133350" cy="377825"/>
                </a:xfrm>
                <a:custGeom>
                  <a:avLst/>
                  <a:gdLst>
                    <a:gd name="T0" fmla="*/ 19 w 84"/>
                    <a:gd name="T1" fmla="*/ 238 h 238"/>
                    <a:gd name="T2" fmla="*/ 84 w 84"/>
                    <a:gd name="T3" fmla="*/ 238 h 238"/>
                    <a:gd name="T4" fmla="*/ 84 w 84"/>
                    <a:gd name="T5" fmla="*/ 0 h 238"/>
                    <a:gd name="T6" fmla="*/ 0 w 84"/>
                    <a:gd name="T7" fmla="*/ 0 h 238"/>
                    <a:gd name="T8" fmla="*/ 19 w 84"/>
                    <a:gd name="T9" fmla="*/ 238 h 238"/>
                  </a:gdLst>
                  <a:ahLst/>
                  <a:cxnLst>
                    <a:cxn ang="0">
                      <a:pos x="T0" y="T1"/>
                    </a:cxn>
                    <a:cxn ang="0">
                      <a:pos x="T2" y="T3"/>
                    </a:cxn>
                    <a:cxn ang="0">
                      <a:pos x="T4" y="T5"/>
                    </a:cxn>
                    <a:cxn ang="0">
                      <a:pos x="T6" y="T7"/>
                    </a:cxn>
                    <a:cxn ang="0">
                      <a:pos x="T8" y="T9"/>
                    </a:cxn>
                  </a:cxnLst>
                  <a:rect l="0" t="0" r="r" b="b"/>
                  <a:pathLst>
                    <a:path w="84" h="238">
                      <a:moveTo>
                        <a:pt x="19" y="238"/>
                      </a:moveTo>
                      <a:lnTo>
                        <a:pt x="84" y="238"/>
                      </a:lnTo>
                      <a:lnTo>
                        <a:pt x="84" y="0"/>
                      </a:lnTo>
                      <a:lnTo>
                        <a:pt x="0" y="0"/>
                      </a:lnTo>
                      <a:lnTo>
                        <a:pt x="19" y="238"/>
                      </a:lnTo>
                      <a:close/>
                    </a:path>
                  </a:pathLst>
                </a:custGeom>
                <a:solidFill>
                  <a:schemeClr val="accent5"/>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40" name="Freeform: Shape 339"/>
                <p:cNvSpPr>
                  <a:spLocks/>
                </p:cNvSpPr>
                <p:nvPr/>
              </p:nvSpPr>
              <p:spPr bwMode="auto">
                <a:xfrm>
                  <a:off x="3556000" y="3631143"/>
                  <a:ext cx="283633" cy="12700"/>
                </a:xfrm>
                <a:custGeom>
                  <a:avLst/>
                  <a:gdLst>
                    <a:gd name="connsiteX0" fmla="*/ 6332 w 283633"/>
                    <a:gd name="connsiteY0" fmla="*/ 0 h 12700"/>
                    <a:gd name="connsiteX1" fmla="*/ 140758 w 283633"/>
                    <a:gd name="connsiteY1" fmla="*/ 0 h 12700"/>
                    <a:gd name="connsiteX2" fmla="*/ 142875 w 283633"/>
                    <a:gd name="connsiteY2" fmla="*/ 0 h 12700"/>
                    <a:gd name="connsiteX3" fmla="*/ 157826 w 283633"/>
                    <a:gd name="connsiteY3" fmla="*/ 0 h 12700"/>
                    <a:gd name="connsiteX4" fmla="*/ 277301 w 283633"/>
                    <a:gd name="connsiteY4" fmla="*/ 0 h 12700"/>
                    <a:gd name="connsiteX5" fmla="*/ 283633 w 283633"/>
                    <a:gd name="connsiteY5" fmla="*/ 6350 h 12700"/>
                    <a:gd name="connsiteX6" fmla="*/ 277301 w 283633"/>
                    <a:gd name="connsiteY6" fmla="*/ 12700 h 12700"/>
                    <a:gd name="connsiteX7" fmla="*/ 260233 w 283633"/>
                    <a:gd name="connsiteY7" fmla="*/ 12700 h 12700"/>
                    <a:gd name="connsiteX8" fmla="*/ 142875 w 283633"/>
                    <a:gd name="connsiteY8" fmla="*/ 12700 h 12700"/>
                    <a:gd name="connsiteX9" fmla="*/ 140758 w 283633"/>
                    <a:gd name="connsiteY9" fmla="*/ 12700 h 12700"/>
                    <a:gd name="connsiteX10" fmla="*/ 125807 w 283633"/>
                    <a:gd name="connsiteY10" fmla="*/ 12700 h 12700"/>
                    <a:gd name="connsiteX11" fmla="*/ 6332 w 283633"/>
                    <a:gd name="connsiteY11" fmla="*/ 12700 h 12700"/>
                    <a:gd name="connsiteX12" fmla="*/ 0 w 283633"/>
                    <a:gd name="connsiteY12" fmla="*/ 6350 h 12700"/>
                    <a:gd name="connsiteX13" fmla="*/ 6332 w 283633"/>
                    <a:gd name="connsiteY13" fmla="*/ 0 h 1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633" h="12700">
                      <a:moveTo>
                        <a:pt x="6332" y="0"/>
                      </a:moveTo>
                      <a:lnTo>
                        <a:pt x="140758" y="0"/>
                      </a:lnTo>
                      <a:lnTo>
                        <a:pt x="142875" y="0"/>
                      </a:lnTo>
                      <a:lnTo>
                        <a:pt x="157826" y="0"/>
                      </a:lnTo>
                      <a:cubicBezTo>
                        <a:pt x="174894" y="0"/>
                        <a:pt x="209029" y="0"/>
                        <a:pt x="277301" y="0"/>
                      </a:cubicBezTo>
                      <a:cubicBezTo>
                        <a:pt x="280863" y="0"/>
                        <a:pt x="283633" y="2778"/>
                        <a:pt x="283633" y="6350"/>
                      </a:cubicBezTo>
                      <a:cubicBezTo>
                        <a:pt x="283633" y="9922"/>
                        <a:pt x="280863" y="12700"/>
                        <a:pt x="277301" y="12700"/>
                      </a:cubicBezTo>
                      <a:cubicBezTo>
                        <a:pt x="277301" y="12700"/>
                        <a:pt x="277301" y="12700"/>
                        <a:pt x="260233" y="12700"/>
                      </a:cubicBezTo>
                      <a:lnTo>
                        <a:pt x="142875" y="12700"/>
                      </a:lnTo>
                      <a:lnTo>
                        <a:pt x="140758" y="12700"/>
                      </a:lnTo>
                      <a:lnTo>
                        <a:pt x="125807" y="12700"/>
                      </a:lnTo>
                      <a:cubicBezTo>
                        <a:pt x="108739" y="12700"/>
                        <a:pt x="74604" y="12700"/>
                        <a:pt x="6332" y="12700"/>
                      </a:cubicBezTo>
                      <a:cubicBezTo>
                        <a:pt x="2770" y="12700"/>
                        <a:pt x="0" y="9922"/>
                        <a:pt x="0" y="6350"/>
                      </a:cubicBezTo>
                      <a:cubicBezTo>
                        <a:pt x="0" y="2778"/>
                        <a:pt x="2770" y="0"/>
                        <a:pt x="6332"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344" name="Group 343"/>
              <p:cNvGrpSpPr/>
              <p:nvPr/>
            </p:nvGrpSpPr>
            <p:grpSpPr>
              <a:xfrm>
                <a:off x="3627438" y="3976688"/>
                <a:ext cx="404812" cy="53975"/>
                <a:chOff x="3627438" y="3976688"/>
                <a:chExt cx="404812" cy="53975"/>
              </a:xfrm>
            </p:grpSpPr>
            <p:sp>
              <p:nvSpPr>
                <p:cNvPr id="345" name="Freeform 15"/>
                <p:cNvSpPr>
                  <a:spLocks/>
                </p:cNvSpPr>
                <p:nvPr/>
              </p:nvSpPr>
              <p:spPr bwMode="auto">
                <a:xfrm>
                  <a:off x="3760788" y="3978275"/>
                  <a:ext cx="12700" cy="12700"/>
                </a:xfrm>
                <a:custGeom>
                  <a:avLst/>
                  <a:gdLst>
                    <a:gd name="T0" fmla="*/ 3 w 8"/>
                    <a:gd name="T1" fmla="*/ 8 h 8"/>
                    <a:gd name="T2" fmla="*/ 8 w 8"/>
                    <a:gd name="T3" fmla="*/ 0 h 8"/>
                    <a:gd name="T4" fmla="*/ 0 w 8"/>
                    <a:gd name="T5" fmla="*/ 0 h 8"/>
                    <a:gd name="T6" fmla="*/ 3 w 8"/>
                    <a:gd name="T7" fmla="*/ 8 h 8"/>
                  </a:gdLst>
                  <a:ahLst/>
                  <a:cxnLst>
                    <a:cxn ang="0">
                      <a:pos x="T0" y="T1"/>
                    </a:cxn>
                    <a:cxn ang="0">
                      <a:pos x="T2" y="T3"/>
                    </a:cxn>
                    <a:cxn ang="0">
                      <a:pos x="T4" y="T5"/>
                    </a:cxn>
                    <a:cxn ang="0">
                      <a:pos x="T6" y="T7"/>
                    </a:cxn>
                  </a:cxnLst>
                  <a:rect l="0" t="0" r="r" b="b"/>
                  <a:pathLst>
                    <a:path w="8" h="8">
                      <a:moveTo>
                        <a:pt x="3" y="8"/>
                      </a:moveTo>
                      <a:lnTo>
                        <a:pt x="8" y="0"/>
                      </a:lnTo>
                      <a:lnTo>
                        <a:pt x="0" y="0"/>
                      </a:lnTo>
                      <a:lnTo>
                        <a:pt x="3" y="8"/>
                      </a:lnTo>
                      <a:close/>
                    </a:path>
                  </a:pathLst>
                </a:custGeom>
                <a:solidFill>
                  <a:srgbClr val="3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46" name="Freeform 43"/>
                <p:cNvSpPr>
                  <a:spLocks/>
                </p:cNvSpPr>
                <p:nvPr/>
              </p:nvSpPr>
              <p:spPr bwMode="auto">
                <a:xfrm>
                  <a:off x="3983038" y="3979863"/>
                  <a:ext cx="49212" cy="47625"/>
                </a:xfrm>
                <a:custGeom>
                  <a:avLst/>
                  <a:gdLst>
                    <a:gd name="T0" fmla="*/ 46 w 125"/>
                    <a:gd name="T1" fmla="*/ 124 h 124"/>
                    <a:gd name="T2" fmla="*/ 0 w 125"/>
                    <a:gd name="T3" fmla="*/ 79 h 124"/>
                    <a:gd name="T4" fmla="*/ 0 w 125"/>
                    <a:gd name="T5" fmla="*/ 46 h 124"/>
                    <a:gd name="T6" fmla="*/ 46 w 125"/>
                    <a:gd name="T7" fmla="*/ 0 h 124"/>
                    <a:gd name="T8" fmla="*/ 79 w 125"/>
                    <a:gd name="T9" fmla="*/ 0 h 124"/>
                    <a:gd name="T10" fmla="*/ 125 w 125"/>
                    <a:gd name="T11" fmla="*/ 46 h 124"/>
                    <a:gd name="T12" fmla="*/ 125 w 125"/>
                    <a:gd name="T13" fmla="*/ 79 h 124"/>
                    <a:gd name="T14" fmla="*/ 79 w 125"/>
                    <a:gd name="T15" fmla="*/ 124 h 124"/>
                    <a:gd name="T16" fmla="*/ 46 w 125"/>
                    <a:gd name="T17"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46" y="124"/>
                      </a:moveTo>
                      <a:cubicBezTo>
                        <a:pt x="21" y="124"/>
                        <a:pt x="0" y="104"/>
                        <a:pt x="0" y="79"/>
                      </a:cubicBezTo>
                      <a:cubicBezTo>
                        <a:pt x="0" y="46"/>
                        <a:pt x="0" y="46"/>
                        <a:pt x="0" y="46"/>
                      </a:cubicBezTo>
                      <a:cubicBezTo>
                        <a:pt x="0" y="20"/>
                        <a:pt x="21" y="0"/>
                        <a:pt x="46" y="0"/>
                      </a:cubicBezTo>
                      <a:cubicBezTo>
                        <a:pt x="79" y="0"/>
                        <a:pt x="79" y="0"/>
                        <a:pt x="79" y="0"/>
                      </a:cubicBezTo>
                      <a:cubicBezTo>
                        <a:pt x="104" y="0"/>
                        <a:pt x="125" y="20"/>
                        <a:pt x="125" y="46"/>
                      </a:cubicBezTo>
                      <a:cubicBezTo>
                        <a:pt x="125" y="79"/>
                        <a:pt x="125" y="79"/>
                        <a:pt x="125" y="79"/>
                      </a:cubicBezTo>
                      <a:cubicBezTo>
                        <a:pt x="125" y="104"/>
                        <a:pt x="104" y="124"/>
                        <a:pt x="79" y="124"/>
                      </a:cubicBezTo>
                      <a:lnTo>
                        <a:pt x="46" y="124"/>
                      </a:lnTo>
                      <a:close/>
                    </a:path>
                  </a:pathLst>
                </a:custGeom>
                <a:solidFill>
                  <a:srgbClr val="EBD0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47" name="Freeform 44"/>
                <p:cNvSpPr>
                  <a:spLocks/>
                </p:cNvSpPr>
                <p:nvPr/>
              </p:nvSpPr>
              <p:spPr bwMode="auto">
                <a:xfrm>
                  <a:off x="3627438" y="3997325"/>
                  <a:ext cx="15875" cy="14288"/>
                </a:xfrm>
                <a:custGeom>
                  <a:avLst/>
                  <a:gdLst>
                    <a:gd name="T0" fmla="*/ 0 w 10"/>
                    <a:gd name="T1" fmla="*/ 4 h 9"/>
                    <a:gd name="T2" fmla="*/ 10 w 10"/>
                    <a:gd name="T3" fmla="*/ 9 h 9"/>
                    <a:gd name="T4" fmla="*/ 10 w 10"/>
                    <a:gd name="T5" fmla="*/ 0 h 9"/>
                    <a:gd name="T6" fmla="*/ 0 w 10"/>
                    <a:gd name="T7" fmla="*/ 4 h 9"/>
                  </a:gdLst>
                  <a:ahLst/>
                  <a:cxnLst>
                    <a:cxn ang="0">
                      <a:pos x="T0" y="T1"/>
                    </a:cxn>
                    <a:cxn ang="0">
                      <a:pos x="T2" y="T3"/>
                    </a:cxn>
                    <a:cxn ang="0">
                      <a:pos x="T4" y="T5"/>
                    </a:cxn>
                    <a:cxn ang="0">
                      <a:pos x="T6" y="T7"/>
                    </a:cxn>
                  </a:cxnLst>
                  <a:rect l="0" t="0" r="r" b="b"/>
                  <a:pathLst>
                    <a:path w="10" h="9">
                      <a:moveTo>
                        <a:pt x="0" y="4"/>
                      </a:moveTo>
                      <a:lnTo>
                        <a:pt x="10" y="9"/>
                      </a:lnTo>
                      <a:lnTo>
                        <a:pt x="10" y="0"/>
                      </a:lnTo>
                      <a:lnTo>
                        <a:pt x="0" y="4"/>
                      </a:lnTo>
                      <a:close/>
                    </a:path>
                  </a:pathLst>
                </a:custGeom>
                <a:solidFill>
                  <a:srgbClr val="3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48" name="Freeform 45"/>
                <p:cNvSpPr>
                  <a:spLocks/>
                </p:cNvSpPr>
                <p:nvPr/>
              </p:nvSpPr>
              <p:spPr bwMode="auto">
                <a:xfrm>
                  <a:off x="3643313" y="3978275"/>
                  <a:ext cx="42862" cy="50800"/>
                </a:xfrm>
                <a:custGeom>
                  <a:avLst/>
                  <a:gdLst>
                    <a:gd name="T0" fmla="*/ 27 w 27"/>
                    <a:gd name="T1" fmla="*/ 0 h 32"/>
                    <a:gd name="T2" fmla="*/ 0 w 27"/>
                    <a:gd name="T3" fmla="*/ 12 h 32"/>
                    <a:gd name="T4" fmla="*/ 0 w 27"/>
                    <a:gd name="T5" fmla="*/ 21 h 32"/>
                    <a:gd name="T6" fmla="*/ 27 w 27"/>
                    <a:gd name="T7" fmla="*/ 32 h 32"/>
                    <a:gd name="T8" fmla="*/ 27 w 27"/>
                    <a:gd name="T9" fmla="*/ 0 h 32"/>
                  </a:gdLst>
                  <a:ahLst/>
                  <a:cxnLst>
                    <a:cxn ang="0">
                      <a:pos x="T0" y="T1"/>
                    </a:cxn>
                    <a:cxn ang="0">
                      <a:pos x="T2" y="T3"/>
                    </a:cxn>
                    <a:cxn ang="0">
                      <a:pos x="T4" y="T5"/>
                    </a:cxn>
                    <a:cxn ang="0">
                      <a:pos x="T6" y="T7"/>
                    </a:cxn>
                    <a:cxn ang="0">
                      <a:pos x="T8" y="T9"/>
                    </a:cxn>
                  </a:cxnLst>
                  <a:rect l="0" t="0" r="r" b="b"/>
                  <a:pathLst>
                    <a:path w="27" h="32">
                      <a:moveTo>
                        <a:pt x="27" y="0"/>
                      </a:moveTo>
                      <a:lnTo>
                        <a:pt x="0" y="12"/>
                      </a:lnTo>
                      <a:lnTo>
                        <a:pt x="0" y="21"/>
                      </a:lnTo>
                      <a:lnTo>
                        <a:pt x="27" y="32"/>
                      </a:lnTo>
                      <a:lnTo>
                        <a:pt x="27" y="0"/>
                      </a:lnTo>
                      <a:close/>
                    </a:path>
                  </a:pathLst>
                </a:custGeom>
                <a:solidFill>
                  <a:srgbClr val="EBD0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49" name="Freeform 46"/>
                <p:cNvSpPr>
                  <a:spLocks/>
                </p:cNvSpPr>
                <p:nvPr/>
              </p:nvSpPr>
              <p:spPr bwMode="auto">
                <a:xfrm>
                  <a:off x="3686175" y="4003675"/>
                  <a:ext cx="300037" cy="25400"/>
                </a:xfrm>
                <a:custGeom>
                  <a:avLst/>
                  <a:gdLst>
                    <a:gd name="T0" fmla="*/ 757 w 757"/>
                    <a:gd name="T1" fmla="*/ 0 h 64"/>
                    <a:gd name="T2" fmla="*/ 4 w 757"/>
                    <a:gd name="T3" fmla="*/ 0 h 64"/>
                    <a:gd name="T4" fmla="*/ 33 w 757"/>
                    <a:gd name="T5" fmla="*/ 30 h 64"/>
                    <a:gd name="T6" fmla="*/ 0 w 757"/>
                    <a:gd name="T7" fmla="*/ 62 h 64"/>
                    <a:gd name="T8" fmla="*/ 0 w 757"/>
                    <a:gd name="T9" fmla="*/ 64 h 64"/>
                    <a:gd name="T10" fmla="*/ 757 w 757"/>
                    <a:gd name="T11" fmla="*/ 63 h 64"/>
                    <a:gd name="T12" fmla="*/ 757 w 757"/>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757" h="64">
                      <a:moveTo>
                        <a:pt x="757" y="0"/>
                      </a:moveTo>
                      <a:cubicBezTo>
                        <a:pt x="4" y="0"/>
                        <a:pt x="4" y="0"/>
                        <a:pt x="4" y="0"/>
                      </a:cubicBezTo>
                      <a:cubicBezTo>
                        <a:pt x="19" y="4"/>
                        <a:pt x="33" y="16"/>
                        <a:pt x="33" y="30"/>
                      </a:cubicBezTo>
                      <a:cubicBezTo>
                        <a:pt x="33" y="47"/>
                        <a:pt x="18" y="60"/>
                        <a:pt x="0" y="62"/>
                      </a:cubicBezTo>
                      <a:cubicBezTo>
                        <a:pt x="0" y="64"/>
                        <a:pt x="0" y="64"/>
                        <a:pt x="0" y="64"/>
                      </a:cubicBezTo>
                      <a:cubicBezTo>
                        <a:pt x="757" y="63"/>
                        <a:pt x="757" y="63"/>
                        <a:pt x="757" y="63"/>
                      </a:cubicBezTo>
                      <a:lnTo>
                        <a:pt x="757" y="0"/>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0" name="Freeform 47"/>
                <p:cNvSpPr>
                  <a:spLocks/>
                </p:cNvSpPr>
                <p:nvPr/>
              </p:nvSpPr>
              <p:spPr bwMode="auto">
                <a:xfrm>
                  <a:off x="3686175" y="3978275"/>
                  <a:ext cx="300037" cy="25400"/>
                </a:xfrm>
                <a:custGeom>
                  <a:avLst/>
                  <a:gdLst>
                    <a:gd name="T0" fmla="*/ 757 w 757"/>
                    <a:gd name="T1" fmla="*/ 0 h 65"/>
                    <a:gd name="T2" fmla="*/ 0 w 757"/>
                    <a:gd name="T3" fmla="*/ 0 h 65"/>
                    <a:gd name="T4" fmla="*/ 0 w 757"/>
                    <a:gd name="T5" fmla="*/ 0 h 65"/>
                    <a:gd name="T6" fmla="*/ 35 w 757"/>
                    <a:gd name="T7" fmla="*/ 33 h 65"/>
                    <a:gd name="T8" fmla="*/ 2 w 757"/>
                    <a:gd name="T9" fmla="*/ 64 h 65"/>
                    <a:gd name="T10" fmla="*/ 4 w 757"/>
                    <a:gd name="T11" fmla="*/ 65 h 65"/>
                    <a:gd name="T12" fmla="*/ 757 w 757"/>
                    <a:gd name="T13" fmla="*/ 65 h 65"/>
                    <a:gd name="T14" fmla="*/ 757 w 757"/>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65">
                      <a:moveTo>
                        <a:pt x="757" y="0"/>
                      </a:moveTo>
                      <a:cubicBezTo>
                        <a:pt x="0" y="0"/>
                        <a:pt x="0" y="0"/>
                        <a:pt x="0" y="0"/>
                      </a:cubicBezTo>
                      <a:cubicBezTo>
                        <a:pt x="0" y="0"/>
                        <a:pt x="0" y="0"/>
                        <a:pt x="0" y="0"/>
                      </a:cubicBezTo>
                      <a:cubicBezTo>
                        <a:pt x="19" y="2"/>
                        <a:pt x="35" y="15"/>
                        <a:pt x="35" y="33"/>
                      </a:cubicBezTo>
                      <a:cubicBezTo>
                        <a:pt x="35" y="48"/>
                        <a:pt x="19" y="60"/>
                        <a:pt x="2" y="64"/>
                      </a:cubicBezTo>
                      <a:cubicBezTo>
                        <a:pt x="3" y="64"/>
                        <a:pt x="3" y="65"/>
                        <a:pt x="4" y="65"/>
                      </a:cubicBezTo>
                      <a:cubicBezTo>
                        <a:pt x="757" y="65"/>
                        <a:pt x="757" y="65"/>
                        <a:pt x="757" y="65"/>
                      </a:cubicBezTo>
                      <a:lnTo>
                        <a:pt x="757" y="0"/>
                      </a:lnTo>
                      <a:close/>
                    </a:path>
                  </a:pathLst>
                </a:custGeom>
                <a:solidFill>
                  <a:schemeClr val="accent3"/>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1" name="Freeform 48"/>
                <p:cNvSpPr>
                  <a:spLocks/>
                </p:cNvSpPr>
                <p:nvPr/>
              </p:nvSpPr>
              <p:spPr bwMode="auto">
                <a:xfrm>
                  <a:off x="3686175" y="3978275"/>
                  <a:ext cx="12700" cy="50800"/>
                </a:xfrm>
                <a:custGeom>
                  <a:avLst/>
                  <a:gdLst>
                    <a:gd name="T0" fmla="*/ 34 w 35"/>
                    <a:gd name="T1" fmla="*/ 96 h 129"/>
                    <a:gd name="T2" fmla="*/ 6 w 35"/>
                    <a:gd name="T3" fmla="*/ 65 h 129"/>
                    <a:gd name="T4" fmla="*/ 35 w 35"/>
                    <a:gd name="T5" fmla="*/ 33 h 129"/>
                    <a:gd name="T6" fmla="*/ 0 w 35"/>
                    <a:gd name="T7" fmla="*/ 0 h 129"/>
                    <a:gd name="T8" fmla="*/ 0 w 35"/>
                    <a:gd name="T9" fmla="*/ 64 h 129"/>
                    <a:gd name="T10" fmla="*/ 0 w 35"/>
                    <a:gd name="T11" fmla="*/ 66 h 129"/>
                    <a:gd name="T12" fmla="*/ 0 w 35"/>
                    <a:gd name="T13" fmla="*/ 129 h 129"/>
                    <a:gd name="T14" fmla="*/ 34 w 35"/>
                    <a:gd name="T15" fmla="*/ 96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29">
                      <a:moveTo>
                        <a:pt x="34" y="96"/>
                      </a:moveTo>
                      <a:cubicBezTo>
                        <a:pt x="34" y="81"/>
                        <a:pt x="22" y="69"/>
                        <a:pt x="6" y="65"/>
                      </a:cubicBezTo>
                      <a:cubicBezTo>
                        <a:pt x="23" y="61"/>
                        <a:pt x="35" y="49"/>
                        <a:pt x="35" y="33"/>
                      </a:cubicBezTo>
                      <a:cubicBezTo>
                        <a:pt x="35" y="16"/>
                        <a:pt x="19" y="2"/>
                        <a:pt x="0" y="0"/>
                      </a:cubicBezTo>
                      <a:cubicBezTo>
                        <a:pt x="0" y="64"/>
                        <a:pt x="0" y="64"/>
                        <a:pt x="0" y="64"/>
                      </a:cubicBezTo>
                      <a:cubicBezTo>
                        <a:pt x="0" y="66"/>
                        <a:pt x="0" y="66"/>
                        <a:pt x="0" y="66"/>
                      </a:cubicBezTo>
                      <a:cubicBezTo>
                        <a:pt x="0" y="129"/>
                        <a:pt x="0" y="129"/>
                        <a:pt x="0" y="129"/>
                      </a:cubicBezTo>
                      <a:cubicBezTo>
                        <a:pt x="19" y="127"/>
                        <a:pt x="34" y="113"/>
                        <a:pt x="34" y="96"/>
                      </a:cubicBezTo>
                      <a:close/>
                    </a:path>
                  </a:pathLst>
                </a:custGeom>
                <a:solidFill>
                  <a:srgbClr val="EBD0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2" name="Rectangle 49"/>
                <p:cNvSpPr>
                  <a:spLocks noChangeArrowheads="1"/>
                </p:cNvSpPr>
                <p:nvPr/>
              </p:nvSpPr>
              <p:spPr bwMode="auto">
                <a:xfrm>
                  <a:off x="3986213" y="3978275"/>
                  <a:ext cx="12700" cy="50800"/>
                </a:xfrm>
                <a:prstGeom prst="rect">
                  <a:avLst/>
                </a:prstGeom>
                <a:solidFill>
                  <a:srgbClr val="2383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3" name="Freeform 50"/>
                <p:cNvSpPr>
                  <a:spLocks/>
                </p:cNvSpPr>
                <p:nvPr/>
              </p:nvSpPr>
              <p:spPr bwMode="auto">
                <a:xfrm>
                  <a:off x="3989388" y="3976688"/>
                  <a:ext cx="4762" cy="53975"/>
                </a:xfrm>
                <a:custGeom>
                  <a:avLst/>
                  <a:gdLst>
                    <a:gd name="T0" fmla="*/ 5 w 10"/>
                    <a:gd name="T1" fmla="*/ 134 h 134"/>
                    <a:gd name="T2" fmla="*/ 1 w 10"/>
                    <a:gd name="T3" fmla="*/ 129 h 134"/>
                    <a:gd name="T4" fmla="*/ 0 w 10"/>
                    <a:gd name="T5" fmla="*/ 5 h 134"/>
                    <a:gd name="T6" fmla="*/ 5 w 10"/>
                    <a:gd name="T7" fmla="*/ 0 h 134"/>
                    <a:gd name="T8" fmla="*/ 5 w 10"/>
                    <a:gd name="T9" fmla="*/ 0 h 134"/>
                    <a:gd name="T10" fmla="*/ 10 w 10"/>
                    <a:gd name="T11" fmla="*/ 5 h 134"/>
                    <a:gd name="T12" fmla="*/ 10 w 10"/>
                    <a:gd name="T13" fmla="*/ 129 h 134"/>
                    <a:gd name="T14" fmla="*/ 5 w 10"/>
                    <a:gd name="T15" fmla="*/ 134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34">
                      <a:moveTo>
                        <a:pt x="5" y="134"/>
                      </a:moveTo>
                      <a:cubicBezTo>
                        <a:pt x="3" y="134"/>
                        <a:pt x="1" y="132"/>
                        <a:pt x="1" y="129"/>
                      </a:cubicBezTo>
                      <a:cubicBezTo>
                        <a:pt x="0" y="5"/>
                        <a:pt x="0" y="5"/>
                        <a:pt x="0" y="5"/>
                      </a:cubicBezTo>
                      <a:cubicBezTo>
                        <a:pt x="0" y="2"/>
                        <a:pt x="3" y="0"/>
                        <a:pt x="5" y="0"/>
                      </a:cubicBezTo>
                      <a:cubicBezTo>
                        <a:pt x="5" y="0"/>
                        <a:pt x="5" y="0"/>
                        <a:pt x="5" y="0"/>
                      </a:cubicBezTo>
                      <a:cubicBezTo>
                        <a:pt x="8" y="0"/>
                        <a:pt x="10" y="2"/>
                        <a:pt x="10" y="5"/>
                      </a:cubicBezTo>
                      <a:cubicBezTo>
                        <a:pt x="10" y="129"/>
                        <a:pt x="10" y="129"/>
                        <a:pt x="10" y="129"/>
                      </a:cubicBezTo>
                      <a:cubicBezTo>
                        <a:pt x="10" y="132"/>
                        <a:pt x="8" y="134"/>
                        <a:pt x="5" y="13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54" name="Freeform 51"/>
                <p:cNvSpPr>
                  <a:spLocks/>
                </p:cNvSpPr>
                <p:nvPr/>
              </p:nvSpPr>
              <p:spPr bwMode="auto">
                <a:xfrm>
                  <a:off x="3983038" y="3978275"/>
                  <a:ext cx="4762" cy="52388"/>
                </a:xfrm>
                <a:custGeom>
                  <a:avLst/>
                  <a:gdLst>
                    <a:gd name="T0" fmla="*/ 5 w 10"/>
                    <a:gd name="T1" fmla="*/ 134 h 134"/>
                    <a:gd name="T2" fmla="*/ 0 w 10"/>
                    <a:gd name="T3" fmla="*/ 129 h 134"/>
                    <a:gd name="T4" fmla="*/ 0 w 10"/>
                    <a:gd name="T5" fmla="*/ 5 h 134"/>
                    <a:gd name="T6" fmla="*/ 5 w 10"/>
                    <a:gd name="T7" fmla="*/ 0 h 134"/>
                    <a:gd name="T8" fmla="*/ 5 w 10"/>
                    <a:gd name="T9" fmla="*/ 0 h 134"/>
                    <a:gd name="T10" fmla="*/ 10 w 10"/>
                    <a:gd name="T11" fmla="*/ 5 h 134"/>
                    <a:gd name="T12" fmla="*/ 10 w 10"/>
                    <a:gd name="T13" fmla="*/ 129 h 134"/>
                    <a:gd name="T14" fmla="*/ 5 w 10"/>
                    <a:gd name="T15" fmla="*/ 134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34">
                      <a:moveTo>
                        <a:pt x="5" y="134"/>
                      </a:moveTo>
                      <a:cubicBezTo>
                        <a:pt x="2" y="134"/>
                        <a:pt x="0" y="132"/>
                        <a:pt x="0" y="129"/>
                      </a:cubicBezTo>
                      <a:cubicBezTo>
                        <a:pt x="0" y="5"/>
                        <a:pt x="0" y="5"/>
                        <a:pt x="0" y="5"/>
                      </a:cubicBezTo>
                      <a:cubicBezTo>
                        <a:pt x="0" y="2"/>
                        <a:pt x="2" y="0"/>
                        <a:pt x="5" y="0"/>
                      </a:cubicBezTo>
                      <a:cubicBezTo>
                        <a:pt x="5" y="0"/>
                        <a:pt x="5" y="0"/>
                        <a:pt x="5" y="0"/>
                      </a:cubicBezTo>
                      <a:cubicBezTo>
                        <a:pt x="8" y="0"/>
                        <a:pt x="10" y="2"/>
                        <a:pt x="10" y="5"/>
                      </a:cubicBezTo>
                      <a:cubicBezTo>
                        <a:pt x="10" y="129"/>
                        <a:pt x="10" y="129"/>
                        <a:pt x="10" y="129"/>
                      </a:cubicBezTo>
                      <a:cubicBezTo>
                        <a:pt x="10" y="132"/>
                        <a:pt x="8" y="134"/>
                        <a:pt x="5" y="13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nvGrpSpPr>
            <p:cNvPr id="376" name="Group 375"/>
            <p:cNvGrpSpPr/>
            <p:nvPr/>
          </p:nvGrpSpPr>
          <p:grpSpPr>
            <a:xfrm>
              <a:off x="3917155" y="3474723"/>
              <a:ext cx="523875" cy="635635"/>
              <a:chOff x="3556000" y="3452813"/>
              <a:chExt cx="476250" cy="577850"/>
            </a:xfrm>
          </p:grpSpPr>
          <p:grpSp>
            <p:nvGrpSpPr>
              <p:cNvPr id="377" name="Group 376"/>
              <p:cNvGrpSpPr/>
              <p:nvPr/>
            </p:nvGrpSpPr>
            <p:grpSpPr>
              <a:xfrm>
                <a:off x="3556000" y="3452813"/>
                <a:ext cx="283633" cy="576261"/>
                <a:chOff x="3556000" y="3452813"/>
                <a:chExt cx="283633" cy="576261"/>
              </a:xfrm>
            </p:grpSpPr>
            <p:sp>
              <p:nvSpPr>
                <p:cNvPr id="389" name="Freeform: Shape 388"/>
                <p:cNvSpPr>
                  <a:spLocks/>
                </p:cNvSpPr>
                <p:nvPr/>
              </p:nvSpPr>
              <p:spPr bwMode="auto">
                <a:xfrm>
                  <a:off x="3591268" y="4016374"/>
                  <a:ext cx="213097" cy="12700"/>
                </a:xfrm>
                <a:custGeom>
                  <a:avLst/>
                  <a:gdLst>
                    <a:gd name="connsiteX0" fmla="*/ 6332 w 283633"/>
                    <a:gd name="connsiteY0" fmla="*/ 0 h 12700"/>
                    <a:gd name="connsiteX1" fmla="*/ 140758 w 283633"/>
                    <a:gd name="connsiteY1" fmla="*/ 0 h 12700"/>
                    <a:gd name="connsiteX2" fmla="*/ 142875 w 283633"/>
                    <a:gd name="connsiteY2" fmla="*/ 0 h 12700"/>
                    <a:gd name="connsiteX3" fmla="*/ 157826 w 283633"/>
                    <a:gd name="connsiteY3" fmla="*/ 0 h 12700"/>
                    <a:gd name="connsiteX4" fmla="*/ 277301 w 283633"/>
                    <a:gd name="connsiteY4" fmla="*/ 0 h 12700"/>
                    <a:gd name="connsiteX5" fmla="*/ 283633 w 283633"/>
                    <a:gd name="connsiteY5" fmla="*/ 6350 h 12700"/>
                    <a:gd name="connsiteX6" fmla="*/ 277301 w 283633"/>
                    <a:gd name="connsiteY6" fmla="*/ 12700 h 12700"/>
                    <a:gd name="connsiteX7" fmla="*/ 260233 w 283633"/>
                    <a:gd name="connsiteY7" fmla="*/ 12700 h 12700"/>
                    <a:gd name="connsiteX8" fmla="*/ 142875 w 283633"/>
                    <a:gd name="connsiteY8" fmla="*/ 12700 h 12700"/>
                    <a:gd name="connsiteX9" fmla="*/ 140758 w 283633"/>
                    <a:gd name="connsiteY9" fmla="*/ 12700 h 12700"/>
                    <a:gd name="connsiteX10" fmla="*/ 125807 w 283633"/>
                    <a:gd name="connsiteY10" fmla="*/ 12700 h 12700"/>
                    <a:gd name="connsiteX11" fmla="*/ 6332 w 283633"/>
                    <a:gd name="connsiteY11" fmla="*/ 12700 h 12700"/>
                    <a:gd name="connsiteX12" fmla="*/ 0 w 283633"/>
                    <a:gd name="connsiteY12" fmla="*/ 6350 h 12700"/>
                    <a:gd name="connsiteX13" fmla="*/ 6332 w 283633"/>
                    <a:gd name="connsiteY13" fmla="*/ 0 h 1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633" h="12700">
                      <a:moveTo>
                        <a:pt x="6332" y="0"/>
                      </a:moveTo>
                      <a:lnTo>
                        <a:pt x="140758" y="0"/>
                      </a:lnTo>
                      <a:lnTo>
                        <a:pt x="142875" y="0"/>
                      </a:lnTo>
                      <a:lnTo>
                        <a:pt x="157826" y="0"/>
                      </a:lnTo>
                      <a:cubicBezTo>
                        <a:pt x="174894" y="0"/>
                        <a:pt x="209029" y="0"/>
                        <a:pt x="277301" y="0"/>
                      </a:cubicBezTo>
                      <a:cubicBezTo>
                        <a:pt x="280863" y="0"/>
                        <a:pt x="283633" y="2778"/>
                        <a:pt x="283633" y="6350"/>
                      </a:cubicBezTo>
                      <a:cubicBezTo>
                        <a:pt x="283633" y="9922"/>
                        <a:pt x="280863" y="12700"/>
                        <a:pt x="277301" y="12700"/>
                      </a:cubicBezTo>
                      <a:cubicBezTo>
                        <a:pt x="277301" y="12700"/>
                        <a:pt x="277301" y="12700"/>
                        <a:pt x="260233" y="12700"/>
                      </a:cubicBezTo>
                      <a:lnTo>
                        <a:pt x="142875" y="12700"/>
                      </a:lnTo>
                      <a:lnTo>
                        <a:pt x="140758" y="12700"/>
                      </a:lnTo>
                      <a:lnTo>
                        <a:pt x="125807" y="12700"/>
                      </a:lnTo>
                      <a:cubicBezTo>
                        <a:pt x="108739" y="12700"/>
                        <a:pt x="74604" y="12700"/>
                        <a:pt x="6332" y="12700"/>
                      </a:cubicBezTo>
                      <a:cubicBezTo>
                        <a:pt x="2770" y="12700"/>
                        <a:pt x="0" y="9922"/>
                        <a:pt x="0" y="6350"/>
                      </a:cubicBezTo>
                      <a:cubicBezTo>
                        <a:pt x="0" y="2778"/>
                        <a:pt x="2770" y="0"/>
                        <a:pt x="6332"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90" name="Freeform 5"/>
                <p:cNvSpPr>
                  <a:spLocks/>
                </p:cNvSpPr>
                <p:nvPr/>
              </p:nvSpPr>
              <p:spPr bwMode="auto">
                <a:xfrm>
                  <a:off x="3592513" y="3452813"/>
                  <a:ext cx="42862" cy="44450"/>
                </a:xfrm>
                <a:custGeom>
                  <a:avLst/>
                  <a:gdLst>
                    <a:gd name="T0" fmla="*/ 108 w 110"/>
                    <a:gd name="T1" fmla="*/ 63 h 110"/>
                    <a:gd name="T2" fmla="*/ 75 w 110"/>
                    <a:gd name="T3" fmla="*/ 105 h 110"/>
                    <a:gd name="T4" fmla="*/ 47 w 110"/>
                    <a:gd name="T5" fmla="*/ 107 h 110"/>
                    <a:gd name="T6" fmla="*/ 6 w 110"/>
                    <a:gd name="T7" fmla="*/ 74 h 110"/>
                    <a:gd name="T8" fmla="*/ 3 w 110"/>
                    <a:gd name="T9" fmla="*/ 47 h 110"/>
                    <a:gd name="T10" fmla="*/ 36 w 110"/>
                    <a:gd name="T11" fmla="*/ 5 h 110"/>
                    <a:gd name="T12" fmla="*/ 64 w 110"/>
                    <a:gd name="T13" fmla="*/ 2 h 110"/>
                    <a:gd name="T14" fmla="*/ 105 w 110"/>
                    <a:gd name="T15" fmla="*/ 36 h 110"/>
                    <a:gd name="T16" fmla="*/ 108 w 110"/>
                    <a:gd name="T1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0">
                      <a:moveTo>
                        <a:pt x="108" y="63"/>
                      </a:moveTo>
                      <a:cubicBezTo>
                        <a:pt x="110" y="84"/>
                        <a:pt x="95" y="102"/>
                        <a:pt x="75" y="105"/>
                      </a:cubicBezTo>
                      <a:cubicBezTo>
                        <a:pt x="47" y="107"/>
                        <a:pt x="47" y="107"/>
                        <a:pt x="47" y="107"/>
                      </a:cubicBezTo>
                      <a:cubicBezTo>
                        <a:pt x="26" y="110"/>
                        <a:pt x="8" y="95"/>
                        <a:pt x="6" y="74"/>
                      </a:cubicBezTo>
                      <a:cubicBezTo>
                        <a:pt x="3" y="47"/>
                        <a:pt x="3" y="47"/>
                        <a:pt x="3" y="47"/>
                      </a:cubicBezTo>
                      <a:cubicBezTo>
                        <a:pt x="0" y="26"/>
                        <a:pt x="15" y="7"/>
                        <a:pt x="36" y="5"/>
                      </a:cubicBezTo>
                      <a:cubicBezTo>
                        <a:pt x="64" y="2"/>
                        <a:pt x="64" y="2"/>
                        <a:pt x="64" y="2"/>
                      </a:cubicBezTo>
                      <a:cubicBezTo>
                        <a:pt x="84" y="0"/>
                        <a:pt x="103" y="15"/>
                        <a:pt x="105" y="36"/>
                      </a:cubicBezTo>
                      <a:lnTo>
                        <a:pt x="108" y="63"/>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91" name="Freeform 8"/>
                <p:cNvSpPr>
                  <a:spLocks/>
                </p:cNvSpPr>
                <p:nvPr/>
              </p:nvSpPr>
              <p:spPr bwMode="auto">
                <a:xfrm>
                  <a:off x="3616325" y="3490913"/>
                  <a:ext cx="65087" cy="403225"/>
                </a:xfrm>
                <a:custGeom>
                  <a:avLst/>
                  <a:gdLst>
                    <a:gd name="T0" fmla="*/ 0 w 163"/>
                    <a:gd name="T1" fmla="*/ 6 h 1024"/>
                    <a:gd name="T2" fmla="*/ 110 w 163"/>
                    <a:gd name="T3" fmla="*/ 1024 h 1024"/>
                    <a:gd name="T4" fmla="*/ 132 w 163"/>
                    <a:gd name="T5" fmla="*/ 997 h 1024"/>
                    <a:gd name="T6" fmla="*/ 162 w 163"/>
                    <a:gd name="T7" fmla="*/ 1022 h 1024"/>
                    <a:gd name="T8" fmla="*/ 163 w 163"/>
                    <a:gd name="T9" fmla="*/ 1022 h 1024"/>
                    <a:gd name="T10" fmla="*/ 52 w 163"/>
                    <a:gd name="T11" fmla="*/ 0 h 1024"/>
                    <a:gd name="T12" fmla="*/ 0 w 163"/>
                    <a:gd name="T13" fmla="*/ 6 h 1024"/>
                  </a:gdLst>
                  <a:ahLst/>
                  <a:cxnLst>
                    <a:cxn ang="0">
                      <a:pos x="T0" y="T1"/>
                    </a:cxn>
                    <a:cxn ang="0">
                      <a:pos x="T2" y="T3"/>
                    </a:cxn>
                    <a:cxn ang="0">
                      <a:pos x="T4" y="T5"/>
                    </a:cxn>
                    <a:cxn ang="0">
                      <a:pos x="T6" y="T7"/>
                    </a:cxn>
                    <a:cxn ang="0">
                      <a:pos x="T8" y="T9"/>
                    </a:cxn>
                    <a:cxn ang="0">
                      <a:pos x="T10" y="T11"/>
                    </a:cxn>
                    <a:cxn ang="0">
                      <a:pos x="T12" y="T13"/>
                    </a:cxn>
                  </a:cxnLst>
                  <a:rect l="0" t="0" r="r" b="b"/>
                  <a:pathLst>
                    <a:path w="163" h="1024">
                      <a:moveTo>
                        <a:pt x="0" y="6"/>
                      </a:moveTo>
                      <a:cubicBezTo>
                        <a:pt x="110" y="1024"/>
                        <a:pt x="110" y="1024"/>
                        <a:pt x="110" y="1024"/>
                      </a:cubicBezTo>
                      <a:cubicBezTo>
                        <a:pt x="112" y="1011"/>
                        <a:pt x="120" y="998"/>
                        <a:pt x="132" y="997"/>
                      </a:cubicBezTo>
                      <a:cubicBezTo>
                        <a:pt x="146" y="995"/>
                        <a:pt x="158" y="1006"/>
                        <a:pt x="162" y="1022"/>
                      </a:cubicBezTo>
                      <a:cubicBezTo>
                        <a:pt x="163" y="1022"/>
                        <a:pt x="163" y="1022"/>
                        <a:pt x="163" y="1022"/>
                      </a:cubicBezTo>
                      <a:cubicBezTo>
                        <a:pt x="52" y="0"/>
                        <a:pt x="52" y="0"/>
                        <a:pt x="52" y="0"/>
                      </a:cubicBezTo>
                      <a:lnTo>
                        <a:pt x="0" y="6"/>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92" name="Freeform 9"/>
                <p:cNvSpPr>
                  <a:spLocks/>
                </p:cNvSpPr>
                <p:nvPr/>
              </p:nvSpPr>
              <p:spPr bwMode="auto">
                <a:xfrm>
                  <a:off x="3595688" y="3492500"/>
                  <a:ext cx="65087" cy="406400"/>
                </a:xfrm>
                <a:custGeom>
                  <a:avLst/>
                  <a:gdLst>
                    <a:gd name="T0" fmla="*/ 0 w 164"/>
                    <a:gd name="T1" fmla="*/ 5 h 1027"/>
                    <a:gd name="T2" fmla="*/ 110 w 164"/>
                    <a:gd name="T3" fmla="*/ 1027 h 1027"/>
                    <a:gd name="T4" fmla="*/ 111 w 164"/>
                    <a:gd name="T5" fmla="*/ 1027 h 1027"/>
                    <a:gd name="T6" fmla="*/ 134 w 164"/>
                    <a:gd name="T7" fmla="*/ 995 h 1027"/>
                    <a:gd name="T8" fmla="*/ 163 w 164"/>
                    <a:gd name="T9" fmla="*/ 1019 h 1027"/>
                    <a:gd name="T10" fmla="*/ 164 w 164"/>
                    <a:gd name="T11" fmla="*/ 1018 h 1027"/>
                    <a:gd name="T12" fmla="*/ 54 w 164"/>
                    <a:gd name="T13" fmla="*/ 0 h 1027"/>
                    <a:gd name="T14" fmla="*/ 0 w 164"/>
                    <a:gd name="T15" fmla="*/ 5 h 10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4" h="1027">
                      <a:moveTo>
                        <a:pt x="0" y="5"/>
                      </a:moveTo>
                      <a:cubicBezTo>
                        <a:pt x="110" y="1027"/>
                        <a:pt x="110" y="1027"/>
                        <a:pt x="110" y="1027"/>
                      </a:cubicBezTo>
                      <a:cubicBezTo>
                        <a:pt x="111" y="1027"/>
                        <a:pt x="111" y="1027"/>
                        <a:pt x="111" y="1027"/>
                      </a:cubicBezTo>
                      <a:cubicBezTo>
                        <a:pt x="110" y="1011"/>
                        <a:pt x="120" y="997"/>
                        <a:pt x="134" y="995"/>
                      </a:cubicBezTo>
                      <a:cubicBezTo>
                        <a:pt x="147" y="994"/>
                        <a:pt x="159" y="1006"/>
                        <a:pt x="163" y="1019"/>
                      </a:cubicBezTo>
                      <a:cubicBezTo>
                        <a:pt x="163" y="1018"/>
                        <a:pt x="164" y="1018"/>
                        <a:pt x="164" y="1018"/>
                      </a:cubicBezTo>
                      <a:cubicBezTo>
                        <a:pt x="54" y="0"/>
                        <a:pt x="54" y="0"/>
                        <a:pt x="54" y="0"/>
                      </a:cubicBezTo>
                      <a:lnTo>
                        <a:pt x="0" y="5"/>
                      </a:lnTo>
                      <a:close/>
                    </a:path>
                  </a:pathLst>
                </a:custGeom>
                <a:solidFill>
                  <a:schemeClr val="accent4"/>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93" name="Freeform 11"/>
                <p:cNvSpPr>
                  <a:spLocks/>
                </p:cNvSpPr>
                <p:nvPr/>
              </p:nvSpPr>
              <p:spPr bwMode="auto">
                <a:xfrm>
                  <a:off x="3594100" y="3479800"/>
                  <a:ext cx="42862" cy="15875"/>
                </a:xfrm>
                <a:custGeom>
                  <a:avLst/>
                  <a:gdLst>
                    <a:gd name="T0" fmla="*/ 26 w 27"/>
                    <a:gd name="T1" fmla="*/ 0 h 10"/>
                    <a:gd name="T2" fmla="*/ 0 w 27"/>
                    <a:gd name="T3" fmla="*/ 3 h 10"/>
                    <a:gd name="T4" fmla="*/ 1 w 27"/>
                    <a:gd name="T5" fmla="*/ 10 h 10"/>
                    <a:gd name="T6" fmla="*/ 27 w 27"/>
                    <a:gd name="T7" fmla="*/ 7 h 10"/>
                    <a:gd name="T8" fmla="*/ 26 w 27"/>
                    <a:gd name="T9" fmla="*/ 0 h 10"/>
                  </a:gdLst>
                  <a:ahLst/>
                  <a:cxnLst>
                    <a:cxn ang="0">
                      <a:pos x="T0" y="T1"/>
                    </a:cxn>
                    <a:cxn ang="0">
                      <a:pos x="T2" y="T3"/>
                    </a:cxn>
                    <a:cxn ang="0">
                      <a:pos x="T4" y="T5"/>
                    </a:cxn>
                    <a:cxn ang="0">
                      <a:pos x="T6" y="T7"/>
                    </a:cxn>
                    <a:cxn ang="0">
                      <a:pos x="T8" y="T9"/>
                    </a:cxn>
                  </a:cxnLst>
                  <a:rect l="0" t="0" r="r" b="b"/>
                  <a:pathLst>
                    <a:path w="27" h="10">
                      <a:moveTo>
                        <a:pt x="26" y="0"/>
                      </a:moveTo>
                      <a:lnTo>
                        <a:pt x="0" y="3"/>
                      </a:lnTo>
                      <a:lnTo>
                        <a:pt x="1" y="10"/>
                      </a:lnTo>
                      <a:lnTo>
                        <a:pt x="27" y="7"/>
                      </a:lnTo>
                      <a:lnTo>
                        <a:pt x="26" y="0"/>
                      </a:lnTo>
                      <a:close/>
                    </a:path>
                  </a:pathLst>
                </a:custGeom>
                <a:solidFill>
                  <a:srgbClr val="238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94" name="Freeform 12"/>
                <p:cNvSpPr>
                  <a:spLocks/>
                </p:cNvSpPr>
                <p:nvPr/>
              </p:nvSpPr>
              <p:spPr bwMode="auto">
                <a:xfrm>
                  <a:off x="3594100" y="3482975"/>
                  <a:ext cx="42862" cy="7938"/>
                </a:xfrm>
                <a:custGeom>
                  <a:avLst/>
                  <a:gdLst>
                    <a:gd name="T0" fmla="*/ 111 w 111"/>
                    <a:gd name="T1" fmla="*/ 4 h 20"/>
                    <a:gd name="T2" fmla="*/ 107 w 111"/>
                    <a:gd name="T3" fmla="*/ 8 h 20"/>
                    <a:gd name="T4" fmla="*/ 5 w 111"/>
                    <a:gd name="T5" fmla="*/ 20 h 20"/>
                    <a:gd name="T6" fmla="*/ 1 w 111"/>
                    <a:gd name="T7" fmla="*/ 16 h 20"/>
                    <a:gd name="T8" fmla="*/ 1 w 111"/>
                    <a:gd name="T9" fmla="*/ 16 h 20"/>
                    <a:gd name="T10" fmla="*/ 4 w 111"/>
                    <a:gd name="T11" fmla="*/ 12 h 20"/>
                    <a:gd name="T12" fmla="*/ 107 w 111"/>
                    <a:gd name="T13" fmla="*/ 1 h 20"/>
                    <a:gd name="T14" fmla="*/ 111 w 111"/>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20">
                      <a:moveTo>
                        <a:pt x="111" y="4"/>
                      </a:moveTo>
                      <a:cubicBezTo>
                        <a:pt x="111" y="6"/>
                        <a:pt x="110" y="8"/>
                        <a:pt x="107" y="8"/>
                      </a:cubicBezTo>
                      <a:cubicBezTo>
                        <a:pt x="5" y="20"/>
                        <a:pt x="5" y="20"/>
                        <a:pt x="5" y="20"/>
                      </a:cubicBezTo>
                      <a:cubicBezTo>
                        <a:pt x="3" y="20"/>
                        <a:pt x="1" y="18"/>
                        <a:pt x="1" y="16"/>
                      </a:cubicBezTo>
                      <a:cubicBezTo>
                        <a:pt x="1" y="16"/>
                        <a:pt x="1" y="16"/>
                        <a:pt x="1" y="16"/>
                      </a:cubicBezTo>
                      <a:cubicBezTo>
                        <a:pt x="0" y="14"/>
                        <a:pt x="2" y="12"/>
                        <a:pt x="4" y="12"/>
                      </a:cubicBezTo>
                      <a:cubicBezTo>
                        <a:pt x="107" y="1"/>
                        <a:pt x="107" y="1"/>
                        <a:pt x="107" y="1"/>
                      </a:cubicBezTo>
                      <a:cubicBezTo>
                        <a:pt x="109" y="0"/>
                        <a:pt x="111" y="2"/>
                        <a:pt x="111" y="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96" name="Freeform 13"/>
                <p:cNvSpPr>
                  <a:spLocks/>
                </p:cNvSpPr>
                <p:nvPr/>
              </p:nvSpPr>
              <p:spPr bwMode="auto">
                <a:xfrm>
                  <a:off x="3594100" y="3489325"/>
                  <a:ext cx="44450" cy="7938"/>
                </a:xfrm>
                <a:custGeom>
                  <a:avLst/>
                  <a:gdLst>
                    <a:gd name="T0" fmla="*/ 111 w 111"/>
                    <a:gd name="T1" fmla="*/ 3 h 19"/>
                    <a:gd name="T2" fmla="*/ 107 w 111"/>
                    <a:gd name="T3" fmla="*/ 8 h 19"/>
                    <a:gd name="T4" fmla="*/ 5 w 111"/>
                    <a:gd name="T5" fmla="*/ 19 h 19"/>
                    <a:gd name="T6" fmla="*/ 1 w 111"/>
                    <a:gd name="T7" fmla="*/ 15 h 19"/>
                    <a:gd name="T8" fmla="*/ 1 w 111"/>
                    <a:gd name="T9" fmla="*/ 15 h 19"/>
                    <a:gd name="T10" fmla="*/ 4 w 111"/>
                    <a:gd name="T11" fmla="*/ 11 h 19"/>
                    <a:gd name="T12" fmla="*/ 107 w 111"/>
                    <a:gd name="T13" fmla="*/ 0 h 19"/>
                    <a:gd name="T14" fmla="*/ 111 w 111"/>
                    <a:gd name="T15" fmla="*/ 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9">
                      <a:moveTo>
                        <a:pt x="111" y="3"/>
                      </a:moveTo>
                      <a:cubicBezTo>
                        <a:pt x="111" y="6"/>
                        <a:pt x="110" y="8"/>
                        <a:pt x="107" y="8"/>
                      </a:cubicBezTo>
                      <a:cubicBezTo>
                        <a:pt x="5" y="19"/>
                        <a:pt x="5" y="19"/>
                        <a:pt x="5" y="19"/>
                      </a:cubicBezTo>
                      <a:cubicBezTo>
                        <a:pt x="3" y="19"/>
                        <a:pt x="1" y="18"/>
                        <a:pt x="1" y="15"/>
                      </a:cubicBezTo>
                      <a:cubicBezTo>
                        <a:pt x="1" y="15"/>
                        <a:pt x="1" y="15"/>
                        <a:pt x="1" y="15"/>
                      </a:cubicBezTo>
                      <a:cubicBezTo>
                        <a:pt x="0" y="13"/>
                        <a:pt x="2" y="11"/>
                        <a:pt x="4" y="11"/>
                      </a:cubicBezTo>
                      <a:cubicBezTo>
                        <a:pt x="107" y="0"/>
                        <a:pt x="107" y="0"/>
                        <a:pt x="107" y="0"/>
                      </a:cubicBezTo>
                      <a:cubicBezTo>
                        <a:pt x="109" y="0"/>
                        <a:pt x="111" y="1"/>
                        <a:pt x="111" y="3"/>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97" name="Freeform 22"/>
                <p:cNvSpPr>
                  <a:spLocks/>
                </p:cNvSpPr>
                <p:nvPr/>
              </p:nvSpPr>
              <p:spPr bwMode="auto">
                <a:xfrm>
                  <a:off x="3662363" y="3475038"/>
                  <a:ext cx="41275" cy="41275"/>
                </a:xfrm>
                <a:custGeom>
                  <a:avLst/>
                  <a:gdLst>
                    <a:gd name="T0" fmla="*/ 103 w 103"/>
                    <a:gd name="T1" fmla="*/ 65 h 103"/>
                    <a:gd name="T2" fmla="*/ 65 w 103"/>
                    <a:gd name="T3" fmla="*/ 103 h 103"/>
                    <a:gd name="T4" fmla="*/ 38 w 103"/>
                    <a:gd name="T5" fmla="*/ 103 h 103"/>
                    <a:gd name="T6" fmla="*/ 0 w 103"/>
                    <a:gd name="T7" fmla="*/ 65 h 103"/>
                    <a:gd name="T8" fmla="*/ 0 w 103"/>
                    <a:gd name="T9" fmla="*/ 37 h 103"/>
                    <a:gd name="T10" fmla="*/ 38 w 103"/>
                    <a:gd name="T11" fmla="*/ 0 h 103"/>
                    <a:gd name="T12" fmla="*/ 65 w 103"/>
                    <a:gd name="T13" fmla="*/ 0 h 103"/>
                    <a:gd name="T14" fmla="*/ 103 w 103"/>
                    <a:gd name="T15" fmla="*/ 37 h 103"/>
                    <a:gd name="T16" fmla="*/ 103 w 103"/>
                    <a:gd name="T17" fmla="*/ 6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103">
                      <a:moveTo>
                        <a:pt x="103" y="65"/>
                      </a:moveTo>
                      <a:cubicBezTo>
                        <a:pt x="103" y="86"/>
                        <a:pt x="86" y="103"/>
                        <a:pt x="65" y="103"/>
                      </a:cubicBezTo>
                      <a:cubicBezTo>
                        <a:pt x="38" y="103"/>
                        <a:pt x="38" y="103"/>
                        <a:pt x="38" y="103"/>
                      </a:cubicBezTo>
                      <a:cubicBezTo>
                        <a:pt x="17" y="103"/>
                        <a:pt x="0" y="86"/>
                        <a:pt x="0" y="65"/>
                      </a:cubicBezTo>
                      <a:cubicBezTo>
                        <a:pt x="0" y="37"/>
                        <a:pt x="0" y="37"/>
                        <a:pt x="0" y="37"/>
                      </a:cubicBezTo>
                      <a:cubicBezTo>
                        <a:pt x="0" y="16"/>
                        <a:pt x="17" y="0"/>
                        <a:pt x="38" y="0"/>
                      </a:cubicBezTo>
                      <a:cubicBezTo>
                        <a:pt x="65" y="0"/>
                        <a:pt x="65" y="0"/>
                        <a:pt x="65" y="0"/>
                      </a:cubicBezTo>
                      <a:cubicBezTo>
                        <a:pt x="86" y="0"/>
                        <a:pt x="103" y="16"/>
                        <a:pt x="103" y="37"/>
                      </a:cubicBezTo>
                      <a:lnTo>
                        <a:pt x="103" y="65"/>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98" name="Freeform 25"/>
                <p:cNvSpPr>
                  <a:spLocks/>
                </p:cNvSpPr>
                <p:nvPr/>
              </p:nvSpPr>
              <p:spPr bwMode="auto">
                <a:xfrm>
                  <a:off x="3683000" y="3513138"/>
                  <a:ext cx="22225" cy="404813"/>
                </a:xfrm>
                <a:custGeom>
                  <a:avLst/>
                  <a:gdLst>
                    <a:gd name="T0" fmla="*/ 0 w 53"/>
                    <a:gd name="T1" fmla="*/ 0 h 1028"/>
                    <a:gd name="T2" fmla="*/ 0 w 53"/>
                    <a:gd name="T3" fmla="*/ 1024 h 1028"/>
                    <a:gd name="T4" fmla="*/ 25 w 53"/>
                    <a:gd name="T5" fmla="*/ 1000 h 1028"/>
                    <a:gd name="T6" fmla="*/ 52 w 53"/>
                    <a:gd name="T7" fmla="*/ 1028 h 1028"/>
                    <a:gd name="T8" fmla="*/ 53 w 53"/>
                    <a:gd name="T9" fmla="*/ 1028 h 1028"/>
                    <a:gd name="T10" fmla="*/ 53 w 53"/>
                    <a:gd name="T11" fmla="*/ 0 h 1028"/>
                    <a:gd name="T12" fmla="*/ 0 w 53"/>
                    <a:gd name="T13" fmla="*/ 0 h 1028"/>
                  </a:gdLst>
                  <a:ahLst/>
                  <a:cxnLst>
                    <a:cxn ang="0">
                      <a:pos x="T0" y="T1"/>
                    </a:cxn>
                    <a:cxn ang="0">
                      <a:pos x="T2" y="T3"/>
                    </a:cxn>
                    <a:cxn ang="0">
                      <a:pos x="T4" y="T5"/>
                    </a:cxn>
                    <a:cxn ang="0">
                      <a:pos x="T6" y="T7"/>
                    </a:cxn>
                    <a:cxn ang="0">
                      <a:pos x="T8" y="T9"/>
                    </a:cxn>
                    <a:cxn ang="0">
                      <a:pos x="T10" y="T11"/>
                    </a:cxn>
                    <a:cxn ang="0">
                      <a:pos x="T12" y="T13"/>
                    </a:cxn>
                  </a:cxnLst>
                  <a:rect l="0" t="0" r="r" b="b"/>
                  <a:pathLst>
                    <a:path w="53" h="1028">
                      <a:moveTo>
                        <a:pt x="0" y="0"/>
                      </a:moveTo>
                      <a:cubicBezTo>
                        <a:pt x="0" y="1024"/>
                        <a:pt x="0" y="1024"/>
                        <a:pt x="0" y="1024"/>
                      </a:cubicBezTo>
                      <a:cubicBezTo>
                        <a:pt x="4" y="1012"/>
                        <a:pt x="13" y="1000"/>
                        <a:pt x="25" y="1000"/>
                      </a:cubicBezTo>
                      <a:cubicBezTo>
                        <a:pt x="39" y="1000"/>
                        <a:pt x="50" y="1012"/>
                        <a:pt x="52" y="1028"/>
                      </a:cubicBezTo>
                      <a:cubicBezTo>
                        <a:pt x="53" y="1028"/>
                        <a:pt x="53" y="1028"/>
                        <a:pt x="53" y="1028"/>
                      </a:cubicBezTo>
                      <a:cubicBezTo>
                        <a:pt x="53" y="0"/>
                        <a:pt x="53" y="0"/>
                        <a:pt x="53" y="0"/>
                      </a:cubicBezTo>
                      <a:lnTo>
                        <a:pt x="0" y="0"/>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99" name="Freeform 26"/>
                <p:cNvSpPr>
                  <a:spLocks/>
                </p:cNvSpPr>
                <p:nvPr/>
              </p:nvSpPr>
              <p:spPr bwMode="auto">
                <a:xfrm>
                  <a:off x="3662363" y="3513138"/>
                  <a:ext cx="20637" cy="404813"/>
                </a:xfrm>
                <a:custGeom>
                  <a:avLst/>
                  <a:gdLst>
                    <a:gd name="T0" fmla="*/ 0 w 54"/>
                    <a:gd name="T1" fmla="*/ 0 h 1028"/>
                    <a:gd name="T2" fmla="*/ 0 w 54"/>
                    <a:gd name="T3" fmla="*/ 1028 h 1028"/>
                    <a:gd name="T4" fmla="*/ 0 w 54"/>
                    <a:gd name="T5" fmla="*/ 1028 h 1028"/>
                    <a:gd name="T6" fmla="*/ 27 w 54"/>
                    <a:gd name="T7" fmla="*/ 999 h 1028"/>
                    <a:gd name="T8" fmla="*/ 53 w 54"/>
                    <a:gd name="T9" fmla="*/ 1025 h 1028"/>
                    <a:gd name="T10" fmla="*/ 54 w 54"/>
                    <a:gd name="T11" fmla="*/ 1024 h 1028"/>
                    <a:gd name="T12" fmla="*/ 54 w 54"/>
                    <a:gd name="T13" fmla="*/ 0 h 1028"/>
                    <a:gd name="T14" fmla="*/ 0 w 54"/>
                    <a:gd name="T15" fmla="*/ 0 h 10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28">
                      <a:moveTo>
                        <a:pt x="0" y="0"/>
                      </a:moveTo>
                      <a:cubicBezTo>
                        <a:pt x="0" y="1028"/>
                        <a:pt x="0" y="1028"/>
                        <a:pt x="0" y="1028"/>
                      </a:cubicBezTo>
                      <a:cubicBezTo>
                        <a:pt x="0" y="1028"/>
                        <a:pt x="0" y="1028"/>
                        <a:pt x="0" y="1028"/>
                      </a:cubicBezTo>
                      <a:cubicBezTo>
                        <a:pt x="1" y="1011"/>
                        <a:pt x="13" y="999"/>
                        <a:pt x="27" y="999"/>
                      </a:cubicBezTo>
                      <a:cubicBezTo>
                        <a:pt x="40" y="999"/>
                        <a:pt x="50" y="1012"/>
                        <a:pt x="53" y="1025"/>
                      </a:cubicBezTo>
                      <a:cubicBezTo>
                        <a:pt x="54" y="1025"/>
                        <a:pt x="54" y="1024"/>
                        <a:pt x="54" y="1024"/>
                      </a:cubicBezTo>
                      <a:cubicBezTo>
                        <a:pt x="54" y="0"/>
                        <a:pt x="54" y="0"/>
                        <a:pt x="54" y="0"/>
                      </a:cubicBezTo>
                      <a:lnTo>
                        <a:pt x="0" y="0"/>
                      </a:lnTo>
                      <a:close/>
                    </a:path>
                  </a:pathLst>
                </a:custGeom>
                <a:solidFill>
                  <a:schemeClr val="accent1"/>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400" name="Rectangle 28"/>
                <p:cNvSpPr>
                  <a:spLocks noChangeArrowheads="1"/>
                </p:cNvSpPr>
                <p:nvPr/>
              </p:nvSpPr>
              <p:spPr bwMode="auto">
                <a:xfrm>
                  <a:off x="3662363" y="3502025"/>
                  <a:ext cx="41275" cy="11113"/>
                </a:xfrm>
                <a:prstGeom prst="rect">
                  <a:avLst/>
                </a:prstGeom>
                <a:solidFill>
                  <a:srgbClr val="2383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01" name="Freeform 29"/>
                <p:cNvSpPr>
                  <a:spLocks/>
                </p:cNvSpPr>
                <p:nvPr/>
              </p:nvSpPr>
              <p:spPr bwMode="auto">
                <a:xfrm>
                  <a:off x="3660775" y="3506788"/>
                  <a:ext cx="44450" cy="3175"/>
                </a:xfrm>
                <a:custGeom>
                  <a:avLst/>
                  <a:gdLst>
                    <a:gd name="T0" fmla="*/ 111 w 111"/>
                    <a:gd name="T1" fmla="*/ 4 h 8"/>
                    <a:gd name="T2" fmla="*/ 107 w 111"/>
                    <a:gd name="T3" fmla="*/ 8 h 8"/>
                    <a:gd name="T4" fmla="*/ 4 w 111"/>
                    <a:gd name="T5" fmla="*/ 8 h 8"/>
                    <a:gd name="T6" fmla="*/ 0 w 111"/>
                    <a:gd name="T7" fmla="*/ 4 h 8"/>
                    <a:gd name="T8" fmla="*/ 0 w 111"/>
                    <a:gd name="T9" fmla="*/ 4 h 8"/>
                    <a:gd name="T10" fmla="*/ 4 w 111"/>
                    <a:gd name="T11" fmla="*/ 0 h 8"/>
                    <a:gd name="T12" fmla="*/ 107 w 111"/>
                    <a:gd name="T13" fmla="*/ 0 h 8"/>
                    <a:gd name="T14" fmla="*/ 111 w 111"/>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8">
                      <a:moveTo>
                        <a:pt x="111" y="4"/>
                      </a:moveTo>
                      <a:cubicBezTo>
                        <a:pt x="111" y="7"/>
                        <a:pt x="109" y="8"/>
                        <a:pt x="107" y="8"/>
                      </a:cubicBezTo>
                      <a:cubicBezTo>
                        <a:pt x="4" y="8"/>
                        <a:pt x="4" y="8"/>
                        <a:pt x="4" y="8"/>
                      </a:cubicBezTo>
                      <a:cubicBezTo>
                        <a:pt x="2" y="8"/>
                        <a:pt x="0" y="7"/>
                        <a:pt x="0" y="4"/>
                      </a:cubicBezTo>
                      <a:cubicBezTo>
                        <a:pt x="0" y="4"/>
                        <a:pt x="0" y="4"/>
                        <a:pt x="0" y="4"/>
                      </a:cubicBezTo>
                      <a:cubicBezTo>
                        <a:pt x="0" y="2"/>
                        <a:pt x="2" y="0"/>
                        <a:pt x="4" y="0"/>
                      </a:cubicBezTo>
                      <a:cubicBezTo>
                        <a:pt x="107" y="0"/>
                        <a:pt x="107" y="0"/>
                        <a:pt x="107" y="0"/>
                      </a:cubicBezTo>
                      <a:cubicBezTo>
                        <a:pt x="109" y="0"/>
                        <a:pt x="111" y="2"/>
                        <a:pt x="111" y="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02" name="Freeform 30"/>
                <p:cNvSpPr>
                  <a:spLocks/>
                </p:cNvSpPr>
                <p:nvPr/>
              </p:nvSpPr>
              <p:spPr bwMode="auto">
                <a:xfrm>
                  <a:off x="3660775" y="3511550"/>
                  <a:ext cx="44450" cy="3175"/>
                </a:xfrm>
                <a:custGeom>
                  <a:avLst/>
                  <a:gdLst>
                    <a:gd name="T0" fmla="*/ 111 w 111"/>
                    <a:gd name="T1" fmla="*/ 4 h 8"/>
                    <a:gd name="T2" fmla="*/ 107 w 111"/>
                    <a:gd name="T3" fmla="*/ 8 h 8"/>
                    <a:gd name="T4" fmla="*/ 4 w 111"/>
                    <a:gd name="T5" fmla="*/ 8 h 8"/>
                    <a:gd name="T6" fmla="*/ 0 w 111"/>
                    <a:gd name="T7" fmla="*/ 4 h 8"/>
                    <a:gd name="T8" fmla="*/ 0 w 111"/>
                    <a:gd name="T9" fmla="*/ 4 h 8"/>
                    <a:gd name="T10" fmla="*/ 4 w 111"/>
                    <a:gd name="T11" fmla="*/ 0 h 8"/>
                    <a:gd name="T12" fmla="*/ 107 w 111"/>
                    <a:gd name="T13" fmla="*/ 0 h 8"/>
                    <a:gd name="T14" fmla="*/ 111 w 111"/>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8">
                      <a:moveTo>
                        <a:pt x="111" y="4"/>
                      </a:moveTo>
                      <a:cubicBezTo>
                        <a:pt x="111" y="6"/>
                        <a:pt x="110" y="8"/>
                        <a:pt x="107" y="8"/>
                      </a:cubicBezTo>
                      <a:cubicBezTo>
                        <a:pt x="4" y="8"/>
                        <a:pt x="4" y="8"/>
                        <a:pt x="4" y="8"/>
                      </a:cubicBezTo>
                      <a:cubicBezTo>
                        <a:pt x="2" y="8"/>
                        <a:pt x="0" y="6"/>
                        <a:pt x="0" y="4"/>
                      </a:cubicBezTo>
                      <a:cubicBezTo>
                        <a:pt x="0" y="4"/>
                        <a:pt x="0" y="4"/>
                        <a:pt x="0" y="4"/>
                      </a:cubicBezTo>
                      <a:cubicBezTo>
                        <a:pt x="0" y="2"/>
                        <a:pt x="2" y="0"/>
                        <a:pt x="4" y="0"/>
                      </a:cubicBezTo>
                      <a:cubicBezTo>
                        <a:pt x="107" y="0"/>
                        <a:pt x="107" y="0"/>
                        <a:pt x="107" y="0"/>
                      </a:cubicBezTo>
                      <a:cubicBezTo>
                        <a:pt x="110" y="0"/>
                        <a:pt x="111" y="2"/>
                        <a:pt x="111" y="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03" name="Freeform 31"/>
                <p:cNvSpPr>
                  <a:spLocks/>
                </p:cNvSpPr>
                <p:nvPr/>
              </p:nvSpPr>
              <p:spPr bwMode="auto">
                <a:xfrm>
                  <a:off x="3698875" y="3638550"/>
                  <a:ext cx="134937" cy="377825"/>
                </a:xfrm>
                <a:custGeom>
                  <a:avLst/>
                  <a:gdLst>
                    <a:gd name="T0" fmla="*/ 65 w 85"/>
                    <a:gd name="T1" fmla="*/ 238 h 238"/>
                    <a:gd name="T2" fmla="*/ 85 w 85"/>
                    <a:gd name="T3" fmla="*/ 0 h 238"/>
                    <a:gd name="T4" fmla="*/ 0 w 85"/>
                    <a:gd name="T5" fmla="*/ 0 h 238"/>
                    <a:gd name="T6" fmla="*/ 0 w 85"/>
                    <a:gd name="T7" fmla="*/ 238 h 238"/>
                    <a:gd name="T8" fmla="*/ 65 w 85"/>
                    <a:gd name="T9" fmla="*/ 238 h 238"/>
                  </a:gdLst>
                  <a:ahLst/>
                  <a:cxnLst>
                    <a:cxn ang="0">
                      <a:pos x="T0" y="T1"/>
                    </a:cxn>
                    <a:cxn ang="0">
                      <a:pos x="T2" y="T3"/>
                    </a:cxn>
                    <a:cxn ang="0">
                      <a:pos x="T4" y="T5"/>
                    </a:cxn>
                    <a:cxn ang="0">
                      <a:pos x="T6" y="T7"/>
                    </a:cxn>
                    <a:cxn ang="0">
                      <a:pos x="T8" y="T9"/>
                    </a:cxn>
                  </a:cxnLst>
                  <a:rect l="0" t="0" r="r" b="b"/>
                  <a:pathLst>
                    <a:path w="85" h="238">
                      <a:moveTo>
                        <a:pt x="65" y="238"/>
                      </a:moveTo>
                      <a:lnTo>
                        <a:pt x="85" y="0"/>
                      </a:lnTo>
                      <a:lnTo>
                        <a:pt x="0" y="0"/>
                      </a:lnTo>
                      <a:lnTo>
                        <a:pt x="0" y="238"/>
                      </a:lnTo>
                      <a:lnTo>
                        <a:pt x="65" y="238"/>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404" name="Freeform 32"/>
                <p:cNvSpPr>
                  <a:spLocks/>
                </p:cNvSpPr>
                <p:nvPr/>
              </p:nvSpPr>
              <p:spPr bwMode="auto">
                <a:xfrm>
                  <a:off x="3565525" y="3638550"/>
                  <a:ext cx="133350" cy="377825"/>
                </a:xfrm>
                <a:custGeom>
                  <a:avLst/>
                  <a:gdLst>
                    <a:gd name="T0" fmla="*/ 19 w 84"/>
                    <a:gd name="T1" fmla="*/ 238 h 238"/>
                    <a:gd name="T2" fmla="*/ 84 w 84"/>
                    <a:gd name="T3" fmla="*/ 238 h 238"/>
                    <a:gd name="T4" fmla="*/ 84 w 84"/>
                    <a:gd name="T5" fmla="*/ 0 h 238"/>
                    <a:gd name="T6" fmla="*/ 0 w 84"/>
                    <a:gd name="T7" fmla="*/ 0 h 238"/>
                    <a:gd name="T8" fmla="*/ 19 w 84"/>
                    <a:gd name="T9" fmla="*/ 238 h 238"/>
                  </a:gdLst>
                  <a:ahLst/>
                  <a:cxnLst>
                    <a:cxn ang="0">
                      <a:pos x="T0" y="T1"/>
                    </a:cxn>
                    <a:cxn ang="0">
                      <a:pos x="T2" y="T3"/>
                    </a:cxn>
                    <a:cxn ang="0">
                      <a:pos x="T4" y="T5"/>
                    </a:cxn>
                    <a:cxn ang="0">
                      <a:pos x="T6" y="T7"/>
                    </a:cxn>
                    <a:cxn ang="0">
                      <a:pos x="T8" y="T9"/>
                    </a:cxn>
                  </a:cxnLst>
                  <a:rect l="0" t="0" r="r" b="b"/>
                  <a:pathLst>
                    <a:path w="84" h="238">
                      <a:moveTo>
                        <a:pt x="19" y="238"/>
                      </a:moveTo>
                      <a:lnTo>
                        <a:pt x="84" y="238"/>
                      </a:lnTo>
                      <a:lnTo>
                        <a:pt x="84" y="0"/>
                      </a:lnTo>
                      <a:lnTo>
                        <a:pt x="0" y="0"/>
                      </a:lnTo>
                      <a:lnTo>
                        <a:pt x="19" y="238"/>
                      </a:lnTo>
                      <a:close/>
                    </a:path>
                  </a:pathLst>
                </a:custGeom>
                <a:solidFill>
                  <a:schemeClr val="accent5"/>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405" name="Freeform: Shape 404"/>
                <p:cNvSpPr>
                  <a:spLocks/>
                </p:cNvSpPr>
                <p:nvPr/>
              </p:nvSpPr>
              <p:spPr bwMode="auto">
                <a:xfrm>
                  <a:off x="3556000" y="3631143"/>
                  <a:ext cx="283633" cy="12700"/>
                </a:xfrm>
                <a:custGeom>
                  <a:avLst/>
                  <a:gdLst>
                    <a:gd name="connsiteX0" fmla="*/ 6332 w 283633"/>
                    <a:gd name="connsiteY0" fmla="*/ 0 h 12700"/>
                    <a:gd name="connsiteX1" fmla="*/ 140758 w 283633"/>
                    <a:gd name="connsiteY1" fmla="*/ 0 h 12700"/>
                    <a:gd name="connsiteX2" fmla="*/ 142875 w 283633"/>
                    <a:gd name="connsiteY2" fmla="*/ 0 h 12700"/>
                    <a:gd name="connsiteX3" fmla="*/ 157826 w 283633"/>
                    <a:gd name="connsiteY3" fmla="*/ 0 h 12700"/>
                    <a:gd name="connsiteX4" fmla="*/ 277301 w 283633"/>
                    <a:gd name="connsiteY4" fmla="*/ 0 h 12700"/>
                    <a:gd name="connsiteX5" fmla="*/ 283633 w 283633"/>
                    <a:gd name="connsiteY5" fmla="*/ 6350 h 12700"/>
                    <a:gd name="connsiteX6" fmla="*/ 277301 w 283633"/>
                    <a:gd name="connsiteY6" fmla="*/ 12700 h 12700"/>
                    <a:gd name="connsiteX7" fmla="*/ 260233 w 283633"/>
                    <a:gd name="connsiteY7" fmla="*/ 12700 h 12700"/>
                    <a:gd name="connsiteX8" fmla="*/ 142875 w 283633"/>
                    <a:gd name="connsiteY8" fmla="*/ 12700 h 12700"/>
                    <a:gd name="connsiteX9" fmla="*/ 140758 w 283633"/>
                    <a:gd name="connsiteY9" fmla="*/ 12700 h 12700"/>
                    <a:gd name="connsiteX10" fmla="*/ 125807 w 283633"/>
                    <a:gd name="connsiteY10" fmla="*/ 12700 h 12700"/>
                    <a:gd name="connsiteX11" fmla="*/ 6332 w 283633"/>
                    <a:gd name="connsiteY11" fmla="*/ 12700 h 12700"/>
                    <a:gd name="connsiteX12" fmla="*/ 0 w 283633"/>
                    <a:gd name="connsiteY12" fmla="*/ 6350 h 12700"/>
                    <a:gd name="connsiteX13" fmla="*/ 6332 w 283633"/>
                    <a:gd name="connsiteY13" fmla="*/ 0 h 1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633" h="12700">
                      <a:moveTo>
                        <a:pt x="6332" y="0"/>
                      </a:moveTo>
                      <a:lnTo>
                        <a:pt x="140758" y="0"/>
                      </a:lnTo>
                      <a:lnTo>
                        <a:pt x="142875" y="0"/>
                      </a:lnTo>
                      <a:lnTo>
                        <a:pt x="157826" y="0"/>
                      </a:lnTo>
                      <a:cubicBezTo>
                        <a:pt x="174894" y="0"/>
                        <a:pt x="209029" y="0"/>
                        <a:pt x="277301" y="0"/>
                      </a:cubicBezTo>
                      <a:cubicBezTo>
                        <a:pt x="280863" y="0"/>
                        <a:pt x="283633" y="2778"/>
                        <a:pt x="283633" y="6350"/>
                      </a:cubicBezTo>
                      <a:cubicBezTo>
                        <a:pt x="283633" y="9922"/>
                        <a:pt x="280863" y="12700"/>
                        <a:pt x="277301" y="12700"/>
                      </a:cubicBezTo>
                      <a:cubicBezTo>
                        <a:pt x="277301" y="12700"/>
                        <a:pt x="277301" y="12700"/>
                        <a:pt x="260233" y="12700"/>
                      </a:cubicBezTo>
                      <a:lnTo>
                        <a:pt x="142875" y="12700"/>
                      </a:lnTo>
                      <a:lnTo>
                        <a:pt x="140758" y="12700"/>
                      </a:lnTo>
                      <a:lnTo>
                        <a:pt x="125807" y="12700"/>
                      </a:lnTo>
                      <a:cubicBezTo>
                        <a:pt x="108739" y="12700"/>
                        <a:pt x="74604" y="12700"/>
                        <a:pt x="6332" y="12700"/>
                      </a:cubicBezTo>
                      <a:cubicBezTo>
                        <a:pt x="2770" y="12700"/>
                        <a:pt x="0" y="9922"/>
                        <a:pt x="0" y="6350"/>
                      </a:cubicBezTo>
                      <a:cubicBezTo>
                        <a:pt x="0" y="2778"/>
                        <a:pt x="2770" y="0"/>
                        <a:pt x="6332"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nvGrpSpPr>
              <p:cNvPr id="378" name="Group 377"/>
              <p:cNvGrpSpPr/>
              <p:nvPr/>
            </p:nvGrpSpPr>
            <p:grpSpPr>
              <a:xfrm>
                <a:off x="3627438" y="3976688"/>
                <a:ext cx="404812" cy="53975"/>
                <a:chOff x="3627438" y="3976688"/>
                <a:chExt cx="404812" cy="53975"/>
              </a:xfrm>
            </p:grpSpPr>
            <p:sp>
              <p:nvSpPr>
                <p:cNvPr id="379" name="Freeform 15"/>
                <p:cNvSpPr>
                  <a:spLocks/>
                </p:cNvSpPr>
                <p:nvPr/>
              </p:nvSpPr>
              <p:spPr bwMode="auto">
                <a:xfrm>
                  <a:off x="3760788" y="3978275"/>
                  <a:ext cx="12700" cy="12700"/>
                </a:xfrm>
                <a:custGeom>
                  <a:avLst/>
                  <a:gdLst>
                    <a:gd name="T0" fmla="*/ 3 w 8"/>
                    <a:gd name="T1" fmla="*/ 8 h 8"/>
                    <a:gd name="T2" fmla="*/ 8 w 8"/>
                    <a:gd name="T3" fmla="*/ 0 h 8"/>
                    <a:gd name="T4" fmla="*/ 0 w 8"/>
                    <a:gd name="T5" fmla="*/ 0 h 8"/>
                    <a:gd name="T6" fmla="*/ 3 w 8"/>
                    <a:gd name="T7" fmla="*/ 8 h 8"/>
                  </a:gdLst>
                  <a:ahLst/>
                  <a:cxnLst>
                    <a:cxn ang="0">
                      <a:pos x="T0" y="T1"/>
                    </a:cxn>
                    <a:cxn ang="0">
                      <a:pos x="T2" y="T3"/>
                    </a:cxn>
                    <a:cxn ang="0">
                      <a:pos x="T4" y="T5"/>
                    </a:cxn>
                    <a:cxn ang="0">
                      <a:pos x="T6" y="T7"/>
                    </a:cxn>
                  </a:cxnLst>
                  <a:rect l="0" t="0" r="r" b="b"/>
                  <a:pathLst>
                    <a:path w="8" h="8">
                      <a:moveTo>
                        <a:pt x="3" y="8"/>
                      </a:moveTo>
                      <a:lnTo>
                        <a:pt x="8" y="0"/>
                      </a:lnTo>
                      <a:lnTo>
                        <a:pt x="0" y="0"/>
                      </a:lnTo>
                      <a:lnTo>
                        <a:pt x="3" y="8"/>
                      </a:lnTo>
                      <a:close/>
                    </a:path>
                  </a:pathLst>
                </a:custGeom>
                <a:solidFill>
                  <a:srgbClr val="3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0" name="Freeform 43"/>
                <p:cNvSpPr>
                  <a:spLocks/>
                </p:cNvSpPr>
                <p:nvPr/>
              </p:nvSpPr>
              <p:spPr bwMode="auto">
                <a:xfrm>
                  <a:off x="3983038" y="3979863"/>
                  <a:ext cx="49212" cy="47625"/>
                </a:xfrm>
                <a:custGeom>
                  <a:avLst/>
                  <a:gdLst>
                    <a:gd name="T0" fmla="*/ 46 w 125"/>
                    <a:gd name="T1" fmla="*/ 124 h 124"/>
                    <a:gd name="T2" fmla="*/ 0 w 125"/>
                    <a:gd name="T3" fmla="*/ 79 h 124"/>
                    <a:gd name="T4" fmla="*/ 0 w 125"/>
                    <a:gd name="T5" fmla="*/ 46 h 124"/>
                    <a:gd name="T6" fmla="*/ 46 w 125"/>
                    <a:gd name="T7" fmla="*/ 0 h 124"/>
                    <a:gd name="T8" fmla="*/ 79 w 125"/>
                    <a:gd name="T9" fmla="*/ 0 h 124"/>
                    <a:gd name="T10" fmla="*/ 125 w 125"/>
                    <a:gd name="T11" fmla="*/ 46 h 124"/>
                    <a:gd name="T12" fmla="*/ 125 w 125"/>
                    <a:gd name="T13" fmla="*/ 79 h 124"/>
                    <a:gd name="T14" fmla="*/ 79 w 125"/>
                    <a:gd name="T15" fmla="*/ 124 h 124"/>
                    <a:gd name="T16" fmla="*/ 46 w 125"/>
                    <a:gd name="T17"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46" y="124"/>
                      </a:moveTo>
                      <a:cubicBezTo>
                        <a:pt x="21" y="124"/>
                        <a:pt x="0" y="104"/>
                        <a:pt x="0" y="79"/>
                      </a:cubicBezTo>
                      <a:cubicBezTo>
                        <a:pt x="0" y="46"/>
                        <a:pt x="0" y="46"/>
                        <a:pt x="0" y="46"/>
                      </a:cubicBezTo>
                      <a:cubicBezTo>
                        <a:pt x="0" y="20"/>
                        <a:pt x="21" y="0"/>
                        <a:pt x="46" y="0"/>
                      </a:cubicBezTo>
                      <a:cubicBezTo>
                        <a:pt x="79" y="0"/>
                        <a:pt x="79" y="0"/>
                        <a:pt x="79" y="0"/>
                      </a:cubicBezTo>
                      <a:cubicBezTo>
                        <a:pt x="104" y="0"/>
                        <a:pt x="125" y="20"/>
                        <a:pt x="125" y="46"/>
                      </a:cubicBezTo>
                      <a:cubicBezTo>
                        <a:pt x="125" y="79"/>
                        <a:pt x="125" y="79"/>
                        <a:pt x="125" y="79"/>
                      </a:cubicBezTo>
                      <a:cubicBezTo>
                        <a:pt x="125" y="104"/>
                        <a:pt x="104" y="124"/>
                        <a:pt x="79" y="124"/>
                      </a:cubicBezTo>
                      <a:lnTo>
                        <a:pt x="46" y="124"/>
                      </a:lnTo>
                      <a:close/>
                    </a:path>
                  </a:pathLst>
                </a:custGeom>
                <a:solidFill>
                  <a:srgbClr val="EBD0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1" name="Freeform 44"/>
                <p:cNvSpPr>
                  <a:spLocks/>
                </p:cNvSpPr>
                <p:nvPr/>
              </p:nvSpPr>
              <p:spPr bwMode="auto">
                <a:xfrm>
                  <a:off x="3627438" y="3997325"/>
                  <a:ext cx="15875" cy="14288"/>
                </a:xfrm>
                <a:custGeom>
                  <a:avLst/>
                  <a:gdLst>
                    <a:gd name="T0" fmla="*/ 0 w 10"/>
                    <a:gd name="T1" fmla="*/ 4 h 9"/>
                    <a:gd name="T2" fmla="*/ 10 w 10"/>
                    <a:gd name="T3" fmla="*/ 9 h 9"/>
                    <a:gd name="T4" fmla="*/ 10 w 10"/>
                    <a:gd name="T5" fmla="*/ 0 h 9"/>
                    <a:gd name="T6" fmla="*/ 0 w 10"/>
                    <a:gd name="T7" fmla="*/ 4 h 9"/>
                  </a:gdLst>
                  <a:ahLst/>
                  <a:cxnLst>
                    <a:cxn ang="0">
                      <a:pos x="T0" y="T1"/>
                    </a:cxn>
                    <a:cxn ang="0">
                      <a:pos x="T2" y="T3"/>
                    </a:cxn>
                    <a:cxn ang="0">
                      <a:pos x="T4" y="T5"/>
                    </a:cxn>
                    <a:cxn ang="0">
                      <a:pos x="T6" y="T7"/>
                    </a:cxn>
                  </a:cxnLst>
                  <a:rect l="0" t="0" r="r" b="b"/>
                  <a:pathLst>
                    <a:path w="10" h="9">
                      <a:moveTo>
                        <a:pt x="0" y="4"/>
                      </a:moveTo>
                      <a:lnTo>
                        <a:pt x="10" y="9"/>
                      </a:lnTo>
                      <a:lnTo>
                        <a:pt x="10" y="0"/>
                      </a:lnTo>
                      <a:lnTo>
                        <a:pt x="0" y="4"/>
                      </a:lnTo>
                      <a:close/>
                    </a:path>
                  </a:pathLst>
                </a:custGeom>
                <a:solidFill>
                  <a:srgbClr val="3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2" name="Freeform 45"/>
                <p:cNvSpPr>
                  <a:spLocks/>
                </p:cNvSpPr>
                <p:nvPr/>
              </p:nvSpPr>
              <p:spPr bwMode="auto">
                <a:xfrm>
                  <a:off x="3643313" y="3978275"/>
                  <a:ext cx="42862" cy="50800"/>
                </a:xfrm>
                <a:custGeom>
                  <a:avLst/>
                  <a:gdLst>
                    <a:gd name="T0" fmla="*/ 27 w 27"/>
                    <a:gd name="T1" fmla="*/ 0 h 32"/>
                    <a:gd name="T2" fmla="*/ 0 w 27"/>
                    <a:gd name="T3" fmla="*/ 12 h 32"/>
                    <a:gd name="T4" fmla="*/ 0 w 27"/>
                    <a:gd name="T5" fmla="*/ 21 h 32"/>
                    <a:gd name="T6" fmla="*/ 27 w 27"/>
                    <a:gd name="T7" fmla="*/ 32 h 32"/>
                    <a:gd name="T8" fmla="*/ 27 w 27"/>
                    <a:gd name="T9" fmla="*/ 0 h 32"/>
                  </a:gdLst>
                  <a:ahLst/>
                  <a:cxnLst>
                    <a:cxn ang="0">
                      <a:pos x="T0" y="T1"/>
                    </a:cxn>
                    <a:cxn ang="0">
                      <a:pos x="T2" y="T3"/>
                    </a:cxn>
                    <a:cxn ang="0">
                      <a:pos x="T4" y="T5"/>
                    </a:cxn>
                    <a:cxn ang="0">
                      <a:pos x="T6" y="T7"/>
                    </a:cxn>
                    <a:cxn ang="0">
                      <a:pos x="T8" y="T9"/>
                    </a:cxn>
                  </a:cxnLst>
                  <a:rect l="0" t="0" r="r" b="b"/>
                  <a:pathLst>
                    <a:path w="27" h="32">
                      <a:moveTo>
                        <a:pt x="27" y="0"/>
                      </a:moveTo>
                      <a:lnTo>
                        <a:pt x="0" y="12"/>
                      </a:lnTo>
                      <a:lnTo>
                        <a:pt x="0" y="21"/>
                      </a:lnTo>
                      <a:lnTo>
                        <a:pt x="27" y="32"/>
                      </a:lnTo>
                      <a:lnTo>
                        <a:pt x="27" y="0"/>
                      </a:lnTo>
                      <a:close/>
                    </a:path>
                  </a:pathLst>
                </a:custGeom>
                <a:solidFill>
                  <a:srgbClr val="EBD0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3" name="Freeform 46"/>
                <p:cNvSpPr>
                  <a:spLocks/>
                </p:cNvSpPr>
                <p:nvPr/>
              </p:nvSpPr>
              <p:spPr bwMode="auto">
                <a:xfrm>
                  <a:off x="3686175" y="4003675"/>
                  <a:ext cx="300037" cy="25400"/>
                </a:xfrm>
                <a:custGeom>
                  <a:avLst/>
                  <a:gdLst>
                    <a:gd name="T0" fmla="*/ 757 w 757"/>
                    <a:gd name="T1" fmla="*/ 0 h 64"/>
                    <a:gd name="T2" fmla="*/ 4 w 757"/>
                    <a:gd name="T3" fmla="*/ 0 h 64"/>
                    <a:gd name="T4" fmla="*/ 33 w 757"/>
                    <a:gd name="T5" fmla="*/ 30 h 64"/>
                    <a:gd name="T6" fmla="*/ 0 w 757"/>
                    <a:gd name="T7" fmla="*/ 62 h 64"/>
                    <a:gd name="T8" fmla="*/ 0 w 757"/>
                    <a:gd name="T9" fmla="*/ 64 h 64"/>
                    <a:gd name="T10" fmla="*/ 757 w 757"/>
                    <a:gd name="T11" fmla="*/ 63 h 64"/>
                    <a:gd name="T12" fmla="*/ 757 w 757"/>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757" h="64">
                      <a:moveTo>
                        <a:pt x="757" y="0"/>
                      </a:moveTo>
                      <a:cubicBezTo>
                        <a:pt x="4" y="0"/>
                        <a:pt x="4" y="0"/>
                        <a:pt x="4" y="0"/>
                      </a:cubicBezTo>
                      <a:cubicBezTo>
                        <a:pt x="19" y="4"/>
                        <a:pt x="33" y="16"/>
                        <a:pt x="33" y="30"/>
                      </a:cubicBezTo>
                      <a:cubicBezTo>
                        <a:pt x="33" y="47"/>
                        <a:pt x="18" y="60"/>
                        <a:pt x="0" y="62"/>
                      </a:cubicBezTo>
                      <a:cubicBezTo>
                        <a:pt x="0" y="64"/>
                        <a:pt x="0" y="64"/>
                        <a:pt x="0" y="64"/>
                      </a:cubicBezTo>
                      <a:cubicBezTo>
                        <a:pt x="757" y="63"/>
                        <a:pt x="757" y="63"/>
                        <a:pt x="757" y="63"/>
                      </a:cubicBezTo>
                      <a:lnTo>
                        <a:pt x="757" y="0"/>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4" name="Freeform 47"/>
                <p:cNvSpPr>
                  <a:spLocks/>
                </p:cNvSpPr>
                <p:nvPr/>
              </p:nvSpPr>
              <p:spPr bwMode="auto">
                <a:xfrm>
                  <a:off x="3686175" y="3978275"/>
                  <a:ext cx="300037" cy="25400"/>
                </a:xfrm>
                <a:custGeom>
                  <a:avLst/>
                  <a:gdLst>
                    <a:gd name="T0" fmla="*/ 757 w 757"/>
                    <a:gd name="T1" fmla="*/ 0 h 65"/>
                    <a:gd name="T2" fmla="*/ 0 w 757"/>
                    <a:gd name="T3" fmla="*/ 0 h 65"/>
                    <a:gd name="T4" fmla="*/ 0 w 757"/>
                    <a:gd name="T5" fmla="*/ 0 h 65"/>
                    <a:gd name="T6" fmla="*/ 35 w 757"/>
                    <a:gd name="T7" fmla="*/ 33 h 65"/>
                    <a:gd name="T8" fmla="*/ 2 w 757"/>
                    <a:gd name="T9" fmla="*/ 64 h 65"/>
                    <a:gd name="T10" fmla="*/ 4 w 757"/>
                    <a:gd name="T11" fmla="*/ 65 h 65"/>
                    <a:gd name="T12" fmla="*/ 757 w 757"/>
                    <a:gd name="T13" fmla="*/ 65 h 65"/>
                    <a:gd name="T14" fmla="*/ 757 w 757"/>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65">
                      <a:moveTo>
                        <a:pt x="757" y="0"/>
                      </a:moveTo>
                      <a:cubicBezTo>
                        <a:pt x="0" y="0"/>
                        <a:pt x="0" y="0"/>
                        <a:pt x="0" y="0"/>
                      </a:cubicBezTo>
                      <a:cubicBezTo>
                        <a:pt x="0" y="0"/>
                        <a:pt x="0" y="0"/>
                        <a:pt x="0" y="0"/>
                      </a:cubicBezTo>
                      <a:cubicBezTo>
                        <a:pt x="19" y="2"/>
                        <a:pt x="35" y="15"/>
                        <a:pt x="35" y="33"/>
                      </a:cubicBezTo>
                      <a:cubicBezTo>
                        <a:pt x="35" y="48"/>
                        <a:pt x="19" y="60"/>
                        <a:pt x="2" y="64"/>
                      </a:cubicBezTo>
                      <a:cubicBezTo>
                        <a:pt x="3" y="64"/>
                        <a:pt x="3" y="65"/>
                        <a:pt x="4" y="65"/>
                      </a:cubicBezTo>
                      <a:cubicBezTo>
                        <a:pt x="757" y="65"/>
                        <a:pt x="757" y="65"/>
                        <a:pt x="757" y="65"/>
                      </a:cubicBezTo>
                      <a:lnTo>
                        <a:pt x="757" y="0"/>
                      </a:lnTo>
                      <a:close/>
                    </a:path>
                  </a:pathLst>
                </a:custGeom>
                <a:solidFill>
                  <a:schemeClr val="accent3"/>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5" name="Freeform 48"/>
                <p:cNvSpPr>
                  <a:spLocks/>
                </p:cNvSpPr>
                <p:nvPr/>
              </p:nvSpPr>
              <p:spPr bwMode="auto">
                <a:xfrm>
                  <a:off x="3686175" y="3978275"/>
                  <a:ext cx="12700" cy="50800"/>
                </a:xfrm>
                <a:custGeom>
                  <a:avLst/>
                  <a:gdLst>
                    <a:gd name="T0" fmla="*/ 34 w 35"/>
                    <a:gd name="T1" fmla="*/ 96 h 129"/>
                    <a:gd name="T2" fmla="*/ 6 w 35"/>
                    <a:gd name="T3" fmla="*/ 65 h 129"/>
                    <a:gd name="T4" fmla="*/ 35 w 35"/>
                    <a:gd name="T5" fmla="*/ 33 h 129"/>
                    <a:gd name="T6" fmla="*/ 0 w 35"/>
                    <a:gd name="T7" fmla="*/ 0 h 129"/>
                    <a:gd name="T8" fmla="*/ 0 w 35"/>
                    <a:gd name="T9" fmla="*/ 64 h 129"/>
                    <a:gd name="T10" fmla="*/ 0 w 35"/>
                    <a:gd name="T11" fmla="*/ 66 h 129"/>
                    <a:gd name="T12" fmla="*/ 0 w 35"/>
                    <a:gd name="T13" fmla="*/ 129 h 129"/>
                    <a:gd name="T14" fmla="*/ 34 w 35"/>
                    <a:gd name="T15" fmla="*/ 96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29">
                      <a:moveTo>
                        <a:pt x="34" y="96"/>
                      </a:moveTo>
                      <a:cubicBezTo>
                        <a:pt x="34" y="81"/>
                        <a:pt x="22" y="69"/>
                        <a:pt x="6" y="65"/>
                      </a:cubicBezTo>
                      <a:cubicBezTo>
                        <a:pt x="23" y="61"/>
                        <a:pt x="35" y="49"/>
                        <a:pt x="35" y="33"/>
                      </a:cubicBezTo>
                      <a:cubicBezTo>
                        <a:pt x="35" y="16"/>
                        <a:pt x="19" y="2"/>
                        <a:pt x="0" y="0"/>
                      </a:cubicBezTo>
                      <a:cubicBezTo>
                        <a:pt x="0" y="64"/>
                        <a:pt x="0" y="64"/>
                        <a:pt x="0" y="64"/>
                      </a:cubicBezTo>
                      <a:cubicBezTo>
                        <a:pt x="0" y="66"/>
                        <a:pt x="0" y="66"/>
                        <a:pt x="0" y="66"/>
                      </a:cubicBezTo>
                      <a:cubicBezTo>
                        <a:pt x="0" y="129"/>
                        <a:pt x="0" y="129"/>
                        <a:pt x="0" y="129"/>
                      </a:cubicBezTo>
                      <a:cubicBezTo>
                        <a:pt x="19" y="127"/>
                        <a:pt x="34" y="113"/>
                        <a:pt x="34" y="96"/>
                      </a:cubicBezTo>
                      <a:close/>
                    </a:path>
                  </a:pathLst>
                </a:custGeom>
                <a:solidFill>
                  <a:srgbClr val="EBD0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6" name="Rectangle 49"/>
                <p:cNvSpPr>
                  <a:spLocks noChangeArrowheads="1"/>
                </p:cNvSpPr>
                <p:nvPr/>
              </p:nvSpPr>
              <p:spPr bwMode="auto">
                <a:xfrm>
                  <a:off x="3986213" y="3978275"/>
                  <a:ext cx="12700" cy="50800"/>
                </a:xfrm>
                <a:prstGeom prst="rect">
                  <a:avLst/>
                </a:prstGeom>
                <a:solidFill>
                  <a:srgbClr val="2383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7" name="Freeform 50"/>
                <p:cNvSpPr>
                  <a:spLocks/>
                </p:cNvSpPr>
                <p:nvPr/>
              </p:nvSpPr>
              <p:spPr bwMode="auto">
                <a:xfrm>
                  <a:off x="3989388" y="3976688"/>
                  <a:ext cx="4762" cy="53975"/>
                </a:xfrm>
                <a:custGeom>
                  <a:avLst/>
                  <a:gdLst>
                    <a:gd name="T0" fmla="*/ 5 w 10"/>
                    <a:gd name="T1" fmla="*/ 134 h 134"/>
                    <a:gd name="T2" fmla="*/ 1 w 10"/>
                    <a:gd name="T3" fmla="*/ 129 h 134"/>
                    <a:gd name="T4" fmla="*/ 0 w 10"/>
                    <a:gd name="T5" fmla="*/ 5 h 134"/>
                    <a:gd name="T6" fmla="*/ 5 w 10"/>
                    <a:gd name="T7" fmla="*/ 0 h 134"/>
                    <a:gd name="T8" fmla="*/ 5 w 10"/>
                    <a:gd name="T9" fmla="*/ 0 h 134"/>
                    <a:gd name="T10" fmla="*/ 10 w 10"/>
                    <a:gd name="T11" fmla="*/ 5 h 134"/>
                    <a:gd name="T12" fmla="*/ 10 w 10"/>
                    <a:gd name="T13" fmla="*/ 129 h 134"/>
                    <a:gd name="T14" fmla="*/ 5 w 10"/>
                    <a:gd name="T15" fmla="*/ 134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34">
                      <a:moveTo>
                        <a:pt x="5" y="134"/>
                      </a:moveTo>
                      <a:cubicBezTo>
                        <a:pt x="3" y="134"/>
                        <a:pt x="1" y="132"/>
                        <a:pt x="1" y="129"/>
                      </a:cubicBezTo>
                      <a:cubicBezTo>
                        <a:pt x="0" y="5"/>
                        <a:pt x="0" y="5"/>
                        <a:pt x="0" y="5"/>
                      </a:cubicBezTo>
                      <a:cubicBezTo>
                        <a:pt x="0" y="2"/>
                        <a:pt x="3" y="0"/>
                        <a:pt x="5" y="0"/>
                      </a:cubicBezTo>
                      <a:cubicBezTo>
                        <a:pt x="5" y="0"/>
                        <a:pt x="5" y="0"/>
                        <a:pt x="5" y="0"/>
                      </a:cubicBezTo>
                      <a:cubicBezTo>
                        <a:pt x="8" y="0"/>
                        <a:pt x="10" y="2"/>
                        <a:pt x="10" y="5"/>
                      </a:cubicBezTo>
                      <a:cubicBezTo>
                        <a:pt x="10" y="129"/>
                        <a:pt x="10" y="129"/>
                        <a:pt x="10" y="129"/>
                      </a:cubicBezTo>
                      <a:cubicBezTo>
                        <a:pt x="10" y="132"/>
                        <a:pt x="8" y="134"/>
                        <a:pt x="5" y="13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88" name="Freeform 51"/>
                <p:cNvSpPr>
                  <a:spLocks/>
                </p:cNvSpPr>
                <p:nvPr/>
              </p:nvSpPr>
              <p:spPr bwMode="auto">
                <a:xfrm>
                  <a:off x="3983038" y="3978275"/>
                  <a:ext cx="4762" cy="52388"/>
                </a:xfrm>
                <a:custGeom>
                  <a:avLst/>
                  <a:gdLst>
                    <a:gd name="T0" fmla="*/ 5 w 10"/>
                    <a:gd name="T1" fmla="*/ 134 h 134"/>
                    <a:gd name="T2" fmla="*/ 0 w 10"/>
                    <a:gd name="T3" fmla="*/ 129 h 134"/>
                    <a:gd name="T4" fmla="*/ 0 w 10"/>
                    <a:gd name="T5" fmla="*/ 5 h 134"/>
                    <a:gd name="T6" fmla="*/ 5 w 10"/>
                    <a:gd name="T7" fmla="*/ 0 h 134"/>
                    <a:gd name="T8" fmla="*/ 5 w 10"/>
                    <a:gd name="T9" fmla="*/ 0 h 134"/>
                    <a:gd name="T10" fmla="*/ 10 w 10"/>
                    <a:gd name="T11" fmla="*/ 5 h 134"/>
                    <a:gd name="T12" fmla="*/ 10 w 10"/>
                    <a:gd name="T13" fmla="*/ 129 h 134"/>
                    <a:gd name="T14" fmla="*/ 5 w 10"/>
                    <a:gd name="T15" fmla="*/ 134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34">
                      <a:moveTo>
                        <a:pt x="5" y="134"/>
                      </a:moveTo>
                      <a:cubicBezTo>
                        <a:pt x="2" y="134"/>
                        <a:pt x="0" y="132"/>
                        <a:pt x="0" y="129"/>
                      </a:cubicBezTo>
                      <a:cubicBezTo>
                        <a:pt x="0" y="5"/>
                        <a:pt x="0" y="5"/>
                        <a:pt x="0" y="5"/>
                      </a:cubicBezTo>
                      <a:cubicBezTo>
                        <a:pt x="0" y="2"/>
                        <a:pt x="2" y="0"/>
                        <a:pt x="5" y="0"/>
                      </a:cubicBezTo>
                      <a:cubicBezTo>
                        <a:pt x="5" y="0"/>
                        <a:pt x="5" y="0"/>
                        <a:pt x="5" y="0"/>
                      </a:cubicBezTo>
                      <a:cubicBezTo>
                        <a:pt x="8" y="0"/>
                        <a:pt x="10" y="2"/>
                        <a:pt x="10" y="5"/>
                      </a:cubicBezTo>
                      <a:cubicBezTo>
                        <a:pt x="10" y="129"/>
                        <a:pt x="10" y="129"/>
                        <a:pt x="10" y="129"/>
                      </a:cubicBezTo>
                      <a:cubicBezTo>
                        <a:pt x="10" y="132"/>
                        <a:pt x="8" y="134"/>
                        <a:pt x="5" y="134"/>
                      </a:cubicBezTo>
                      <a:close/>
                    </a:path>
                  </a:pathLst>
                </a:custGeom>
                <a:solidFill>
                  <a:srgbClr val="207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grpSp>
      </p:grpSp>
      <p:grpSp>
        <p:nvGrpSpPr>
          <p:cNvPr id="7" name="Group 6"/>
          <p:cNvGrpSpPr/>
          <p:nvPr/>
        </p:nvGrpSpPr>
        <p:grpSpPr>
          <a:xfrm>
            <a:off x="618150" y="3335459"/>
            <a:ext cx="931069" cy="1126875"/>
            <a:chOff x="1279133" y="3304278"/>
            <a:chExt cx="1241425" cy="1502500"/>
          </a:xfrm>
        </p:grpSpPr>
        <p:grpSp>
          <p:nvGrpSpPr>
            <p:cNvPr id="358" name="Group 357"/>
            <p:cNvGrpSpPr/>
            <p:nvPr/>
          </p:nvGrpSpPr>
          <p:grpSpPr>
            <a:xfrm>
              <a:off x="1279133" y="3304278"/>
              <a:ext cx="1241425" cy="812800"/>
              <a:chOff x="2033588" y="3224213"/>
              <a:chExt cx="1241425" cy="812800"/>
            </a:xfrm>
          </p:grpSpPr>
          <p:grpSp>
            <p:nvGrpSpPr>
              <p:cNvPr id="357" name="Group 356"/>
              <p:cNvGrpSpPr/>
              <p:nvPr/>
            </p:nvGrpSpPr>
            <p:grpSpPr>
              <a:xfrm>
                <a:off x="2085975" y="3224213"/>
                <a:ext cx="1146175" cy="727075"/>
                <a:chOff x="2085975" y="3224213"/>
                <a:chExt cx="1146175" cy="727075"/>
              </a:xfrm>
            </p:grpSpPr>
            <p:sp>
              <p:nvSpPr>
                <p:cNvPr id="43" name="Freeform 37"/>
                <p:cNvSpPr>
                  <a:spLocks/>
                </p:cNvSpPr>
                <p:nvPr/>
              </p:nvSpPr>
              <p:spPr bwMode="auto">
                <a:xfrm>
                  <a:off x="2085975" y="3224213"/>
                  <a:ext cx="1069975" cy="727075"/>
                </a:xfrm>
                <a:custGeom>
                  <a:avLst/>
                  <a:gdLst>
                    <a:gd name="T0" fmla="*/ 83 w 2699"/>
                    <a:gd name="T1" fmla="*/ 1844 h 1844"/>
                    <a:gd name="T2" fmla="*/ 320 w 2699"/>
                    <a:gd name="T3" fmla="*/ 1676 h 1844"/>
                    <a:gd name="T4" fmla="*/ 2501 w 2699"/>
                    <a:gd name="T5" fmla="*/ 139 h 1844"/>
                    <a:gd name="T6" fmla="*/ 2699 w 2699"/>
                    <a:gd name="T7" fmla="*/ 0 h 1844"/>
                    <a:gd name="T8" fmla="*/ 84 w 2699"/>
                    <a:gd name="T9" fmla="*/ 0 h 1844"/>
                    <a:gd name="T10" fmla="*/ 0 w 2699"/>
                    <a:gd name="T11" fmla="*/ 74 h 1844"/>
                    <a:gd name="T12" fmla="*/ 0 w 2699"/>
                    <a:gd name="T13" fmla="*/ 1770 h 1844"/>
                    <a:gd name="T14" fmla="*/ 83 w 2699"/>
                    <a:gd name="T15" fmla="*/ 1844 h 1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9" h="1844">
                      <a:moveTo>
                        <a:pt x="83" y="1844"/>
                      </a:moveTo>
                      <a:cubicBezTo>
                        <a:pt x="320" y="1676"/>
                        <a:pt x="320" y="1676"/>
                        <a:pt x="320" y="1676"/>
                      </a:cubicBezTo>
                      <a:cubicBezTo>
                        <a:pt x="2501" y="139"/>
                        <a:pt x="2501" y="139"/>
                        <a:pt x="2501" y="139"/>
                      </a:cubicBezTo>
                      <a:cubicBezTo>
                        <a:pt x="2699" y="0"/>
                        <a:pt x="2699" y="0"/>
                        <a:pt x="2699" y="0"/>
                      </a:cubicBezTo>
                      <a:cubicBezTo>
                        <a:pt x="84" y="0"/>
                        <a:pt x="84" y="0"/>
                        <a:pt x="84" y="0"/>
                      </a:cubicBezTo>
                      <a:cubicBezTo>
                        <a:pt x="38" y="0"/>
                        <a:pt x="0" y="33"/>
                        <a:pt x="0" y="74"/>
                      </a:cubicBezTo>
                      <a:cubicBezTo>
                        <a:pt x="0" y="1770"/>
                        <a:pt x="0" y="1770"/>
                        <a:pt x="0" y="1770"/>
                      </a:cubicBezTo>
                      <a:cubicBezTo>
                        <a:pt x="0" y="1810"/>
                        <a:pt x="37" y="1843"/>
                        <a:pt x="83" y="1844"/>
                      </a:cubicBez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44" name="Freeform 38"/>
                <p:cNvSpPr>
                  <a:spLocks/>
                </p:cNvSpPr>
                <p:nvPr/>
              </p:nvSpPr>
              <p:spPr bwMode="auto">
                <a:xfrm>
                  <a:off x="2112963" y="3224213"/>
                  <a:ext cx="1119187" cy="727075"/>
                </a:xfrm>
                <a:custGeom>
                  <a:avLst/>
                  <a:gdLst>
                    <a:gd name="T0" fmla="*/ 0 w 2825"/>
                    <a:gd name="T1" fmla="*/ 1844 h 1844"/>
                    <a:gd name="T2" fmla="*/ 1 w 2825"/>
                    <a:gd name="T3" fmla="*/ 1844 h 1844"/>
                    <a:gd name="T4" fmla="*/ 247 w 2825"/>
                    <a:gd name="T5" fmla="*/ 1844 h 1844"/>
                    <a:gd name="T6" fmla="*/ 247 w 2825"/>
                    <a:gd name="T7" fmla="*/ 1794 h 1844"/>
                    <a:gd name="T8" fmla="*/ 681 w 2825"/>
                    <a:gd name="T9" fmla="*/ 1794 h 1844"/>
                    <a:gd name="T10" fmla="*/ 681 w 2825"/>
                    <a:gd name="T11" fmla="*/ 1844 h 1844"/>
                    <a:gd name="T12" fmla="*/ 2060 w 2825"/>
                    <a:gd name="T13" fmla="*/ 1844 h 1844"/>
                    <a:gd name="T14" fmla="*/ 2060 w 2825"/>
                    <a:gd name="T15" fmla="*/ 1794 h 1844"/>
                    <a:gd name="T16" fmla="*/ 2495 w 2825"/>
                    <a:gd name="T17" fmla="*/ 1794 h 1844"/>
                    <a:gd name="T18" fmla="*/ 2495 w 2825"/>
                    <a:gd name="T19" fmla="*/ 1844 h 1844"/>
                    <a:gd name="T20" fmla="*/ 2741 w 2825"/>
                    <a:gd name="T21" fmla="*/ 1844 h 1844"/>
                    <a:gd name="T22" fmla="*/ 2825 w 2825"/>
                    <a:gd name="T23" fmla="*/ 1770 h 1844"/>
                    <a:gd name="T24" fmla="*/ 2825 w 2825"/>
                    <a:gd name="T25" fmla="*/ 74 h 1844"/>
                    <a:gd name="T26" fmla="*/ 2741 w 2825"/>
                    <a:gd name="T27" fmla="*/ 0 h 1844"/>
                    <a:gd name="T28" fmla="*/ 2616 w 2825"/>
                    <a:gd name="T29" fmla="*/ 0 h 1844"/>
                    <a:gd name="T30" fmla="*/ 2418 w 2825"/>
                    <a:gd name="T31" fmla="*/ 139 h 1844"/>
                    <a:gd name="T32" fmla="*/ 0 w 2825"/>
                    <a:gd name="T33" fmla="*/ 1844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5" h="1844">
                      <a:moveTo>
                        <a:pt x="0" y="1844"/>
                      </a:moveTo>
                      <a:cubicBezTo>
                        <a:pt x="0" y="1844"/>
                        <a:pt x="1" y="1844"/>
                        <a:pt x="1" y="1844"/>
                      </a:cubicBezTo>
                      <a:cubicBezTo>
                        <a:pt x="247" y="1844"/>
                        <a:pt x="247" y="1844"/>
                        <a:pt x="247" y="1844"/>
                      </a:cubicBezTo>
                      <a:cubicBezTo>
                        <a:pt x="247" y="1794"/>
                        <a:pt x="247" y="1794"/>
                        <a:pt x="247" y="1794"/>
                      </a:cubicBezTo>
                      <a:cubicBezTo>
                        <a:pt x="681" y="1794"/>
                        <a:pt x="681" y="1794"/>
                        <a:pt x="681" y="1794"/>
                      </a:cubicBezTo>
                      <a:cubicBezTo>
                        <a:pt x="681" y="1844"/>
                        <a:pt x="681" y="1844"/>
                        <a:pt x="681" y="1844"/>
                      </a:cubicBezTo>
                      <a:cubicBezTo>
                        <a:pt x="2060" y="1844"/>
                        <a:pt x="2060" y="1844"/>
                        <a:pt x="2060" y="1844"/>
                      </a:cubicBezTo>
                      <a:cubicBezTo>
                        <a:pt x="2060" y="1794"/>
                        <a:pt x="2060" y="1794"/>
                        <a:pt x="2060" y="1794"/>
                      </a:cubicBezTo>
                      <a:cubicBezTo>
                        <a:pt x="2495" y="1794"/>
                        <a:pt x="2495" y="1794"/>
                        <a:pt x="2495" y="1794"/>
                      </a:cubicBezTo>
                      <a:cubicBezTo>
                        <a:pt x="2495" y="1844"/>
                        <a:pt x="2495" y="1844"/>
                        <a:pt x="2495" y="1844"/>
                      </a:cubicBezTo>
                      <a:cubicBezTo>
                        <a:pt x="2741" y="1844"/>
                        <a:pt x="2741" y="1844"/>
                        <a:pt x="2741" y="1844"/>
                      </a:cubicBezTo>
                      <a:cubicBezTo>
                        <a:pt x="2787" y="1844"/>
                        <a:pt x="2825" y="1810"/>
                        <a:pt x="2825" y="1770"/>
                      </a:cubicBezTo>
                      <a:cubicBezTo>
                        <a:pt x="2825" y="74"/>
                        <a:pt x="2825" y="74"/>
                        <a:pt x="2825" y="74"/>
                      </a:cubicBezTo>
                      <a:cubicBezTo>
                        <a:pt x="2825" y="33"/>
                        <a:pt x="2787" y="0"/>
                        <a:pt x="2741" y="0"/>
                      </a:cubicBezTo>
                      <a:cubicBezTo>
                        <a:pt x="2616" y="0"/>
                        <a:pt x="2616" y="0"/>
                        <a:pt x="2616" y="0"/>
                      </a:cubicBezTo>
                      <a:cubicBezTo>
                        <a:pt x="2418" y="139"/>
                        <a:pt x="2418" y="139"/>
                        <a:pt x="2418" y="139"/>
                      </a:cubicBezTo>
                      <a:lnTo>
                        <a:pt x="0" y="1844"/>
                      </a:ln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45" name="Freeform 39"/>
              <p:cNvSpPr>
                <a:spLocks/>
              </p:cNvSpPr>
              <p:nvPr/>
            </p:nvSpPr>
            <p:spPr bwMode="auto">
              <a:xfrm>
                <a:off x="2033588" y="3971925"/>
                <a:ext cx="1241425" cy="65088"/>
              </a:xfrm>
              <a:custGeom>
                <a:avLst/>
                <a:gdLst>
                  <a:gd name="T0" fmla="*/ 3032 w 3134"/>
                  <a:gd name="T1" fmla="*/ 0 h 164"/>
                  <a:gd name="T2" fmla="*/ 102 w 3134"/>
                  <a:gd name="T3" fmla="*/ 0 h 164"/>
                  <a:gd name="T4" fmla="*/ 0 w 3134"/>
                  <a:gd name="T5" fmla="*/ 74 h 164"/>
                  <a:gd name="T6" fmla="*/ 0 w 3134"/>
                  <a:gd name="T7" fmla="*/ 90 h 164"/>
                  <a:gd name="T8" fmla="*/ 102 w 3134"/>
                  <a:gd name="T9" fmla="*/ 164 h 164"/>
                  <a:gd name="T10" fmla="*/ 3032 w 3134"/>
                  <a:gd name="T11" fmla="*/ 164 h 164"/>
                  <a:gd name="T12" fmla="*/ 3134 w 3134"/>
                  <a:gd name="T13" fmla="*/ 90 h 164"/>
                  <a:gd name="T14" fmla="*/ 3134 w 3134"/>
                  <a:gd name="T15" fmla="*/ 74 h 164"/>
                  <a:gd name="T16" fmla="*/ 3032 w 3134"/>
                  <a:gd name="T1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4" h="164">
                    <a:moveTo>
                      <a:pt x="3032" y="0"/>
                    </a:moveTo>
                    <a:cubicBezTo>
                      <a:pt x="102" y="0"/>
                      <a:pt x="102" y="0"/>
                      <a:pt x="102" y="0"/>
                    </a:cubicBezTo>
                    <a:cubicBezTo>
                      <a:pt x="45" y="0"/>
                      <a:pt x="0" y="33"/>
                      <a:pt x="0" y="74"/>
                    </a:cubicBezTo>
                    <a:cubicBezTo>
                      <a:pt x="0" y="90"/>
                      <a:pt x="0" y="90"/>
                      <a:pt x="0" y="90"/>
                    </a:cubicBezTo>
                    <a:cubicBezTo>
                      <a:pt x="0" y="130"/>
                      <a:pt x="45" y="164"/>
                      <a:pt x="102" y="164"/>
                    </a:cubicBezTo>
                    <a:cubicBezTo>
                      <a:pt x="3032" y="164"/>
                      <a:pt x="3032" y="164"/>
                      <a:pt x="3032" y="164"/>
                    </a:cubicBezTo>
                    <a:cubicBezTo>
                      <a:pt x="3088" y="164"/>
                      <a:pt x="3134" y="130"/>
                      <a:pt x="3134" y="90"/>
                    </a:cubicBezTo>
                    <a:cubicBezTo>
                      <a:pt x="3134" y="74"/>
                      <a:pt x="3134" y="74"/>
                      <a:pt x="3134" y="74"/>
                    </a:cubicBezTo>
                    <a:cubicBezTo>
                      <a:pt x="3134" y="33"/>
                      <a:pt x="3088" y="0"/>
                      <a:pt x="3032" y="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46" name="Rectangle 40"/>
              <p:cNvSpPr>
                <a:spLocks noChangeArrowheads="1"/>
              </p:cNvSpPr>
              <p:nvPr/>
            </p:nvSpPr>
            <p:spPr bwMode="auto">
              <a:xfrm>
                <a:off x="2217738" y="3938588"/>
                <a:ext cx="158750" cy="28575"/>
              </a:xfrm>
              <a:prstGeom prst="rect">
                <a:avLst/>
              </a:prstGeom>
              <a:solidFill>
                <a:srgbClr val="002D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2" name="Rectangle 41"/>
              <p:cNvSpPr>
                <a:spLocks noChangeArrowheads="1"/>
              </p:cNvSpPr>
              <p:nvPr/>
            </p:nvSpPr>
            <p:spPr bwMode="auto">
              <a:xfrm>
                <a:off x="2935288" y="3938588"/>
                <a:ext cx="160337"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23" name="Rectangle 42"/>
              <p:cNvSpPr>
                <a:spLocks noChangeArrowheads="1"/>
              </p:cNvSpPr>
              <p:nvPr/>
            </p:nvSpPr>
            <p:spPr bwMode="auto">
              <a:xfrm>
                <a:off x="2217738" y="3938588"/>
                <a:ext cx="158750"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4" name="Rectangle 3"/>
            <p:cNvSpPr/>
            <p:nvPr/>
          </p:nvSpPr>
          <p:spPr>
            <a:xfrm>
              <a:off x="1297459" y="4065373"/>
              <a:ext cx="1198606" cy="741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grpSp>
        <p:nvGrpSpPr>
          <p:cNvPr id="8" name="Group 7"/>
          <p:cNvGrpSpPr/>
          <p:nvPr/>
        </p:nvGrpSpPr>
        <p:grpSpPr>
          <a:xfrm>
            <a:off x="1757773" y="3335459"/>
            <a:ext cx="943878" cy="1148499"/>
            <a:chOff x="2798631" y="3304278"/>
            <a:chExt cx="1258504" cy="1531332"/>
          </a:xfrm>
        </p:grpSpPr>
        <p:grpSp>
          <p:nvGrpSpPr>
            <p:cNvPr id="360" name="Group 359"/>
            <p:cNvGrpSpPr/>
            <p:nvPr/>
          </p:nvGrpSpPr>
          <p:grpSpPr>
            <a:xfrm>
              <a:off x="2798631" y="3304278"/>
              <a:ext cx="1241425" cy="812800"/>
              <a:chOff x="2033588" y="3224213"/>
              <a:chExt cx="1241425" cy="812800"/>
            </a:xfrm>
          </p:grpSpPr>
          <p:grpSp>
            <p:nvGrpSpPr>
              <p:cNvPr id="361" name="Group 360"/>
              <p:cNvGrpSpPr/>
              <p:nvPr/>
            </p:nvGrpSpPr>
            <p:grpSpPr>
              <a:xfrm>
                <a:off x="2092325" y="3224213"/>
                <a:ext cx="1139825" cy="727075"/>
                <a:chOff x="2092325" y="3224213"/>
                <a:chExt cx="1139825" cy="727075"/>
              </a:xfrm>
            </p:grpSpPr>
            <p:sp>
              <p:nvSpPr>
                <p:cNvPr id="366" name="Freeform 37"/>
                <p:cNvSpPr>
                  <a:spLocks/>
                </p:cNvSpPr>
                <p:nvPr/>
              </p:nvSpPr>
              <p:spPr bwMode="auto">
                <a:xfrm>
                  <a:off x="2092325" y="3224213"/>
                  <a:ext cx="1069975" cy="727075"/>
                </a:xfrm>
                <a:custGeom>
                  <a:avLst/>
                  <a:gdLst>
                    <a:gd name="T0" fmla="*/ 83 w 2699"/>
                    <a:gd name="T1" fmla="*/ 1844 h 1844"/>
                    <a:gd name="T2" fmla="*/ 320 w 2699"/>
                    <a:gd name="T3" fmla="*/ 1676 h 1844"/>
                    <a:gd name="T4" fmla="*/ 2501 w 2699"/>
                    <a:gd name="T5" fmla="*/ 139 h 1844"/>
                    <a:gd name="T6" fmla="*/ 2699 w 2699"/>
                    <a:gd name="T7" fmla="*/ 0 h 1844"/>
                    <a:gd name="T8" fmla="*/ 84 w 2699"/>
                    <a:gd name="T9" fmla="*/ 0 h 1844"/>
                    <a:gd name="T10" fmla="*/ 0 w 2699"/>
                    <a:gd name="T11" fmla="*/ 74 h 1844"/>
                    <a:gd name="T12" fmla="*/ 0 w 2699"/>
                    <a:gd name="T13" fmla="*/ 1770 h 1844"/>
                    <a:gd name="T14" fmla="*/ 83 w 2699"/>
                    <a:gd name="T15" fmla="*/ 1844 h 1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9" h="1844">
                      <a:moveTo>
                        <a:pt x="83" y="1844"/>
                      </a:moveTo>
                      <a:cubicBezTo>
                        <a:pt x="320" y="1676"/>
                        <a:pt x="320" y="1676"/>
                        <a:pt x="320" y="1676"/>
                      </a:cubicBezTo>
                      <a:cubicBezTo>
                        <a:pt x="2501" y="139"/>
                        <a:pt x="2501" y="139"/>
                        <a:pt x="2501" y="139"/>
                      </a:cubicBezTo>
                      <a:cubicBezTo>
                        <a:pt x="2699" y="0"/>
                        <a:pt x="2699" y="0"/>
                        <a:pt x="2699" y="0"/>
                      </a:cubicBezTo>
                      <a:cubicBezTo>
                        <a:pt x="84" y="0"/>
                        <a:pt x="84" y="0"/>
                        <a:pt x="84" y="0"/>
                      </a:cubicBezTo>
                      <a:cubicBezTo>
                        <a:pt x="38" y="0"/>
                        <a:pt x="0" y="33"/>
                        <a:pt x="0" y="74"/>
                      </a:cubicBezTo>
                      <a:cubicBezTo>
                        <a:pt x="0" y="1770"/>
                        <a:pt x="0" y="1770"/>
                        <a:pt x="0" y="1770"/>
                      </a:cubicBezTo>
                      <a:cubicBezTo>
                        <a:pt x="0" y="1810"/>
                        <a:pt x="37" y="1843"/>
                        <a:pt x="83" y="1844"/>
                      </a:cubicBez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67" name="Freeform 38"/>
                <p:cNvSpPr>
                  <a:spLocks/>
                </p:cNvSpPr>
                <p:nvPr/>
              </p:nvSpPr>
              <p:spPr bwMode="auto">
                <a:xfrm>
                  <a:off x="2112963" y="3224213"/>
                  <a:ext cx="1119187" cy="727075"/>
                </a:xfrm>
                <a:custGeom>
                  <a:avLst/>
                  <a:gdLst>
                    <a:gd name="T0" fmla="*/ 0 w 2825"/>
                    <a:gd name="T1" fmla="*/ 1844 h 1844"/>
                    <a:gd name="T2" fmla="*/ 1 w 2825"/>
                    <a:gd name="T3" fmla="*/ 1844 h 1844"/>
                    <a:gd name="T4" fmla="*/ 247 w 2825"/>
                    <a:gd name="T5" fmla="*/ 1844 h 1844"/>
                    <a:gd name="T6" fmla="*/ 247 w 2825"/>
                    <a:gd name="T7" fmla="*/ 1794 h 1844"/>
                    <a:gd name="T8" fmla="*/ 681 w 2825"/>
                    <a:gd name="T9" fmla="*/ 1794 h 1844"/>
                    <a:gd name="T10" fmla="*/ 681 w 2825"/>
                    <a:gd name="T11" fmla="*/ 1844 h 1844"/>
                    <a:gd name="T12" fmla="*/ 2060 w 2825"/>
                    <a:gd name="T13" fmla="*/ 1844 h 1844"/>
                    <a:gd name="T14" fmla="*/ 2060 w 2825"/>
                    <a:gd name="T15" fmla="*/ 1794 h 1844"/>
                    <a:gd name="T16" fmla="*/ 2495 w 2825"/>
                    <a:gd name="T17" fmla="*/ 1794 h 1844"/>
                    <a:gd name="T18" fmla="*/ 2495 w 2825"/>
                    <a:gd name="T19" fmla="*/ 1844 h 1844"/>
                    <a:gd name="T20" fmla="*/ 2741 w 2825"/>
                    <a:gd name="T21" fmla="*/ 1844 h 1844"/>
                    <a:gd name="T22" fmla="*/ 2825 w 2825"/>
                    <a:gd name="T23" fmla="*/ 1770 h 1844"/>
                    <a:gd name="T24" fmla="*/ 2825 w 2825"/>
                    <a:gd name="T25" fmla="*/ 74 h 1844"/>
                    <a:gd name="T26" fmla="*/ 2741 w 2825"/>
                    <a:gd name="T27" fmla="*/ 0 h 1844"/>
                    <a:gd name="T28" fmla="*/ 2616 w 2825"/>
                    <a:gd name="T29" fmla="*/ 0 h 1844"/>
                    <a:gd name="T30" fmla="*/ 2418 w 2825"/>
                    <a:gd name="T31" fmla="*/ 139 h 1844"/>
                    <a:gd name="T32" fmla="*/ 0 w 2825"/>
                    <a:gd name="T33" fmla="*/ 1844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5" h="1844">
                      <a:moveTo>
                        <a:pt x="0" y="1844"/>
                      </a:moveTo>
                      <a:cubicBezTo>
                        <a:pt x="0" y="1844"/>
                        <a:pt x="1" y="1844"/>
                        <a:pt x="1" y="1844"/>
                      </a:cubicBezTo>
                      <a:cubicBezTo>
                        <a:pt x="247" y="1844"/>
                        <a:pt x="247" y="1844"/>
                        <a:pt x="247" y="1844"/>
                      </a:cubicBezTo>
                      <a:cubicBezTo>
                        <a:pt x="247" y="1794"/>
                        <a:pt x="247" y="1794"/>
                        <a:pt x="247" y="1794"/>
                      </a:cubicBezTo>
                      <a:cubicBezTo>
                        <a:pt x="681" y="1794"/>
                        <a:pt x="681" y="1794"/>
                        <a:pt x="681" y="1794"/>
                      </a:cubicBezTo>
                      <a:cubicBezTo>
                        <a:pt x="681" y="1844"/>
                        <a:pt x="681" y="1844"/>
                        <a:pt x="681" y="1844"/>
                      </a:cubicBezTo>
                      <a:cubicBezTo>
                        <a:pt x="2060" y="1844"/>
                        <a:pt x="2060" y="1844"/>
                        <a:pt x="2060" y="1844"/>
                      </a:cubicBezTo>
                      <a:cubicBezTo>
                        <a:pt x="2060" y="1794"/>
                        <a:pt x="2060" y="1794"/>
                        <a:pt x="2060" y="1794"/>
                      </a:cubicBezTo>
                      <a:cubicBezTo>
                        <a:pt x="2495" y="1794"/>
                        <a:pt x="2495" y="1794"/>
                        <a:pt x="2495" y="1794"/>
                      </a:cubicBezTo>
                      <a:cubicBezTo>
                        <a:pt x="2495" y="1844"/>
                        <a:pt x="2495" y="1844"/>
                        <a:pt x="2495" y="1844"/>
                      </a:cubicBezTo>
                      <a:cubicBezTo>
                        <a:pt x="2741" y="1844"/>
                        <a:pt x="2741" y="1844"/>
                        <a:pt x="2741" y="1844"/>
                      </a:cubicBezTo>
                      <a:cubicBezTo>
                        <a:pt x="2787" y="1844"/>
                        <a:pt x="2825" y="1810"/>
                        <a:pt x="2825" y="1770"/>
                      </a:cubicBezTo>
                      <a:cubicBezTo>
                        <a:pt x="2825" y="74"/>
                        <a:pt x="2825" y="74"/>
                        <a:pt x="2825" y="74"/>
                      </a:cubicBezTo>
                      <a:cubicBezTo>
                        <a:pt x="2825" y="33"/>
                        <a:pt x="2787" y="0"/>
                        <a:pt x="2741" y="0"/>
                      </a:cubicBezTo>
                      <a:cubicBezTo>
                        <a:pt x="2616" y="0"/>
                        <a:pt x="2616" y="0"/>
                        <a:pt x="2616" y="0"/>
                      </a:cubicBezTo>
                      <a:cubicBezTo>
                        <a:pt x="2418" y="139"/>
                        <a:pt x="2418" y="139"/>
                        <a:pt x="2418" y="139"/>
                      </a:cubicBezTo>
                      <a:lnTo>
                        <a:pt x="0" y="1844"/>
                      </a:ln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362" name="Freeform 39"/>
              <p:cNvSpPr>
                <a:spLocks/>
              </p:cNvSpPr>
              <p:nvPr/>
            </p:nvSpPr>
            <p:spPr bwMode="auto">
              <a:xfrm>
                <a:off x="2033588" y="3971925"/>
                <a:ext cx="1241425" cy="65088"/>
              </a:xfrm>
              <a:custGeom>
                <a:avLst/>
                <a:gdLst>
                  <a:gd name="T0" fmla="*/ 3032 w 3134"/>
                  <a:gd name="T1" fmla="*/ 0 h 164"/>
                  <a:gd name="T2" fmla="*/ 102 w 3134"/>
                  <a:gd name="T3" fmla="*/ 0 h 164"/>
                  <a:gd name="T4" fmla="*/ 0 w 3134"/>
                  <a:gd name="T5" fmla="*/ 74 h 164"/>
                  <a:gd name="T6" fmla="*/ 0 w 3134"/>
                  <a:gd name="T7" fmla="*/ 90 h 164"/>
                  <a:gd name="T8" fmla="*/ 102 w 3134"/>
                  <a:gd name="T9" fmla="*/ 164 h 164"/>
                  <a:gd name="T10" fmla="*/ 3032 w 3134"/>
                  <a:gd name="T11" fmla="*/ 164 h 164"/>
                  <a:gd name="T12" fmla="*/ 3134 w 3134"/>
                  <a:gd name="T13" fmla="*/ 90 h 164"/>
                  <a:gd name="T14" fmla="*/ 3134 w 3134"/>
                  <a:gd name="T15" fmla="*/ 74 h 164"/>
                  <a:gd name="T16" fmla="*/ 3032 w 3134"/>
                  <a:gd name="T1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4" h="164">
                    <a:moveTo>
                      <a:pt x="3032" y="0"/>
                    </a:moveTo>
                    <a:cubicBezTo>
                      <a:pt x="102" y="0"/>
                      <a:pt x="102" y="0"/>
                      <a:pt x="102" y="0"/>
                    </a:cubicBezTo>
                    <a:cubicBezTo>
                      <a:pt x="45" y="0"/>
                      <a:pt x="0" y="33"/>
                      <a:pt x="0" y="74"/>
                    </a:cubicBezTo>
                    <a:cubicBezTo>
                      <a:pt x="0" y="90"/>
                      <a:pt x="0" y="90"/>
                      <a:pt x="0" y="90"/>
                    </a:cubicBezTo>
                    <a:cubicBezTo>
                      <a:pt x="0" y="130"/>
                      <a:pt x="45" y="164"/>
                      <a:pt x="102" y="164"/>
                    </a:cubicBezTo>
                    <a:cubicBezTo>
                      <a:pt x="3032" y="164"/>
                      <a:pt x="3032" y="164"/>
                      <a:pt x="3032" y="164"/>
                    </a:cubicBezTo>
                    <a:cubicBezTo>
                      <a:pt x="3088" y="164"/>
                      <a:pt x="3134" y="130"/>
                      <a:pt x="3134" y="90"/>
                    </a:cubicBezTo>
                    <a:cubicBezTo>
                      <a:pt x="3134" y="74"/>
                      <a:pt x="3134" y="74"/>
                      <a:pt x="3134" y="74"/>
                    </a:cubicBezTo>
                    <a:cubicBezTo>
                      <a:pt x="3134" y="33"/>
                      <a:pt x="3088" y="0"/>
                      <a:pt x="3032" y="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3" name="Rectangle 40"/>
              <p:cNvSpPr>
                <a:spLocks noChangeArrowheads="1"/>
              </p:cNvSpPr>
              <p:nvPr/>
            </p:nvSpPr>
            <p:spPr bwMode="auto">
              <a:xfrm>
                <a:off x="2217738" y="3938588"/>
                <a:ext cx="158750" cy="28575"/>
              </a:xfrm>
              <a:prstGeom prst="rect">
                <a:avLst/>
              </a:prstGeom>
              <a:solidFill>
                <a:srgbClr val="002D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4" name="Rectangle 41"/>
              <p:cNvSpPr>
                <a:spLocks noChangeArrowheads="1"/>
              </p:cNvSpPr>
              <p:nvPr/>
            </p:nvSpPr>
            <p:spPr bwMode="auto">
              <a:xfrm>
                <a:off x="2935288" y="3938588"/>
                <a:ext cx="160337"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65" name="Rectangle 42"/>
              <p:cNvSpPr>
                <a:spLocks noChangeArrowheads="1"/>
              </p:cNvSpPr>
              <p:nvPr/>
            </p:nvSpPr>
            <p:spPr bwMode="auto">
              <a:xfrm>
                <a:off x="2217738" y="3938588"/>
                <a:ext cx="158750"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206" name="Rectangle 205"/>
            <p:cNvSpPr/>
            <p:nvPr/>
          </p:nvSpPr>
          <p:spPr>
            <a:xfrm>
              <a:off x="2858529" y="4094205"/>
              <a:ext cx="1198606" cy="741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grpSp>
        <p:nvGrpSpPr>
          <p:cNvPr id="10" name="Group 9"/>
          <p:cNvGrpSpPr/>
          <p:nvPr/>
        </p:nvGrpSpPr>
        <p:grpSpPr>
          <a:xfrm>
            <a:off x="2897396" y="3335459"/>
            <a:ext cx="931069" cy="1133053"/>
            <a:chOff x="4318128" y="3304278"/>
            <a:chExt cx="1241425" cy="1510737"/>
          </a:xfrm>
        </p:grpSpPr>
        <p:grpSp>
          <p:nvGrpSpPr>
            <p:cNvPr id="368" name="Group 367"/>
            <p:cNvGrpSpPr/>
            <p:nvPr/>
          </p:nvGrpSpPr>
          <p:grpSpPr>
            <a:xfrm>
              <a:off x="4318128" y="3304278"/>
              <a:ext cx="1241425" cy="812800"/>
              <a:chOff x="2033588" y="3224213"/>
              <a:chExt cx="1241425" cy="812800"/>
            </a:xfrm>
          </p:grpSpPr>
          <p:grpSp>
            <p:nvGrpSpPr>
              <p:cNvPr id="369" name="Group 368"/>
              <p:cNvGrpSpPr/>
              <p:nvPr/>
            </p:nvGrpSpPr>
            <p:grpSpPr>
              <a:xfrm>
                <a:off x="2092325" y="3224213"/>
                <a:ext cx="1139825" cy="727075"/>
                <a:chOff x="2092325" y="3224213"/>
                <a:chExt cx="1139825" cy="727075"/>
              </a:xfrm>
            </p:grpSpPr>
            <p:sp>
              <p:nvSpPr>
                <p:cNvPr id="374" name="Freeform 37"/>
                <p:cNvSpPr>
                  <a:spLocks/>
                </p:cNvSpPr>
                <p:nvPr/>
              </p:nvSpPr>
              <p:spPr bwMode="auto">
                <a:xfrm>
                  <a:off x="2092325" y="3224213"/>
                  <a:ext cx="1069975" cy="727075"/>
                </a:xfrm>
                <a:custGeom>
                  <a:avLst/>
                  <a:gdLst>
                    <a:gd name="T0" fmla="*/ 83 w 2699"/>
                    <a:gd name="T1" fmla="*/ 1844 h 1844"/>
                    <a:gd name="T2" fmla="*/ 320 w 2699"/>
                    <a:gd name="T3" fmla="*/ 1676 h 1844"/>
                    <a:gd name="T4" fmla="*/ 2501 w 2699"/>
                    <a:gd name="T5" fmla="*/ 139 h 1844"/>
                    <a:gd name="T6" fmla="*/ 2699 w 2699"/>
                    <a:gd name="T7" fmla="*/ 0 h 1844"/>
                    <a:gd name="T8" fmla="*/ 84 w 2699"/>
                    <a:gd name="T9" fmla="*/ 0 h 1844"/>
                    <a:gd name="T10" fmla="*/ 0 w 2699"/>
                    <a:gd name="T11" fmla="*/ 74 h 1844"/>
                    <a:gd name="T12" fmla="*/ 0 w 2699"/>
                    <a:gd name="T13" fmla="*/ 1770 h 1844"/>
                    <a:gd name="T14" fmla="*/ 83 w 2699"/>
                    <a:gd name="T15" fmla="*/ 1844 h 1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9" h="1844">
                      <a:moveTo>
                        <a:pt x="83" y="1844"/>
                      </a:moveTo>
                      <a:cubicBezTo>
                        <a:pt x="320" y="1676"/>
                        <a:pt x="320" y="1676"/>
                        <a:pt x="320" y="1676"/>
                      </a:cubicBezTo>
                      <a:cubicBezTo>
                        <a:pt x="2501" y="139"/>
                        <a:pt x="2501" y="139"/>
                        <a:pt x="2501" y="139"/>
                      </a:cubicBezTo>
                      <a:cubicBezTo>
                        <a:pt x="2699" y="0"/>
                        <a:pt x="2699" y="0"/>
                        <a:pt x="2699" y="0"/>
                      </a:cubicBezTo>
                      <a:cubicBezTo>
                        <a:pt x="84" y="0"/>
                        <a:pt x="84" y="0"/>
                        <a:pt x="84" y="0"/>
                      </a:cubicBezTo>
                      <a:cubicBezTo>
                        <a:pt x="38" y="0"/>
                        <a:pt x="0" y="33"/>
                        <a:pt x="0" y="74"/>
                      </a:cubicBezTo>
                      <a:cubicBezTo>
                        <a:pt x="0" y="1770"/>
                        <a:pt x="0" y="1770"/>
                        <a:pt x="0" y="1770"/>
                      </a:cubicBezTo>
                      <a:cubicBezTo>
                        <a:pt x="0" y="1810"/>
                        <a:pt x="37" y="1843"/>
                        <a:pt x="83" y="1844"/>
                      </a:cubicBez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sp>
              <p:nvSpPr>
                <p:cNvPr id="375" name="Freeform 38"/>
                <p:cNvSpPr>
                  <a:spLocks/>
                </p:cNvSpPr>
                <p:nvPr/>
              </p:nvSpPr>
              <p:spPr bwMode="auto">
                <a:xfrm>
                  <a:off x="2112963" y="3224213"/>
                  <a:ext cx="1119187" cy="727075"/>
                </a:xfrm>
                <a:custGeom>
                  <a:avLst/>
                  <a:gdLst>
                    <a:gd name="T0" fmla="*/ 0 w 2825"/>
                    <a:gd name="T1" fmla="*/ 1844 h 1844"/>
                    <a:gd name="T2" fmla="*/ 1 w 2825"/>
                    <a:gd name="T3" fmla="*/ 1844 h 1844"/>
                    <a:gd name="T4" fmla="*/ 247 w 2825"/>
                    <a:gd name="T5" fmla="*/ 1844 h 1844"/>
                    <a:gd name="T6" fmla="*/ 247 w 2825"/>
                    <a:gd name="T7" fmla="*/ 1794 h 1844"/>
                    <a:gd name="T8" fmla="*/ 681 w 2825"/>
                    <a:gd name="T9" fmla="*/ 1794 h 1844"/>
                    <a:gd name="T10" fmla="*/ 681 w 2825"/>
                    <a:gd name="T11" fmla="*/ 1844 h 1844"/>
                    <a:gd name="T12" fmla="*/ 2060 w 2825"/>
                    <a:gd name="T13" fmla="*/ 1844 h 1844"/>
                    <a:gd name="T14" fmla="*/ 2060 w 2825"/>
                    <a:gd name="T15" fmla="*/ 1794 h 1844"/>
                    <a:gd name="T16" fmla="*/ 2495 w 2825"/>
                    <a:gd name="T17" fmla="*/ 1794 h 1844"/>
                    <a:gd name="T18" fmla="*/ 2495 w 2825"/>
                    <a:gd name="T19" fmla="*/ 1844 h 1844"/>
                    <a:gd name="T20" fmla="*/ 2741 w 2825"/>
                    <a:gd name="T21" fmla="*/ 1844 h 1844"/>
                    <a:gd name="T22" fmla="*/ 2825 w 2825"/>
                    <a:gd name="T23" fmla="*/ 1770 h 1844"/>
                    <a:gd name="T24" fmla="*/ 2825 w 2825"/>
                    <a:gd name="T25" fmla="*/ 74 h 1844"/>
                    <a:gd name="T26" fmla="*/ 2741 w 2825"/>
                    <a:gd name="T27" fmla="*/ 0 h 1844"/>
                    <a:gd name="T28" fmla="*/ 2616 w 2825"/>
                    <a:gd name="T29" fmla="*/ 0 h 1844"/>
                    <a:gd name="T30" fmla="*/ 2418 w 2825"/>
                    <a:gd name="T31" fmla="*/ 139 h 1844"/>
                    <a:gd name="T32" fmla="*/ 0 w 2825"/>
                    <a:gd name="T33" fmla="*/ 1844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5" h="1844">
                      <a:moveTo>
                        <a:pt x="0" y="1844"/>
                      </a:moveTo>
                      <a:cubicBezTo>
                        <a:pt x="0" y="1844"/>
                        <a:pt x="1" y="1844"/>
                        <a:pt x="1" y="1844"/>
                      </a:cubicBezTo>
                      <a:cubicBezTo>
                        <a:pt x="247" y="1844"/>
                        <a:pt x="247" y="1844"/>
                        <a:pt x="247" y="1844"/>
                      </a:cubicBezTo>
                      <a:cubicBezTo>
                        <a:pt x="247" y="1794"/>
                        <a:pt x="247" y="1794"/>
                        <a:pt x="247" y="1794"/>
                      </a:cubicBezTo>
                      <a:cubicBezTo>
                        <a:pt x="681" y="1794"/>
                        <a:pt x="681" y="1794"/>
                        <a:pt x="681" y="1794"/>
                      </a:cubicBezTo>
                      <a:cubicBezTo>
                        <a:pt x="681" y="1844"/>
                        <a:pt x="681" y="1844"/>
                        <a:pt x="681" y="1844"/>
                      </a:cubicBezTo>
                      <a:cubicBezTo>
                        <a:pt x="2060" y="1844"/>
                        <a:pt x="2060" y="1844"/>
                        <a:pt x="2060" y="1844"/>
                      </a:cubicBezTo>
                      <a:cubicBezTo>
                        <a:pt x="2060" y="1794"/>
                        <a:pt x="2060" y="1794"/>
                        <a:pt x="2060" y="1794"/>
                      </a:cubicBezTo>
                      <a:cubicBezTo>
                        <a:pt x="2495" y="1794"/>
                        <a:pt x="2495" y="1794"/>
                        <a:pt x="2495" y="1794"/>
                      </a:cubicBezTo>
                      <a:cubicBezTo>
                        <a:pt x="2495" y="1844"/>
                        <a:pt x="2495" y="1844"/>
                        <a:pt x="2495" y="1844"/>
                      </a:cubicBezTo>
                      <a:cubicBezTo>
                        <a:pt x="2741" y="1844"/>
                        <a:pt x="2741" y="1844"/>
                        <a:pt x="2741" y="1844"/>
                      </a:cubicBezTo>
                      <a:cubicBezTo>
                        <a:pt x="2787" y="1844"/>
                        <a:pt x="2825" y="1810"/>
                        <a:pt x="2825" y="1770"/>
                      </a:cubicBezTo>
                      <a:cubicBezTo>
                        <a:pt x="2825" y="74"/>
                        <a:pt x="2825" y="74"/>
                        <a:pt x="2825" y="74"/>
                      </a:cubicBezTo>
                      <a:cubicBezTo>
                        <a:pt x="2825" y="33"/>
                        <a:pt x="2787" y="0"/>
                        <a:pt x="2741" y="0"/>
                      </a:cubicBezTo>
                      <a:cubicBezTo>
                        <a:pt x="2616" y="0"/>
                        <a:pt x="2616" y="0"/>
                        <a:pt x="2616" y="0"/>
                      </a:cubicBezTo>
                      <a:cubicBezTo>
                        <a:pt x="2418" y="139"/>
                        <a:pt x="2418" y="139"/>
                        <a:pt x="2418" y="139"/>
                      </a:cubicBezTo>
                      <a:lnTo>
                        <a:pt x="0" y="1844"/>
                      </a:lnTo>
                      <a:close/>
                    </a:path>
                  </a:pathLst>
                </a:custGeom>
                <a:solidFill>
                  <a:schemeClr val="bg1">
                    <a:lumMod val="95000"/>
                  </a:schemeClr>
                </a:solidFill>
                <a:ln>
                  <a:noFill/>
                </a:ln>
              </p:spPr>
              <p:txBody>
                <a:bodyPr vert="horz" wrap="square" lIns="68580" tIns="34290" rIns="68580" bIns="34290" numCol="1" anchor="t" anchorCtr="0" compatLnSpc="1">
                  <a:prstTxWarp prst="textNoShape">
                    <a:avLst/>
                  </a:prstTxWarp>
                  <a:normAutofit/>
                </a:bodyPr>
                <a:lstStyle/>
                <a:p>
                  <a:endParaRPr lang="en-US" sz="1350"/>
                </a:p>
              </p:txBody>
            </p:sp>
          </p:grpSp>
          <p:sp>
            <p:nvSpPr>
              <p:cNvPr id="370" name="Freeform 39"/>
              <p:cNvSpPr>
                <a:spLocks/>
              </p:cNvSpPr>
              <p:nvPr/>
            </p:nvSpPr>
            <p:spPr bwMode="auto">
              <a:xfrm>
                <a:off x="2033588" y="3971925"/>
                <a:ext cx="1241425" cy="65088"/>
              </a:xfrm>
              <a:custGeom>
                <a:avLst/>
                <a:gdLst>
                  <a:gd name="T0" fmla="*/ 3032 w 3134"/>
                  <a:gd name="T1" fmla="*/ 0 h 164"/>
                  <a:gd name="T2" fmla="*/ 102 w 3134"/>
                  <a:gd name="T3" fmla="*/ 0 h 164"/>
                  <a:gd name="T4" fmla="*/ 0 w 3134"/>
                  <a:gd name="T5" fmla="*/ 74 h 164"/>
                  <a:gd name="T6" fmla="*/ 0 w 3134"/>
                  <a:gd name="T7" fmla="*/ 90 h 164"/>
                  <a:gd name="T8" fmla="*/ 102 w 3134"/>
                  <a:gd name="T9" fmla="*/ 164 h 164"/>
                  <a:gd name="T10" fmla="*/ 3032 w 3134"/>
                  <a:gd name="T11" fmla="*/ 164 h 164"/>
                  <a:gd name="T12" fmla="*/ 3134 w 3134"/>
                  <a:gd name="T13" fmla="*/ 90 h 164"/>
                  <a:gd name="T14" fmla="*/ 3134 w 3134"/>
                  <a:gd name="T15" fmla="*/ 74 h 164"/>
                  <a:gd name="T16" fmla="*/ 3032 w 3134"/>
                  <a:gd name="T1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4" h="164">
                    <a:moveTo>
                      <a:pt x="3032" y="0"/>
                    </a:moveTo>
                    <a:cubicBezTo>
                      <a:pt x="102" y="0"/>
                      <a:pt x="102" y="0"/>
                      <a:pt x="102" y="0"/>
                    </a:cubicBezTo>
                    <a:cubicBezTo>
                      <a:pt x="45" y="0"/>
                      <a:pt x="0" y="33"/>
                      <a:pt x="0" y="74"/>
                    </a:cubicBezTo>
                    <a:cubicBezTo>
                      <a:pt x="0" y="90"/>
                      <a:pt x="0" y="90"/>
                      <a:pt x="0" y="90"/>
                    </a:cubicBezTo>
                    <a:cubicBezTo>
                      <a:pt x="0" y="130"/>
                      <a:pt x="45" y="164"/>
                      <a:pt x="102" y="164"/>
                    </a:cubicBezTo>
                    <a:cubicBezTo>
                      <a:pt x="3032" y="164"/>
                      <a:pt x="3032" y="164"/>
                      <a:pt x="3032" y="164"/>
                    </a:cubicBezTo>
                    <a:cubicBezTo>
                      <a:pt x="3088" y="164"/>
                      <a:pt x="3134" y="130"/>
                      <a:pt x="3134" y="90"/>
                    </a:cubicBezTo>
                    <a:cubicBezTo>
                      <a:pt x="3134" y="74"/>
                      <a:pt x="3134" y="74"/>
                      <a:pt x="3134" y="74"/>
                    </a:cubicBezTo>
                    <a:cubicBezTo>
                      <a:pt x="3134" y="33"/>
                      <a:pt x="3088" y="0"/>
                      <a:pt x="3032" y="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71" name="Rectangle 40"/>
              <p:cNvSpPr>
                <a:spLocks noChangeArrowheads="1"/>
              </p:cNvSpPr>
              <p:nvPr/>
            </p:nvSpPr>
            <p:spPr bwMode="auto">
              <a:xfrm>
                <a:off x="2217738" y="3938588"/>
                <a:ext cx="158750" cy="28575"/>
              </a:xfrm>
              <a:prstGeom prst="rect">
                <a:avLst/>
              </a:prstGeom>
              <a:solidFill>
                <a:srgbClr val="002D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72" name="Rectangle 41"/>
              <p:cNvSpPr>
                <a:spLocks noChangeArrowheads="1"/>
              </p:cNvSpPr>
              <p:nvPr/>
            </p:nvSpPr>
            <p:spPr bwMode="auto">
              <a:xfrm>
                <a:off x="2935288" y="3938588"/>
                <a:ext cx="160337"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sp>
            <p:nvSpPr>
              <p:cNvPr id="373" name="Rectangle 42"/>
              <p:cNvSpPr>
                <a:spLocks noChangeArrowheads="1"/>
              </p:cNvSpPr>
              <p:nvPr/>
            </p:nvSpPr>
            <p:spPr bwMode="auto">
              <a:xfrm>
                <a:off x="2217738" y="3938588"/>
                <a:ext cx="158750"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25000" lnSpcReduction="20000"/>
              </a:bodyPr>
              <a:lstStyle/>
              <a:p>
                <a:endParaRPr lang="en-US" sz="1350"/>
              </a:p>
            </p:txBody>
          </p:sp>
        </p:grpSp>
        <p:sp>
          <p:nvSpPr>
            <p:cNvPr id="207" name="Rectangle 206"/>
            <p:cNvSpPr/>
            <p:nvPr/>
          </p:nvSpPr>
          <p:spPr>
            <a:xfrm>
              <a:off x="4357816" y="4073610"/>
              <a:ext cx="1198606" cy="741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a:p>
          </p:txBody>
        </p:sp>
      </p:grpSp>
      <p:sp>
        <p:nvSpPr>
          <p:cNvPr id="209" name="Rectangle 208"/>
          <p:cNvSpPr/>
          <p:nvPr/>
        </p:nvSpPr>
        <p:spPr>
          <a:xfrm>
            <a:off x="0" y="6066971"/>
            <a:ext cx="9144000" cy="791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Imag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024" y="1270029"/>
            <a:ext cx="739524" cy="739524"/>
          </a:xfrm>
          <a:prstGeom prst="rect">
            <a:avLst/>
          </a:prstGeom>
        </p:spPr>
      </p:pic>
      <p:pic>
        <p:nvPicPr>
          <p:cNvPr id="16" name="Imag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024" y="2488275"/>
            <a:ext cx="650296" cy="650296"/>
          </a:xfrm>
          <a:prstGeom prst="rect">
            <a:avLst/>
          </a:prstGeom>
        </p:spPr>
      </p:pic>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5744" y="3262030"/>
            <a:ext cx="650296" cy="650296"/>
          </a:xfrm>
          <a:prstGeom prst="rect">
            <a:avLst/>
          </a:prstGeom>
        </p:spPr>
      </p:pic>
      <p:sp>
        <p:nvSpPr>
          <p:cNvPr id="19" name="Rectangle à coins arrondis 18"/>
          <p:cNvSpPr/>
          <p:nvPr/>
        </p:nvSpPr>
        <p:spPr>
          <a:xfrm>
            <a:off x="5547897" y="1420476"/>
            <a:ext cx="2402958" cy="60605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8" name="Rectangle à coins arrondis 217"/>
          <p:cNvSpPr/>
          <p:nvPr/>
        </p:nvSpPr>
        <p:spPr>
          <a:xfrm>
            <a:off x="5547897" y="2511126"/>
            <a:ext cx="2402958" cy="60605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9" name="Rectangle à coins arrondis 218"/>
          <p:cNvSpPr/>
          <p:nvPr/>
        </p:nvSpPr>
        <p:spPr>
          <a:xfrm>
            <a:off x="4860934" y="4334926"/>
            <a:ext cx="4167962" cy="696409"/>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p:cNvSpPr txBox="1"/>
          <p:nvPr/>
        </p:nvSpPr>
        <p:spPr>
          <a:xfrm>
            <a:off x="5686424" y="1492672"/>
            <a:ext cx="2125903" cy="461665"/>
          </a:xfrm>
          <a:prstGeom prst="rect">
            <a:avLst/>
          </a:prstGeom>
          <a:noFill/>
        </p:spPr>
        <p:txBody>
          <a:bodyPr wrap="none" rtlCol="0">
            <a:spAutoFit/>
          </a:bodyPr>
          <a:lstStyle/>
          <a:p>
            <a:r>
              <a:rPr lang="fr-FR" sz="1200" dirty="0">
                <a:latin typeface="Verdana" panose="020B0604030504040204" pitchFamily="34" charset="0"/>
                <a:ea typeface="Verdana" panose="020B0604030504040204" pitchFamily="34" charset="0"/>
                <a:cs typeface="Verdana" panose="020B0604030504040204" pitchFamily="34" charset="0"/>
              </a:rPr>
              <a:t>A la souscription</a:t>
            </a:r>
          </a:p>
          <a:p>
            <a:r>
              <a:rPr lang="fr-FR" sz="1200" dirty="0">
                <a:latin typeface="Verdana" panose="020B0604030504040204" pitchFamily="34" charset="0"/>
                <a:ea typeface="Verdana" panose="020B0604030504040204" pitchFamily="34" charset="0"/>
                <a:cs typeface="Verdana" panose="020B0604030504040204" pitchFamily="34" charset="0"/>
              </a:rPr>
              <a:t>• Bulletin de souscription</a:t>
            </a:r>
          </a:p>
        </p:txBody>
      </p:sp>
      <p:sp>
        <p:nvSpPr>
          <p:cNvPr id="221" name="ZoneTexte 220"/>
          <p:cNvSpPr txBox="1"/>
          <p:nvPr/>
        </p:nvSpPr>
        <p:spPr>
          <a:xfrm>
            <a:off x="5686424" y="2579384"/>
            <a:ext cx="2224199" cy="461665"/>
          </a:xfrm>
          <a:prstGeom prst="rect">
            <a:avLst/>
          </a:prstGeom>
          <a:noFill/>
        </p:spPr>
        <p:txBody>
          <a:bodyPr wrap="none" rtlCol="0">
            <a:spAutoFit/>
          </a:bodyPr>
          <a:lstStyle/>
          <a:p>
            <a:r>
              <a:rPr lang="fr-FR" sz="1200" dirty="0">
                <a:latin typeface="Verdana" panose="020B0604030504040204" pitchFamily="34" charset="0"/>
                <a:ea typeface="Verdana" panose="020B0604030504040204" pitchFamily="34" charset="0"/>
                <a:cs typeface="Verdana" panose="020B0604030504040204" pitchFamily="34" charset="0"/>
              </a:rPr>
              <a:t>En cours de vie du contrat</a:t>
            </a:r>
          </a:p>
          <a:p>
            <a:r>
              <a:rPr lang="fr-FR" sz="1200" dirty="0">
                <a:latin typeface="Verdana" panose="020B0604030504040204" pitchFamily="34" charset="0"/>
                <a:ea typeface="Verdana" panose="020B0604030504040204" pitchFamily="34" charset="0"/>
                <a:cs typeface="Verdana" panose="020B0604030504040204" pitchFamily="34" charset="0"/>
              </a:rPr>
              <a:t>• Bulletin de modification</a:t>
            </a:r>
          </a:p>
        </p:txBody>
      </p:sp>
      <p:sp>
        <p:nvSpPr>
          <p:cNvPr id="222" name="ZoneTexte 221"/>
          <p:cNvSpPr txBox="1"/>
          <p:nvPr/>
        </p:nvSpPr>
        <p:spPr>
          <a:xfrm>
            <a:off x="4866786" y="4430350"/>
            <a:ext cx="4167962" cy="577081"/>
          </a:xfrm>
          <a:prstGeom prst="rect">
            <a:avLst/>
          </a:prstGeom>
          <a:noFill/>
        </p:spPr>
        <p:txBody>
          <a:bodyPr wrap="square" rtlCol="0">
            <a:spAutoFit/>
          </a:bodyPr>
          <a:lstStyle/>
          <a:p>
            <a:r>
              <a:rPr lang="fr-FR" sz="1050" dirty="0">
                <a:latin typeface="Verdana" panose="020B0604030504040204" pitchFamily="34" charset="0"/>
                <a:ea typeface="Verdana" panose="020B0604030504040204" pitchFamily="34" charset="0"/>
                <a:cs typeface="Verdana" panose="020B0604030504040204" pitchFamily="34" charset="0"/>
              </a:rPr>
              <a:t>            Bulletin d’options d’arbitrages automatiques</a:t>
            </a:r>
          </a:p>
          <a:p>
            <a:pPr algn="ctr"/>
            <a:r>
              <a:rPr lang="fr-FR" sz="1050" dirty="0">
                <a:latin typeface="Verdana" panose="020B0604030504040204" pitchFamily="34" charset="0"/>
                <a:ea typeface="Verdana" panose="020B0604030504040204" pitchFamily="34" charset="0"/>
                <a:cs typeface="Verdana" panose="020B0604030504040204" pitchFamily="34" charset="0"/>
              </a:rPr>
              <a:t>Ou</a:t>
            </a:r>
          </a:p>
          <a:p>
            <a:r>
              <a:rPr lang="fr-FR" sz="1050" dirty="0">
                <a:latin typeface="Verdana" panose="020B0604030504040204" pitchFamily="34" charset="0"/>
                <a:ea typeface="Verdana" panose="020B0604030504040204" pitchFamily="34" charset="0"/>
                <a:cs typeface="Verdana" panose="020B0604030504040204" pitchFamily="34" charset="0"/>
              </a:rPr>
              <a:t>Bulletin d’options de réallocation programmée de l’épargne</a:t>
            </a:r>
          </a:p>
        </p:txBody>
      </p:sp>
      <p:sp>
        <p:nvSpPr>
          <p:cNvPr id="2" name="Rectangle à coins arrondis 1"/>
          <p:cNvSpPr/>
          <p:nvPr/>
        </p:nvSpPr>
        <p:spPr>
          <a:xfrm rot="5400000">
            <a:off x="1661814" y="4333099"/>
            <a:ext cx="437000" cy="3030743"/>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Ellipse 209">
            <a:hlinkClick r:id="rId5" action="ppaction://hlinksldjump"/>
          </p:cNvPr>
          <p:cNvSpPr/>
          <p:nvPr/>
        </p:nvSpPr>
        <p:spPr>
          <a:xfrm>
            <a:off x="5570632" y="110350"/>
            <a:ext cx="3071624" cy="64656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Verdana" panose="020B0604030504040204" pitchFamily="34" charset="0"/>
                <a:ea typeface="Verdana" panose="020B0604030504040204" pitchFamily="34" charset="0"/>
                <a:cs typeface="Verdana" panose="020B0604030504040204" pitchFamily="34" charset="0"/>
              </a:rPr>
              <a:t>Revenir aux deux familles</a:t>
            </a:r>
          </a:p>
        </p:txBody>
      </p:sp>
      <p:grpSp>
        <p:nvGrpSpPr>
          <p:cNvPr id="27" name="Groupe 26"/>
          <p:cNvGrpSpPr/>
          <p:nvPr/>
        </p:nvGrpSpPr>
        <p:grpSpPr>
          <a:xfrm>
            <a:off x="-122346" y="6867525"/>
            <a:ext cx="9392568" cy="6791325"/>
            <a:chOff x="-122346" y="6867525"/>
            <a:chExt cx="9392568" cy="6791325"/>
          </a:xfrm>
        </p:grpSpPr>
        <p:grpSp>
          <p:nvGrpSpPr>
            <p:cNvPr id="23" name="Groupe 22"/>
            <p:cNvGrpSpPr/>
            <p:nvPr/>
          </p:nvGrpSpPr>
          <p:grpSpPr>
            <a:xfrm>
              <a:off x="-122346" y="6867525"/>
              <a:ext cx="9392568" cy="6791325"/>
              <a:chOff x="-132840" y="6858000"/>
              <a:chExt cx="9392568" cy="5654842"/>
            </a:xfrm>
          </p:grpSpPr>
          <p:sp>
            <p:nvSpPr>
              <p:cNvPr id="22" name="Rectangle 21"/>
              <p:cNvSpPr/>
              <p:nvPr/>
            </p:nvSpPr>
            <p:spPr>
              <a:xfrm>
                <a:off x="-132840" y="6858000"/>
                <a:ext cx="9392568" cy="565484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11" name="Espace réservé du contenu 3"/>
              <p:cNvGraphicFramePr>
                <a:graphicFrameLocks/>
              </p:cNvGraphicFramePr>
              <p:nvPr>
                <p:extLst>
                  <p:ext uri="{D42A27DB-BD31-4B8C-83A1-F6EECF244321}">
                    <p14:modId xmlns:p14="http://schemas.microsoft.com/office/powerpoint/2010/main" val="3861586085"/>
                  </p:ext>
                </p:extLst>
              </p:nvPr>
            </p:nvGraphicFramePr>
            <p:xfrm>
              <a:off x="451829" y="7183908"/>
              <a:ext cx="7979097" cy="3797758"/>
            </p:xfrm>
            <a:graphic>
              <a:graphicData uri="http://schemas.openxmlformats.org/drawingml/2006/table">
                <a:tbl>
                  <a:tblPr firstRow="1" firstCol="1" bandRow="1">
                    <a:tableStyleId>{85BE263C-DBD7-4A20-BB59-AAB30ACAA65A}</a:tableStyleId>
                  </a:tblPr>
                  <a:tblGrid>
                    <a:gridCol w="720080">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2808312">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gridCol w="540544">
                      <a:extLst>
                        <a:ext uri="{9D8B030D-6E8A-4147-A177-3AD203B41FA5}">
                          <a16:colId xmlns:a16="http://schemas.microsoft.com/office/drawing/2014/main" val="20004"/>
                        </a:ext>
                      </a:extLst>
                    </a:gridCol>
                    <a:gridCol w="1533897">
                      <a:extLst>
                        <a:ext uri="{9D8B030D-6E8A-4147-A177-3AD203B41FA5}">
                          <a16:colId xmlns:a16="http://schemas.microsoft.com/office/drawing/2014/main" val="20005"/>
                        </a:ext>
                      </a:extLst>
                    </a:gridCol>
                  </a:tblGrid>
                  <a:tr h="504056">
                    <a:tc>
                      <a:txBody>
                        <a:bodyPr/>
                        <a:lstStyle/>
                        <a:p>
                          <a:pPr algn="ctr">
                            <a:spcAft>
                              <a:spcPts val="300"/>
                            </a:spcAft>
                          </a:pPr>
                          <a:r>
                            <a:rPr lang="fr-FR" sz="800" dirty="0">
                              <a:effectLst/>
                            </a:rPr>
                            <a:t>Type</a:t>
                          </a:r>
                          <a:endParaRPr lang="fr-FR" sz="1100" dirty="0">
                            <a:effectLst/>
                          </a:endParaRPr>
                        </a:p>
                        <a:p>
                          <a:pPr algn="ctr">
                            <a:spcAft>
                              <a:spcPts val="300"/>
                            </a:spcAft>
                          </a:pPr>
                          <a:r>
                            <a:rPr lang="fr-FR" sz="800" dirty="0">
                              <a:effectLst/>
                            </a:rPr>
                            <a:t>d’options</a:t>
                          </a:r>
                          <a:endParaRPr lang="fr-FR" sz="1100" dirty="0">
                            <a:effectLst/>
                            <a:latin typeface="Calibri"/>
                            <a:ea typeface="Calibri"/>
                          </a:endParaRPr>
                        </a:p>
                      </a:txBody>
                      <a:tcPr marL="65686" marR="65686" marT="0" marB="0" anchor="ctr"/>
                    </a:tc>
                    <a:tc>
                      <a:txBody>
                        <a:bodyPr/>
                        <a:lstStyle/>
                        <a:p>
                          <a:pPr algn="ctr">
                            <a:spcAft>
                              <a:spcPts val="300"/>
                            </a:spcAft>
                          </a:pPr>
                          <a:r>
                            <a:rPr lang="fr-FR" sz="800" dirty="0">
                              <a:effectLst/>
                            </a:rPr>
                            <a:t>Libellé des options</a:t>
                          </a:r>
                          <a:endParaRPr lang="fr-FR" sz="1100" dirty="0">
                            <a:effectLst/>
                            <a:latin typeface="Calibri"/>
                            <a:ea typeface="Calibri"/>
                          </a:endParaRPr>
                        </a:p>
                      </a:txBody>
                      <a:tcPr marL="65686" marR="65686" marT="0" marB="0" anchor="ctr"/>
                    </a:tc>
                    <a:tc>
                      <a:txBody>
                        <a:bodyPr/>
                        <a:lstStyle/>
                        <a:p>
                          <a:pPr algn="ctr">
                            <a:spcAft>
                              <a:spcPts val="300"/>
                            </a:spcAft>
                          </a:pPr>
                          <a:r>
                            <a:rPr lang="fr-FR" sz="800" dirty="0">
                              <a:effectLst/>
                            </a:rPr>
                            <a:t>Objectifs</a:t>
                          </a:r>
                          <a:endParaRPr lang="fr-FR" sz="1100" dirty="0">
                            <a:effectLst/>
                            <a:latin typeface="Calibri"/>
                            <a:ea typeface="Calibri"/>
                          </a:endParaRPr>
                        </a:p>
                      </a:txBody>
                      <a:tcPr marL="65686" marR="65686" marT="0" marB="0" anchor="ctr"/>
                    </a:tc>
                    <a:tc gridSpan="2">
                      <a:txBody>
                        <a:bodyPr/>
                        <a:lstStyle/>
                        <a:p>
                          <a:pPr algn="ctr">
                            <a:spcAft>
                              <a:spcPts val="300"/>
                            </a:spcAft>
                          </a:pPr>
                          <a:r>
                            <a:rPr lang="fr-FR" sz="800" dirty="0">
                              <a:effectLst/>
                            </a:rPr>
                            <a:t>Compatible avec des VP et/ou RPP au sein de l’option ?</a:t>
                          </a:r>
                          <a:endParaRPr lang="fr-FR" sz="1100" dirty="0">
                            <a:effectLst/>
                            <a:latin typeface="Calibri"/>
                            <a:ea typeface="Calibri"/>
                          </a:endParaRPr>
                        </a:p>
                        <a:p>
                          <a:pPr algn="ctr">
                            <a:spcAft>
                              <a:spcPts val="300"/>
                            </a:spcAft>
                          </a:pPr>
                          <a:r>
                            <a:rPr lang="fr-FR" sz="800" dirty="0">
                              <a:effectLst/>
                            </a:rPr>
                            <a:t> </a:t>
                          </a:r>
                          <a:endParaRPr lang="fr-FR" sz="1100" dirty="0">
                            <a:effectLst/>
                            <a:latin typeface="Calibri"/>
                            <a:ea typeface="Calibri"/>
                          </a:endParaRPr>
                        </a:p>
                      </a:txBody>
                      <a:tcPr marL="65686" marR="65686" marT="0" marB="0" anchor="ctr"/>
                    </a:tc>
                    <a:tc hMerge="1">
                      <a:txBody>
                        <a:bodyPr/>
                        <a:lstStyle/>
                        <a:p>
                          <a:pPr algn="ctr">
                            <a:spcAft>
                              <a:spcPts val="300"/>
                            </a:spcAft>
                          </a:pPr>
                          <a:endParaRPr lang="fr-FR" sz="1100" dirty="0">
                            <a:effectLst/>
                            <a:latin typeface="Calibri"/>
                            <a:ea typeface="Calibri"/>
                          </a:endParaRPr>
                        </a:p>
                      </a:txBody>
                      <a:tcPr marL="0" marR="0" marT="0" marB="0" anchor="ctr"/>
                    </a:tc>
                    <a:tc>
                      <a:txBody>
                        <a:bodyPr/>
                        <a:lstStyle/>
                        <a:p>
                          <a:pPr algn="ctr">
                            <a:spcAft>
                              <a:spcPts val="300"/>
                            </a:spcAft>
                          </a:pPr>
                          <a:r>
                            <a:rPr lang="fr-FR" sz="800" dirty="0">
                              <a:effectLst/>
                            </a:rPr>
                            <a:t>Tarification et frais</a:t>
                          </a:r>
                          <a:endParaRPr lang="fr-FR" sz="1100" dirty="0">
                            <a:effectLst/>
                            <a:latin typeface="Calibri"/>
                            <a:ea typeface="Calibri"/>
                          </a:endParaRPr>
                        </a:p>
                      </a:txBody>
                      <a:tcPr marL="65686" marR="65686" marT="0" marB="0" anchor="ctr"/>
                    </a:tc>
                    <a:extLst>
                      <a:ext uri="{0D108BD9-81ED-4DB2-BD59-A6C34878D82A}">
                        <a16:rowId xmlns:a16="http://schemas.microsoft.com/office/drawing/2014/main" val="10000"/>
                      </a:ext>
                    </a:extLst>
                  </a:tr>
                  <a:tr h="360040">
                    <a:tc rowSpan="4">
                      <a:txBody>
                        <a:bodyPr/>
                        <a:lstStyle/>
                        <a:p>
                          <a:pPr algn="ctr">
                            <a:spcAft>
                              <a:spcPts val="300"/>
                            </a:spcAft>
                          </a:pPr>
                          <a:r>
                            <a:rPr lang="fr-FR" sz="800">
                              <a:effectLst/>
                            </a:rPr>
                            <a:t>Options de réallocation programmée de l’épargne</a:t>
                          </a:r>
                          <a:endParaRPr lang="fr-FR" sz="1100">
                            <a:effectLst/>
                            <a:latin typeface="Calibri"/>
                            <a:ea typeface="Calibri"/>
                          </a:endParaRPr>
                        </a:p>
                      </a:txBody>
                      <a:tcPr marL="65686" marR="65686" marT="0" marB="0" vert="vert270" anchor="ctr"/>
                    </a:tc>
                    <a:tc>
                      <a:txBody>
                        <a:bodyPr/>
                        <a:lstStyle/>
                        <a:p>
                          <a:pPr algn="l">
                            <a:spcAft>
                              <a:spcPts val="300"/>
                            </a:spcAft>
                          </a:pPr>
                          <a:r>
                            <a:rPr lang="fr-FR" sz="800" dirty="0">
                              <a:effectLst/>
                            </a:rPr>
                            <a:t>Progression </a:t>
                          </a:r>
                        </a:p>
                        <a:p>
                          <a:pPr algn="l">
                            <a:spcAft>
                              <a:spcPts val="300"/>
                            </a:spcAft>
                          </a:pPr>
                          <a:r>
                            <a:rPr lang="fr-FR" sz="800" dirty="0">
                              <a:effectLst/>
                            </a:rPr>
                            <a:t>(Investissement progressif)</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Investir progressivement sur les marchés Actions (dynamisation)</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Non</a:t>
                          </a:r>
                          <a:endParaRPr lang="fr-FR" sz="1100" dirty="0">
                            <a:effectLst/>
                            <a:latin typeface="Calibri"/>
                            <a:ea typeface="Calibri"/>
                          </a:endParaRPr>
                        </a:p>
                      </a:txBody>
                      <a:tcPr marL="65686" marR="65686" marT="0" marB="0" anchor="ctr"/>
                    </a:tc>
                    <a:tc>
                      <a:txBody>
                        <a:bodyPr/>
                        <a:lstStyle/>
                        <a:p>
                          <a:pPr algn="ctr">
                            <a:spcAft>
                              <a:spcPts val="300"/>
                            </a:spcAft>
                          </a:pPr>
                          <a:r>
                            <a:rPr lang="fr-FR" sz="800" dirty="0">
                              <a:effectLst/>
                            </a:rPr>
                            <a:t>€ &gt; UC</a:t>
                          </a:r>
                          <a:endParaRPr lang="fr-FR" sz="1100" dirty="0">
                            <a:effectLst/>
                            <a:latin typeface="Calibri"/>
                            <a:ea typeface="Calibri"/>
                          </a:endParaRPr>
                        </a:p>
                      </a:txBody>
                      <a:tcPr marL="0" marR="0" marT="0" marB="0" anchor="ctr"/>
                    </a:tc>
                    <a:tc rowSpan="7">
                      <a:txBody>
                        <a:bodyPr/>
                        <a:lstStyle/>
                        <a:p>
                          <a:r>
                            <a:rPr lang="fr-FR" sz="800" b="1" dirty="0">
                              <a:effectLst/>
                            </a:rPr>
                            <a:t>      </a:t>
                          </a:r>
                        </a:p>
                        <a:p>
                          <a:r>
                            <a:rPr lang="fr-FR" sz="800" b="1">
                              <a:effectLst/>
                            </a:rPr>
                            <a:t>      Dediance</a:t>
                          </a:r>
                          <a:r>
                            <a:rPr lang="fr-FR" sz="800" b="1" dirty="0">
                              <a:effectLst/>
                            </a:rPr>
                            <a:t> :</a:t>
                          </a:r>
                          <a:r>
                            <a:rPr lang="fr-FR" sz="800" b="1" baseline="0" dirty="0">
                              <a:effectLst/>
                            </a:rPr>
                            <a:t> </a:t>
                          </a:r>
                          <a:r>
                            <a:rPr lang="fr-FR" sz="800" dirty="0">
                              <a:latin typeface="Roboto (Corps)"/>
                            </a:rPr>
                            <a:t>Seuls les frais de gestion spécifiques aux actifs en euros, aux supports</a:t>
                          </a:r>
                        </a:p>
                        <a:p>
                          <a:pPr algn="l"/>
                          <a:r>
                            <a:rPr lang="fr-FR" sz="800" dirty="0">
                              <a:latin typeface="Roboto (Corps)"/>
                            </a:rPr>
                            <a:t>      libellés en unités de compte et aux orientations de gestion s’appliquent</a:t>
                          </a:r>
                          <a:endParaRPr lang="fr-FR" sz="800" b="0" i="0" u="none" strike="noStrike" baseline="0" dirty="0">
                            <a:latin typeface="AlwynNew-Light"/>
                          </a:endParaRPr>
                        </a:p>
                        <a:p>
                          <a:pPr>
                            <a:spcAft>
                              <a:spcPts val="300"/>
                            </a:spcAft>
                          </a:pPr>
                          <a:r>
                            <a:rPr lang="fr-FR" sz="800" dirty="0">
                              <a:effectLst/>
                            </a:rPr>
                            <a:t>   </a:t>
                          </a:r>
                          <a:endParaRPr lang="fr-FR" sz="80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effectLst/>
                              <a:latin typeface="+mj-lt"/>
                              <a:ea typeface="Calibri"/>
                            </a:rPr>
                            <a:t>     </a:t>
                          </a:r>
                          <a:r>
                            <a:rPr lang="fr-FR" sz="800" b="1" dirty="0">
                              <a:effectLst/>
                              <a:latin typeface="+mn-lt"/>
                              <a:ea typeface="Calibri"/>
                            </a:rPr>
                            <a:t>Soprane</a:t>
                          </a:r>
                          <a:r>
                            <a:rPr lang="fr-FR" sz="800" b="1" baseline="0" dirty="0">
                              <a:effectLst/>
                              <a:latin typeface="+mn-lt"/>
                              <a:ea typeface="Calibri"/>
                            </a:rPr>
                            <a:t> : </a:t>
                          </a:r>
                          <a:r>
                            <a:rPr kumimoji="0" lang="fr-FR" sz="800" b="0" i="0" u="none" strike="noStrike" kern="1200" cap="none" spc="0" normalizeH="0" baseline="0" noProof="0" dirty="0">
                              <a:ln>
                                <a:noFill/>
                              </a:ln>
                              <a:solidFill>
                                <a:prstClr val="black"/>
                              </a:solidFill>
                              <a:effectLst/>
                              <a:uLnTx/>
                              <a:uFillTx/>
                              <a:latin typeface="Roboto (Corps)"/>
                              <a:ea typeface="+mn-ea"/>
                              <a:cs typeface="+mn-cs"/>
                            </a:rPr>
                            <a:t>Seuls les frais d’arbitrages prévus au contrat, soit 0,25 % des sommes                     ,      arbitrées, seront prélevés lors de chaque arbitrage automatique. </a:t>
                          </a:r>
                        </a:p>
                        <a:p>
                          <a:pPr>
                            <a:spcAft>
                              <a:spcPts val="300"/>
                            </a:spcAft>
                          </a:pPr>
                          <a:r>
                            <a:rPr lang="fr-FR" sz="1100" b="1" dirty="0">
                              <a:effectLst/>
                              <a:latin typeface="+mn-lt"/>
                              <a:ea typeface="Calibri"/>
                            </a:rPr>
                            <a:t>   </a:t>
                          </a:r>
                        </a:p>
                      </a:txBody>
                      <a:tcPr marL="65686" marR="65686" marT="0" marB="0" vert="vert270" anchor="ctr"/>
                    </a:tc>
                    <a:extLst>
                      <a:ext uri="{0D108BD9-81ED-4DB2-BD59-A6C34878D82A}">
                        <a16:rowId xmlns:a16="http://schemas.microsoft.com/office/drawing/2014/main" val="10001"/>
                      </a:ext>
                    </a:extLst>
                  </a:tr>
                  <a:tr h="693610">
                    <a:tc vMerge="1">
                      <a:txBody>
                        <a:bodyPr/>
                        <a:lstStyle/>
                        <a:p>
                          <a:endParaRPr lang="fr-FR"/>
                        </a:p>
                      </a:txBody>
                      <a:tcPr/>
                    </a:tc>
                    <a:tc>
                      <a:txBody>
                        <a:bodyPr/>
                        <a:lstStyle/>
                        <a:p>
                          <a:pPr algn="l">
                            <a:spcAft>
                              <a:spcPts val="300"/>
                            </a:spcAft>
                          </a:pPr>
                          <a:r>
                            <a:rPr lang="fr-FR" sz="800" dirty="0">
                              <a:effectLst/>
                            </a:rPr>
                            <a:t>Long cours</a:t>
                          </a:r>
                        </a:p>
                        <a:p>
                          <a:pPr marL="0" marR="0" lvl="0" indent="0" algn="l" defTabSz="685800" rtl="0" eaLnBrk="1" fontAlgn="auto" latinLnBrk="0" hangingPunct="1">
                            <a:lnSpc>
                              <a:spcPct val="100000"/>
                            </a:lnSpc>
                            <a:spcBef>
                              <a:spcPts val="0"/>
                            </a:spcBef>
                            <a:spcAft>
                              <a:spcPts val="30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mn-lt"/>
                              <a:ea typeface="+mn-ea"/>
                              <a:cs typeface="+mn-cs"/>
                            </a:rPr>
                            <a:t>(Gestion par horizon)</a:t>
                          </a:r>
                          <a:endParaRPr lang="fr-FR" sz="1100" dirty="0">
                            <a:effectLst/>
                          </a:endParaRPr>
                        </a:p>
                      </a:txBody>
                      <a:tcPr marL="65686" marR="65686" marT="0" marB="0" anchor="ctr"/>
                    </a:tc>
                    <a:tc>
                      <a:txBody>
                        <a:bodyPr/>
                        <a:lstStyle/>
                        <a:p>
                          <a:pPr>
                            <a:spcAft>
                              <a:spcPts val="300"/>
                            </a:spcAft>
                          </a:pPr>
                          <a:r>
                            <a:rPr lang="fr-FR" sz="800" dirty="0">
                              <a:effectLst/>
                            </a:rPr>
                            <a:t>Sortir progressivement des marchés Actions (sécurisation)</a:t>
                          </a:r>
                          <a:endParaRPr lang="fr-FR" sz="1100" dirty="0">
                            <a:solidFill>
                              <a:schemeClr val="bg1"/>
                            </a:solidFill>
                            <a:effectLst/>
                            <a:latin typeface="Calibri"/>
                            <a:ea typeface="Calibri"/>
                          </a:endParaRPr>
                        </a:p>
                      </a:txBody>
                      <a:tcPr marL="65686" marR="65686" marT="0" marB="0" anchor="ctr"/>
                    </a:tc>
                    <a:tc>
                      <a:txBody>
                        <a:bodyPr/>
                        <a:lstStyle/>
                        <a:p>
                          <a:pPr>
                            <a:spcAft>
                              <a:spcPts val="300"/>
                            </a:spcAft>
                          </a:pPr>
                          <a:r>
                            <a:rPr lang="fr-FR" sz="800" dirty="0">
                              <a:effectLst/>
                            </a:rPr>
                            <a:t>Oui VP et Non RPP</a:t>
                          </a:r>
                          <a:endParaRPr lang="fr-FR" sz="1100" dirty="0">
                            <a:solidFill>
                              <a:schemeClr val="bg1"/>
                            </a:solidFill>
                            <a:effectLst/>
                            <a:latin typeface="Calibri"/>
                            <a:ea typeface="Calibri"/>
                          </a:endParaRPr>
                        </a:p>
                      </a:txBody>
                      <a:tcPr marL="65686" marR="65686" marT="0" marB="0" anchor="ctr"/>
                    </a:tc>
                    <a:tc>
                      <a:txBody>
                        <a:bodyPr/>
                        <a:lstStyle/>
                        <a:p>
                          <a:pPr algn="ctr">
                            <a:spcAft>
                              <a:spcPts val="0"/>
                            </a:spcAft>
                          </a:pPr>
                          <a:r>
                            <a:rPr lang="fr-FR" sz="800" dirty="0">
                              <a:effectLst/>
                            </a:rPr>
                            <a:t>UC &gt; €</a:t>
                          </a:r>
                          <a:endParaRPr lang="fr-FR" sz="1100" dirty="0">
                            <a:solidFill>
                              <a:schemeClr val="bg1"/>
                            </a:solidFill>
                            <a:effectLst/>
                            <a:latin typeface="Calibri"/>
                            <a:ea typeface="Calibri"/>
                          </a:endParaRPr>
                        </a:p>
                      </a:txBody>
                      <a:tcPr marL="0" marR="0" marT="0" marB="0" anchor="ctr"/>
                    </a:tc>
                    <a:tc vMerge="1">
                      <a:txBody>
                        <a:bodyPr/>
                        <a:lstStyle/>
                        <a:p>
                          <a:endParaRPr lang="fr-FR"/>
                        </a:p>
                      </a:txBody>
                      <a:tcPr/>
                    </a:tc>
                    <a:extLst>
                      <a:ext uri="{0D108BD9-81ED-4DB2-BD59-A6C34878D82A}">
                        <a16:rowId xmlns:a16="http://schemas.microsoft.com/office/drawing/2014/main" val="10002"/>
                      </a:ext>
                    </a:extLst>
                  </a:tr>
                  <a:tr h="386510">
                    <a:tc vMerge="1">
                      <a:txBody>
                        <a:bodyPr/>
                        <a:lstStyle/>
                        <a:p>
                          <a:endParaRPr lang="fr-FR"/>
                        </a:p>
                      </a:txBody>
                      <a:tcPr/>
                    </a:tc>
                    <a:tc>
                      <a:txBody>
                        <a:bodyPr/>
                        <a:lstStyle/>
                        <a:p>
                          <a:pPr algn="l">
                            <a:spcAft>
                              <a:spcPts val="300"/>
                            </a:spcAft>
                          </a:pPr>
                          <a:r>
                            <a:rPr lang="fr-FR" sz="800" dirty="0">
                              <a:effectLst/>
                            </a:rPr>
                            <a:t>Amplitude  </a:t>
                          </a:r>
                        </a:p>
                        <a:p>
                          <a:pPr algn="l">
                            <a:spcAft>
                              <a:spcPts val="300"/>
                            </a:spcAft>
                          </a:pPr>
                          <a:r>
                            <a:rPr lang="fr-FR" sz="800" dirty="0">
                              <a:effectLst/>
                            </a:rPr>
                            <a:t>(Sensibilisation)</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Transférer la performance constatée vers les marchés Actions (dynamisation)</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Oui</a:t>
                          </a:r>
                          <a:endParaRPr lang="fr-FR" sz="1100" dirty="0">
                            <a:effectLst/>
                            <a:latin typeface="Calibri"/>
                            <a:ea typeface="Calibri"/>
                          </a:endParaRPr>
                        </a:p>
                      </a:txBody>
                      <a:tcPr marL="65686" marR="65686" marT="0" marB="0" anchor="ctr"/>
                    </a:tc>
                    <a:tc>
                      <a:txBody>
                        <a:bodyPr/>
                        <a:lstStyle/>
                        <a:p>
                          <a:pPr algn="ctr">
                            <a:spcAft>
                              <a:spcPts val="0"/>
                            </a:spcAft>
                          </a:pPr>
                          <a:r>
                            <a:rPr lang="fr-FR" sz="800" dirty="0">
                              <a:effectLst/>
                            </a:rPr>
                            <a:t>€ &gt; UC</a:t>
                          </a:r>
                          <a:endParaRPr lang="fr-FR" sz="1100" dirty="0">
                            <a:effectLst/>
                            <a:latin typeface="Calibri"/>
                            <a:ea typeface="Calibri"/>
                          </a:endParaRPr>
                        </a:p>
                      </a:txBody>
                      <a:tcPr marL="0" marR="0" marT="0" marB="0" anchor="ctr"/>
                    </a:tc>
                    <a:tc vMerge="1">
                      <a:txBody>
                        <a:bodyPr/>
                        <a:lstStyle/>
                        <a:p>
                          <a:endParaRPr lang="fr-FR"/>
                        </a:p>
                      </a:txBody>
                      <a:tcPr/>
                    </a:tc>
                    <a:extLst>
                      <a:ext uri="{0D108BD9-81ED-4DB2-BD59-A6C34878D82A}">
                        <a16:rowId xmlns:a16="http://schemas.microsoft.com/office/drawing/2014/main" val="10003"/>
                      </a:ext>
                    </a:extLst>
                  </a:tr>
                  <a:tr h="360040">
                    <a:tc vMerge="1">
                      <a:txBody>
                        <a:bodyPr/>
                        <a:lstStyle/>
                        <a:p>
                          <a:endParaRPr lang="fr-FR"/>
                        </a:p>
                      </a:txBody>
                      <a:tcPr/>
                    </a:tc>
                    <a:tc>
                      <a:txBody>
                        <a:bodyPr/>
                        <a:lstStyle/>
                        <a:p>
                          <a:pPr algn="l">
                            <a:spcAft>
                              <a:spcPts val="300"/>
                            </a:spcAft>
                          </a:pPr>
                          <a:r>
                            <a:rPr lang="fr-FR" sz="800" dirty="0">
                              <a:effectLst/>
                            </a:rPr>
                            <a:t>Confort </a:t>
                          </a:r>
                        </a:p>
                        <a:p>
                          <a:pPr algn="l">
                            <a:spcAft>
                              <a:spcPts val="300"/>
                            </a:spcAft>
                          </a:pPr>
                          <a:r>
                            <a:rPr lang="fr-FR" sz="800" dirty="0">
                              <a:effectLst/>
                            </a:rPr>
                            <a:t>(Désensibilisation)</a:t>
                          </a:r>
                          <a:endParaRPr lang="fr-FR" sz="1100" dirty="0">
                            <a:solidFill>
                              <a:schemeClr val="bg1"/>
                            </a:solidFill>
                            <a:effectLst/>
                            <a:latin typeface="Calibri"/>
                            <a:ea typeface="Calibri"/>
                          </a:endParaRPr>
                        </a:p>
                      </a:txBody>
                      <a:tcPr marL="65686" marR="65686" marT="0" marB="0" anchor="ctr"/>
                    </a:tc>
                    <a:tc>
                      <a:txBody>
                        <a:bodyPr/>
                        <a:lstStyle/>
                        <a:p>
                          <a:pPr>
                            <a:spcAft>
                              <a:spcPts val="300"/>
                            </a:spcAft>
                          </a:pPr>
                          <a:r>
                            <a:rPr lang="fr-FR" sz="800" dirty="0">
                              <a:effectLst/>
                            </a:rPr>
                            <a:t>Transférer la performance constatée vers une gestion plus prudente (sécurisation)</a:t>
                          </a:r>
                          <a:endParaRPr lang="fr-FR" sz="1100" dirty="0">
                            <a:solidFill>
                              <a:schemeClr val="bg1"/>
                            </a:solidFill>
                            <a:effectLst/>
                            <a:latin typeface="Calibri"/>
                            <a:ea typeface="Calibri"/>
                          </a:endParaRPr>
                        </a:p>
                      </a:txBody>
                      <a:tcPr marL="65686" marR="65686" marT="0" marB="0" anchor="ctr"/>
                    </a:tc>
                    <a:tc>
                      <a:txBody>
                        <a:bodyPr/>
                        <a:lstStyle/>
                        <a:p>
                          <a:pPr>
                            <a:spcAft>
                              <a:spcPts val="300"/>
                            </a:spcAft>
                          </a:pPr>
                          <a:r>
                            <a:rPr lang="fr-FR" sz="800" dirty="0">
                              <a:effectLst/>
                            </a:rPr>
                            <a:t>Oui</a:t>
                          </a:r>
                          <a:endParaRPr lang="fr-FR" sz="1100" dirty="0">
                            <a:solidFill>
                              <a:schemeClr val="bg1"/>
                            </a:solidFill>
                            <a:effectLst/>
                            <a:latin typeface="Calibri"/>
                            <a:ea typeface="Calibri"/>
                          </a:endParaRPr>
                        </a:p>
                      </a:txBody>
                      <a:tcPr marL="65686" marR="65686" marT="0" marB="0" anchor="ctr"/>
                    </a:tc>
                    <a:tc>
                      <a:txBody>
                        <a:bodyPr/>
                        <a:lstStyle/>
                        <a:p>
                          <a:pPr algn="ctr">
                            <a:spcAft>
                              <a:spcPts val="0"/>
                            </a:spcAft>
                          </a:pPr>
                          <a:r>
                            <a:rPr lang="fr-FR" sz="800" dirty="0">
                              <a:effectLst/>
                            </a:rPr>
                            <a:t>UC &gt; €</a:t>
                          </a:r>
                          <a:endParaRPr lang="fr-FR" sz="1100" dirty="0">
                            <a:solidFill>
                              <a:schemeClr val="bg1"/>
                            </a:solidFill>
                            <a:effectLst/>
                            <a:latin typeface="Calibri"/>
                            <a:ea typeface="Calibri"/>
                          </a:endParaRPr>
                        </a:p>
                      </a:txBody>
                      <a:tcPr marL="0" marR="0" marT="0" marB="0" anchor="ctr"/>
                    </a:tc>
                    <a:tc vMerge="1">
                      <a:txBody>
                        <a:bodyPr/>
                        <a:lstStyle/>
                        <a:p>
                          <a:endParaRPr lang="fr-FR"/>
                        </a:p>
                      </a:txBody>
                      <a:tcPr/>
                    </a:tc>
                    <a:extLst>
                      <a:ext uri="{0D108BD9-81ED-4DB2-BD59-A6C34878D82A}">
                        <a16:rowId xmlns:a16="http://schemas.microsoft.com/office/drawing/2014/main" val="10004"/>
                      </a:ext>
                    </a:extLst>
                  </a:tr>
                  <a:tr h="622374">
                    <a:tc rowSpan="3">
                      <a:txBody>
                        <a:bodyPr/>
                        <a:lstStyle/>
                        <a:p>
                          <a:pPr algn="ctr">
                            <a:spcAft>
                              <a:spcPts val="300"/>
                            </a:spcAft>
                          </a:pPr>
                          <a:r>
                            <a:rPr lang="fr-FR" sz="800" dirty="0">
                              <a:effectLst/>
                            </a:rPr>
                            <a:t>Options d’arbitrages automatiques</a:t>
                          </a:r>
                          <a:endParaRPr lang="fr-FR" sz="1100" dirty="0">
                            <a:effectLst/>
                            <a:latin typeface="Calibri"/>
                            <a:ea typeface="Calibri"/>
                          </a:endParaRPr>
                        </a:p>
                      </a:txBody>
                      <a:tcPr marL="65686" marR="65686" marT="0" marB="0" vert="vert270" anchor="ctr"/>
                    </a:tc>
                    <a:tc>
                      <a:txBody>
                        <a:bodyPr/>
                        <a:lstStyle/>
                        <a:p>
                          <a:pPr algn="l">
                            <a:spcAft>
                              <a:spcPts val="300"/>
                            </a:spcAft>
                          </a:pPr>
                          <a:r>
                            <a:rPr lang="fr-FR" sz="800" dirty="0" err="1">
                              <a:effectLst/>
                            </a:rPr>
                            <a:t>Floor</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Limiter les moins-values en réduisant l’exposition au risque du contrat</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Oui</a:t>
                          </a:r>
                          <a:endParaRPr lang="fr-FR" sz="1100" dirty="0">
                            <a:effectLst/>
                            <a:latin typeface="Calibri"/>
                            <a:ea typeface="Calibri"/>
                          </a:endParaRPr>
                        </a:p>
                      </a:txBody>
                      <a:tcPr marL="65686" marR="65686" marT="0" marB="0" anchor="ctr"/>
                    </a:tc>
                    <a:tc>
                      <a:txBody>
                        <a:bodyPr/>
                        <a:lstStyle/>
                        <a:p>
                          <a:pPr>
                            <a:spcAft>
                              <a:spcPts val="0"/>
                            </a:spcAft>
                          </a:pPr>
                          <a:r>
                            <a:rPr lang="fr-FR" sz="800" dirty="0">
                              <a:effectLst/>
                            </a:rPr>
                            <a:t> </a:t>
                          </a:r>
                          <a:endParaRPr lang="fr-FR" sz="1100" dirty="0">
                            <a:effectLst/>
                            <a:latin typeface="Calibri"/>
                            <a:ea typeface="Calibri"/>
                          </a:endParaRPr>
                        </a:p>
                        <a:p>
                          <a:pPr>
                            <a:spcAft>
                              <a:spcPts val="0"/>
                            </a:spcAft>
                          </a:pPr>
                          <a:r>
                            <a:rPr lang="fr-FR" sz="800" dirty="0">
                              <a:effectLst/>
                            </a:rPr>
                            <a:t> </a:t>
                          </a:r>
                          <a:endParaRPr lang="fr-FR" sz="1100" dirty="0">
                            <a:effectLst/>
                            <a:latin typeface="Calibri"/>
                            <a:ea typeface="Calibri"/>
                          </a:endParaRPr>
                        </a:p>
                      </a:txBody>
                      <a:tcPr marL="0" marR="0" marT="0" marB="0"/>
                    </a:tc>
                    <a:tc vMerge="1">
                      <a:txBody>
                        <a:bodyPr/>
                        <a:lstStyle/>
                        <a:p>
                          <a:endParaRPr lang="fr-FR"/>
                        </a:p>
                      </a:txBody>
                      <a:tcPr/>
                    </a:tc>
                    <a:extLst>
                      <a:ext uri="{0D108BD9-81ED-4DB2-BD59-A6C34878D82A}">
                        <a16:rowId xmlns:a16="http://schemas.microsoft.com/office/drawing/2014/main" val="10005"/>
                      </a:ext>
                    </a:extLst>
                  </a:tr>
                  <a:tr h="511624">
                    <a:tc vMerge="1">
                      <a:txBody>
                        <a:bodyPr/>
                        <a:lstStyle/>
                        <a:p>
                          <a:endParaRPr lang="fr-FR"/>
                        </a:p>
                      </a:txBody>
                      <a:tcPr/>
                    </a:tc>
                    <a:tc>
                      <a:txBody>
                        <a:bodyPr/>
                        <a:lstStyle/>
                        <a:p>
                          <a:pPr algn="l">
                            <a:spcAft>
                              <a:spcPts val="300"/>
                            </a:spcAft>
                          </a:pPr>
                          <a:r>
                            <a:rPr lang="fr-FR" sz="800" dirty="0">
                              <a:effectLst/>
                            </a:rPr>
                            <a:t>Top</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Capter la hausse en arbitrant la plus-value réalisée</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Oui</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 </a:t>
                          </a:r>
                          <a:endParaRPr lang="fr-FR" sz="1100" dirty="0">
                            <a:effectLst/>
                            <a:latin typeface="Calibri"/>
                            <a:ea typeface="Calibri"/>
                          </a:endParaRPr>
                        </a:p>
                      </a:txBody>
                      <a:tcPr marL="0" marR="0" marT="0" marB="0"/>
                    </a:tc>
                    <a:tc vMerge="1">
                      <a:txBody>
                        <a:bodyPr/>
                        <a:lstStyle/>
                        <a:p>
                          <a:pPr>
                            <a:spcAft>
                              <a:spcPts val="300"/>
                            </a:spcAft>
                          </a:pPr>
                          <a:endParaRPr lang="fr-FR" sz="1100" dirty="0">
                            <a:effectLst/>
                            <a:latin typeface="Calibri"/>
                            <a:ea typeface="Calibri"/>
                          </a:endParaRPr>
                        </a:p>
                      </a:txBody>
                      <a:tcPr marL="65686" marR="65686" marT="0" marB="0" vert="vert" anchor="ctr"/>
                    </a:tc>
                    <a:extLst>
                      <a:ext uri="{0D108BD9-81ED-4DB2-BD59-A6C34878D82A}">
                        <a16:rowId xmlns:a16="http://schemas.microsoft.com/office/drawing/2014/main" val="10006"/>
                      </a:ext>
                    </a:extLst>
                  </a:tr>
                  <a:tr h="1101035">
                    <a:tc vMerge="1">
                      <a:txBody>
                        <a:bodyPr/>
                        <a:lstStyle/>
                        <a:p>
                          <a:endParaRPr lang="fr-FR"/>
                        </a:p>
                      </a:txBody>
                      <a:tcPr/>
                    </a:tc>
                    <a:tc>
                      <a:txBody>
                        <a:bodyPr/>
                        <a:lstStyle/>
                        <a:p>
                          <a:pPr algn="l">
                            <a:spcAft>
                              <a:spcPts val="300"/>
                            </a:spcAft>
                          </a:pPr>
                          <a:r>
                            <a:rPr lang="fr-FR" sz="800" dirty="0">
                              <a:effectLst/>
                            </a:rPr>
                            <a:t>Corridor</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Profiter des hausses des marchés financiers, tout en limitant la perte en cas de baisse des cours</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Oui</a:t>
                          </a:r>
                          <a:endParaRPr lang="fr-FR" sz="1100" dirty="0">
                            <a:effectLst/>
                            <a:latin typeface="Calibri"/>
                            <a:ea typeface="Calibri"/>
                          </a:endParaRPr>
                        </a:p>
                      </a:txBody>
                      <a:tcPr marL="65686" marR="65686" marT="0" marB="0" anchor="ctr"/>
                    </a:tc>
                    <a:tc>
                      <a:txBody>
                        <a:bodyPr/>
                        <a:lstStyle/>
                        <a:p>
                          <a:pPr>
                            <a:spcAft>
                              <a:spcPts val="300"/>
                            </a:spcAft>
                          </a:pPr>
                          <a:r>
                            <a:rPr lang="fr-FR" sz="800" dirty="0">
                              <a:effectLst/>
                            </a:rPr>
                            <a:t> </a:t>
                          </a:r>
                          <a:endParaRPr lang="fr-FR" sz="1100" dirty="0">
                            <a:effectLst/>
                            <a:latin typeface="Calibri"/>
                            <a:ea typeface="Calibri"/>
                          </a:endParaRPr>
                        </a:p>
                      </a:txBody>
                      <a:tcPr marL="0" marR="0" marT="0" marB="0"/>
                    </a:tc>
                    <a:tc vMerge="1">
                      <a:txBody>
                        <a:bodyPr/>
                        <a:lstStyle/>
                        <a:p>
                          <a:pPr>
                            <a:spcAft>
                              <a:spcPts val="300"/>
                            </a:spcAft>
                          </a:pPr>
                          <a:endParaRPr lang="fr-FR" sz="1100" dirty="0">
                            <a:effectLst/>
                            <a:latin typeface="Calibri"/>
                            <a:ea typeface="Calibri"/>
                          </a:endParaRPr>
                        </a:p>
                      </a:txBody>
                      <a:tcPr marL="65686" marR="65686" marT="0" marB="0" anchor="ctr"/>
                    </a:tc>
                    <a:extLst>
                      <a:ext uri="{0D108BD9-81ED-4DB2-BD59-A6C34878D82A}">
                        <a16:rowId xmlns:a16="http://schemas.microsoft.com/office/drawing/2014/main" val="10007"/>
                      </a:ext>
                    </a:extLst>
                  </a:tr>
                </a:tbl>
              </a:graphicData>
            </a:graphic>
          </p:graphicFrame>
        </p:grpSp>
        <p:sp>
          <p:nvSpPr>
            <p:cNvPr id="26" name="Ellipse 25"/>
            <p:cNvSpPr/>
            <p:nvPr/>
          </p:nvSpPr>
          <p:spPr>
            <a:xfrm>
              <a:off x="6581537" y="12395740"/>
              <a:ext cx="1657350" cy="9906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Retour</a:t>
              </a:r>
            </a:p>
          </p:txBody>
        </p:sp>
      </p:grpSp>
    </p:spTree>
    <p:extLst>
      <p:ext uri="{BB962C8B-B14F-4D97-AF65-F5344CB8AC3E}">
        <p14:creationId xmlns:p14="http://schemas.microsoft.com/office/powerpoint/2010/main" val="19279627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2222E-6 -1.11111E-6 L -0.00417 -1.02222 " pathEditMode="relative" rAng="0" ptsTypes="AA">
                                      <p:cBhvr>
                                        <p:cTn id="6" dur="2000" fill="hold"/>
                                        <p:tgtEl>
                                          <p:spTgt spid="27"/>
                                        </p:tgtEl>
                                        <p:attrNameLst>
                                          <p:attrName>ppt_x</p:attrName>
                                          <p:attrName>ppt_y</p:attrName>
                                        </p:attrNameLst>
                                      </p:cBhvr>
                                      <p:rCtr x="-208" y="-51111"/>
                                    </p:animMotion>
                                  </p:childTnLst>
                                </p:cTn>
                              </p:par>
                            </p:childTnLst>
                          </p:cTn>
                        </p:par>
                      </p:childTnLst>
                    </p:cTn>
                  </p:par>
                </p:childTnLst>
              </p:cTn>
              <p:nextCondLst>
                <p:cond evt="onClick" delay="0">
                  <p:tgtEl>
                    <p:spTgt spid="21"/>
                  </p:tgtEl>
                </p:cond>
              </p:nextCondLst>
            </p:seq>
            <p:seq concurrent="1" nextAc="seek">
              <p:cTn id="7" restart="whenNotActive" fill="hold" evtFilter="cancelBubble" nodeType="interactiveSeq">
                <p:stCondLst>
                  <p:cond evt="onClick" delay="0">
                    <p:tgtEl>
                      <p:spTgt spid="27"/>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00416 -1.0222 L -0.00104 0.00277 " pathEditMode="relative" rAng="0" ptsTypes="AA">
                                      <p:cBhvr>
                                        <p:cTn id="11" dur="2000" fill="hold"/>
                                        <p:tgtEl>
                                          <p:spTgt spid="27"/>
                                        </p:tgtEl>
                                        <p:attrNameLst>
                                          <p:attrName>ppt_x</p:attrName>
                                          <p:attrName>ppt_y</p:attrName>
                                        </p:attrNameLst>
                                      </p:cBhvr>
                                      <p:rCtr x="156" y="51249"/>
                                    </p:animMotion>
                                  </p:childTnLst>
                                </p:cTn>
                              </p:par>
                            </p:childTnLst>
                          </p:cTn>
                        </p:par>
                      </p:childTnLst>
                    </p:cTn>
                  </p:par>
                </p:childTnLst>
              </p:cTn>
              <p:nextCondLst>
                <p:cond evt="onClick" delay="0">
                  <p:tgtEl>
                    <p:spTgt spid="27"/>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Office Theme">
  <a:themeElements>
    <a:clrScheme name="business_excellence">
      <a:dk1>
        <a:sysClr val="windowText" lastClr="000000"/>
      </a:dk1>
      <a:lt1>
        <a:srgbClr val="F9F9F9"/>
      </a:lt1>
      <a:dk2>
        <a:srgbClr val="44546A"/>
      </a:dk2>
      <a:lt2>
        <a:srgbClr val="E7E6E6"/>
      </a:lt2>
      <a:accent1>
        <a:srgbClr val="00ADF1"/>
      </a:accent1>
      <a:accent2>
        <a:srgbClr val="EB191C"/>
      </a:accent2>
      <a:accent3>
        <a:srgbClr val="FFCA09"/>
      </a:accent3>
      <a:accent4>
        <a:srgbClr val="8DC73D"/>
      </a:accent4>
      <a:accent5>
        <a:srgbClr val="326581"/>
      </a:accent5>
      <a:accent6>
        <a:srgbClr val="BFBFBF"/>
      </a:accent6>
      <a:hlink>
        <a:srgbClr val="3F3F3F"/>
      </a:hlink>
      <a:folHlink>
        <a:srgbClr val="7F7F7F"/>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resenterMedia.com Animated Theme">
  <a:themeElements>
    <a:clrScheme name="shield_fire">
      <a:dk1>
        <a:sysClr val="windowText" lastClr="000000"/>
      </a:dk1>
      <a:lt1>
        <a:sysClr val="window" lastClr="FFFFFF"/>
      </a:lt1>
      <a:dk2>
        <a:srgbClr val="11118D"/>
      </a:dk2>
      <a:lt2>
        <a:srgbClr val="EEECE1"/>
      </a:lt2>
      <a:accent1>
        <a:srgbClr val="3A96D0"/>
      </a:accent1>
      <a:accent2>
        <a:srgbClr val="F7291E"/>
      </a:accent2>
      <a:accent3>
        <a:srgbClr val="149FBE"/>
      </a:accent3>
      <a:accent4>
        <a:srgbClr val="81BF14"/>
      </a:accent4>
      <a:accent5>
        <a:srgbClr val="FF9933"/>
      </a:accent5>
      <a:accent6>
        <a:srgbClr val="62251F"/>
      </a:accent6>
      <a:hlink>
        <a:srgbClr val="FDFD88"/>
      </a:hlink>
      <a:folHlink>
        <a:srgbClr val="800080"/>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business_excellence">
      <a:dk1>
        <a:sysClr val="windowText" lastClr="000000"/>
      </a:dk1>
      <a:lt1>
        <a:srgbClr val="F9F9F9"/>
      </a:lt1>
      <a:dk2>
        <a:srgbClr val="44546A"/>
      </a:dk2>
      <a:lt2>
        <a:srgbClr val="E7E6E6"/>
      </a:lt2>
      <a:accent1>
        <a:srgbClr val="00ADF1"/>
      </a:accent1>
      <a:accent2>
        <a:srgbClr val="EB191C"/>
      </a:accent2>
      <a:accent3>
        <a:srgbClr val="FFCA09"/>
      </a:accent3>
      <a:accent4>
        <a:srgbClr val="8DC73D"/>
      </a:accent4>
      <a:accent5>
        <a:srgbClr val="326581"/>
      </a:accent5>
      <a:accent6>
        <a:srgbClr val="BFBFBF"/>
      </a:accent6>
      <a:hlink>
        <a:srgbClr val="3F3F3F"/>
      </a:hlink>
      <a:folHlink>
        <a:srgbClr val="7F7F7F"/>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4469</TotalTime>
  <Words>1844</Words>
  <Application>Microsoft Office PowerPoint</Application>
  <PresentationFormat>Affichage à l'écran (4:3)</PresentationFormat>
  <Paragraphs>373</Paragraphs>
  <Slides>20</Slides>
  <Notes>2</Notes>
  <HiddenSlides>0</HiddenSlides>
  <MMClips>0</MMClips>
  <ScaleCrop>false</ScaleCrop>
  <HeadingPairs>
    <vt:vector size="6" baseType="variant">
      <vt:variant>
        <vt:lpstr>Polices utilisées</vt:lpstr>
      </vt:variant>
      <vt:variant>
        <vt:i4>9</vt:i4>
      </vt:variant>
      <vt:variant>
        <vt:lpstr>Thème</vt:lpstr>
      </vt:variant>
      <vt:variant>
        <vt:i4>3</vt:i4>
      </vt:variant>
      <vt:variant>
        <vt:lpstr>Titres des diapositives</vt:lpstr>
      </vt:variant>
      <vt:variant>
        <vt:i4>20</vt:i4>
      </vt:variant>
    </vt:vector>
  </HeadingPairs>
  <TitlesOfParts>
    <vt:vector size="32" baseType="lpstr">
      <vt:lpstr>AlwynNew-Light</vt:lpstr>
      <vt:lpstr>Arial</vt:lpstr>
      <vt:lpstr>Calibri</vt:lpstr>
      <vt:lpstr>Franklin Gothic Heavy</vt:lpstr>
      <vt:lpstr>Roboto</vt:lpstr>
      <vt:lpstr>Roboto (Corps)</vt:lpstr>
      <vt:lpstr>Times New Roman</vt:lpstr>
      <vt:lpstr>Verdana</vt:lpstr>
      <vt:lpstr>Wingdings</vt:lpstr>
      <vt:lpstr>Office Theme</vt:lpstr>
      <vt:lpstr>1_PresenterMedia.com Animated Theme</vt:lpstr>
      <vt:lpstr>2_Office Theme</vt:lpstr>
      <vt:lpstr>Options de gestion</vt:lpstr>
      <vt:lpstr>Présentation PowerPoint</vt:lpstr>
      <vt:lpstr>Options de réallocation programmée de l’épargne Natixis Wealth Management propose 3 options de réallocation  programmée de l’épargne</vt:lpstr>
      <vt:lpstr>Progression</vt:lpstr>
      <vt:lpstr>Progression</vt:lpstr>
      <vt:lpstr>Long Cours (Gestion par Horizon) </vt:lpstr>
      <vt:lpstr>Long Cours (Gestion par Horizon)</vt:lpstr>
      <vt:lpstr>Présentation PowerPoint</vt:lpstr>
      <vt:lpstr>Option Amplitude /Confort    (Sensibilisation/ Désensibilisation)</vt:lpstr>
      <vt:lpstr>Dynamisation / Sécurisation des plus-values</vt:lpstr>
      <vt:lpstr>Options d’arbitrages automatiques</vt:lpstr>
      <vt:lpstr>Options d’arbitrages automatiques</vt:lpstr>
      <vt:lpstr>Options d’arbitrages automatiques</vt:lpstr>
      <vt:lpstr>Présentation PowerPoint</vt:lpstr>
      <vt:lpstr>Présentation PowerPoint</vt:lpstr>
      <vt:lpstr>Présentation PowerPoint</vt:lpstr>
      <vt:lpstr>Corridor 1/3 : les objectifs </vt:lpstr>
      <vt:lpstr>Corridor 2/3</vt:lpstr>
      <vt:lpstr>Corridor 3/3</vt:lpstr>
      <vt:lpstr>Comment souscrire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PresenterMedia</dc:creator>
  <cp:lastModifiedBy>CASSAN Nathalie [CEGEE]</cp:lastModifiedBy>
  <cp:revision>933</cp:revision>
  <cp:lastPrinted>2017-11-24T14:14:56Z</cp:lastPrinted>
  <dcterms:created xsi:type="dcterms:W3CDTF">2017-04-25T15:41:38Z</dcterms:created>
  <dcterms:modified xsi:type="dcterms:W3CDTF">2020-03-06T07:56:10Z</dcterms:modified>
</cp:coreProperties>
</file>