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94" r:id="rId4"/>
    <p:sldMasterId id="2147484402" r:id="rId5"/>
    <p:sldMasterId id="2147484410" r:id="rId6"/>
    <p:sldMasterId id="2147484418" r:id="rId7"/>
  </p:sldMasterIdLst>
  <p:notesMasterIdLst>
    <p:notesMasterId r:id="rId33"/>
  </p:notesMasterIdLst>
  <p:handoutMasterIdLst>
    <p:handoutMasterId r:id="rId34"/>
  </p:handoutMasterIdLst>
  <p:sldIdLst>
    <p:sldId id="1199" r:id="rId8"/>
    <p:sldId id="1206" r:id="rId9"/>
    <p:sldId id="1262" r:id="rId10"/>
    <p:sldId id="1263" r:id="rId11"/>
    <p:sldId id="1208" r:id="rId12"/>
    <p:sldId id="1207" r:id="rId13"/>
    <p:sldId id="1209" r:id="rId14"/>
    <p:sldId id="1210" r:id="rId15"/>
    <p:sldId id="1211" r:id="rId16"/>
    <p:sldId id="1214" r:id="rId17"/>
    <p:sldId id="1216" r:id="rId18"/>
    <p:sldId id="1217" r:id="rId19"/>
    <p:sldId id="1219" r:id="rId20"/>
    <p:sldId id="1235" r:id="rId21"/>
    <p:sldId id="1258" r:id="rId22"/>
    <p:sldId id="1222" r:id="rId23"/>
    <p:sldId id="1223" r:id="rId24"/>
    <p:sldId id="1232" r:id="rId25"/>
    <p:sldId id="1233" r:id="rId26"/>
    <p:sldId id="1234" r:id="rId27"/>
    <p:sldId id="1259" r:id="rId28"/>
    <p:sldId id="1237" r:id="rId29"/>
    <p:sldId id="1260" r:id="rId30"/>
    <p:sldId id="1261" r:id="rId31"/>
    <p:sldId id="1236" r:id="rId32"/>
  </p:sldIdLst>
  <p:sldSz cx="9144000" cy="6858000" type="screen4x3"/>
  <p:notesSz cx="7099300" cy="10234613"/>
  <p:custDataLst>
    <p:tags r:id="rId35"/>
  </p:custDataLst>
  <p:defaultTextStyle>
    <a:defPPr>
      <a:defRPr lang="en-GB"/>
    </a:defPPr>
    <a:lvl1pPr algn="l" rtl="0" fontAlgn="base">
      <a:spcBef>
        <a:spcPct val="0"/>
      </a:spcBef>
      <a:spcAft>
        <a:spcPct val="0"/>
      </a:spcAft>
      <a:defRPr sz="1200" b="1" kern="1200">
        <a:solidFill>
          <a:srgbClr val="6B6B6B"/>
        </a:solidFill>
        <a:latin typeface="Times New Roman" pitchFamily="18" charset="0"/>
        <a:ea typeface="+mn-ea"/>
        <a:cs typeface="Arial" charset="0"/>
      </a:defRPr>
    </a:lvl1pPr>
    <a:lvl2pPr marL="457200" algn="l" rtl="0" fontAlgn="base">
      <a:spcBef>
        <a:spcPct val="0"/>
      </a:spcBef>
      <a:spcAft>
        <a:spcPct val="0"/>
      </a:spcAft>
      <a:defRPr sz="1200" b="1" kern="1200">
        <a:solidFill>
          <a:srgbClr val="6B6B6B"/>
        </a:solidFill>
        <a:latin typeface="Times New Roman" pitchFamily="18" charset="0"/>
        <a:ea typeface="+mn-ea"/>
        <a:cs typeface="Arial" charset="0"/>
      </a:defRPr>
    </a:lvl2pPr>
    <a:lvl3pPr marL="914400" algn="l" rtl="0" fontAlgn="base">
      <a:spcBef>
        <a:spcPct val="0"/>
      </a:spcBef>
      <a:spcAft>
        <a:spcPct val="0"/>
      </a:spcAft>
      <a:defRPr sz="1200" b="1" kern="1200">
        <a:solidFill>
          <a:srgbClr val="6B6B6B"/>
        </a:solidFill>
        <a:latin typeface="Times New Roman" pitchFamily="18" charset="0"/>
        <a:ea typeface="+mn-ea"/>
        <a:cs typeface="Arial" charset="0"/>
      </a:defRPr>
    </a:lvl3pPr>
    <a:lvl4pPr marL="1371600" algn="l" rtl="0" fontAlgn="base">
      <a:spcBef>
        <a:spcPct val="0"/>
      </a:spcBef>
      <a:spcAft>
        <a:spcPct val="0"/>
      </a:spcAft>
      <a:defRPr sz="1200" b="1" kern="1200">
        <a:solidFill>
          <a:srgbClr val="6B6B6B"/>
        </a:solidFill>
        <a:latin typeface="Times New Roman" pitchFamily="18" charset="0"/>
        <a:ea typeface="+mn-ea"/>
        <a:cs typeface="Arial" charset="0"/>
      </a:defRPr>
    </a:lvl4pPr>
    <a:lvl5pPr marL="1828800" algn="l" rtl="0" fontAlgn="base">
      <a:spcBef>
        <a:spcPct val="0"/>
      </a:spcBef>
      <a:spcAft>
        <a:spcPct val="0"/>
      </a:spcAft>
      <a:defRPr sz="1200" b="1" kern="1200">
        <a:solidFill>
          <a:srgbClr val="6B6B6B"/>
        </a:solidFill>
        <a:latin typeface="Times New Roman" pitchFamily="18" charset="0"/>
        <a:ea typeface="+mn-ea"/>
        <a:cs typeface="Arial" charset="0"/>
      </a:defRPr>
    </a:lvl5pPr>
    <a:lvl6pPr marL="2286000" algn="l" defTabSz="914400" rtl="0" eaLnBrk="1" latinLnBrk="0" hangingPunct="1">
      <a:defRPr sz="1200" b="1" kern="1200">
        <a:solidFill>
          <a:srgbClr val="6B6B6B"/>
        </a:solidFill>
        <a:latin typeface="Times New Roman" pitchFamily="18" charset="0"/>
        <a:ea typeface="+mn-ea"/>
        <a:cs typeface="Arial" charset="0"/>
      </a:defRPr>
    </a:lvl6pPr>
    <a:lvl7pPr marL="2743200" algn="l" defTabSz="914400" rtl="0" eaLnBrk="1" latinLnBrk="0" hangingPunct="1">
      <a:defRPr sz="1200" b="1" kern="1200">
        <a:solidFill>
          <a:srgbClr val="6B6B6B"/>
        </a:solidFill>
        <a:latin typeface="Times New Roman" pitchFamily="18" charset="0"/>
        <a:ea typeface="+mn-ea"/>
        <a:cs typeface="Arial" charset="0"/>
      </a:defRPr>
    </a:lvl7pPr>
    <a:lvl8pPr marL="3200400" algn="l" defTabSz="914400" rtl="0" eaLnBrk="1" latinLnBrk="0" hangingPunct="1">
      <a:defRPr sz="1200" b="1" kern="1200">
        <a:solidFill>
          <a:srgbClr val="6B6B6B"/>
        </a:solidFill>
        <a:latin typeface="Times New Roman" pitchFamily="18" charset="0"/>
        <a:ea typeface="+mn-ea"/>
        <a:cs typeface="Arial" charset="0"/>
      </a:defRPr>
    </a:lvl8pPr>
    <a:lvl9pPr marL="3657600" algn="l" defTabSz="914400" rtl="0" eaLnBrk="1" latinLnBrk="0" hangingPunct="1">
      <a:defRPr sz="1200" b="1" kern="1200">
        <a:solidFill>
          <a:srgbClr val="6B6B6B"/>
        </a:solidFill>
        <a:latin typeface="Times New Roman" pitchFamily="18" charset="0"/>
        <a:ea typeface="+mn-ea"/>
        <a:cs typeface="Arial" charset="0"/>
      </a:defRPr>
    </a:lvl9pPr>
  </p:defaultTextStyle>
  <p:extLst>
    <p:ext uri="{EFAFB233-063F-42B5-8137-9DF3F51BA10A}">
      <p15:sldGuideLst xmlns="" xmlns:p15="http://schemas.microsoft.com/office/powerpoint/2012/main">
        <p15:guide id="1" orient="horz" pos="2535">
          <p15:clr>
            <a:srgbClr val="A4A3A4"/>
          </p15:clr>
        </p15:guide>
        <p15:guide id="2" pos="1231">
          <p15:clr>
            <a:srgbClr val="A4A3A4"/>
          </p15:clr>
        </p15:guide>
        <p15:guide id="3" pos="2876">
          <p15:clr>
            <a:srgbClr val="A4A3A4"/>
          </p15:clr>
        </p15:guide>
        <p15:guide id="4" pos="3218">
          <p15:clr>
            <a:srgbClr val="A4A3A4"/>
          </p15:clr>
        </p15:guide>
        <p15:guide id="5" pos="5045">
          <p15:clr>
            <a:srgbClr val="A4A3A4"/>
          </p15:clr>
        </p15:guide>
        <p15:guide id="6" pos="4388">
          <p15:clr>
            <a:srgbClr val="A4A3A4"/>
          </p15:clr>
        </p15:guide>
        <p15:guide id="7" pos="5621">
          <p15:clr>
            <a:srgbClr val="A4A3A4"/>
          </p15:clr>
        </p15:guide>
        <p15:guide id="8" pos="1200">
          <p15:clr>
            <a:srgbClr val="A4A3A4"/>
          </p15:clr>
        </p15:guide>
      </p15:sldGuideLst>
    </p:ext>
    <p:ext uri="{2D200454-40CA-4A62-9FC3-DE9A4176ACB9}">
      <p15:notesGuideLst xmlns="" xmlns:p15="http://schemas.microsoft.com/office/powerpoint/2012/main">
        <p15:guide id="1" orient="horz" pos="3224">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9CC00"/>
    <a:srgbClr val="660033"/>
    <a:srgbClr val="336699"/>
    <a:srgbClr val="808000"/>
    <a:srgbClr val="9AE8E6"/>
    <a:srgbClr val="CCFF66"/>
    <a:srgbClr val="99FF66"/>
    <a:srgbClr val="E0F8F7"/>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06" autoAdjust="0"/>
    <p:restoredTop sz="96270" autoAdjust="0"/>
  </p:normalViewPr>
  <p:slideViewPr>
    <p:cSldViewPr snapToGrid="0">
      <p:cViewPr varScale="1">
        <p:scale>
          <a:sx n="67" d="100"/>
          <a:sy n="67" d="100"/>
        </p:scale>
        <p:origin x="-1158" y="-102"/>
      </p:cViewPr>
      <p:guideLst>
        <p:guide orient="horz" pos="2535"/>
        <p:guide pos="1231"/>
        <p:guide pos="2876"/>
        <p:guide pos="3218"/>
        <p:guide pos="5045"/>
        <p:guide pos="4388"/>
        <p:guide pos="5621"/>
        <p:guide pos="120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50" d="100"/>
        <a:sy n="150" d="100"/>
      </p:scale>
      <p:origin x="0" y="13206"/>
    </p:cViewPr>
  </p:sorterViewPr>
  <p:notesViewPr>
    <p:cSldViewPr snapToGrid="0">
      <p:cViewPr varScale="1">
        <p:scale>
          <a:sx n="50" d="100"/>
          <a:sy n="50" d="100"/>
        </p:scale>
        <p:origin x="-1866" y="-96"/>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gs" Target="tags/tag1.xml"/></Relationships>
</file>

<file path=ppt/_rels/viewProps.xml.rels><?xml version="1.0" encoding="UTF-8" standalone="yes"?>
<Relationships xmlns="http://schemas.openxmlformats.org/package/2006/relationships"><Relationship Id="rId1"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bwMode="auto">
          <a:xfrm>
            <a:off x="0" y="0"/>
            <a:ext cx="3077301" cy="511486"/>
          </a:xfrm>
          <a:prstGeom prst="rect">
            <a:avLst/>
          </a:prstGeom>
          <a:noFill/>
          <a:ln w="9525">
            <a:noFill/>
            <a:miter lim="800000"/>
            <a:headEnd/>
            <a:tailEnd/>
          </a:ln>
        </p:spPr>
        <p:txBody>
          <a:bodyPr vert="horz" wrap="square" lIns="94614" tIns="47308" rIns="94614" bIns="47308" numCol="1" anchor="t" anchorCtr="0" compatLnSpc="1">
            <a:prstTxWarp prst="textNoShape">
              <a:avLst/>
            </a:prstTxWarp>
          </a:bodyPr>
          <a:lstStyle>
            <a:lvl1pPr defTabSz="947590">
              <a:defRPr sz="1200">
                <a:latin typeface="Eras Demi ITC"/>
              </a:defRPr>
            </a:lvl1pPr>
          </a:lstStyle>
          <a:p>
            <a:pPr>
              <a:defRPr/>
            </a:pPr>
            <a:endParaRPr lang="fr-FR"/>
          </a:p>
        </p:txBody>
      </p:sp>
      <p:sp>
        <p:nvSpPr>
          <p:cNvPr id="3" name="Espace réservé de la date 2"/>
          <p:cNvSpPr>
            <a:spLocks noGrp="1"/>
          </p:cNvSpPr>
          <p:nvPr>
            <p:ph type="dt" sz="quarter" idx="1"/>
          </p:nvPr>
        </p:nvSpPr>
        <p:spPr bwMode="auto">
          <a:xfrm>
            <a:off x="4020344" y="0"/>
            <a:ext cx="3077301" cy="511486"/>
          </a:xfrm>
          <a:prstGeom prst="rect">
            <a:avLst/>
          </a:prstGeom>
          <a:noFill/>
          <a:ln w="9525">
            <a:noFill/>
            <a:miter lim="800000"/>
            <a:headEnd/>
            <a:tailEnd/>
          </a:ln>
        </p:spPr>
        <p:txBody>
          <a:bodyPr vert="horz" wrap="square" lIns="94614" tIns="47308" rIns="94614" bIns="47308" numCol="1" anchor="t" anchorCtr="0" compatLnSpc="1">
            <a:prstTxWarp prst="textNoShape">
              <a:avLst/>
            </a:prstTxWarp>
          </a:bodyPr>
          <a:lstStyle>
            <a:lvl1pPr algn="r" defTabSz="947590">
              <a:defRPr sz="1200">
                <a:latin typeface="Eras Demi ITC"/>
              </a:defRPr>
            </a:lvl1pPr>
          </a:lstStyle>
          <a:p>
            <a:pPr>
              <a:defRPr/>
            </a:pPr>
            <a:fld id="{7CD3C675-7391-4A83-8077-B3E67ECD64DE}" type="datetime1">
              <a:rPr lang="fr-FR"/>
              <a:pPr>
                <a:defRPr/>
              </a:pPr>
              <a:t>01/06/2016</a:t>
            </a:fld>
            <a:endParaRPr lang="fr-FR"/>
          </a:p>
        </p:txBody>
      </p:sp>
      <p:sp>
        <p:nvSpPr>
          <p:cNvPr id="4" name="Espace réservé du pied de page 3"/>
          <p:cNvSpPr>
            <a:spLocks noGrp="1"/>
          </p:cNvSpPr>
          <p:nvPr>
            <p:ph type="ftr" sz="quarter" idx="2"/>
          </p:nvPr>
        </p:nvSpPr>
        <p:spPr bwMode="auto">
          <a:xfrm>
            <a:off x="0" y="9721494"/>
            <a:ext cx="3077301" cy="511485"/>
          </a:xfrm>
          <a:prstGeom prst="rect">
            <a:avLst/>
          </a:prstGeom>
          <a:noFill/>
          <a:ln w="9525">
            <a:noFill/>
            <a:miter lim="800000"/>
            <a:headEnd/>
            <a:tailEnd/>
          </a:ln>
        </p:spPr>
        <p:txBody>
          <a:bodyPr vert="horz" wrap="square" lIns="94614" tIns="47308" rIns="94614" bIns="47308" numCol="1" anchor="b" anchorCtr="0" compatLnSpc="1">
            <a:prstTxWarp prst="textNoShape">
              <a:avLst/>
            </a:prstTxWarp>
          </a:bodyPr>
          <a:lstStyle>
            <a:lvl1pPr defTabSz="947590">
              <a:defRPr sz="1200">
                <a:latin typeface="Eras Demi ITC"/>
              </a:defRPr>
            </a:lvl1pPr>
          </a:lstStyle>
          <a:p>
            <a:pPr>
              <a:defRPr/>
            </a:pPr>
            <a:r>
              <a:rPr lang="fr-FR" smtClean="0"/>
              <a:t>Finances&amp;Pédagogie-Toute reproduction interdite sans autorisation préalable</a:t>
            </a:r>
            <a:endParaRPr lang="fr-FR"/>
          </a:p>
        </p:txBody>
      </p:sp>
      <p:sp>
        <p:nvSpPr>
          <p:cNvPr id="5" name="Espace réservé du numéro de diapositive 4"/>
          <p:cNvSpPr>
            <a:spLocks noGrp="1"/>
          </p:cNvSpPr>
          <p:nvPr>
            <p:ph type="sldNum" sz="quarter" idx="3"/>
          </p:nvPr>
        </p:nvSpPr>
        <p:spPr bwMode="auto">
          <a:xfrm>
            <a:off x="4020344" y="9721494"/>
            <a:ext cx="3077301" cy="511485"/>
          </a:xfrm>
          <a:prstGeom prst="rect">
            <a:avLst/>
          </a:prstGeom>
          <a:noFill/>
          <a:ln w="9525">
            <a:noFill/>
            <a:miter lim="800000"/>
            <a:headEnd/>
            <a:tailEnd/>
          </a:ln>
        </p:spPr>
        <p:txBody>
          <a:bodyPr vert="horz" wrap="square" lIns="94614" tIns="47308" rIns="94614" bIns="47308" numCol="1" anchor="b" anchorCtr="0" compatLnSpc="1">
            <a:prstTxWarp prst="textNoShape">
              <a:avLst/>
            </a:prstTxWarp>
          </a:bodyPr>
          <a:lstStyle>
            <a:lvl1pPr algn="r" defTabSz="947590">
              <a:defRPr sz="1200">
                <a:latin typeface="Eras Demi ITC"/>
              </a:defRPr>
            </a:lvl1pPr>
          </a:lstStyle>
          <a:p>
            <a:pPr>
              <a:defRPr/>
            </a:pPr>
            <a:fld id="{A3140854-6F81-475E-A2FA-45227ECB11F7}" type="slidenum">
              <a:rPr lang="fr-FR"/>
              <a:pPr>
                <a:defRPr/>
              </a:pPr>
              <a:t>‹N°›</a:t>
            </a:fld>
            <a:endParaRPr lang="fr-FR"/>
          </a:p>
        </p:txBody>
      </p:sp>
    </p:spTree>
    <p:extLst>
      <p:ext uri="{BB962C8B-B14F-4D97-AF65-F5344CB8AC3E}">
        <p14:creationId xmlns:p14="http://schemas.microsoft.com/office/powerpoint/2010/main" val="424238335"/>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7301" cy="511486"/>
          </a:xfrm>
          <a:prstGeom prst="rect">
            <a:avLst/>
          </a:prstGeom>
          <a:noFill/>
          <a:ln w="9525">
            <a:noFill/>
            <a:miter lim="800000"/>
            <a:headEnd/>
            <a:tailEnd/>
          </a:ln>
        </p:spPr>
        <p:txBody>
          <a:bodyPr vert="horz" wrap="square" lIns="94614" tIns="47308" rIns="94614" bIns="47308" numCol="1" anchor="t" anchorCtr="0" compatLnSpc="1">
            <a:prstTxWarp prst="textNoShape">
              <a:avLst/>
            </a:prstTxWarp>
          </a:bodyPr>
          <a:lstStyle>
            <a:lvl1pPr defTabSz="947590">
              <a:defRPr sz="1200" b="0">
                <a:solidFill>
                  <a:schemeClr val="tx1"/>
                </a:solidFill>
                <a:latin typeface="Times New Roman" pitchFamily="18" charset="0"/>
              </a:defRPr>
            </a:lvl1pPr>
          </a:lstStyle>
          <a:p>
            <a:pPr>
              <a:defRPr/>
            </a:pPr>
            <a:endParaRPr lang="fr-FR"/>
          </a:p>
        </p:txBody>
      </p:sp>
      <p:sp>
        <p:nvSpPr>
          <p:cNvPr id="25603" name="Rectangle 3"/>
          <p:cNvSpPr>
            <a:spLocks noGrp="1" noChangeArrowheads="1"/>
          </p:cNvSpPr>
          <p:nvPr>
            <p:ph type="dt" idx="1"/>
          </p:nvPr>
        </p:nvSpPr>
        <p:spPr bwMode="auto">
          <a:xfrm>
            <a:off x="4020344" y="0"/>
            <a:ext cx="3077301" cy="511486"/>
          </a:xfrm>
          <a:prstGeom prst="rect">
            <a:avLst/>
          </a:prstGeom>
          <a:noFill/>
          <a:ln w="9525">
            <a:noFill/>
            <a:miter lim="800000"/>
            <a:headEnd/>
            <a:tailEnd/>
          </a:ln>
        </p:spPr>
        <p:txBody>
          <a:bodyPr vert="horz" wrap="square" lIns="94614" tIns="47308" rIns="94614" bIns="47308" numCol="1" anchor="t" anchorCtr="0" compatLnSpc="1">
            <a:prstTxWarp prst="textNoShape">
              <a:avLst/>
            </a:prstTxWarp>
          </a:bodyPr>
          <a:lstStyle>
            <a:lvl1pPr algn="r" defTabSz="947590">
              <a:defRPr sz="1200" b="0">
                <a:solidFill>
                  <a:schemeClr val="tx1"/>
                </a:solidFill>
                <a:latin typeface="Times New Roman" pitchFamily="18" charset="0"/>
              </a:defRPr>
            </a:lvl1pPr>
          </a:lstStyle>
          <a:p>
            <a:pPr>
              <a:defRPr/>
            </a:pPr>
            <a:endParaRPr lang="fr-FR"/>
          </a:p>
        </p:txBody>
      </p:sp>
      <p:sp>
        <p:nvSpPr>
          <p:cNvPr id="75780" name="Rectangle 4"/>
          <p:cNvSpPr>
            <a:spLocks noGrp="1" noRot="1" noChangeAspect="1" noChangeArrowheads="1" noTextEdit="1"/>
          </p:cNvSpPr>
          <p:nvPr>
            <p:ph type="sldImg" idx="2"/>
          </p:nvPr>
        </p:nvSpPr>
        <p:spPr bwMode="auto">
          <a:xfrm>
            <a:off x="989013" y="766763"/>
            <a:ext cx="5119687" cy="3838575"/>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711420" y="4861564"/>
            <a:ext cx="5676462" cy="4606637"/>
          </a:xfrm>
          <a:prstGeom prst="rect">
            <a:avLst/>
          </a:prstGeom>
          <a:noFill/>
          <a:ln w="9525">
            <a:noFill/>
            <a:miter lim="800000"/>
            <a:headEnd/>
            <a:tailEnd/>
          </a:ln>
        </p:spPr>
        <p:txBody>
          <a:bodyPr vert="horz" wrap="square" lIns="94614" tIns="47308" rIns="94614" bIns="47308"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25606" name="Rectangle 6"/>
          <p:cNvSpPr>
            <a:spLocks noGrp="1" noChangeArrowheads="1"/>
          </p:cNvSpPr>
          <p:nvPr>
            <p:ph type="ftr" sz="quarter" idx="4"/>
          </p:nvPr>
        </p:nvSpPr>
        <p:spPr bwMode="auto">
          <a:xfrm>
            <a:off x="0" y="9721494"/>
            <a:ext cx="3077301" cy="511485"/>
          </a:xfrm>
          <a:prstGeom prst="rect">
            <a:avLst/>
          </a:prstGeom>
          <a:noFill/>
          <a:ln w="9525">
            <a:noFill/>
            <a:miter lim="800000"/>
            <a:headEnd/>
            <a:tailEnd/>
          </a:ln>
        </p:spPr>
        <p:txBody>
          <a:bodyPr vert="horz" wrap="square" lIns="94614" tIns="47308" rIns="94614" bIns="47308" numCol="1" anchor="b" anchorCtr="0" compatLnSpc="1">
            <a:prstTxWarp prst="textNoShape">
              <a:avLst/>
            </a:prstTxWarp>
          </a:bodyPr>
          <a:lstStyle>
            <a:lvl1pPr defTabSz="947590">
              <a:defRPr sz="1200" b="0">
                <a:solidFill>
                  <a:schemeClr val="tx1"/>
                </a:solidFill>
                <a:latin typeface="Times New Roman" pitchFamily="18" charset="0"/>
              </a:defRPr>
            </a:lvl1pPr>
          </a:lstStyle>
          <a:p>
            <a:pPr>
              <a:defRPr/>
            </a:pPr>
            <a:r>
              <a:rPr lang="fr-FR" smtClean="0"/>
              <a:t>Finances&amp;Pédagogie-Toute reproduction interdite sans autorisation préalable</a:t>
            </a:r>
            <a:endParaRPr lang="fr-FR"/>
          </a:p>
        </p:txBody>
      </p:sp>
      <p:sp>
        <p:nvSpPr>
          <p:cNvPr id="25607" name="Rectangle 7"/>
          <p:cNvSpPr>
            <a:spLocks noGrp="1" noChangeArrowheads="1"/>
          </p:cNvSpPr>
          <p:nvPr>
            <p:ph type="sldNum" sz="quarter" idx="5"/>
          </p:nvPr>
        </p:nvSpPr>
        <p:spPr bwMode="auto">
          <a:xfrm>
            <a:off x="4020344" y="9721494"/>
            <a:ext cx="3077301" cy="511485"/>
          </a:xfrm>
          <a:prstGeom prst="rect">
            <a:avLst/>
          </a:prstGeom>
          <a:noFill/>
          <a:ln w="9525">
            <a:noFill/>
            <a:miter lim="800000"/>
            <a:headEnd/>
            <a:tailEnd/>
          </a:ln>
        </p:spPr>
        <p:txBody>
          <a:bodyPr vert="horz" wrap="square" lIns="94614" tIns="47308" rIns="94614" bIns="47308" numCol="1" anchor="b" anchorCtr="0" compatLnSpc="1">
            <a:prstTxWarp prst="textNoShape">
              <a:avLst/>
            </a:prstTxWarp>
          </a:bodyPr>
          <a:lstStyle>
            <a:lvl1pPr algn="r" defTabSz="947590">
              <a:defRPr sz="1200" b="0">
                <a:solidFill>
                  <a:schemeClr val="tx1"/>
                </a:solidFill>
                <a:latin typeface="Times New Roman" pitchFamily="18" charset="0"/>
              </a:defRPr>
            </a:lvl1pPr>
          </a:lstStyle>
          <a:p>
            <a:pPr>
              <a:defRPr/>
            </a:pPr>
            <a:fld id="{6438C455-7283-49D6-8DA7-ACD1FD700D54}" type="slidenum">
              <a:rPr lang="fr-FR"/>
              <a:pPr>
                <a:defRPr/>
              </a:pPr>
              <a:t>‹N°›</a:t>
            </a:fld>
            <a:endParaRPr lang="fr-FR"/>
          </a:p>
        </p:txBody>
      </p:sp>
    </p:spTree>
    <p:extLst>
      <p:ext uri="{BB962C8B-B14F-4D97-AF65-F5344CB8AC3E}">
        <p14:creationId xmlns:p14="http://schemas.microsoft.com/office/powerpoint/2010/main" val="1957747793"/>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Times New Roman" pitchFamily="16" charset="0"/>
        <a:ea typeface="Geneva" pitchFamily="-65" charset="-128"/>
        <a:cs typeface="Geneva" pitchFamily="-65" charset="-128"/>
      </a:defRPr>
    </a:lvl1pPr>
    <a:lvl2pPr marL="457200" algn="l" rtl="0" eaLnBrk="0" fontAlgn="base" hangingPunct="0">
      <a:spcBef>
        <a:spcPct val="30000"/>
      </a:spcBef>
      <a:spcAft>
        <a:spcPct val="0"/>
      </a:spcAft>
      <a:defRPr sz="1200" kern="1200">
        <a:solidFill>
          <a:schemeClr val="tx1"/>
        </a:solidFill>
        <a:latin typeface="Times New Roman" pitchFamily="16" charset="0"/>
        <a:ea typeface="Geneva" pitchFamily="-112" charset="-128"/>
        <a:cs typeface="Geneva" charset="0"/>
      </a:defRPr>
    </a:lvl2pPr>
    <a:lvl3pPr marL="914400" algn="l" rtl="0" eaLnBrk="0" fontAlgn="base" hangingPunct="0">
      <a:spcBef>
        <a:spcPct val="30000"/>
      </a:spcBef>
      <a:spcAft>
        <a:spcPct val="0"/>
      </a:spcAft>
      <a:defRPr sz="1200" kern="1200">
        <a:solidFill>
          <a:schemeClr val="tx1"/>
        </a:solidFill>
        <a:latin typeface="Times New Roman" pitchFamily="16"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New Roman" pitchFamily="16" charset="0"/>
        <a:ea typeface="ＭＳ Ｐゴシック" pitchFamily="-65" charset="-128"/>
        <a:cs typeface="ＭＳ Ｐゴシック"/>
      </a:defRPr>
    </a:lvl4pPr>
    <a:lvl5pPr marL="1828800" algn="l" rtl="0" eaLnBrk="0" fontAlgn="base" hangingPunct="0">
      <a:spcBef>
        <a:spcPct val="30000"/>
      </a:spcBef>
      <a:spcAft>
        <a:spcPct val="0"/>
      </a:spcAft>
      <a:defRPr sz="1200" kern="1200">
        <a:solidFill>
          <a:schemeClr val="tx1"/>
        </a:solidFill>
        <a:latin typeface="Times New Roman" pitchFamily="16" charset="0"/>
        <a:ea typeface="ＭＳ Ｐゴシック" pitchFamily="-65"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pied de page 3"/>
          <p:cNvSpPr>
            <a:spLocks noGrp="1"/>
          </p:cNvSpPr>
          <p:nvPr>
            <p:ph type="ftr" sz="quarter" idx="10"/>
          </p:nvPr>
        </p:nvSpPr>
        <p:spPr/>
        <p:txBody>
          <a:bodyPr/>
          <a:lstStyle/>
          <a:p>
            <a:pPr>
              <a:defRPr/>
            </a:pPr>
            <a:r>
              <a:rPr lang="fr-FR" smtClean="0"/>
              <a:t>Finances&amp;Pédagogie-Toute reproduction interdite sans autorisation préalable</a:t>
            </a:r>
            <a:endParaRPr lang="fr-FR"/>
          </a:p>
        </p:txBody>
      </p:sp>
      <p:sp>
        <p:nvSpPr>
          <p:cNvPr id="5" name="Espace réservé du numéro de diapositive 4"/>
          <p:cNvSpPr>
            <a:spLocks noGrp="1"/>
          </p:cNvSpPr>
          <p:nvPr>
            <p:ph type="sldNum" sz="quarter" idx="11"/>
          </p:nvPr>
        </p:nvSpPr>
        <p:spPr/>
        <p:txBody>
          <a:bodyPr/>
          <a:lstStyle/>
          <a:p>
            <a:pPr>
              <a:defRPr/>
            </a:pPr>
            <a:fld id="{6438C455-7283-49D6-8DA7-ACD1FD700D54}" type="slidenum">
              <a:rPr lang="fr-FR" smtClean="0"/>
              <a:pPr>
                <a:defRPr/>
              </a:pPr>
              <a:t>1</a:t>
            </a:fld>
            <a:endParaRPr lang="fr-FR"/>
          </a:p>
        </p:txBody>
      </p:sp>
      <p:sp>
        <p:nvSpPr>
          <p:cNvPr id="6" name="Espace réservé de la date 5"/>
          <p:cNvSpPr>
            <a:spLocks noGrp="1"/>
          </p:cNvSpPr>
          <p:nvPr>
            <p:ph type="dt" idx="12"/>
          </p:nvPr>
        </p:nvSpPr>
        <p:spPr/>
        <p:txBody>
          <a:bodyPr/>
          <a:lstStyle/>
          <a:p>
            <a:pPr>
              <a:defRPr/>
            </a:pPr>
            <a:endParaRPr lang="fr-FR"/>
          </a:p>
        </p:txBody>
      </p:sp>
    </p:spTree>
    <p:extLst>
      <p:ext uri="{BB962C8B-B14F-4D97-AF65-F5344CB8AC3E}">
        <p14:creationId xmlns:p14="http://schemas.microsoft.com/office/powerpoint/2010/main" val="381724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9DE82335-9B9B-4FEF-A76D-24DD3E01CB30}" type="slidenum">
              <a:rPr lang="fr-FR" altLang="fr-FR" sz="1000" b="0">
                <a:solidFill>
                  <a:schemeClr val="tx1"/>
                </a:solidFill>
                <a:latin typeface="Times New Roman" pitchFamily="18" charset="0"/>
              </a:rPr>
              <a:pPr/>
              <a:t>5</a:t>
            </a:fld>
            <a:endParaRPr lang="fr-FR" altLang="fr-FR" sz="1000" b="0">
              <a:solidFill>
                <a:schemeClr val="tx1"/>
              </a:solidFill>
              <a:latin typeface="Times New Roman" pitchFamily="18" charset="0"/>
            </a:endParaRPr>
          </a:p>
        </p:txBody>
      </p:sp>
      <p:sp>
        <p:nvSpPr>
          <p:cNvPr id="19459" name="Rectangle 2"/>
          <p:cNvSpPr>
            <a:spLocks noGrp="1" noRot="1" noChangeAspect="1" noChangeArrowheads="1" noTextEdit="1"/>
          </p:cNvSpPr>
          <p:nvPr>
            <p:ph type="sldImg"/>
          </p:nvPr>
        </p:nvSpPr>
        <p:spPr>
          <a:xfrm>
            <a:off x="1165225" y="893763"/>
            <a:ext cx="4772025" cy="3578225"/>
          </a:xfrm>
          <a:ln/>
        </p:spPr>
      </p:sp>
      <p:sp>
        <p:nvSpPr>
          <p:cNvPr id="19460" name="Rectangle 3"/>
          <p:cNvSpPr>
            <a:spLocks noGrp="1" noChangeArrowheads="1"/>
          </p:cNvSpPr>
          <p:nvPr>
            <p:ph type="body" idx="1"/>
          </p:nvPr>
        </p:nvSpPr>
        <p:spPr>
          <a:xfrm>
            <a:off x="945793" y="4876609"/>
            <a:ext cx="5207715" cy="4627668"/>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FCF742CD-2263-46CD-9151-75E98C0743C3}" type="slidenum">
              <a:rPr lang="fr-FR" altLang="fr-FR" sz="1000" b="0">
                <a:solidFill>
                  <a:schemeClr val="tx1"/>
                </a:solidFill>
                <a:latin typeface="Times New Roman" pitchFamily="18" charset="0"/>
              </a:rPr>
              <a:pPr/>
              <a:t>7</a:t>
            </a:fld>
            <a:endParaRPr lang="fr-FR" altLang="fr-FR" sz="1000" b="0">
              <a:solidFill>
                <a:schemeClr val="tx1"/>
              </a:solidFill>
              <a:latin typeface="Times New Roman" pitchFamily="18" charset="0"/>
            </a:endParaRPr>
          </a:p>
        </p:txBody>
      </p:sp>
      <p:sp>
        <p:nvSpPr>
          <p:cNvPr id="21507" name="Rectangle 2"/>
          <p:cNvSpPr>
            <a:spLocks noGrp="1" noRot="1" noChangeAspect="1" noChangeArrowheads="1" noTextEdit="1"/>
          </p:cNvSpPr>
          <p:nvPr>
            <p:ph type="sldImg"/>
          </p:nvPr>
        </p:nvSpPr>
        <p:spPr>
          <a:xfrm>
            <a:off x="990600" y="768350"/>
            <a:ext cx="5119688" cy="3838575"/>
          </a:xfrm>
          <a:ln/>
        </p:spPr>
      </p:sp>
      <p:sp>
        <p:nvSpPr>
          <p:cNvPr id="21508" name="Rectangle 3"/>
          <p:cNvSpPr>
            <a:spLocks noGrp="1" noChangeArrowheads="1"/>
          </p:cNvSpPr>
          <p:nvPr>
            <p:ph type="body" idx="1"/>
          </p:nvPr>
        </p:nvSpPr>
        <p:spPr>
          <a:xfrm>
            <a:off x="945793" y="4861772"/>
            <a:ext cx="5207715" cy="4604586"/>
          </a:xfrm>
          <a:noFill/>
        </p:spPr>
        <p:txBody>
          <a:bodyPr/>
          <a:lstStyle/>
          <a:p>
            <a:pPr defTabSz="955457"/>
            <a:r>
              <a:rPr lang="fr-FR" altLang="fr-FR" smtClean="0"/>
              <a:t>Le contrat d’assurance automobile, c’est la protection des autres, de soi, et des biens matériels…. Autrement dit, c’est un tout.</a:t>
            </a:r>
          </a:p>
          <a:p>
            <a:pPr defTabSz="955457"/>
            <a:r>
              <a:rPr lang="fr-FR" altLang="fr-FR" smtClean="0"/>
              <a:t>En fonction des besoins de chaque individu, le contenu du contrat différera. Mais dans tous les cas, une lecture détaillée et approfondie des garanties proposées devra être effectuée avant la signature des conditions particulières.</a:t>
            </a:r>
          </a:p>
          <a:p>
            <a:pPr defTabSz="955457"/>
            <a:r>
              <a:rPr lang="fr-FR" altLang="fr-FR" smtClean="0"/>
              <a:t>Seule cette étude permettra de vérifier et mettre en adéquation les besoins et la proposition d’assurance.</a:t>
            </a:r>
          </a:p>
          <a:p>
            <a:pPr defTabSz="955457"/>
            <a:r>
              <a:rPr lang="fr-FR" altLang="fr-FR" b="1" u="sng" smtClean="0"/>
              <a:t>La responsabilité civile</a:t>
            </a:r>
            <a:r>
              <a:rPr lang="fr-FR" altLang="fr-FR" b="1" smtClean="0"/>
              <a:t> :</a:t>
            </a:r>
          </a:p>
          <a:p>
            <a:pPr defTabSz="955457"/>
            <a:r>
              <a:rPr lang="fr-FR" altLang="fr-FR" smtClean="0"/>
              <a:t>Garantie de base du contrat et obligatoire (loi du 27 février 1958).</a:t>
            </a:r>
          </a:p>
          <a:p>
            <a:pPr defTabSz="955457"/>
            <a:r>
              <a:rPr lang="fr-FR" altLang="fr-FR" b="1" smtClean="0"/>
              <a:t>La loi Badinter (1985)</a:t>
            </a:r>
            <a:r>
              <a:rPr lang="fr-FR" altLang="fr-FR" smtClean="0"/>
              <a:t> énonce un grand principe : « Le gardien ou le conducteur du véhicule impliqué est tenu d’indemniser toutes les victimes pour leurs dommages »</a:t>
            </a:r>
          </a:p>
          <a:p>
            <a:pPr defTabSz="955457"/>
            <a:r>
              <a:rPr lang="fr-FR" altLang="fr-FR" smtClean="0"/>
              <a:t>L’assurance est matérialisée par la carte verte apposée sur le pare-brise, elle constitue en France une présomption d’assurance ; à l’étranger elle est preuve d’assurance et engage l’assureur.</a:t>
            </a:r>
          </a:p>
          <a:p>
            <a:pPr defTabSz="955457"/>
            <a:r>
              <a:rPr lang="fr-FR" altLang="fr-FR" b="1" smtClean="0"/>
              <a:t>La garantie conducteur ou individuelle accident :</a:t>
            </a:r>
          </a:p>
          <a:p>
            <a:pPr defTabSz="955457"/>
            <a:r>
              <a:rPr lang="fr-FR" altLang="fr-FR" smtClean="0"/>
              <a:t>IL faut savoir que le conducteur du véhicule est exclus de la garantie responsabilité civile. Pour sa protection corporelle, il doit souscrire une garantie supplémentaire. Le coût moyen est assez faible (environ 30 € par an), mais attention, en fonction du contrat souscrit, le niveau de couverture peut être fondamentalement différent. Bien lire le contrat avant de signer.</a:t>
            </a:r>
          </a:p>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D82A22D9-E1ED-4876-A47E-FCF3FF580C10}" type="slidenum">
              <a:rPr lang="fr-FR" altLang="fr-FR" sz="1000" b="0">
                <a:solidFill>
                  <a:schemeClr val="tx1"/>
                </a:solidFill>
                <a:latin typeface="Times New Roman" pitchFamily="18" charset="0"/>
              </a:rPr>
              <a:pPr/>
              <a:t>8</a:t>
            </a:fld>
            <a:endParaRPr lang="fr-FR" altLang="fr-FR" sz="1000" b="0">
              <a:solidFill>
                <a:schemeClr val="tx1"/>
              </a:solidFill>
              <a:latin typeface="Times New Roman" pitchFamily="18" charset="0"/>
            </a:endParaRPr>
          </a:p>
        </p:txBody>
      </p:sp>
      <p:sp>
        <p:nvSpPr>
          <p:cNvPr id="23555" name="Rectangle 2"/>
          <p:cNvSpPr>
            <a:spLocks noGrp="1" noRot="1" noChangeAspect="1" noChangeArrowheads="1" noTextEdit="1"/>
          </p:cNvSpPr>
          <p:nvPr>
            <p:ph type="sldImg"/>
          </p:nvPr>
        </p:nvSpPr>
        <p:spPr>
          <a:xfrm>
            <a:off x="990600" y="766763"/>
            <a:ext cx="5121275" cy="3840162"/>
          </a:xfrm>
          <a:ln/>
        </p:spPr>
      </p:sp>
      <p:sp>
        <p:nvSpPr>
          <p:cNvPr id="23556" name="Rectangle 3"/>
          <p:cNvSpPr>
            <a:spLocks noGrp="1" noChangeArrowheads="1"/>
          </p:cNvSpPr>
          <p:nvPr>
            <p:ph type="body" idx="1"/>
          </p:nvPr>
        </p:nvSpPr>
        <p:spPr>
          <a:xfrm>
            <a:off x="945793" y="4861772"/>
            <a:ext cx="5207715" cy="4604586"/>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669F4C67-EDF7-466E-81CA-F1002382990C}" type="slidenum">
              <a:rPr lang="fr-FR" altLang="fr-FR" sz="1000" b="0">
                <a:solidFill>
                  <a:schemeClr val="tx1"/>
                </a:solidFill>
                <a:latin typeface="Times New Roman" pitchFamily="18" charset="0"/>
              </a:rPr>
              <a:pPr/>
              <a:t>9</a:t>
            </a:fld>
            <a:endParaRPr lang="fr-FR" altLang="fr-FR" sz="1000" b="0">
              <a:solidFill>
                <a:schemeClr val="tx1"/>
              </a:solidFill>
              <a:latin typeface="Times New Roman" pitchFamily="18" charset="0"/>
            </a:endParaRPr>
          </a:p>
        </p:txBody>
      </p:sp>
      <p:sp>
        <p:nvSpPr>
          <p:cNvPr id="25603" name="Rectangle 2"/>
          <p:cNvSpPr>
            <a:spLocks noGrp="1" noRot="1" noChangeAspect="1" noChangeArrowheads="1" noTextEdit="1"/>
          </p:cNvSpPr>
          <p:nvPr>
            <p:ph type="sldImg"/>
          </p:nvPr>
        </p:nvSpPr>
        <p:spPr>
          <a:xfrm>
            <a:off x="993775" y="800100"/>
            <a:ext cx="5121275" cy="3840163"/>
          </a:xfrm>
          <a:ln/>
        </p:spPr>
      </p:sp>
      <p:sp>
        <p:nvSpPr>
          <p:cNvPr id="25604" name="Rectangle 3"/>
          <p:cNvSpPr>
            <a:spLocks noGrp="1" noChangeArrowheads="1"/>
          </p:cNvSpPr>
          <p:nvPr>
            <p:ph type="body" idx="1"/>
          </p:nvPr>
        </p:nvSpPr>
        <p:spPr>
          <a:xfrm>
            <a:off x="947466" y="4881555"/>
            <a:ext cx="5211064" cy="4558425"/>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68CF23FD-3DA3-44DC-ABEE-05BBB00D0A5A}" type="slidenum">
              <a:rPr lang="fr-FR" altLang="fr-FR" sz="1000" b="0">
                <a:solidFill>
                  <a:schemeClr val="tx1"/>
                </a:solidFill>
                <a:latin typeface="Times New Roman" pitchFamily="18" charset="0"/>
              </a:rPr>
              <a:pPr/>
              <a:t>10</a:t>
            </a:fld>
            <a:endParaRPr lang="fr-FR" altLang="fr-FR" sz="1000" b="0">
              <a:solidFill>
                <a:schemeClr val="tx1"/>
              </a:solidFill>
              <a:latin typeface="Times New Roman" pitchFamily="18" charset="0"/>
            </a:endParaRPr>
          </a:p>
        </p:txBody>
      </p:sp>
      <p:sp>
        <p:nvSpPr>
          <p:cNvPr id="31747" name="Rectangle 2"/>
          <p:cNvSpPr>
            <a:spLocks noGrp="1" noRot="1" noChangeAspect="1" noChangeArrowheads="1" noTextEdit="1"/>
          </p:cNvSpPr>
          <p:nvPr>
            <p:ph type="sldImg"/>
          </p:nvPr>
        </p:nvSpPr>
        <p:spPr>
          <a:xfrm>
            <a:off x="993775" y="800100"/>
            <a:ext cx="5121275" cy="3840163"/>
          </a:xfrm>
          <a:ln/>
        </p:spPr>
      </p:sp>
      <p:sp>
        <p:nvSpPr>
          <p:cNvPr id="31748" name="Rectangle 3"/>
          <p:cNvSpPr>
            <a:spLocks noGrp="1" noChangeArrowheads="1"/>
          </p:cNvSpPr>
          <p:nvPr>
            <p:ph type="body" idx="1"/>
          </p:nvPr>
        </p:nvSpPr>
        <p:spPr>
          <a:xfrm>
            <a:off x="947466" y="4881555"/>
            <a:ext cx="5211064" cy="4558425"/>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6D915510-5B3C-48E5-ABF4-92781DA7428F}" type="slidenum">
              <a:rPr lang="fr-FR" altLang="fr-FR" sz="1000" b="0">
                <a:solidFill>
                  <a:schemeClr val="tx1"/>
                </a:solidFill>
                <a:latin typeface="Times New Roman" pitchFamily="18" charset="0"/>
              </a:rPr>
              <a:pPr/>
              <a:t>11</a:t>
            </a:fld>
            <a:endParaRPr lang="fr-FR" altLang="fr-FR" sz="1000" b="0">
              <a:solidFill>
                <a:schemeClr val="tx1"/>
              </a:solidFill>
              <a:latin typeface="Times New Roman" pitchFamily="18" charset="0"/>
            </a:endParaRPr>
          </a:p>
        </p:txBody>
      </p:sp>
      <p:sp>
        <p:nvSpPr>
          <p:cNvPr id="35843" name="Rectangle 2"/>
          <p:cNvSpPr>
            <a:spLocks noGrp="1" noRot="1" noChangeAspect="1" noChangeArrowheads="1" noTextEdit="1"/>
          </p:cNvSpPr>
          <p:nvPr>
            <p:ph type="sldImg"/>
          </p:nvPr>
        </p:nvSpPr>
        <p:spPr>
          <a:xfrm>
            <a:off x="993775" y="800100"/>
            <a:ext cx="5121275" cy="3840163"/>
          </a:xfrm>
          <a:ln/>
        </p:spPr>
      </p:sp>
      <p:sp>
        <p:nvSpPr>
          <p:cNvPr id="35844" name="Rectangle 3"/>
          <p:cNvSpPr>
            <a:spLocks noGrp="1" noChangeArrowheads="1"/>
          </p:cNvSpPr>
          <p:nvPr>
            <p:ph type="body" idx="1"/>
          </p:nvPr>
        </p:nvSpPr>
        <p:spPr>
          <a:xfrm>
            <a:off x="947466" y="4881555"/>
            <a:ext cx="5211064" cy="4558425"/>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0DDFEF8E-7038-4982-B0D8-A6E0FF86382B}" type="slidenum">
              <a:rPr lang="fr-FR" altLang="fr-FR" sz="1000" b="0">
                <a:solidFill>
                  <a:schemeClr val="tx1"/>
                </a:solidFill>
                <a:latin typeface="Times New Roman" pitchFamily="18" charset="0"/>
              </a:rPr>
              <a:pPr/>
              <a:t>12</a:t>
            </a:fld>
            <a:endParaRPr lang="fr-FR" altLang="fr-FR" sz="1000" b="0">
              <a:solidFill>
                <a:schemeClr val="tx1"/>
              </a:solidFill>
              <a:latin typeface="Times New Roman" pitchFamily="18" charset="0"/>
            </a:endParaRPr>
          </a:p>
        </p:txBody>
      </p:sp>
      <p:sp>
        <p:nvSpPr>
          <p:cNvPr id="37891" name="Rectangle 2"/>
          <p:cNvSpPr>
            <a:spLocks noGrp="1" noRot="1" noChangeAspect="1" noChangeArrowheads="1" noTextEdit="1"/>
          </p:cNvSpPr>
          <p:nvPr>
            <p:ph type="sldImg"/>
          </p:nvPr>
        </p:nvSpPr>
        <p:spPr>
          <a:xfrm>
            <a:off x="993775" y="800100"/>
            <a:ext cx="5121275" cy="3840163"/>
          </a:xfrm>
          <a:ln/>
        </p:spPr>
      </p:sp>
      <p:sp>
        <p:nvSpPr>
          <p:cNvPr id="37892" name="Rectangle 3"/>
          <p:cNvSpPr>
            <a:spLocks noGrp="1" noChangeArrowheads="1"/>
          </p:cNvSpPr>
          <p:nvPr>
            <p:ph type="body" idx="1"/>
          </p:nvPr>
        </p:nvSpPr>
        <p:spPr>
          <a:xfrm>
            <a:off x="947466" y="4881555"/>
            <a:ext cx="5211064" cy="4558425"/>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A9F7DB04-30FC-4B8F-9FA1-4795F0BCE912}" type="slidenum">
              <a:rPr lang="fr-FR" altLang="fr-FR" sz="1000" b="0">
                <a:solidFill>
                  <a:schemeClr val="tx1"/>
                </a:solidFill>
                <a:latin typeface="Times New Roman" pitchFamily="18" charset="0"/>
              </a:rPr>
              <a:pPr/>
              <a:t>13</a:t>
            </a:fld>
            <a:endParaRPr lang="fr-FR" altLang="fr-FR" sz="1000" b="0">
              <a:solidFill>
                <a:schemeClr val="tx1"/>
              </a:solidFill>
              <a:latin typeface="Times New Roman" pitchFamily="18" charset="0"/>
            </a:endParaRPr>
          </a:p>
        </p:txBody>
      </p:sp>
      <p:sp>
        <p:nvSpPr>
          <p:cNvPr id="41987" name="Rectangle 2"/>
          <p:cNvSpPr>
            <a:spLocks noGrp="1" noRot="1" noChangeAspect="1" noChangeArrowheads="1" noTextEdit="1"/>
          </p:cNvSpPr>
          <p:nvPr>
            <p:ph type="sldImg"/>
          </p:nvPr>
        </p:nvSpPr>
        <p:spPr>
          <a:xfrm>
            <a:off x="993775" y="800100"/>
            <a:ext cx="5121275" cy="3840163"/>
          </a:xfrm>
          <a:ln/>
        </p:spPr>
      </p:sp>
      <p:sp>
        <p:nvSpPr>
          <p:cNvPr id="41988" name="Rectangle 3"/>
          <p:cNvSpPr>
            <a:spLocks noGrp="1" noChangeArrowheads="1"/>
          </p:cNvSpPr>
          <p:nvPr>
            <p:ph type="body" idx="1"/>
          </p:nvPr>
        </p:nvSpPr>
        <p:spPr>
          <a:xfrm>
            <a:off x="947466" y="4881555"/>
            <a:ext cx="5211064" cy="4558425"/>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68F2E71F-ACF8-4C5A-9CBF-E497E474DB03}" type="slidenum">
              <a:rPr lang="fr-FR" altLang="fr-FR" sz="1000" b="0">
                <a:solidFill>
                  <a:schemeClr val="tx1"/>
                </a:solidFill>
                <a:latin typeface="Times New Roman" pitchFamily="18" charset="0"/>
              </a:rPr>
              <a:pPr/>
              <a:t>14</a:t>
            </a:fld>
            <a:endParaRPr lang="fr-FR" altLang="fr-FR" sz="1000" b="0">
              <a:solidFill>
                <a:schemeClr val="tx1"/>
              </a:solidFill>
              <a:latin typeface="Times New Roman" pitchFamily="18" charset="0"/>
            </a:endParaRPr>
          </a:p>
        </p:txBody>
      </p:sp>
      <p:sp>
        <p:nvSpPr>
          <p:cNvPr id="65539" name="Rectangle 2"/>
          <p:cNvSpPr>
            <a:spLocks noGrp="1" noRot="1" noChangeAspect="1" noChangeArrowheads="1" noTextEdit="1"/>
          </p:cNvSpPr>
          <p:nvPr>
            <p:ph type="sldImg"/>
          </p:nvPr>
        </p:nvSpPr>
        <p:spPr>
          <a:xfrm>
            <a:off x="993775" y="800100"/>
            <a:ext cx="5121275" cy="3840163"/>
          </a:xfrm>
          <a:ln/>
        </p:spPr>
      </p:sp>
      <p:sp>
        <p:nvSpPr>
          <p:cNvPr id="65540" name="Rectangle 3"/>
          <p:cNvSpPr>
            <a:spLocks noGrp="1" noChangeArrowheads="1"/>
          </p:cNvSpPr>
          <p:nvPr>
            <p:ph type="body" idx="1"/>
          </p:nvPr>
        </p:nvSpPr>
        <p:spPr>
          <a:xfrm>
            <a:off x="947466" y="4881555"/>
            <a:ext cx="5211064" cy="4558425"/>
          </a:xfrm>
          <a:noFill/>
        </p:spPr>
        <p:txBody>
          <a:bodyPr/>
          <a:lstStyle/>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pied de page 3"/>
          <p:cNvSpPr>
            <a:spLocks noGrp="1"/>
          </p:cNvSpPr>
          <p:nvPr>
            <p:ph type="ftr" sz="quarter" idx="10"/>
          </p:nvPr>
        </p:nvSpPr>
        <p:spPr/>
        <p:txBody>
          <a:bodyPr/>
          <a:lstStyle/>
          <a:p>
            <a:pPr>
              <a:defRPr/>
            </a:pPr>
            <a:r>
              <a:rPr lang="fr-FR" smtClean="0"/>
              <a:t>Finances&amp;Pédagogie-Toute reproduction interdite sans autorisation préalable</a:t>
            </a:r>
            <a:endParaRPr lang="fr-FR"/>
          </a:p>
        </p:txBody>
      </p:sp>
      <p:sp>
        <p:nvSpPr>
          <p:cNvPr id="5" name="Espace réservé du numéro de diapositive 4"/>
          <p:cNvSpPr>
            <a:spLocks noGrp="1"/>
          </p:cNvSpPr>
          <p:nvPr>
            <p:ph type="sldNum" sz="quarter" idx="11"/>
          </p:nvPr>
        </p:nvSpPr>
        <p:spPr/>
        <p:txBody>
          <a:bodyPr/>
          <a:lstStyle/>
          <a:p>
            <a:pPr>
              <a:defRPr/>
            </a:pPr>
            <a:fld id="{6438C455-7283-49D6-8DA7-ACD1FD700D54}" type="slidenum">
              <a:rPr lang="fr-FR" smtClean="0"/>
              <a:pPr>
                <a:defRPr/>
              </a:pPr>
              <a:t>15</a:t>
            </a:fld>
            <a:endParaRPr lang="fr-FR"/>
          </a:p>
        </p:txBody>
      </p:sp>
      <p:sp>
        <p:nvSpPr>
          <p:cNvPr id="6" name="Espace réservé de la date 5"/>
          <p:cNvSpPr>
            <a:spLocks noGrp="1"/>
          </p:cNvSpPr>
          <p:nvPr>
            <p:ph type="dt" idx="12"/>
          </p:nvPr>
        </p:nvSpPr>
        <p:spPr/>
        <p:txBody>
          <a:bodyPr/>
          <a:lstStyle/>
          <a:p>
            <a:pPr>
              <a:defRPr/>
            </a:pPr>
            <a:endParaRPr lang="fr-FR"/>
          </a:p>
        </p:txBody>
      </p:sp>
    </p:spTree>
    <p:extLst>
      <p:ext uri="{BB962C8B-B14F-4D97-AF65-F5344CB8AC3E}">
        <p14:creationId xmlns:p14="http://schemas.microsoft.com/office/powerpoint/2010/main" val="3993655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4CA2F8E9-EDDB-46DD-8AA8-A42E298C0C82}" type="slidenum">
              <a:rPr lang="fr-FR" altLang="fr-FR" sz="1000" b="0">
                <a:solidFill>
                  <a:schemeClr val="tx1"/>
                </a:solidFill>
                <a:latin typeface="Times New Roman" pitchFamily="18" charset="0"/>
              </a:rPr>
              <a:pPr/>
              <a:t>16</a:t>
            </a:fld>
            <a:endParaRPr lang="fr-FR" altLang="fr-FR" sz="1000" b="0">
              <a:solidFill>
                <a:schemeClr val="tx1"/>
              </a:solidFill>
              <a:latin typeface="Times New Roman" pitchFamily="18" charset="0"/>
            </a:endParaRPr>
          </a:p>
        </p:txBody>
      </p:sp>
      <p:sp>
        <p:nvSpPr>
          <p:cNvPr id="48131" name="Rectangle 2"/>
          <p:cNvSpPr>
            <a:spLocks noChangeArrowheads="1"/>
          </p:cNvSpPr>
          <p:nvPr/>
        </p:nvSpPr>
        <p:spPr bwMode="auto">
          <a:xfrm>
            <a:off x="4022547" y="0"/>
            <a:ext cx="3076754"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48132" name="Rectangle 3"/>
          <p:cNvSpPr>
            <a:spLocks noChangeArrowheads="1"/>
          </p:cNvSpPr>
          <p:nvPr/>
        </p:nvSpPr>
        <p:spPr bwMode="auto">
          <a:xfrm>
            <a:off x="4022547" y="9723542"/>
            <a:ext cx="3076754"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905" tIns="0" rIns="19905" bIns="0" anchor="b"/>
          <a:lstStyle>
            <a:lvl1pPr defTabSz="762000">
              <a:defRPr sz="3600" b="1" i="1">
                <a:solidFill>
                  <a:schemeClr val="folHlink"/>
                </a:solidFill>
                <a:latin typeface="GillSans" pitchFamily="34" charset="0"/>
              </a:defRPr>
            </a:lvl1pPr>
            <a:lvl2pPr marL="742950" indent="-285750" defTabSz="762000">
              <a:defRPr sz="3600" b="1" i="1">
                <a:solidFill>
                  <a:schemeClr val="folHlink"/>
                </a:solidFill>
                <a:latin typeface="GillSans" pitchFamily="34" charset="0"/>
              </a:defRPr>
            </a:lvl2pPr>
            <a:lvl3pPr marL="1143000" indent="-228600" defTabSz="762000">
              <a:defRPr sz="3600" b="1" i="1">
                <a:solidFill>
                  <a:schemeClr val="folHlink"/>
                </a:solidFill>
                <a:latin typeface="GillSans" pitchFamily="34" charset="0"/>
              </a:defRPr>
            </a:lvl3pPr>
            <a:lvl4pPr marL="1600200" indent="-228600" defTabSz="762000">
              <a:defRPr sz="3600" b="1" i="1">
                <a:solidFill>
                  <a:schemeClr val="folHlink"/>
                </a:solidFill>
                <a:latin typeface="GillSans" pitchFamily="34" charset="0"/>
              </a:defRPr>
            </a:lvl4pPr>
            <a:lvl5pPr marL="2057400" indent="-228600" defTabSz="762000">
              <a:defRPr sz="3600" b="1" i="1">
                <a:solidFill>
                  <a:schemeClr val="folHlink"/>
                </a:solidFill>
                <a:latin typeface="GillSans" pitchFamily="34" charset="0"/>
              </a:defRPr>
            </a:lvl5pPr>
            <a:lvl6pPr marL="2514600" indent="-228600" defTabSz="762000" eaLnBrk="0" fontAlgn="base" hangingPunct="0">
              <a:spcBef>
                <a:spcPct val="0"/>
              </a:spcBef>
              <a:spcAft>
                <a:spcPct val="0"/>
              </a:spcAft>
              <a:defRPr sz="3600" b="1" i="1">
                <a:solidFill>
                  <a:schemeClr val="folHlink"/>
                </a:solidFill>
                <a:latin typeface="GillSans" pitchFamily="34" charset="0"/>
              </a:defRPr>
            </a:lvl6pPr>
            <a:lvl7pPr marL="2971800" indent="-228600" defTabSz="762000" eaLnBrk="0" fontAlgn="base" hangingPunct="0">
              <a:spcBef>
                <a:spcPct val="0"/>
              </a:spcBef>
              <a:spcAft>
                <a:spcPct val="0"/>
              </a:spcAft>
              <a:defRPr sz="3600" b="1" i="1">
                <a:solidFill>
                  <a:schemeClr val="folHlink"/>
                </a:solidFill>
                <a:latin typeface="GillSans" pitchFamily="34" charset="0"/>
              </a:defRPr>
            </a:lvl7pPr>
            <a:lvl8pPr marL="3429000" indent="-228600" defTabSz="762000" eaLnBrk="0" fontAlgn="base" hangingPunct="0">
              <a:spcBef>
                <a:spcPct val="0"/>
              </a:spcBef>
              <a:spcAft>
                <a:spcPct val="0"/>
              </a:spcAft>
              <a:defRPr sz="3600" b="1" i="1">
                <a:solidFill>
                  <a:schemeClr val="folHlink"/>
                </a:solidFill>
                <a:latin typeface="GillSans" pitchFamily="34" charset="0"/>
              </a:defRPr>
            </a:lvl8pPr>
            <a:lvl9pPr marL="3886200" indent="-228600" defTabSz="762000" eaLnBrk="0" fontAlgn="base" hangingPunct="0">
              <a:spcBef>
                <a:spcPct val="0"/>
              </a:spcBef>
              <a:spcAft>
                <a:spcPct val="0"/>
              </a:spcAft>
              <a:defRPr sz="3600" b="1" i="1">
                <a:solidFill>
                  <a:schemeClr val="folHlink"/>
                </a:solidFill>
                <a:latin typeface="GillSans" pitchFamily="34" charset="0"/>
              </a:defRPr>
            </a:lvl9pPr>
          </a:lstStyle>
          <a:p>
            <a:pPr algn="r"/>
            <a:r>
              <a:rPr lang="fr-FR" altLang="fr-FR" sz="1000" b="0">
                <a:solidFill>
                  <a:schemeClr val="tx1"/>
                </a:solidFill>
                <a:latin typeface="Times New Roman" pitchFamily="18" charset="0"/>
              </a:rPr>
              <a:t>46</a:t>
            </a:r>
          </a:p>
        </p:txBody>
      </p:sp>
      <p:sp>
        <p:nvSpPr>
          <p:cNvPr id="48133" name="Rectangle 4"/>
          <p:cNvSpPr>
            <a:spLocks noChangeArrowheads="1"/>
          </p:cNvSpPr>
          <p:nvPr/>
        </p:nvSpPr>
        <p:spPr bwMode="auto">
          <a:xfrm>
            <a:off x="0" y="9723542"/>
            <a:ext cx="3075080"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48134" name="Rectangle 5"/>
          <p:cNvSpPr>
            <a:spLocks noChangeArrowheads="1"/>
          </p:cNvSpPr>
          <p:nvPr/>
        </p:nvSpPr>
        <p:spPr bwMode="auto">
          <a:xfrm>
            <a:off x="0" y="0"/>
            <a:ext cx="3075080"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48135" name="Rectangle 6"/>
          <p:cNvSpPr>
            <a:spLocks noGrp="1" noRot="1" noChangeAspect="1" noChangeArrowheads="1" noTextEdit="1"/>
          </p:cNvSpPr>
          <p:nvPr>
            <p:ph type="sldImg"/>
          </p:nvPr>
        </p:nvSpPr>
        <p:spPr>
          <a:xfrm>
            <a:off x="992188" y="766763"/>
            <a:ext cx="5119687" cy="3840162"/>
          </a:xfrm>
          <a:ln cap="flat"/>
        </p:spPr>
      </p:sp>
      <p:sp>
        <p:nvSpPr>
          <p:cNvPr id="48136" name="Rectangle 7"/>
          <p:cNvSpPr>
            <a:spLocks noGrp="1" noChangeArrowheads="1"/>
          </p:cNvSpPr>
          <p:nvPr>
            <p:ph type="body" idx="1"/>
          </p:nvPr>
        </p:nvSpPr>
        <p:spPr>
          <a:xfrm>
            <a:off x="947466" y="4861772"/>
            <a:ext cx="5204368" cy="4606235"/>
          </a:xfrm>
          <a:noFill/>
          <a:extLst>
            <a:ext uri="{91240B29-F687-4F45-9708-019B960494DF}">
              <a14:hiddenLine xmlns:a14="http://schemas.microsoft.com/office/drawing/2010/main" w="12700">
                <a:solidFill>
                  <a:schemeClr val="tx1"/>
                </a:solidFill>
                <a:miter lim="800000"/>
                <a:headEnd/>
                <a:tailEnd/>
              </a14:hiddenLine>
            </a:ext>
          </a:extLst>
        </p:spPr>
        <p:txBody>
          <a:bodyPr lIns="94551" tIns="46446" rIns="94551" bIns="46446"/>
          <a:lstStyle/>
          <a:p>
            <a:pPr defTabSz="955457"/>
            <a:r>
              <a:rPr lang="fr-FR" altLang="fr-FR" smtClean="0"/>
              <a:t>Les règles du bonus-malus sont fixées par le Code des Assurances, elles s’imposent donc aux assureurs comme aux assurés. </a:t>
            </a:r>
          </a:p>
          <a:p>
            <a:pPr defTabSz="955457"/>
            <a:r>
              <a:rPr lang="fr-FR" altLang="fr-FR" smtClean="0"/>
              <a:t>Pour calculer votre bonus, ou votre malus, votre assureur va observer la présence ou l’absence d’accidents durant l’année qui a précédé le paiement de la cotisation. Toutefois, les accidents survenus dans les deux mois précédent votre échéance annuelle ne sont pris en compte qu’au titre de l’année suivante. </a:t>
            </a:r>
          </a:p>
          <a:p>
            <a:pPr defTabSz="955457"/>
            <a:r>
              <a:rPr lang="fr-FR" altLang="fr-FR" smtClean="0"/>
              <a:t>Le nouveau bonus résulte de la multiplication par 0,95% du coefficient de bonus de l’année précédente (le maximum de bonus est de 50 % du tarif de base) alors qu’en cas de malus, ce coefficient est multiplié par 1,25 ou 1,125 selon votre degré de responsabilité dans l’accident. Un barème différent sera appliqué pour les conducteurs faisant un usage intensif de leur véhicule.</a:t>
            </a:r>
          </a:p>
          <a:p>
            <a:pPr defTabSz="955457"/>
            <a:endParaRPr lang="fr-FR" altLang="fr-FR" smtClean="0"/>
          </a:p>
          <a:p>
            <a:pPr defTabSz="955457"/>
            <a:r>
              <a:rPr lang="fr-FR" altLang="fr-FR" smtClean="0"/>
              <a:t>L’Europe reproche à la France d ’avoir un système qui défavorise trop rapidement le mauvais conducteur alors que ce système défavorise le bon conducteur.</a:t>
            </a:r>
          </a:p>
          <a:p>
            <a:pPr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3336F2CA-8A1A-454E-8132-0F79143CAF32}" type="slidenum">
              <a:rPr lang="fr-FR" altLang="fr-FR" sz="1000" b="0">
                <a:solidFill>
                  <a:schemeClr val="tx1"/>
                </a:solidFill>
                <a:latin typeface="Times New Roman" pitchFamily="18" charset="0"/>
              </a:rPr>
              <a:pPr/>
              <a:t>17</a:t>
            </a:fld>
            <a:endParaRPr lang="fr-FR" altLang="fr-FR" sz="1000" b="0">
              <a:solidFill>
                <a:schemeClr val="tx1"/>
              </a:solidFill>
              <a:latin typeface="Times New Roman" pitchFamily="18" charset="0"/>
            </a:endParaRPr>
          </a:p>
        </p:txBody>
      </p:sp>
      <p:sp>
        <p:nvSpPr>
          <p:cNvPr id="50179" name="Rectangle 2"/>
          <p:cNvSpPr>
            <a:spLocks noChangeArrowheads="1"/>
          </p:cNvSpPr>
          <p:nvPr/>
        </p:nvSpPr>
        <p:spPr bwMode="auto">
          <a:xfrm>
            <a:off x="4022547" y="0"/>
            <a:ext cx="3076754"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50180" name="Rectangle 3"/>
          <p:cNvSpPr>
            <a:spLocks noChangeArrowheads="1"/>
          </p:cNvSpPr>
          <p:nvPr/>
        </p:nvSpPr>
        <p:spPr bwMode="auto">
          <a:xfrm>
            <a:off x="4022547" y="9723542"/>
            <a:ext cx="3076754"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905" tIns="0" rIns="19905" bIns="0" anchor="b"/>
          <a:lstStyle>
            <a:lvl1pPr defTabSz="762000">
              <a:defRPr sz="3600" b="1" i="1">
                <a:solidFill>
                  <a:schemeClr val="folHlink"/>
                </a:solidFill>
                <a:latin typeface="GillSans" pitchFamily="34" charset="0"/>
              </a:defRPr>
            </a:lvl1pPr>
            <a:lvl2pPr marL="742950" indent="-285750" defTabSz="762000">
              <a:defRPr sz="3600" b="1" i="1">
                <a:solidFill>
                  <a:schemeClr val="folHlink"/>
                </a:solidFill>
                <a:latin typeface="GillSans" pitchFamily="34" charset="0"/>
              </a:defRPr>
            </a:lvl2pPr>
            <a:lvl3pPr marL="1143000" indent="-228600" defTabSz="762000">
              <a:defRPr sz="3600" b="1" i="1">
                <a:solidFill>
                  <a:schemeClr val="folHlink"/>
                </a:solidFill>
                <a:latin typeface="GillSans" pitchFamily="34" charset="0"/>
              </a:defRPr>
            </a:lvl3pPr>
            <a:lvl4pPr marL="1600200" indent="-228600" defTabSz="762000">
              <a:defRPr sz="3600" b="1" i="1">
                <a:solidFill>
                  <a:schemeClr val="folHlink"/>
                </a:solidFill>
                <a:latin typeface="GillSans" pitchFamily="34" charset="0"/>
              </a:defRPr>
            </a:lvl4pPr>
            <a:lvl5pPr marL="2057400" indent="-228600" defTabSz="762000">
              <a:defRPr sz="3600" b="1" i="1">
                <a:solidFill>
                  <a:schemeClr val="folHlink"/>
                </a:solidFill>
                <a:latin typeface="GillSans" pitchFamily="34" charset="0"/>
              </a:defRPr>
            </a:lvl5pPr>
            <a:lvl6pPr marL="2514600" indent="-228600" defTabSz="762000" eaLnBrk="0" fontAlgn="base" hangingPunct="0">
              <a:spcBef>
                <a:spcPct val="0"/>
              </a:spcBef>
              <a:spcAft>
                <a:spcPct val="0"/>
              </a:spcAft>
              <a:defRPr sz="3600" b="1" i="1">
                <a:solidFill>
                  <a:schemeClr val="folHlink"/>
                </a:solidFill>
                <a:latin typeface="GillSans" pitchFamily="34" charset="0"/>
              </a:defRPr>
            </a:lvl6pPr>
            <a:lvl7pPr marL="2971800" indent="-228600" defTabSz="762000" eaLnBrk="0" fontAlgn="base" hangingPunct="0">
              <a:spcBef>
                <a:spcPct val="0"/>
              </a:spcBef>
              <a:spcAft>
                <a:spcPct val="0"/>
              </a:spcAft>
              <a:defRPr sz="3600" b="1" i="1">
                <a:solidFill>
                  <a:schemeClr val="folHlink"/>
                </a:solidFill>
                <a:latin typeface="GillSans" pitchFamily="34" charset="0"/>
              </a:defRPr>
            </a:lvl7pPr>
            <a:lvl8pPr marL="3429000" indent="-228600" defTabSz="762000" eaLnBrk="0" fontAlgn="base" hangingPunct="0">
              <a:spcBef>
                <a:spcPct val="0"/>
              </a:spcBef>
              <a:spcAft>
                <a:spcPct val="0"/>
              </a:spcAft>
              <a:defRPr sz="3600" b="1" i="1">
                <a:solidFill>
                  <a:schemeClr val="folHlink"/>
                </a:solidFill>
                <a:latin typeface="GillSans" pitchFamily="34" charset="0"/>
              </a:defRPr>
            </a:lvl8pPr>
            <a:lvl9pPr marL="3886200" indent="-228600" defTabSz="762000" eaLnBrk="0" fontAlgn="base" hangingPunct="0">
              <a:spcBef>
                <a:spcPct val="0"/>
              </a:spcBef>
              <a:spcAft>
                <a:spcPct val="0"/>
              </a:spcAft>
              <a:defRPr sz="3600" b="1" i="1">
                <a:solidFill>
                  <a:schemeClr val="folHlink"/>
                </a:solidFill>
                <a:latin typeface="GillSans" pitchFamily="34" charset="0"/>
              </a:defRPr>
            </a:lvl9pPr>
          </a:lstStyle>
          <a:p>
            <a:pPr algn="r"/>
            <a:r>
              <a:rPr lang="fr-FR" altLang="fr-FR" sz="1000" b="0">
                <a:solidFill>
                  <a:schemeClr val="tx1"/>
                </a:solidFill>
                <a:latin typeface="Times New Roman" pitchFamily="18" charset="0"/>
              </a:rPr>
              <a:t>47</a:t>
            </a:r>
          </a:p>
        </p:txBody>
      </p:sp>
      <p:sp>
        <p:nvSpPr>
          <p:cNvPr id="50181" name="Rectangle 4"/>
          <p:cNvSpPr>
            <a:spLocks noChangeArrowheads="1"/>
          </p:cNvSpPr>
          <p:nvPr/>
        </p:nvSpPr>
        <p:spPr bwMode="auto">
          <a:xfrm>
            <a:off x="0" y="9723542"/>
            <a:ext cx="3075080"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50182" name="Rectangle 5"/>
          <p:cNvSpPr>
            <a:spLocks noChangeArrowheads="1"/>
          </p:cNvSpPr>
          <p:nvPr/>
        </p:nvSpPr>
        <p:spPr bwMode="auto">
          <a:xfrm>
            <a:off x="0" y="0"/>
            <a:ext cx="3075080"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50183" name="Rectangle 6"/>
          <p:cNvSpPr>
            <a:spLocks noGrp="1" noRot="1" noChangeAspect="1" noChangeArrowheads="1" noTextEdit="1"/>
          </p:cNvSpPr>
          <p:nvPr>
            <p:ph type="sldImg"/>
          </p:nvPr>
        </p:nvSpPr>
        <p:spPr>
          <a:xfrm>
            <a:off x="992188" y="766763"/>
            <a:ext cx="5119687" cy="3840162"/>
          </a:xfrm>
          <a:ln cap="flat"/>
        </p:spPr>
      </p:sp>
      <p:sp>
        <p:nvSpPr>
          <p:cNvPr id="50184" name="Rectangle 7"/>
          <p:cNvSpPr>
            <a:spLocks noGrp="1" noChangeArrowheads="1"/>
          </p:cNvSpPr>
          <p:nvPr>
            <p:ph type="body" idx="1"/>
          </p:nvPr>
        </p:nvSpPr>
        <p:spPr>
          <a:xfrm>
            <a:off x="947466" y="4861772"/>
            <a:ext cx="5204368" cy="4606235"/>
          </a:xfrm>
          <a:noFill/>
          <a:extLst>
            <a:ext uri="{91240B29-F687-4F45-9708-019B960494DF}">
              <a14:hiddenLine xmlns:a14="http://schemas.microsoft.com/office/drawing/2010/main" w="12700">
                <a:solidFill>
                  <a:schemeClr val="tx1"/>
                </a:solidFill>
                <a:miter lim="800000"/>
                <a:headEnd/>
                <a:tailEnd/>
              </a14:hiddenLine>
            </a:ext>
          </a:extLst>
        </p:spPr>
        <p:txBody>
          <a:bodyPr lIns="94551" tIns="46446" rIns="94551" bIns="46446"/>
          <a:lstStyle/>
          <a:p>
            <a:pPr defTabSz="955457"/>
            <a:r>
              <a:rPr lang="fr-FR" altLang="fr-FR" smtClean="0"/>
              <a:t>Tout assuré dispose d’un coefficient de réduction/majoration qui évolue chaque année selon les accidents survenus.</a:t>
            </a:r>
          </a:p>
          <a:p>
            <a:pPr defTabSz="955457"/>
            <a:r>
              <a:rPr lang="fr-FR" altLang="fr-FR" smtClean="0"/>
              <a:t>Sinistralité du contractant 		CRM</a:t>
            </a:r>
          </a:p>
          <a:p>
            <a:pPr defTabSz="955457"/>
            <a:r>
              <a:rPr lang="fr-FR" altLang="fr-FR" smtClean="0"/>
              <a:t>CRM de démarrage			1,00</a:t>
            </a:r>
          </a:p>
          <a:p>
            <a:pPr defTabSz="955457"/>
            <a:r>
              <a:rPr lang="fr-FR" altLang="fr-FR" smtClean="0"/>
              <a:t>1 accident responsable			CRM x 0,95</a:t>
            </a:r>
          </a:p>
          <a:p>
            <a:pPr defTabSz="955457"/>
            <a:r>
              <a:rPr lang="fr-FR" altLang="fr-FR" smtClean="0"/>
              <a:t>1 accident responsable totalement		CRM x 1,25	</a:t>
            </a:r>
          </a:p>
          <a:p>
            <a:pPr defTabSz="955457"/>
            <a:r>
              <a:rPr lang="fr-FR" altLang="fr-FR" smtClean="0"/>
              <a:t>1 accident responsable partiellement		CRM x 1,125</a:t>
            </a:r>
          </a:p>
          <a:p>
            <a:pPr defTabSz="955457"/>
            <a:r>
              <a:rPr lang="fr-FR" altLang="fr-FR" smtClean="0"/>
              <a:t>CRM mini				0,50</a:t>
            </a:r>
          </a:p>
          <a:p>
            <a:pPr defTabSz="955457"/>
            <a:r>
              <a:rPr lang="fr-FR" altLang="fr-FR" smtClean="0"/>
              <a:t>CRM maxi				3,50</a:t>
            </a:r>
          </a:p>
          <a:p>
            <a:pPr defTabSz="955457"/>
            <a:r>
              <a:rPr lang="fr-FR" altLang="fr-FR" smtClean="0"/>
              <a:t>Après 2 ans sans sinistre responsable		&lt; ou = 1,00</a:t>
            </a:r>
          </a:p>
          <a:p>
            <a:pPr defTabSz="955457"/>
            <a:r>
              <a:rPr lang="fr-FR" altLang="fr-FR" smtClean="0"/>
              <a:t>Contrat suspendu plus de 3 mois dans l’année	CRM inchangé</a:t>
            </a:r>
          </a:p>
          <a:p>
            <a:pPr defTabSz="955457"/>
            <a:r>
              <a:rPr lang="fr-FR" altLang="fr-FR" smtClean="0"/>
              <a:t>Pour usage professionnel particulier (VRP)	0,95 à 0,93</a:t>
            </a:r>
          </a:p>
          <a:p>
            <a:pPr defTabSz="955457"/>
            <a:r>
              <a:rPr lang="fr-FR" altLang="fr-FR" smtClean="0"/>
              <a:t>dit «usage intensif» : amélioration du CRM	1,25 à 1,20</a:t>
            </a:r>
          </a:p>
          <a:p>
            <a:pPr defTabSz="955457"/>
            <a:r>
              <a:rPr lang="fr-FR" altLang="fr-FR" smtClean="0"/>
              <a:t>				1,125 à 1,10</a:t>
            </a:r>
          </a:p>
          <a:p>
            <a:pPr defTabSz="955457">
              <a:buFontTx/>
              <a:buChar char="•"/>
            </a:pPr>
            <a:r>
              <a:rPr lang="fr-FR" altLang="fr-FR" smtClean="0"/>
              <a:t>pour 2 ou plus, multiplier par autant d’accidents</a:t>
            </a:r>
          </a:p>
          <a:p>
            <a:pPr defTabSz="955457"/>
            <a:r>
              <a:rPr lang="fr-FR" altLang="fr-FR" b="1" smtClean="0"/>
              <a:t>Le bilan annuel est fait 2 mois avant la date de renouvellement de votre contrat</a:t>
            </a:r>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0DB47FF4-F9F9-4CA9-BFB4-5B36C27B73B9}" type="slidenum">
              <a:rPr lang="fr-FR" altLang="fr-FR" sz="1000" b="0">
                <a:solidFill>
                  <a:schemeClr val="tx1"/>
                </a:solidFill>
                <a:latin typeface="Times New Roman" pitchFamily="18" charset="0"/>
              </a:rPr>
              <a:pPr/>
              <a:t>19</a:t>
            </a:fld>
            <a:endParaRPr lang="fr-FR" altLang="fr-FR" sz="1000" b="0">
              <a:solidFill>
                <a:schemeClr val="tx1"/>
              </a:solidFill>
              <a:latin typeface="Times New Roman" pitchFamily="18" charset="0"/>
            </a:endParaRPr>
          </a:p>
        </p:txBody>
      </p:sp>
      <p:sp>
        <p:nvSpPr>
          <p:cNvPr id="61443" name="Rectangle 2"/>
          <p:cNvSpPr>
            <a:spLocks noChangeArrowheads="1"/>
          </p:cNvSpPr>
          <p:nvPr/>
        </p:nvSpPr>
        <p:spPr bwMode="auto">
          <a:xfrm>
            <a:off x="4022547" y="0"/>
            <a:ext cx="3076754"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1444" name="Rectangle 3"/>
          <p:cNvSpPr>
            <a:spLocks noChangeArrowheads="1"/>
          </p:cNvSpPr>
          <p:nvPr/>
        </p:nvSpPr>
        <p:spPr bwMode="auto">
          <a:xfrm>
            <a:off x="4022547" y="9723542"/>
            <a:ext cx="3076754"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905" tIns="0" rIns="19905" bIns="0" anchor="b"/>
          <a:lstStyle>
            <a:lvl1pPr defTabSz="762000">
              <a:defRPr sz="3600" b="1" i="1">
                <a:solidFill>
                  <a:schemeClr val="folHlink"/>
                </a:solidFill>
                <a:latin typeface="GillSans" pitchFamily="34" charset="0"/>
              </a:defRPr>
            </a:lvl1pPr>
            <a:lvl2pPr marL="742950" indent="-285750" defTabSz="762000">
              <a:defRPr sz="3600" b="1" i="1">
                <a:solidFill>
                  <a:schemeClr val="folHlink"/>
                </a:solidFill>
                <a:latin typeface="GillSans" pitchFamily="34" charset="0"/>
              </a:defRPr>
            </a:lvl2pPr>
            <a:lvl3pPr marL="1143000" indent="-228600" defTabSz="762000">
              <a:defRPr sz="3600" b="1" i="1">
                <a:solidFill>
                  <a:schemeClr val="folHlink"/>
                </a:solidFill>
                <a:latin typeface="GillSans" pitchFamily="34" charset="0"/>
              </a:defRPr>
            </a:lvl3pPr>
            <a:lvl4pPr marL="1600200" indent="-228600" defTabSz="762000">
              <a:defRPr sz="3600" b="1" i="1">
                <a:solidFill>
                  <a:schemeClr val="folHlink"/>
                </a:solidFill>
                <a:latin typeface="GillSans" pitchFamily="34" charset="0"/>
              </a:defRPr>
            </a:lvl4pPr>
            <a:lvl5pPr marL="2057400" indent="-228600" defTabSz="762000">
              <a:defRPr sz="3600" b="1" i="1">
                <a:solidFill>
                  <a:schemeClr val="folHlink"/>
                </a:solidFill>
                <a:latin typeface="GillSans" pitchFamily="34" charset="0"/>
              </a:defRPr>
            </a:lvl5pPr>
            <a:lvl6pPr marL="2514600" indent="-228600" defTabSz="762000" eaLnBrk="0" fontAlgn="base" hangingPunct="0">
              <a:spcBef>
                <a:spcPct val="0"/>
              </a:spcBef>
              <a:spcAft>
                <a:spcPct val="0"/>
              </a:spcAft>
              <a:defRPr sz="3600" b="1" i="1">
                <a:solidFill>
                  <a:schemeClr val="folHlink"/>
                </a:solidFill>
                <a:latin typeface="GillSans" pitchFamily="34" charset="0"/>
              </a:defRPr>
            </a:lvl6pPr>
            <a:lvl7pPr marL="2971800" indent="-228600" defTabSz="762000" eaLnBrk="0" fontAlgn="base" hangingPunct="0">
              <a:spcBef>
                <a:spcPct val="0"/>
              </a:spcBef>
              <a:spcAft>
                <a:spcPct val="0"/>
              </a:spcAft>
              <a:defRPr sz="3600" b="1" i="1">
                <a:solidFill>
                  <a:schemeClr val="folHlink"/>
                </a:solidFill>
                <a:latin typeface="GillSans" pitchFamily="34" charset="0"/>
              </a:defRPr>
            </a:lvl7pPr>
            <a:lvl8pPr marL="3429000" indent="-228600" defTabSz="762000" eaLnBrk="0" fontAlgn="base" hangingPunct="0">
              <a:spcBef>
                <a:spcPct val="0"/>
              </a:spcBef>
              <a:spcAft>
                <a:spcPct val="0"/>
              </a:spcAft>
              <a:defRPr sz="3600" b="1" i="1">
                <a:solidFill>
                  <a:schemeClr val="folHlink"/>
                </a:solidFill>
                <a:latin typeface="GillSans" pitchFamily="34" charset="0"/>
              </a:defRPr>
            </a:lvl8pPr>
            <a:lvl9pPr marL="3886200" indent="-228600" defTabSz="762000" eaLnBrk="0" fontAlgn="base" hangingPunct="0">
              <a:spcBef>
                <a:spcPct val="0"/>
              </a:spcBef>
              <a:spcAft>
                <a:spcPct val="0"/>
              </a:spcAft>
              <a:defRPr sz="3600" b="1" i="1">
                <a:solidFill>
                  <a:schemeClr val="folHlink"/>
                </a:solidFill>
                <a:latin typeface="GillSans" pitchFamily="34" charset="0"/>
              </a:defRPr>
            </a:lvl9pPr>
          </a:lstStyle>
          <a:p>
            <a:pPr algn="r"/>
            <a:r>
              <a:rPr lang="fr-FR" altLang="fr-FR" sz="1000" b="0">
                <a:solidFill>
                  <a:schemeClr val="tx1"/>
                </a:solidFill>
                <a:latin typeface="Times New Roman" pitchFamily="18" charset="0"/>
              </a:rPr>
              <a:t>47</a:t>
            </a:r>
          </a:p>
        </p:txBody>
      </p:sp>
      <p:sp>
        <p:nvSpPr>
          <p:cNvPr id="61445" name="Rectangle 4"/>
          <p:cNvSpPr>
            <a:spLocks noChangeArrowheads="1"/>
          </p:cNvSpPr>
          <p:nvPr/>
        </p:nvSpPr>
        <p:spPr bwMode="auto">
          <a:xfrm>
            <a:off x="0" y="9723542"/>
            <a:ext cx="3075080"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1446" name="Rectangle 5"/>
          <p:cNvSpPr>
            <a:spLocks noChangeArrowheads="1"/>
          </p:cNvSpPr>
          <p:nvPr/>
        </p:nvSpPr>
        <p:spPr bwMode="auto">
          <a:xfrm>
            <a:off x="0" y="0"/>
            <a:ext cx="3075080"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1447" name="Rectangle 6"/>
          <p:cNvSpPr>
            <a:spLocks noGrp="1" noRot="1" noChangeAspect="1" noChangeArrowheads="1" noTextEdit="1"/>
          </p:cNvSpPr>
          <p:nvPr>
            <p:ph type="sldImg"/>
          </p:nvPr>
        </p:nvSpPr>
        <p:spPr>
          <a:xfrm>
            <a:off x="992188" y="766763"/>
            <a:ext cx="5119687" cy="3840162"/>
          </a:xfrm>
          <a:ln cap="flat"/>
        </p:spPr>
      </p:sp>
      <p:sp>
        <p:nvSpPr>
          <p:cNvPr id="61448" name="Rectangle 7"/>
          <p:cNvSpPr>
            <a:spLocks noGrp="1" noChangeArrowheads="1"/>
          </p:cNvSpPr>
          <p:nvPr>
            <p:ph type="body" idx="1"/>
          </p:nvPr>
        </p:nvSpPr>
        <p:spPr>
          <a:xfrm>
            <a:off x="947466" y="4861772"/>
            <a:ext cx="5204368" cy="4606235"/>
          </a:xfrm>
          <a:noFill/>
          <a:extLst>
            <a:ext uri="{91240B29-F687-4F45-9708-019B960494DF}">
              <a14:hiddenLine xmlns:a14="http://schemas.microsoft.com/office/drawing/2010/main" w="12700">
                <a:solidFill>
                  <a:schemeClr val="tx1"/>
                </a:solidFill>
                <a:miter lim="800000"/>
                <a:headEnd/>
                <a:tailEnd/>
              </a14:hiddenLine>
            </a:ext>
          </a:extLst>
        </p:spPr>
        <p:txBody>
          <a:bodyPr lIns="94551" tIns="46446" rIns="94551" bIns="46446"/>
          <a:lstStyle/>
          <a:p>
            <a:pPr defTabSz="955457"/>
            <a:r>
              <a:rPr lang="fr-FR" altLang="fr-FR" smtClean="0"/>
              <a:t>Tout assuré dispose d’un coefficient de réduction/majoration qui évolue chaque année selon les accidents survenus.</a:t>
            </a:r>
          </a:p>
          <a:p>
            <a:pPr defTabSz="955457"/>
            <a:r>
              <a:rPr lang="fr-FR" altLang="fr-FR" smtClean="0"/>
              <a:t>Sinistralité du contractant 		CRM</a:t>
            </a:r>
          </a:p>
          <a:p>
            <a:pPr defTabSz="955457"/>
            <a:r>
              <a:rPr lang="fr-FR" altLang="fr-FR" smtClean="0"/>
              <a:t>CRM de démarrage			1,00</a:t>
            </a:r>
          </a:p>
          <a:p>
            <a:pPr defTabSz="955457"/>
            <a:r>
              <a:rPr lang="fr-FR" altLang="fr-FR" smtClean="0"/>
              <a:t>1 accident responsable			CRM x 0,95</a:t>
            </a:r>
          </a:p>
          <a:p>
            <a:pPr defTabSz="955457"/>
            <a:r>
              <a:rPr lang="fr-FR" altLang="fr-FR" smtClean="0"/>
              <a:t>1 accident responsable totalement		CRM x 1,25	</a:t>
            </a:r>
          </a:p>
          <a:p>
            <a:pPr defTabSz="955457"/>
            <a:r>
              <a:rPr lang="fr-FR" altLang="fr-FR" smtClean="0"/>
              <a:t>1 accident responsable partiellement		CRM x 1,125</a:t>
            </a:r>
          </a:p>
          <a:p>
            <a:pPr defTabSz="955457"/>
            <a:r>
              <a:rPr lang="fr-FR" altLang="fr-FR" smtClean="0"/>
              <a:t>CRM mini				0,50</a:t>
            </a:r>
          </a:p>
          <a:p>
            <a:pPr defTabSz="955457"/>
            <a:r>
              <a:rPr lang="fr-FR" altLang="fr-FR" smtClean="0"/>
              <a:t>CRM maxi				3,50</a:t>
            </a:r>
          </a:p>
          <a:p>
            <a:pPr defTabSz="955457"/>
            <a:r>
              <a:rPr lang="fr-FR" altLang="fr-FR" smtClean="0"/>
              <a:t>Après 2 ans sans sinistre responsable		&lt; ou = 1,00</a:t>
            </a:r>
          </a:p>
          <a:p>
            <a:pPr defTabSz="955457"/>
            <a:r>
              <a:rPr lang="fr-FR" altLang="fr-FR" smtClean="0"/>
              <a:t>Contrat suspendu plus de 3 mois dans l’année	CRM inchangé</a:t>
            </a:r>
          </a:p>
          <a:p>
            <a:pPr defTabSz="955457"/>
            <a:r>
              <a:rPr lang="fr-FR" altLang="fr-FR" smtClean="0"/>
              <a:t>Pour usage professionnel particulier (VRP)	0,95 à 0,93</a:t>
            </a:r>
          </a:p>
          <a:p>
            <a:pPr defTabSz="955457"/>
            <a:r>
              <a:rPr lang="fr-FR" altLang="fr-FR" smtClean="0"/>
              <a:t>dit «usage intensif» : amélioration du CRM	1,25 à 1,20</a:t>
            </a:r>
          </a:p>
          <a:p>
            <a:pPr defTabSz="955457"/>
            <a:r>
              <a:rPr lang="fr-FR" altLang="fr-FR" smtClean="0"/>
              <a:t>				1,125 à 1,10</a:t>
            </a:r>
          </a:p>
          <a:p>
            <a:pPr defTabSz="955457">
              <a:buFontTx/>
              <a:buChar char="•"/>
            </a:pPr>
            <a:r>
              <a:rPr lang="fr-FR" altLang="fr-FR" smtClean="0"/>
              <a:t>pour 2 ou plus, multiplier par autant d’accidents</a:t>
            </a:r>
          </a:p>
          <a:p>
            <a:pPr defTabSz="955457"/>
            <a:r>
              <a:rPr lang="fr-FR" altLang="fr-FR" b="1" smtClean="0"/>
              <a:t>Le bilan annuel est fait 2 mois avant la date de renouvellement de votre contrat</a:t>
            </a:r>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E23DFC67-5121-4293-91A5-2BBC25D3EEE9}" type="slidenum">
              <a:rPr lang="fr-FR" altLang="fr-FR" sz="1000" b="0">
                <a:solidFill>
                  <a:schemeClr val="tx1"/>
                </a:solidFill>
                <a:latin typeface="Times New Roman" pitchFamily="18" charset="0"/>
              </a:rPr>
              <a:pPr/>
              <a:t>20</a:t>
            </a:fld>
            <a:endParaRPr lang="fr-FR" altLang="fr-FR" sz="1000" b="0">
              <a:solidFill>
                <a:schemeClr val="tx1"/>
              </a:solidFill>
              <a:latin typeface="Times New Roman" pitchFamily="18" charset="0"/>
            </a:endParaRPr>
          </a:p>
        </p:txBody>
      </p:sp>
      <p:sp>
        <p:nvSpPr>
          <p:cNvPr id="63491" name="Rectangle 2"/>
          <p:cNvSpPr>
            <a:spLocks noChangeArrowheads="1"/>
          </p:cNvSpPr>
          <p:nvPr/>
        </p:nvSpPr>
        <p:spPr bwMode="auto">
          <a:xfrm>
            <a:off x="4022547" y="0"/>
            <a:ext cx="3076754"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3492" name="Rectangle 3"/>
          <p:cNvSpPr>
            <a:spLocks noChangeArrowheads="1"/>
          </p:cNvSpPr>
          <p:nvPr/>
        </p:nvSpPr>
        <p:spPr bwMode="auto">
          <a:xfrm>
            <a:off x="4022547" y="9723542"/>
            <a:ext cx="3076754"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905" tIns="0" rIns="19905" bIns="0" anchor="b"/>
          <a:lstStyle>
            <a:lvl1pPr defTabSz="762000">
              <a:defRPr sz="3600" b="1" i="1">
                <a:solidFill>
                  <a:schemeClr val="folHlink"/>
                </a:solidFill>
                <a:latin typeface="GillSans" pitchFamily="34" charset="0"/>
              </a:defRPr>
            </a:lvl1pPr>
            <a:lvl2pPr marL="742950" indent="-285750" defTabSz="762000">
              <a:defRPr sz="3600" b="1" i="1">
                <a:solidFill>
                  <a:schemeClr val="folHlink"/>
                </a:solidFill>
                <a:latin typeface="GillSans" pitchFamily="34" charset="0"/>
              </a:defRPr>
            </a:lvl2pPr>
            <a:lvl3pPr marL="1143000" indent="-228600" defTabSz="762000">
              <a:defRPr sz="3600" b="1" i="1">
                <a:solidFill>
                  <a:schemeClr val="folHlink"/>
                </a:solidFill>
                <a:latin typeface="GillSans" pitchFamily="34" charset="0"/>
              </a:defRPr>
            </a:lvl3pPr>
            <a:lvl4pPr marL="1600200" indent="-228600" defTabSz="762000">
              <a:defRPr sz="3600" b="1" i="1">
                <a:solidFill>
                  <a:schemeClr val="folHlink"/>
                </a:solidFill>
                <a:latin typeface="GillSans" pitchFamily="34" charset="0"/>
              </a:defRPr>
            </a:lvl4pPr>
            <a:lvl5pPr marL="2057400" indent="-228600" defTabSz="762000">
              <a:defRPr sz="3600" b="1" i="1">
                <a:solidFill>
                  <a:schemeClr val="folHlink"/>
                </a:solidFill>
                <a:latin typeface="GillSans" pitchFamily="34" charset="0"/>
              </a:defRPr>
            </a:lvl5pPr>
            <a:lvl6pPr marL="2514600" indent="-228600" defTabSz="762000" eaLnBrk="0" fontAlgn="base" hangingPunct="0">
              <a:spcBef>
                <a:spcPct val="0"/>
              </a:spcBef>
              <a:spcAft>
                <a:spcPct val="0"/>
              </a:spcAft>
              <a:defRPr sz="3600" b="1" i="1">
                <a:solidFill>
                  <a:schemeClr val="folHlink"/>
                </a:solidFill>
                <a:latin typeface="GillSans" pitchFamily="34" charset="0"/>
              </a:defRPr>
            </a:lvl6pPr>
            <a:lvl7pPr marL="2971800" indent="-228600" defTabSz="762000" eaLnBrk="0" fontAlgn="base" hangingPunct="0">
              <a:spcBef>
                <a:spcPct val="0"/>
              </a:spcBef>
              <a:spcAft>
                <a:spcPct val="0"/>
              </a:spcAft>
              <a:defRPr sz="3600" b="1" i="1">
                <a:solidFill>
                  <a:schemeClr val="folHlink"/>
                </a:solidFill>
                <a:latin typeface="GillSans" pitchFamily="34" charset="0"/>
              </a:defRPr>
            </a:lvl7pPr>
            <a:lvl8pPr marL="3429000" indent="-228600" defTabSz="762000" eaLnBrk="0" fontAlgn="base" hangingPunct="0">
              <a:spcBef>
                <a:spcPct val="0"/>
              </a:spcBef>
              <a:spcAft>
                <a:spcPct val="0"/>
              </a:spcAft>
              <a:defRPr sz="3600" b="1" i="1">
                <a:solidFill>
                  <a:schemeClr val="folHlink"/>
                </a:solidFill>
                <a:latin typeface="GillSans" pitchFamily="34" charset="0"/>
              </a:defRPr>
            </a:lvl8pPr>
            <a:lvl9pPr marL="3886200" indent="-228600" defTabSz="762000" eaLnBrk="0" fontAlgn="base" hangingPunct="0">
              <a:spcBef>
                <a:spcPct val="0"/>
              </a:spcBef>
              <a:spcAft>
                <a:spcPct val="0"/>
              </a:spcAft>
              <a:defRPr sz="3600" b="1" i="1">
                <a:solidFill>
                  <a:schemeClr val="folHlink"/>
                </a:solidFill>
                <a:latin typeface="GillSans" pitchFamily="34" charset="0"/>
              </a:defRPr>
            </a:lvl9pPr>
          </a:lstStyle>
          <a:p>
            <a:pPr algn="r"/>
            <a:r>
              <a:rPr lang="fr-FR" altLang="fr-FR" sz="1000" b="0">
                <a:solidFill>
                  <a:schemeClr val="tx1"/>
                </a:solidFill>
                <a:latin typeface="Times New Roman" pitchFamily="18" charset="0"/>
              </a:rPr>
              <a:t>47</a:t>
            </a:r>
          </a:p>
        </p:txBody>
      </p:sp>
      <p:sp>
        <p:nvSpPr>
          <p:cNvPr id="63493" name="Rectangle 4"/>
          <p:cNvSpPr>
            <a:spLocks noChangeArrowheads="1"/>
          </p:cNvSpPr>
          <p:nvPr/>
        </p:nvSpPr>
        <p:spPr bwMode="auto">
          <a:xfrm>
            <a:off x="0" y="9723542"/>
            <a:ext cx="3075080"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3494" name="Rectangle 5"/>
          <p:cNvSpPr>
            <a:spLocks noChangeArrowheads="1"/>
          </p:cNvSpPr>
          <p:nvPr/>
        </p:nvSpPr>
        <p:spPr bwMode="auto">
          <a:xfrm>
            <a:off x="0" y="0"/>
            <a:ext cx="3075080"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3495" name="Rectangle 6"/>
          <p:cNvSpPr>
            <a:spLocks noGrp="1" noRot="1" noChangeAspect="1" noChangeArrowheads="1" noTextEdit="1"/>
          </p:cNvSpPr>
          <p:nvPr>
            <p:ph type="sldImg"/>
          </p:nvPr>
        </p:nvSpPr>
        <p:spPr>
          <a:xfrm>
            <a:off x="992188" y="766763"/>
            <a:ext cx="5119687" cy="3840162"/>
          </a:xfrm>
          <a:ln cap="flat"/>
        </p:spPr>
      </p:sp>
      <p:sp>
        <p:nvSpPr>
          <p:cNvPr id="63496" name="Rectangle 7"/>
          <p:cNvSpPr>
            <a:spLocks noGrp="1" noChangeArrowheads="1"/>
          </p:cNvSpPr>
          <p:nvPr>
            <p:ph type="body" idx="1"/>
          </p:nvPr>
        </p:nvSpPr>
        <p:spPr>
          <a:xfrm>
            <a:off x="947466" y="4861772"/>
            <a:ext cx="5204368" cy="4606235"/>
          </a:xfrm>
          <a:noFill/>
          <a:extLst>
            <a:ext uri="{91240B29-F687-4F45-9708-019B960494DF}">
              <a14:hiddenLine xmlns:a14="http://schemas.microsoft.com/office/drawing/2010/main" w="12700">
                <a:solidFill>
                  <a:schemeClr val="tx1"/>
                </a:solidFill>
                <a:miter lim="800000"/>
                <a:headEnd/>
                <a:tailEnd/>
              </a14:hiddenLine>
            </a:ext>
          </a:extLst>
        </p:spPr>
        <p:txBody>
          <a:bodyPr lIns="94551" tIns="46446" rIns="94551" bIns="46446"/>
          <a:lstStyle/>
          <a:p>
            <a:pPr defTabSz="955457"/>
            <a:r>
              <a:rPr lang="fr-FR" altLang="fr-FR" dirty="0" smtClean="0"/>
              <a:t>Tout assuré dispose d’un coefficient de réduction/majoration qui évolue chaque année selon les accidents survenus.</a:t>
            </a:r>
          </a:p>
          <a:p>
            <a:pPr defTabSz="955457"/>
            <a:r>
              <a:rPr lang="fr-FR" altLang="fr-FR" dirty="0" smtClean="0"/>
              <a:t>Sinistralité du contractant 		CRM</a:t>
            </a:r>
          </a:p>
          <a:p>
            <a:pPr defTabSz="955457"/>
            <a:r>
              <a:rPr lang="fr-FR" altLang="fr-FR" dirty="0" smtClean="0"/>
              <a:t>CRM de démarrage			1,00</a:t>
            </a:r>
          </a:p>
          <a:p>
            <a:pPr defTabSz="955457"/>
            <a:r>
              <a:rPr lang="fr-FR" altLang="fr-FR" dirty="0" smtClean="0"/>
              <a:t>1 accident responsable			CRM x 0,95</a:t>
            </a:r>
          </a:p>
          <a:p>
            <a:pPr defTabSz="955457"/>
            <a:r>
              <a:rPr lang="fr-FR" altLang="fr-FR" dirty="0" smtClean="0"/>
              <a:t>1 accident responsable totalement		CRM x 1,25	</a:t>
            </a:r>
          </a:p>
          <a:p>
            <a:pPr defTabSz="955457"/>
            <a:r>
              <a:rPr lang="fr-FR" altLang="fr-FR" dirty="0" smtClean="0"/>
              <a:t>1 accident responsable partiellement		CRM x 1,125</a:t>
            </a:r>
          </a:p>
          <a:p>
            <a:pPr defTabSz="955457"/>
            <a:r>
              <a:rPr lang="fr-FR" altLang="fr-FR" dirty="0" smtClean="0"/>
              <a:t>CRM mini				0,50</a:t>
            </a:r>
          </a:p>
          <a:p>
            <a:pPr defTabSz="955457"/>
            <a:r>
              <a:rPr lang="fr-FR" altLang="fr-FR" dirty="0" smtClean="0"/>
              <a:t>CRM maxi				3,50</a:t>
            </a:r>
          </a:p>
          <a:p>
            <a:pPr defTabSz="955457"/>
            <a:r>
              <a:rPr lang="fr-FR" altLang="fr-FR" dirty="0" smtClean="0"/>
              <a:t>Après 2 ans sans sinistre responsable		&lt; ou = 1,00</a:t>
            </a:r>
          </a:p>
          <a:p>
            <a:pPr defTabSz="955457"/>
            <a:r>
              <a:rPr lang="fr-FR" altLang="fr-FR" dirty="0" smtClean="0"/>
              <a:t>Contrat suspendu plus de 3 mois dans l’année	CRM inchangé</a:t>
            </a:r>
          </a:p>
          <a:p>
            <a:pPr defTabSz="955457"/>
            <a:r>
              <a:rPr lang="fr-FR" altLang="fr-FR" dirty="0" smtClean="0"/>
              <a:t>Pour usage professionnel particulier (VRP)	0,95 à 0,93</a:t>
            </a:r>
          </a:p>
          <a:p>
            <a:pPr defTabSz="955457"/>
            <a:r>
              <a:rPr lang="fr-FR" altLang="fr-FR" dirty="0" smtClean="0"/>
              <a:t>dit «usage intensif» : amélioration du CRM	1,25 à 1,20</a:t>
            </a:r>
          </a:p>
          <a:p>
            <a:pPr defTabSz="955457"/>
            <a:r>
              <a:rPr lang="fr-FR" altLang="fr-FR" dirty="0" smtClean="0"/>
              <a:t>				1,125 à 1,10</a:t>
            </a:r>
          </a:p>
          <a:p>
            <a:pPr defTabSz="955457">
              <a:buFontTx/>
              <a:buChar char="•"/>
            </a:pPr>
            <a:r>
              <a:rPr lang="fr-FR" altLang="fr-FR" dirty="0" smtClean="0"/>
              <a:t>pour 2 ou plus, multiplier par autant d’accidents</a:t>
            </a:r>
          </a:p>
          <a:p>
            <a:pPr defTabSz="955457"/>
            <a:r>
              <a:rPr lang="fr-FR" altLang="fr-FR" b="1" dirty="0" smtClean="0"/>
              <a:t>Le bilan annuel est fait 2 mois avant la date de renouvellement de votre contrat</a:t>
            </a:r>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pied de page 3"/>
          <p:cNvSpPr>
            <a:spLocks noGrp="1"/>
          </p:cNvSpPr>
          <p:nvPr>
            <p:ph type="ftr" sz="quarter" idx="10"/>
          </p:nvPr>
        </p:nvSpPr>
        <p:spPr/>
        <p:txBody>
          <a:bodyPr/>
          <a:lstStyle/>
          <a:p>
            <a:pPr>
              <a:defRPr/>
            </a:pPr>
            <a:r>
              <a:rPr lang="fr-FR" smtClean="0"/>
              <a:t>Finances&amp;Pédagogie-Toute reproduction interdite sans autorisation préalable</a:t>
            </a:r>
            <a:endParaRPr lang="fr-FR"/>
          </a:p>
        </p:txBody>
      </p:sp>
      <p:sp>
        <p:nvSpPr>
          <p:cNvPr id="5" name="Espace réservé du numéro de diapositive 4"/>
          <p:cNvSpPr>
            <a:spLocks noGrp="1"/>
          </p:cNvSpPr>
          <p:nvPr>
            <p:ph type="sldNum" sz="quarter" idx="11"/>
          </p:nvPr>
        </p:nvSpPr>
        <p:spPr/>
        <p:txBody>
          <a:bodyPr/>
          <a:lstStyle/>
          <a:p>
            <a:pPr>
              <a:defRPr/>
            </a:pPr>
            <a:fld id="{6438C455-7283-49D6-8DA7-ACD1FD700D54}" type="slidenum">
              <a:rPr lang="fr-FR" smtClean="0"/>
              <a:pPr>
                <a:defRPr/>
              </a:pPr>
              <a:t>21</a:t>
            </a:fld>
            <a:endParaRPr lang="fr-FR"/>
          </a:p>
        </p:txBody>
      </p:sp>
      <p:sp>
        <p:nvSpPr>
          <p:cNvPr id="6" name="Espace réservé de la date 5"/>
          <p:cNvSpPr>
            <a:spLocks noGrp="1"/>
          </p:cNvSpPr>
          <p:nvPr>
            <p:ph type="dt" idx="12"/>
          </p:nvPr>
        </p:nvSpPr>
        <p:spPr/>
        <p:txBody>
          <a:bodyPr/>
          <a:lstStyle/>
          <a:p>
            <a:pPr>
              <a:defRPr/>
            </a:pPr>
            <a:endParaRPr lang="fr-FR"/>
          </a:p>
        </p:txBody>
      </p:sp>
    </p:spTree>
    <p:extLst>
      <p:ext uri="{BB962C8B-B14F-4D97-AF65-F5344CB8AC3E}">
        <p14:creationId xmlns:p14="http://schemas.microsoft.com/office/powerpoint/2010/main" val="3902854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E7A8D1E6-9DD7-445D-8FA2-DCA6B0FA0D36}" type="slidenum">
              <a:rPr lang="fr-FR" altLang="fr-FR" sz="1000" b="0">
                <a:solidFill>
                  <a:schemeClr val="tx1"/>
                </a:solidFill>
                <a:latin typeface="Times New Roman" pitchFamily="18" charset="0"/>
              </a:rPr>
              <a:pPr/>
              <a:t>22</a:t>
            </a:fld>
            <a:endParaRPr lang="fr-FR" altLang="fr-FR" sz="1000" b="0">
              <a:solidFill>
                <a:schemeClr val="tx1"/>
              </a:solidFill>
              <a:latin typeface="Times New Roman" pitchFamily="18" charset="0"/>
            </a:endParaRPr>
          </a:p>
        </p:txBody>
      </p:sp>
      <p:sp>
        <p:nvSpPr>
          <p:cNvPr id="69635" name="Rectangle 2"/>
          <p:cNvSpPr>
            <a:spLocks noChangeArrowheads="1"/>
          </p:cNvSpPr>
          <p:nvPr/>
        </p:nvSpPr>
        <p:spPr bwMode="auto">
          <a:xfrm>
            <a:off x="4022547" y="0"/>
            <a:ext cx="3076754"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9636" name="Rectangle 3"/>
          <p:cNvSpPr>
            <a:spLocks noChangeArrowheads="1"/>
          </p:cNvSpPr>
          <p:nvPr/>
        </p:nvSpPr>
        <p:spPr bwMode="auto">
          <a:xfrm>
            <a:off x="4022547" y="9723542"/>
            <a:ext cx="3076754"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905" tIns="0" rIns="19905" bIns="0" anchor="b"/>
          <a:lstStyle>
            <a:lvl1pPr defTabSz="762000">
              <a:defRPr sz="3600" b="1" i="1">
                <a:solidFill>
                  <a:schemeClr val="folHlink"/>
                </a:solidFill>
                <a:latin typeface="GillSans" pitchFamily="34" charset="0"/>
              </a:defRPr>
            </a:lvl1pPr>
            <a:lvl2pPr marL="742950" indent="-285750" defTabSz="762000">
              <a:defRPr sz="3600" b="1" i="1">
                <a:solidFill>
                  <a:schemeClr val="folHlink"/>
                </a:solidFill>
                <a:latin typeface="GillSans" pitchFamily="34" charset="0"/>
              </a:defRPr>
            </a:lvl2pPr>
            <a:lvl3pPr marL="1143000" indent="-228600" defTabSz="762000">
              <a:defRPr sz="3600" b="1" i="1">
                <a:solidFill>
                  <a:schemeClr val="folHlink"/>
                </a:solidFill>
                <a:latin typeface="GillSans" pitchFamily="34" charset="0"/>
              </a:defRPr>
            </a:lvl3pPr>
            <a:lvl4pPr marL="1600200" indent="-228600" defTabSz="762000">
              <a:defRPr sz="3600" b="1" i="1">
                <a:solidFill>
                  <a:schemeClr val="folHlink"/>
                </a:solidFill>
                <a:latin typeface="GillSans" pitchFamily="34" charset="0"/>
              </a:defRPr>
            </a:lvl4pPr>
            <a:lvl5pPr marL="2057400" indent="-228600" defTabSz="762000">
              <a:defRPr sz="3600" b="1" i="1">
                <a:solidFill>
                  <a:schemeClr val="folHlink"/>
                </a:solidFill>
                <a:latin typeface="GillSans" pitchFamily="34" charset="0"/>
              </a:defRPr>
            </a:lvl5pPr>
            <a:lvl6pPr marL="2514600" indent="-228600" defTabSz="762000" eaLnBrk="0" fontAlgn="base" hangingPunct="0">
              <a:spcBef>
                <a:spcPct val="0"/>
              </a:spcBef>
              <a:spcAft>
                <a:spcPct val="0"/>
              </a:spcAft>
              <a:defRPr sz="3600" b="1" i="1">
                <a:solidFill>
                  <a:schemeClr val="folHlink"/>
                </a:solidFill>
                <a:latin typeface="GillSans" pitchFamily="34" charset="0"/>
              </a:defRPr>
            </a:lvl6pPr>
            <a:lvl7pPr marL="2971800" indent="-228600" defTabSz="762000" eaLnBrk="0" fontAlgn="base" hangingPunct="0">
              <a:spcBef>
                <a:spcPct val="0"/>
              </a:spcBef>
              <a:spcAft>
                <a:spcPct val="0"/>
              </a:spcAft>
              <a:defRPr sz="3600" b="1" i="1">
                <a:solidFill>
                  <a:schemeClr val="folHlink"/>
                </a:solidFill>
                <a:latin typeface="GillSans" pitchFamily="34" charset="0"/>
              </a:defRPr>
            </a:lvl7pPr>
            <a:lvl8pPr marL="3429000" indent="-228600" defTabSz="762000" eaLnBrk="0" fontAlgn="base" hangingPunct="0">
              <a:spcBef>
                <a:spcPct val="0"/>
              </a:spcBef>
              <a:spcAft>
                <a:spcPct val="0"/>
              </a:spcAft>
              <a:defRPr sz="3600" b="1" i="1">
                <a:solidFill>
                  <a:schemeClr val="folHlink"/>
                </a:solidFill>
                <a:latin typeface="GillSans" pitchFamily="34" charset="0"/>
              </a:defRPr>
            </a:lvl8pPr>
            <a:lvl9pPr marL="3886200" indent="-228600" defTabSz="762000" eaLnBrk="0" fontAlgn="base" hangingPunct="0">
              <a:spcBef>
                <a:spcPct val="0"/>
              </a:spcBef>
              <a:spcAft>
                <a:spcPct val="0"/>
              </a:spcAft>
              <a:defRPr sz="3600" b="1" i="1">
                <a:solidFill>
                  <a:schemeClr val="folHlink"/>
                </a:solidFill>
                <a:latin typeface="GillSans" pitchFamily="34" charset="0"/>
              </a:defRPr>
            </a:lvl9pPr>
          </a:lstStyle>
          <a:p>
            <a:pPr algn="r"/>
            <a:r>
              <a:rPr lang="fr-FR" altLang="fr-FR" sz="1000" b="0">
                <a:solidFill>
                  <a:schemeClr val="tx1"/>
                </a:solidFill>
                <a:latin typeface="Times New Roman" pitchFamily="18" charset="0"/>
              </a:rPr>
              <a:t>47</a:t>
            </a:r>
          </a:p>
        </p:txBody>
      </p:sp>
      <p:sp>
        <p:nvSpPr>
          <p:cNvPr id="69637" name="Rectangle 4"/>
          <p:cNvSpPr>
            <a:spLocks noChangeArrowheads="1"/>
          </p:cNvSpPr>
          <p:nvPr/>
        </p:nvSpPr>
        <p:spPr bwMode="auto">
          <a:xfrm>
            <a:off x="0" y="9723542"/>
            <a:ext cx="3075080"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9638" name="Rectangle 5"/>
          <p:cNvSpPr>
            <a:spLocks noChangeArrowheads="1"/>
          </p:cNvSpPr>
          <p:nvPr/>
        </p:nvSpPr>
        <p:spPr bwMode="auto">
          <a:xfrm>
            <a:off x="0" y="0"/>
            <a:ext cx="3075080"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9639" name="Rectangle 6"/>
          <p:cNvSpPr>
            <a:spLocks noGrp="1" noRot="1" noChangeAspect="1" noChangeArrowheads="1" noTextEdit="1"/>
          </p:cNvSpPr>
          <p:nvPr>
            <p:ph type="sldImg"/>
          </p:nvPr>
        </p:nvSpPr>
        <p:spPr>
          <a:xfrm>
            <a:off x="992188" y="766763"/>
            <a:ext cx="5119687" cy="3840162"/>
          </a:xfrm>
          <a:ln cap="flat"/>
        </p:spPr>
      </p:sp>
      <p:sp>
        <p:nvSpPr>
          <p:cNvPr id="69640" name="Rectangle 7"/>
          <p:cNvSpPr>
            <a:spLocks noGrp="1" noChangeArrowheads="1"/>
          </p:cNvSpPr>
          <p:nvPr>
            <p:ph type="body" idx="1"/>
          </p:nvPr>
        </p:nvSpPr>
        <p:spPr>
          <a:xfrm>
            <a:off x="947466" y="4861772"/>
            <a:ext cx="5204368" cy="4606235"/>
          </a:xfrm>
          <a:noFill/>
          <a:extLst>
            <a:ext uri="{91240B29-F687-4F45-9708-019B960494DF}">
              <a14:hiddenLine xmlns:a14="http://schemas.microsoft.com/office/drawing/2010/main" w="12700">
                <a:solidFill>
                  <a:schemeClr val="tx1"/>
                </a:solidFill>
                <a:miter lim="800000"/>
                <a:headEnd/>
                <a:tailEnd/>
              </a14:hiddenLine>
            </a:ext>
          </a:extLst>
        </p:spPr>
        <p:txBody>
          <a:bodyPr lIns="94551" tIns="46446" rIns="94551" bIns="46446"/>
          <a:lstStyle/>
          <a:p>
            <a:pPr defTabSz="955457"/>
            <a:r>
              <a:rPr lang="fr-FR" altLang="fr-FR" dirty="0" smtClean="0"/>
              <a:t>Tout assuré dispose d’un coefficient de réduction/majoration qui évolue chaque année selon les accidents survenus.</a:t>
            </a:r>
          </a:p>
          <a:p>
            <a:pPr defTabSz="955457"/>
            <a:r>
              <a:rPr lang="fr-FR" altLang="fr-FR" dirty="0" smtClean="0"/>
              <a:t>Sinistralité du contractant 		CRM</a:t>
            </a:r>
          </a:p>
          <a:p>
            <a:pPr defTabSz="955457"/>
            <a:r>
              <a:rPr lang="fr-FR" altLang="fr-FR" dirty="0" smtClean="0"/>
              <a:t>CRM de démarrage			1,00</a:t>
            </a:r>
          </a:p>
          <a:p>
            <a:pPr defTabSz="955457"/>
            <a:r>
              <a:rPr lang="fr-FR" altLang="fr-FR" dirty="0" smtClean="0"/>
              <a:t>1 accident responsable			CRM x 0,95</a:t>
            </a:r>
          </a:p>
          <a:p>
            <a:pPr defTabSz="955457"/>
            <a:r>
              <a:rPr lang="fr-FR" altLang="fr-FR" dirty="0" smtClean="0"/>
              <a:t>1 accident responsable totalement		CRM x 1,25	</a:t>
            </a:r>
          </a:p>
          <a:p>
            <a:pPr defTabSz="955457"/>
            <a:r>
              <a:rPr lang="fr-FR" altLang="fr-FR" dirty="0" smtClean="0"/>
              <a:t>1 accident responsable partiellement		CRM x 1,125</a:t>
            </a:r>
          </a:p>
          <a:p>
            <a:pPr defTabSz="955457"/>
            <a:r>
              <a:rPr lang="fr-FR" altLang="fr-FR" dirty="0" smtClean="0"/>
              <a:t>CRM mini				0,50</a:t>
            </a:r>
          </a:p>
          <a:p>
            <a:pPr defTabSz="955457"/>
            <a:r>
              <a:rPr lang="fr-FR" altLang="fr-FR" dirty="0" smtClean="0"/>
              <a:t>CRM maxi				3,50</a:t>
            </a:r>
          </a:p>
          <a:p>
            <a:pPr defTabSz="955457"/>
            <a:r>
              <a:rPr lang="fr-FR" altLang="fr-FR" dirty="0" smtClean="0"/>
              <a:t>Après 2 ans sans sinistre responsable		&lt; ou = 1,00</a:t>
            </a:r>
          </a:p>
          <a:p>
            <a:pPr defTabSz="955457"/>
            <a:r>
              <a:rPr lang="fr-FR" altLang="fr-FR" dirty="0" smtClean="0"/>
              <a:t>Contrat suspendu plus de 3 mois dans l’année	CRM inchangé</a:t>
            </a:r>
          </a:p>
          <a:p>
            <a:pPr defTabSz="955457"/>
            <a:r>
              <a:rPr lang="fr-FR" altLang="fr-FR" dirty="0" smtClean="0"/>
              <a:t>Pour usage professionnel particulier (VRP)	0,95 à 0,93</a:t>
            </a:r>
          </a:p>
          <a:p>
            <a:pPr defTabSz="955457"/>
            <a:r>
              <a:rPr lang="fr-FR" altLang="fr-FR" dirty="0" smtClean="0"/>
              <a:t>dit «usage intensif» : amélioration du CRM	1,25 à 1,20</a:t>
            </a:r>
          </a:p>
          <a:p>
            <a:pPr defTabSz="955457"/>
            <a:r>
              <a:rPr lang="fr-FR" altLang="fr-FR" dirty="0" smtClean="0"/>
              <a:t>				1,125 à 1,10</a:t>
            </a:r>
          </a:p>
          <a:p>
            <a:pPr defTabSz="955457">
              <a:buFontTx/>
              <a:buChar char="•"/>
            </a:pPr>
            <a:r>
              <a:rPr lang="fr-FR" altLang="fr-FR" dirty="0" smtClean="0"/>
              <a:t>pour 2 ou plus, multiplier par autant d’accidents</a:t>
            </a:r>
          </a:p>
          <a:p>
            <a:pPr defTabSz="955457"/>
            <a:r>
              <a:rPr lang="fr-FR" altLang="fr-FR" b="1" dirty="0" smtClean="0"/>
              <a:t>Le bilan annuel est fait 2 mois avant la date de renouvellement de votre contrat</a:t>
            </a:r>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u="none" kern="1200" dirty="0" smtClean="0">
                <a:solidFill>
                  <a:schemeClr val="tx1"/>
                </a:solidFill>
                <a:latin typeface="Times New Roman" pitchFamily="16" charset="0"/>
                <a:ea typeface="Geneva" pitchFamily="-65" charset="-128"/>
                <a:cs typeface="Geneva" pitchFamily="-65" charset="-128"/>
              </a:rPr>
              <a:t>Ces différentes majorations se cumulent sans pouvoir dépasser 400 %.</a:t>
            </a:r>
          </a:p>
          <a:p>
            <a:endParaRPr lang="fr-FR" sz="1200" b="0" u="none" kern="1200" dirty="0" smtClean="0">
              <a:solidFill>
                <a:schemeClr val="tx1"/>
              </a:solidFill>
              <a:latin typeface="Times New Roman" pitchFamily="16" charset="0"/>
              <a:ea typeface="Geneva" pitchFamily="-65" charset="-128"/>
              <a:cs typeface="Geneva" pitchFamily="-65" charset="-128"/>
            </a:endParaRPr>
          </a:p>
          <a:p>
            <a:r>
              <a:rPr lang="fr-FR" sz="1200" b="1" u="none" kern="1200" dirty="0" smtClean="0">
                <a:solidFill>
                  <a:schemeClr val="tx1"/>
                </a:solidFill>
                <a:latin typeface="Times New Roman" pitchFamily="16" charset="0"/>
                <a:ea typeface="Geneva" pitchFamily="-65" charset="-128"/>
                <a:cs typeface="Geneva" pitchFamily="-65" charset="-128"/>
              </a:rPr>
              <a:t>Formalisation de la décision prise par la BCT</a:t>
            </a:r>
          </a:p>
          <a:p>
            <a:pPr marL="171450" indent="-171450">
              <a:buFont typeface="Courier New" charset="0"/>
              <a:buChar char="o"/>
            </a:pPr>
            <a:r>
              <a:rPr lang="fr-FR" sz="1200" b="0" u="none" kern="1200" dirty="0" smtClean="0">
                <a:solidFill>
                  <a:schemeClr val="tx1"/>
                </a:solidFill>
                <a:latin typeface="Times New Roman" pitchFamily="16" charset="0"/>
                <a:ea typeface="Geneva" pitchFamily="-65" charset="-128"/>
                <a:cs typeface="Geneva" pitchFamily="-65" charset="-128"/>
              </a:rPr>
              <a:t>A partir du  tarif de référence de la société d’assurance et de la table des majoration, le BCT fixe le montant de la cotisation pour lequel la société d’assurance est tenue de vous assurer pour une durée de un an uniquement.</a:t>
            </a:r>
          </a:p>
          <a:p>
            <a:pPr marL="171450" indent="-171450">
              <a:buFont typeface="Courier New" charset="0"/>
              <a:buChar char="o"/>
            </a:pPr>
            <a:r>
              <a:rPr lang="fr-FR" sz="1200" b="0" u="none" kern="1200" dirty="0" smtClean="0">
                <a:solidFill>
                  <a:schemeClr val="tx1"/>
                </a:solidFill>
                <a:latin typeface="Times New Roman" pitchFamily="16" charset="0"/>
                <a:ea typeface="Geneva" pitchFamily="-65" charset="-128"/>
                <a:cs typeface="Geneva" pitchFamily="-65" charset="-128"/>
              </a:rPr>
              <a:t>Il faut compter 2 mois pour que la décision soit rendue.</a:t>
            </a:r>
          </a:p>
          <a:p>
            <a:pPr marL="171450" indent="-171450">
              <a:buFont typeface="Courier New" charset="0"/>
              <a:buChar char="o"/>
            </a:pPr>
            <a:r>
              <a:rPr lang="fr-FR" sz="1200" b="0" u="none" kern="1200" dirty="0" smtClean="0">
                <a:solidFill>
                  <a:schemeClr val="tx1"/>
                </a:solidFill>
                <a:latin typeface="Times New Roman" pitchFamily="16" charset="0"/>
                <a:ea typeface="Geneva" pitchFamily="-65" charset="-128"/>
                <a:cs typeface="Geneva" pitchFamily="-65" charset="-128"/>
              </a:rPr>
              <a:t>Sa décision prise, il la communique au souscripteur et à l’assureur dans un délai de 10 jours.</a:t>
            </a:r>
          </a:p>
          <a:p>
            <a:pPr marL="171450" indent="-171450">
              <a:buFont typeface="Courier New" charset="0"/>
              <a:buChar char="o"/>
            </a:pPr>
            <a:r>
              <a:rPr lang="fr-FR" sz="1200" b="0" u="none" kern="1200" dirty="0" smtClean="0">
                <a:solidFill>
                  <a:schemeClr val="tx1"/>
                </a:solidFill>
                <a:latin typeface="Times New Roman" pitchFamily="16" charset="0"/>
                <a:ea typeface="Geneva" pitchFamily="-65" charset="-128"/>
                <a:cs typeface="Geneva" pitchFamily="-65" charset="-128"/>
              </a:rPr>
              <a:t>La garantie rentre en vigueur au jour de l’acceptation c’est-à-dire au jour de signature du contrat</a:t>
            </a:r>
          </a:p>
          <a:p>
            <a:pPr marL="171450" indent="-171450">
              <a:buFont typeface="Courier New" charset="0"/>
              <a:buChar char="o"/>
            </a:pPr>
            <a:r>
              <a:rPr lang="fr-FR" sz="1200" b="0" u="none" kern="1200" dirty="0" smtClean="0">
                <a:solidFill>
                  <a:schemeClr val="tx1"/>
                </a:solidFill>
                <a:latin typeface="Times New Roman" pitchFamily="16" charset="0"/>
                <a:ea typeface="Geneva" pitchFamily="-65" charset="-128"/>
                <a:cs typeface="Geneva" pitchFamily="-65" charset="-128"/>
              </a:rPr>
              <a:t>Après paiement de la cotisation, la société d’assurance délivrera la carte verte.</a:t>
            </a:r>
            <a:endParaRPr lang="fr-FR" b="0" u="none" dirty="0"/>
          </a:p>
        </p:txBody>
      </p:sp>
      <p:sp>
        <p:nvSpPr>
          <p:cNvPr id="4" name="Espace réservé du pied de page 3"/>
          <p:cNvSpPr>
            <a:spLocks noGrp="1"/>
          </p:cNvSpPr>
          <p:nvPr>
            <p:ph type="ftr" sz="quarter" idx="10"/>
          </p:nvPr>
        </p:nvSpPr>
        <p:spPr/>
        <p:txBody>
          <a:bodyPr/>
          <a:lstStyle/>
          <a:p>
            <a:pPr>
              <a:defRPr/>
            </a:pPr>
            <a:r>
              <a:rPr lang="fr-FR" smtClean="0"/>
              <a:t>Finances&amp;Pédagogie-Toute reproduction interdite sans autorisation préalable</a:t>
            </a:r>
            <a:endParaRPr lang="fr-FR"/>
          </a:p>
        </p:txBody>
      </p:sp>
      <p:sp>
        <p:nvSpPr>
          <p:cNvPr id="5" name="Espace réservé du numéro de diapositive 4"/>
          <p:cNvSpPr>
            <a:spLocks noGrp="1"/>
          </p:cNvSpPr>
          <p:nvPr>
            <p:ph type="sldNum" sz="quarter" idx="11"/>
          </p:nvPr>
        </p:nvSpPr>
        <p:spPr/>
        <p:txBody>
          <a:bodyPr/>
          <a:lstStyle/>
          <a:p>
            <a:pPr>
              <a:defRPr/>
            </a:pPr>
            <a:fld id="{6438C455-7283-49D6-8DA7-ACD1FD700D54}" type="slidenum">
              <a:rPr lang="fr-FR" smtClean="0"/>
              <a:pPr>
                <a:defRPr/>
              </a:pPr>
              <a:t>23</a:t>
            </a:fld>
            <a:endParaRPr lang="fr-FR"/>
          </a:p>
        </p:txBody>
      </p:sp>
      <p:sp>
        <p:nvSpPr>
          <p:cNvPr id="6" name="Espace réservé de la date 5"/>
          <p:cNvSpPr>
            <a:spLocks noGrp="1"/>
          </p:cNvSpPr>
          <p:nvPr>
            <p:ph type="dt" idx="12"/>
          </p:nvPr>
        </p:nvSpPr>
        <p:spPr/>
        <p:txBody>
          <a:bodyPr/>
          <a:lstStyle/>
          <a:p>
            <a:pPr>
              <a:defRPr/>
            </a:pPr>
            <a:endParaRPr lang="fr-FR"/>
          </a:p>
        </p:txBody>
      </p:sp>
    </p:spTree>
    <p:extLst>
      <p:ext uri="{BB962C8B-B14F-4D97-AF65-F5344CB8AC3E}">
        <p14:creationId xmlns:p14="http://schemas.microsoft.com/office/powerpoint/2010/main" val="2053232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pied de page 3"/>
          <p:cNvSpPr>
            <a:spLocks noGrp="1"/>
          </p:cNvSpPr>
          <p:nvPr>
            <p:ph type="ftr" sz="quarter" idx="10"/>
          </p:nvPr>
        </p:nvSpPr>
        <p:spPr/>
        <p:txBody>
          <a:bodyPr/>
          <a:lstStyle/>
          <a:p>
            <a:pPr>
              <a:defRPr/>
            </a:pPr>
            <a:r>
              <a:rPr lang="fr-FR" smtClean="0"/>
              <a:t>Finances&amp;Pédagogie-Toute reproduction interdite sans autorisation préalable</a:t>
            </a:r>
            <a:endParaRPr lang="fr-FR"/>
          </a:p>
        </p:txBody>
      </p:sp>
      <p:sp>
        <p:nvSpPr>
          <p:cNvPr id="5" name="Espace réservé du numéro de diapositive 4"/>
          <p:cNvSpPr>
            <a:spLocks noGrp="1"/>
          </p:cNvSpPr>
          <p:nvPr>
            <p:ph type="sldNum" sz="quarter" idx="11"/>
          </p:nvPr>
        </p:nvSpPr>
        <p:spPr/>
        <p:txBody>
          <a:bodyPr/>
          <a:lstStyle/>
          <a:p>
            <a:pPr>
              <a:defRPr/>
            </a:pPr>
            <a:fld id="{6438C455-7283-49D6-8DA7-ACD1FD700D54}" type="slidenum">
              <a:rPr lang="fr-FR" smtClean="0"/>
              <a:pPr>
                <a:defRPr/>
              </a:pPr>
              <a:t>24</a:t>
            </a:fld>
            <a:endParaRPr lang="fr-FR"/>
          </a:p>
        </p:txBody>
      </p:sp>
    </p:spTree>
    <p:extLst>
      <p:ext uri="{BB962C8B-B14F-4D97-AF65-F5344CB8AC3E}">
        <p14:creationId xmlns:p14="http://schemas.microsoft.com/office/powerpoint/2010/main" val="1145375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p:spPr>
        <p:txBody>
          <a:bodyPr/>
          <a:lstStyle>
            <a:lvl1pPr defTabSz="797873">
              <a:defRPr sz="3800" b="1" i="1">
                <a:solidFill>
                  <a:schemeClr val="folHlink"/>
                </a:solidFill>
                <a:latin typeface="GillSans" pitchFamily="34" charset="0"/>
              </a:defRPr>
            </a:lvl1pPr>
            <a:lvl2pPr marL="776308" indent="-298580" defTabSz="797873">
              <a:defRPr sz="3800" b="1" i="1">
                <a:solidFill>
                  <a:schemeClr val="folHlink"/>
                </a:solidFill>
                <a:latin typeface="GillSans" pitchFamily="34" charset="0"/>
              </a:defRPr>
            </a:lvl2pPr>
            <a:lvl3pPr marL="1194321" indent="-238864" defTabSz="797873">
              <a:defRPr sz="3800" b="1" i="1">
                <a:solidFill>
                  <a:schemeClr val="folHlink"/>
                </a:solidFill>
                <a:latin typeface="GillSans" pitchFamily="34" charset="0"/>
              </a:defRPr>
            </a:lvl3pPr>
            <a:lvl4pPr marL="1672049" indent="-238864" defTabSz="797873">
              <a:defRPr sz="3800" b="1" i="1">
                <a:solidFill>
                  <a:schemeClr val="folHlink"/>
                </a:solidFill>
                <a:latin typeface="GillSans" pitchFamily="34" charset="0"/>
              </a:defRPr>
            </a:lvl4pPr>
            <a:lvl5pPr marL="2149777" indent="-238864" defTabSz="797873">
              <a:defRPr sz="3800" b="1" i="1">
                <a:solidFill>
                  <a:schemeClr val="folHlink"/>
                </a:solidFill>
                <a:latin typeface="GillSans" pitchFamily="34" charset="0"/>
              </a:defRPr>
            </a:lvl5pPr>
            <a:lvl6pPr marL="2627506" indent="-238864" defTabSz="797873" eaLnBrk="0" fontAlgn="base" hangingPunct="0">
              <a:spcBef>
                <a:spcPct val="0"/>
              </a:spcBef>
              <a:spcAft>
                <a:spcPct val="0"/>
              </a:spcAft>
              <a:defRPr sz="3800" b="1" i="1">
                <a:solidFill>
                  <a:schemeClr val="folHlink"/>
                </a:solidFill>
                <a:latin typeface="GillSans" pitchFamily="34" charset="0"/>
              </a:defRPr>
            </a:lvl6pPr>
            <a:lvl7pPr marL="3105234" indent="-238864" defTabSz="797873" eaLnBrk="0" fontAlgn="base" hangingPunct="0">
              <a:spcBef>
                <a:spcPct val="0"/>
              </a:spcBef>
              <a:spcAft>
                <a:spcPct val="0"/>
              </a:spcAft>
              <a:defRPr sz="3800" b="1" i="1">
                <a:solidFill>
                  <a:schemeClr val="folHlink"/>
                </a:solidFill>
                <a:latin typeface="GillSans" pitchFamily="34" charset="0"/>
              </a:defRPr>
            </a:lvl7pPr>
            <a:lvl8pPr marL="3582962" indent="-238864" defTabSz="797873" eaLnBrk="0" fontAlgn="base" hangingPunct="0">
              <a:spcBef>
                <a:spcPct val="0"/>
              </a:spcBef>
              <a:spcAft>
                <a:spcPct val="0"/>
              </a:spcAft>
              <a:defRPr sz="3800" b="1" i="1">
                <a:solidFill>
                  <a:schemeClr val="folHlink"/>
                </a:solidFill>
                <a:latin typeface="GillSans" pitchFamily="34" charset="0"/>
              </a:defRPr>
            </a:lvl8pPr>
            <a:lvl9pPr marL="4060690" indent="-238864" defTabSz="797873" eaLnBrk="0" fontAlgn="base" hangingPunct="0">
              <a:spcBef>
                <a:spcPct val="0"/>
              </a:spcBef>
              <a:spcAft>
                <a:spcPct val="0"/>
              </a:spcAft>
              <a:defRPr sz="3800" b="1" i="1">
                <a:solidFill>
                  <a:schemeClr val="folHlink"/>
                </a:solidFill>
                <a:latin typeface="GillSans" pitchFamily="34" charset="0"/>
              </a:defRPr>
            </a:lvl9pPr>
          </a:lstStyle>
          <a:p>
            <a:fld id="{58AF8A0D-598C-4CF2-8335-D53131DA7A51}" type="slidenum">
              <a:rPr lang="fr-FR" altLang="fr-FR" sz="1000" b="0">
                <a:solidFill>
                  <a:schemeClr val="tx1"/>
                </a:solidFill>
                <a:latin typeface="Times New Roman" pitchFamily="18" charset="0"/>
              </a:rPr>
              <a:pPr/>
              <a:t>25</a:t>
            </a:fld>
            <a:endParaRPr lang="fr-FR" altLang="fr-FR" sz="1000" b="0">
              <a:solidFill>
                <a:schemeClr val="tx1"/>
              </a:solidFill>
              <a:latin typeface="Times New Roman" pitchFamily="18" charset="0"/>
            </a:endParaRPr>
          </a:p>
        </p:txBody>
      </p:sp>
      <p:sp>
        <p:nvSpPr>
          <p:cNvPr id="67587" name="Rectangle 2"/>
          <p:cNvSpPr>
            <a:spLocks noChangeArrowheads="1"/>
          </p:cNvSpPr>
          <p:nvPr/>
        </p:nvSpPr>
        <p:spPr bwMode="auto">
          <a:xfrm>
            <a:off x="4022547" y="0"/>
            <a:ext cx="3076754"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7588" name="Rectangle 3"/>
          <p:cNvSpPr>
            <a:spLocks noChangeArrowheads="1"/>
          </p:cNvSpPr>
          <p:nvPr/>
        </p:nvSpPr>
        <p:spPr bwMode="auto">
          <a:xfrm>
            <a:off x="4022547" y="9723542"/>
            <a:ext cx="3076754"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905" tIns="0" rIns="19905" bIns="0" anchor="b"/>
          <a:lstStyle>
            <a:lvl1pPr defTabSz="762000">
              <a:defRPr sz="3600" b="1" i="1">
                <a:solidFill>
                  <a:schemeClr val="folHlink"/>
                </a:solidFill>
                <a:latin typeface="GillSans" pitchFamily="34" charset="0"/>
              </a:defRPr>
            </a:lvl1pPr>
            <a:lvl2pPr marL="742950" indent="-285750" defTabSz="762000">
              <a:defRPr sz="3600" b="1" i="1">
                <a:solidFill>
                  <a:schemeClr val="folHlink"/>
                </a:solidFill>
                <a:latin typeface="GillSans" pitchFamily="34" charset="0"/>
              </a:defRPr>
            </a:lvl2pPr>
            <a:lvl3pPr marL="1143000" indent="-228600" defTabSz="762000">
              <a:defRPr sz="3600" b="1" i="1">
                <a:solidFill>
                  <a:schemeClr val="folHlink"/>
                </a:solidFill>
                <a:latin typeface="GillSans" pitchFamily="34" charset="0"/>
              </a:defRPr>
            </a:lvl3pPr>
            <a:lvl4pPr marL="1600200" indent="-228600" defTabSz="762000">
              <a:defRPr sz="3600" b="1" i="1">
                <a:solidFill>
                  <a:schemeClr val="folHlink"/>
                </a:solidFill>
                <a:latin typeface="GillSans" pitchFamily="34" charset="0"/>
              </a:defRPr>
            </a:lvl4pPr>
            <a:lvl5pPr marL="2057400" indent="-228600" defTabSz="762000">
              <a:defRPr sz="3600" b="1" i="1">
                <a:solidFill>
                  <a:schemeClr val="folHlink"/>
                </a:solidFill>
                <a:latin typeface="GillSans" pitchFamily="34" charset="0"/>
              </a:defRPr>
            </a:lvl5pPr>
            <a:lvl6pPr marL="2514600" indent="-228600" defTabSz="762000" eaLnBrk="0" fontAlgn="base" hangingPunct="0">
              <a:spcBef>
                <a:spcPct val="0"/>
              </a:spcBef>
              <a:spcAft>
                <a:spcPct val="0"/>
              </a:spcAft>
              <a:defRPr sz="3600" b="1" i="1">
                <a:solidFill>
                  <a:schemeClr val="folHlink"/>
                </a:solidFill>
                <a:latin typeface="GillSans" pitchFamily="34" charset="0"/>
              </a:defRPr>
            </a:lvl6pPr>
            <a:lvl7pPr marL="2971800" indent="-228600" defTabSz="762000" eaLnBrk="0" fontAlgn="base" hangingPunct="0">
              <a:spcBef>
                <a:spcPct val="0"/>
              </a:spcBef>
              <a:spcAft>
                <a:spcPct val="0"/>
              </a:spcAft>
              <a:defRPr sz="3600" b="1" i="1">
                <a:solidFill>
                  <a:schemeClr val="folHlink"/>
                </a:solidFill>
                <a:latin typeface="GillSans" pitchFamily="34" charset="0"/>
              </a:defRPr>
            </a:lvl7pPr>
            <a:lvl8pPr marL="3429000" indent="-228600" defTabSz="762000" eaLnBrk="0" fontAlgn="base" hangingPunct="0">
              <a:spcBef>
                <a:spcPct val="0"/>
              </a:spcBef>
              <a:spcAft>
                <a:spcPct val="0"/>
              </a:spcAft>
              <a:defRPr sz="3600" b="1" i="1">
                <a:solidFill>
                  <a:schemeClr val="folHlink"/>
                </a:solidFill>
                <a:latin typeface="GillSans" pitchFamily="34" charset="0"/>
              </a:defRPr>
            </a:lvl8pPr>
            <a:lvl9pPr marL="3886200" indent="-228600" defTabSz="762000" eaLnBrk="0" fontAlgn="base" hangingPunct="0">
              <a:spcBef>
                <a:spcPct val="0"/>
              </a:spcBef>
              <a:spcAft>
                <a:spcPct val="0"/>
              </a:spcAft>
              <a:defRPr sz="3600" b="1" i="1">
                <a:solidFill>
                  <a:schemeClr val="folHlink"/>
                </a:solidFill>
                <a:latin typeface="GillSans" pitchFamily="34" charset="0"/>
              </a:defRPr>
            </a:lvl9pPr>
          </a:lstStyle>
          <a:p>
            <a:pPr algn="r"/>
            <a:r>
              <a:rPr lang="fr-FR" altLang="fr-FR" sz="1000" b="0">
                <a:solidFill>
                  <a:schemeClr val="tx1"/>
                </a:solidFill>
                <a:latin typeface="Times New Roman" pitchFamily="18" charset="0"/>
              </a:rPr>
              <a:t>49</a:t>
            </a:r>
          </a:p>
        </p:txBody>
      </p:sp>
      <p:sp>
        <p:nvSpPr>
          <p:cNvPr id="67589" name="Rectangle 4"/>
          <p:cNvSpPr>
            <a:spLocks noChangeArrowheads="1"/>
          </p:cNvSpPr>
          <p:nvPr/>
        </p:nvSpPr>
        <p:spPr bwMode="auto">
          <a:xfrm>
            <a:off x="0" y="9723542"/>
            <a:ext cx="3075080" cy="51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7590" name="Rectangle 5"/>
          <p:cNvSpPr>
            <a:spLocks noChangeArrowheads="1"/>
          </p:cNvSpPr>
          <p:nvPr/>
        </p:nvSpPr>
        <p:spPr bwMode="auto">
          <a:xfrm>
            <a:off x="0" y="0"/>
            <a:ext cx="3075080" cy="50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46" tIns="47773" rIns="95546" bIns="47773" anchor="ctr"/>
          <a:lstStyle>
            <a:lvl1pPr>
              <a:defRPr sz="3600" b="1" i="1">
                <a:solidFill>
                  <a:schemeClr val="folHlink"/>
                </a:solidFill>
                <a:latin typeface="GillSans" pitchFamily="34" charset="0"/>
              </a:defRPr>
            </a:lvl1pPr>
            <a:lvl2pPr marL="742950" indent="-285750">
              <a:defRPr sz="3600" b="1" i="1">
                <a:solidFill>
                  <a:schemeClr val="folHlink"/>
                </a:solidFill>
                <a:latin typeface="GillSans" pitchFamily="34" charset="0"/>
              </a:defRPr>
            </a:lvl2pPr>
            <a:lvl3pPr marL="1143000" indent="-228600">
              <a:defRPr sz="3600" b="1" i="1">
                <a:solidFill>
                  <a:schemeClr val="folHlink"/>
                </a:solidFill>
                <a:latin typeface="GillSans" pitchFamily="34" charset="0"/>
              </a:defRPr>
            </a:lvl3pPr>
            <a:lvl4pPr marL="1600200" indent="-228600">
              <a:defRPr sz="3600" b="1" i="1">
                <a:solidFill>
                  <a:schemeClr val="folHlink"/>
                </a:solidFill>
                <a:latin typeface="GillSans" pitchFamily="34" charset="0"/>
              </a:defRPr>
            </a:lvl4pPr>
            <a:lvl5pPr marL="2057400" indent="-228600">
              <a:defRPr sz="3600" b="1" i="1">
                <a:solidFill>
                  <a:schemeClr val="folHlink"/>
                </a:solidFill>
                <a:latin typeface="GillSans" pitchFamily="34" charset="0"/>
              </a:defRPr>
            </a:lvl5pPr>
            <a:lvl6pPr marL="2514600" indent="-228600" eaLnBrk="0" fontAlgn="base" hangingPunct="0">
              <a:spcBef>
                <a:spcPct val="0"/>
              </a:spcBef>
              <a:spcAft>
                <a:spcPct val="0"/>
              </a:spcAft>
              <a:defRPr sz="3600" b="1" i="1">
                <a:solidFill>
                  <a:schemeClr val="folHlink"/>
                </a:solidFill>
                <a:latin typeface="GillSans" pitchFamily="34" charset="0"/>
              </a:defRPr>
            </a:lvl6pPr>
            <a:lvl7pPr marL="2971800" indent="-228600" eaLnBrk="0" fontAlgn="base" hangingPunct="0">
              <a:spcBef>
                <a:spcPct val="0"/>
              </a:spcBef>
              <a:spcAft>
                <a:spcPct val="0"/>
              </a:spcAft>
              <a:defRPr sz="3600" b="1" i="1">
                <a:solidFill>
                  <a:schemeClr val="folHlink"/>
                </a:solidFill>
                <a:latin typeface="GillSans" pitchFamily="34" charset="0"/>
              </a:defRPr>
            </a:lvl7pPr>
            <a:lvl8pPr marL="3429000" indent="-228600" eaLnBrk="0" fontAlgn="base" hangingPunct="0">
              <a:spcBef>
                <a:spcPct val="0"/>
              </a:spcBef>
              <a:spcAft>
                <a:spcPct val="0"/>
              </a:spcAft>
              <a:defRPr sz="3600" b="1" i="1">
                <a:solidFill>
                  <a:schemeClr val="folHlink"/>
                </a:solidFill>
                <a:latin typeface="GillSans" pitchFamily="34" charset="0"/>
              </a:defRPr>
            </a:lvl8pPr>
            <a:lvl9pPr marL="3886200" indent="-228600" eaLnBrk="0" fontAlgn="base" hangingPunct="0">
              <a:spcBef>
                <a:spcPct val="0"/>
              </a:spcBef>
              <a:spcAft>
                <a:spcPct val="0"/>
              </a:spcAft>
              <a:defRPr sz="3600" b="1" i="1">
                <a:solidFill>
                  <a:schemeClr val="folHlink"/>
                </a:solidFill>
                <a:latin typeface="GillSans" pitchFamily="34" charset="0"/>
              </a:defRPr>
            </a:lvl9pPr>
          </a:lstStyle>
          <a:p>
            <a:endParaRPr lang="fr-FR" altLang="fr-FR"/>
          </a:p>
        </p:txBody>
      </p:sp>
      <p:sp>
        <p:nvSpPr>
          <p:cNvPr id="67591" name="Rectangle 6"/>
          <p:cNvSpPr>
            <a:spLocks noGrp="1" noRot="1" noChangeAspect="1" noChangeArrowheads="1" noTextEdit="1"/>
          </p:cNvSpPr>
          <p:nvPr>
            <p:ph type="sldImg"/>
          </p:nvPr>
        </p:nvSpPr>
        <p:spPr>
          <a:xfrm>
            <a:off x="992188" y="766763"/>
            <a:ext cx="5119687" cy="3840162"/>
          </a:xfrm>
          <a:ln cap="flat"/>
        </p:spPr>
      </p:sp>
      <p:sp>
        <p:nvSpPr>
          <p:cNvPr id="67592" name="Rectangle 7"/>
          <p:cNvSpPr>
            <a:spLocks noGrp="1" noChangeArrowheads="1"/>
          </p:cNvSpPr>
          <p:nvPr>
            <p:ph type="body" idx="1"/>
          </p:nvPr>
        </p:nvSpPr>
        <p:spPr>
          <a:xfrm>
            <a:off x="947466" y="4861772"/>
            <a:ext cx="5204368" cy="4606235"/>
          </a:xfrm>
          <a:noFill/>
          <a:extLst>
            <a:ext uri="{91240B29-F687-4F45-9708-019B960494DF}">
              <a14:hiddenLine xmlns:a14="http://schemas.microsoft.com/office/drawing/2010/main" w="12700">
                <a:solidFill>
                  <a:schemeClr val="tx1"/>
                </a:solidFill>
                <a:miter lim="800000"/>
                <a:headEnd/>
                <a:tailEnd/>
              </a14:hiddenLine>
            </a:ext>
          </a:extLst>
        </p:spPr>
        <p:txBody>
          <a:bodyPr lIns="94551" tIns="46446" rIns="94551" bIns="46446"/>
          <a:lstStyle/>
          <a:p>
            <a:pPr algn="just" defTabSz="955457"/>
            <a:r>
              <a:rPr lang="fr-FR" altLang="fr-FR" b="1" smtClean="0"/>
              <a:t>Mon assureur ne veut plus m’assurer, que faire?</a:t>
            </a:r>
          </a:p>
          <a:p>
            <a:pPr algn="just" defTabSz="955457"/>
            <a:r>
              <a:rPr lang="fr-FR" altLang="fr-FR" smtClean="0"/>
              <a:t>Si vous êtes un mauvais payeur ou si votre véhicule a été trop accidenté, votre assureur peut décider sans attendre l’échéance, de résilier votre contrat. Vous devrez alors trouver un nouvel assureur.</a:t>
            </a:r>
          </a:p>
          <a:p>
            <a:pPr algn="just" defTabSz="955457"/>
            <a:r>
              <a:rPr lang="fr-FR" altLang="fr-FR" smtClean="0"/>
              <a:t>Si vous n’y parvenez pas, vous devrez contacter le Bureau central de tarification (BCT). Cet organisme a été créé pour que tout conducteur de véhicule à moteur puisse satisfaire à son obligation d’assurance. Il obligera la société d’assurance qui avait dans un premier temps refusé de vous assurer, à vous garantir au moins en responsabilité civile au coût qu’il aura fixé pour vous.</a:t>
            </a:r>
          </a:p>
          <a:p>
            <a:pPr algn="just" defTabSz="955457"/>
            <a:endParaRPr lang="fr-FR" altLang="fr-FR" smtClean="0"/>
          </a:p>
        </p:txBody>
      </p:sp>
      <p:sp>
        <p:nvSpPr>
          <p:cNvPr id="2" name="Espace réservé de la date 1"/>
          <p:cNvSpPr>
            <a:spLocks noGrp="1"/>
          </p:cNvSpPr>
          <p:nvPr>
            <p:ph type="dt" idx="10"/>
          </p:nvPr>
        </p:nvSpPr>
        <p:spPr/>
        <p:txBody>
          <a:bodyPr/>
          <a:lstStyle/>
          <a:p>
            <a:pPr>
              <a:defRPr/>
            </a:pPr>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7" name="Forme libre 6"/>
          <p:cNvSpPr/>
          <p:nvPr/>
        </p:nvSpPr>
        <p:spPr>
          <a:xfrm>
            <a:off x="0" y="3254188"/>
            <a:ext cx="9157447" cy="2604247"/>
          </a:xfrm>
          <a:custGeom>
            <a:avLst/>
            <a:gdLst>
              <a:gd name="connsiteX0" fmla="*/ 0 w 9157447"/>
              <a:gd name="connsiteY0" fmla="*/ 1290918 h 2604247"/>
              <a:gd name="connsiteX1" fmla="*/ 1707776 w 9157447"/>
              <a:gd name="connsiteY1" fmla="*/ 1506071 h 2604247"/>
              <a:gd name="connsiteX2" fmla="*/ 2622176 w 9157447"/>
              <a:gd name="connsiteY2" fmla="*/ 2501153 h 2604247"/>
              <a:gd name="connsiteX3" fmla="*/ 6078071 w 9157447"/>
              <a:gd name="connsiteY3" fmla="*/ 887506 h 2604247"/>
              <a:gd name="connsiteX4" fmla="*/ 9157447 w 9157447"/>
              <a:gd name="connsiteY4" fmla="*/ 0 h 26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447" h="2604247">
                <a:moveTo>
                  <a:pt x="0" y="1290918"/>
                </a:moveTo>
                <a:cubicBezTo>
                  <a:pt x="635373" y="1297641"/>
                  <a:pt x="1270747" y="1304365"/>
                  <a:pt x="1707776" y="1506071"/>
                </a:cubicBezTo>
                <a:cubicBezTo>
                  <a:pt x="2144805" y="1707777"/>
                  <a:pt x="1893794" y="2604247"/>
                  <a:pt x="2622176" y="2501153"/>
                </a:cubicBezTo>
                <a:cubicBezTo>
                  <a:pt x="3350558" y="2398059"/>
                  <a:pt x="4988859" y="1304365"/>
                  <a:pt x="6078071" y="887506"/>
                </a:cubicBezTo>
                <a:cubicBezTo>
                  <a:pt x="7167283" y="470647"/>
                  <a:pt x="8162365" y="235323"/>
                  <a:pt x="9157447" y="0"/>
                </a:cubicBezTo>
              </a:path>
            </a:pathLst>
          </a:custGeom>
          <a:ln>
            <a:solidFill>
              <a:srgbClr val="DA96B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atin typeface="Calibri" pitchFamily="34" charset="0"/>
            </a:endParaRPr>
          </a:p>
        </p:txBody>
      </p:sp>
      <p:sp>
        <p:nvSpPr>
          <p:cNvPr id="8" name="Forme libre 7"/>
          <p:cNvSpPr/>
          <p:nvPr/>
        </p:nvSpPr>
        <p:spPr>
          <a:xfrm>
            <a:off x="0" y="3446929"/>
            <a:ext cx="9157447" cy="2604247"/>
          </a:xfrm>
          <a:custGeom>
            <a:avLst/>
            <a:gdLst>
              <a:gd name="connsiteX0" fmla="*/ 0 w 9157447"/>
              <a:gd name="connsiteY0" fmla="*/ 1290918 h 2604247"/>
              <a:gd name="connsiteX1" fmla="*/ 1707776 w 9157447"/>
              <a:gd name="connsiteY1" fmla="*/ 1506071 h 2604247"/>
              <a:gd name="connsiteX2" fmla="*/ 2622176 w 9157447"/>
              <a:gd name="connsiteY2" fmla="*/ 2501153 h 2604247"/>
              <a:gd name="connsiteX3" fmla="*/ 6078071 w 9157447"/>
              <a:gd name="connsiteY3" fmla="*/ 887506 h 2604247"/>
              <a:gd name="connsiteX4" fmla="*/ 9157447 w 9157447"/>
              <a:gd name="connsiteY4" fmla="*/ 0 h 26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447" h="2604247">
                <a:moveTo>
                  <a:pt x="0" y="1290918"/>
                </a:moveTo>
                <a:cubicBezTo>
                  <a:pt x="635373" y="1297641"/>
                  <a:pt x="1270747" y="1304365"/>
                  <a:pt x="1707776" y="1506071"/>
                </a:cubicBezTo>
                <a:cubicBezTo>
                  <a:pt x="2144805" y="1707777"/>
                  <a:pt x="1893794" y="2604247"/>
                  <a:pt x="2622176" y="2501153"/>
                </a:cubicBezTo>
                <a:cubicBezTo>
                  <a:pt x="3350558" y="2398059"/>
                  <a:pt x="4988859" y="1304365"/>
                  <a:pt x="6078071" y="887506"/>
                </a:cubicBezTo>
                <a:cubicBezTo>
                  <a:pt x="7167283" y="470647"/>
                  <a:pt x="8162365" y="235323"/>
                  <a:pt x="9157447" y="0"/>
                </a:cubicBezTo>
              </a:path>
            </a:pathLst>
          </a:custGeom>
          <a:ln>
            <a:solidFill>
              <a:srgbClr val="DA96B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atin typeface="Calibri" pitchFamily="34" charset="0"/>
            </a:endParaRPr>
          </a:p>
        </p:txBody>
      </p:sp>
      <p:sp>
        <p:nvSpPr>
          <p:cNvPr id="9" name="Forme libre 8"/>
          <p:cNvSpPr/>
          <p:nvPr/>
        </p:nvSpPr>
        <p:spPr>
          <a:xfrm>
            <a:off x="0" y="3653117"/>
            <a:ext cx="9157447" cy="2604247"/>
          </a:xfrm>
          <a:custGeom>
            <a:avLst/>
            <a:gdLst>
              <a:gd name="connsiteX0" fmla="*/ 0 w 9157447"/>
              <a:gd name="connsiteY0" fmla="*/ 1290918 h 2604247"/>
              <a:gd name="connsiteX1" fmla="*/ 1707776 w 9157447"/>
              <a:gd name="connsiteY1" fmla="*/ 1506071 h 2604247"/>
              <a:gd name="connsiteX2" fmla="*/ 2622176 w 9157447"/>
              <a:gd name="connsiteY2" fmla="*/ 2501153 h 2604247"/>
              <a:gd name="connsiteX3" fmla="*/ 6078071 w 9157447"/>
              <a:gd name="connsiteY3" fmla="*/ 887506 h 2604247"/>
              <a:gd name="connsiteX4" fmla="*/ 9157447 w 9157447"/>
              <a:gd name="connsiteY4" fmla="*/ 0 h 26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447" h="2604247">
                <a:moveTo>
                  <a:pt x="0" y="1290918"/>
                </a:moveTo>
                <a:cubicBezTo>
                  <a:pt x="635373" y="1297641"/>
                  <a:pt x="1270747" y="1304365"/>
                  <a:pt x="1707776" y="1506071"/>
                </a:cubicBezTo>
                <a:cubicBezTo>
                  <a:pt x="2144805" y="1707777"/>
                  <a:pt x="1893794" y="2604247"/>
                  <a:pt x="2622176" y="2501153"/>
                </a:cubicBezTo>
                <a:cubicBezTo>
                  <a:pt x="3350558" y="2398059"/>
                  <a:pt x="4988859" y="1304365"/>
                  <a:pt x="6078071" y="887506"/>
                </a:cubicBezTo>
                <a:cubicBezTo>
                  <a:pt x="7167283" y="470647"/>
                  <a:pt x="8162365" y="235323"/>
                  <a:pt x="9157447" y="0"/>
                </a:cubicBezTo>
              </a:path>
            </a:pathLst>
          </a:custGeom>
          <a:ln>
            <a:solidFill>
              <a:srgbClr val="DA96B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atin typeface="Calibri" pitchFamily="34" charset="0"/>
            </a:endParaRPr>
          </a:p>
        </p:txBody>
      </p:sp>
      <p:sp>
        <p:nvSpPr>
          <p:cNvPr id="10" name="Forme libre 9"/>
          <p:cNvSpPr/>
          <p:nvPr/>
        </p:nvSpPr>
        <p:spPr>
          <a:xfrm>
            <a:off x="0" y="3697940"/>
            <a:ext cx="9157447" cy="2604247"/>
          </a:xfrm>
          <a:custGeom>
            <a:avLst/>
            <a:gdLst>
              <a:gd name="connsiteX0" fmla="*/ 0 w 9157447"/>
              <a:gd name="connsiteY0" fmla="*/ 1290918 h 2604247"/>
              <a:gd name="connsiteX1" fmla="*/ 1707776 w 9157447"/>
              <a:gd name="connsiteY1" fmla="*/ 1506071 h 2604247"/>
              <a:gd name="connsiteX2" fmla="*/ 2622176 w 9157447"/>
              <a:gd name="connsiteY2" fmla="*/ 2501153 h 2604247"/>
              <a:gd name="connsiteX3" fmla="*/ 6078071 w 9157447"/>
              <a:gd name="connsiteY3" fmla="*/ 887506 h 2604247"/>
              <a:gd name="connsiteX4" fmla="*/ 9157447 w 9157447"/>
              <a:gd name="connsiteY4" fmla="*/ 0 h 26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447" h="2604247">
                <a:moveTo>
                  <a:pt x="0" y="1290918"/>
                </a:moveTo>
                <a:cubicBezTo>
                  <a:pt x="635373" y="1297641"/>
                  <a:pt x="1270747" y="1304365"/>
                  <a:pt x="1707776" y="1506071"/>
                </a:cubicBezTo>
                <a:cubicBezTo>
                  <a:pt x="2144805" y="1707777"/>
                  <a:pt x="1893794" y="2604247"/>
                  <a:pt x="2622176" y="2501153"/>
                </a:cubicBezTo>
                <a:cubicBezTo>
                  <a:pt x="3350558" y="2398059"/>
                  <a:pt x="4988859" y="1304365"/>
                  <a:pt x="6078071" y="887506"/>
                </a:cubicBezTo>
                <a:cubicBezTo>
                  <a:pt x="7167283" y="470647"/>
                  <a:pt x="8162365" y="235323"/>
                  <a:pt x="9157447" y="0"/>
                </a:cubicBezTo>
              </a:path>
            </a:pathLst>
          </a:custGeom>
          <a:ln>
            <a:solidFill>
              <a:srgbClr val="DA96B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atin typeface="Calibri" pitchFamily="34" charset="0"/>
            </a:endParaRPr>
          </a:p>
        </p:txBody>
      </p:sp>
      <p:sp>
        <p:nvSpPr>
          <p:cNvPr id="11" name="Forme libre 10"/>
          <p:cNvSpPr/>
          <p:nvPr/>
        </p:nvSpPr>
        <p:spPr>
          <a:xfrm>
            <a:off x="0" y="3872752"/>
            <a:ext cx="9157447" cy="2604247"/>
          </a:xfrm>
          <a:custGeom>
            <a:avLst/>
            <a:gdLst>
              <a:gd name="connsiteX0" fmla="*/ 0 w 9157447"/>
              <a:gd name="connsiteY0" fmla="*/ 1290918 h 2604247"/>
              <a:gd name="connsiteX1" fmla="*/ 1707776 w 9157447"/>
              <a:gd name="connsiteY1" fmla="*/ 1506071 h 2604247"/>
              <a:gd name="connsiteX2" fmla="*/ 2622176 w 9157447"/>
              <a:gd name="connsiteY2" fmla="*/ 2501153 h 2604247"/>
              <a:gd name="connsiteX3" fmla="*/ 6078071 w 9157447"/>
              <a:gd name="connsiteY3" fmla="*/ 887506 h 2604247"/>
              <a:gd name="connsiteX4" fmla="*/ 9157447 w 9157447"/>
              <a:gd name="connsiteY4" fmla="*/ 0 h 26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447" h="2604247">
                <a:moveTo>
                  <a:pt x="0" y="1290918"/>
                </a:moveTo>
                <a:cubicBezTo>
                  <a:pt x="635373" y="1297641"/>
                  <a:pt x="1270747" y="1304365"/>
                  <a:pt x="1707776" y="1506071"/>
                </a:cubicBezTo>
                <a:cubicBezTo>
                  <a:pt x="2144805" y="1707777"/>
                  <a:pt x="1893794" y="2604247"/>
                  <a:pt x="2622176" y="2501153"/>
                </a:cubicBezTo>
                <a:cubicBezTo>
                  <a:pt x="3350558" y="2398059"/>
                  <a:pt x="4988859" y="1304365"/>
                  <a:pt x="6078071" y="887506"/>
                </a:cubicBezTo>
                <a:cubicBezTo>
                  <a:pt x="7167283" y="470647"/>
                  <a:pt x="8162365" y="235323"/>
                  <a:pt x="9157447" y="0"/>
                </a:cubicBezTo>
              </a:path>
            </a:pathLst>
          </a:custGeom>
          <a:ln>
            <a:solidFill>
              <a:srgbClr val="DA96B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atin typeface="Calibri" pitchFamily="34" charset="0"/>
            </a:endParaRPr>
          </a:p>
        </p:txBody>
      </p:sp>
      <p:sp>
        <p:nvSpPr>
          <p:cNvPr id="12" name="Forme libre 11"/>
          <p:cNvSpPr/>
          <p:nvPr/>
        </p:nvSpPr>
        <p:spPr>
          <a:xfrm>
            <a:off x="-13447" y="4092388"/>
            <a:ext cx="9157447" cy="2604247"/>
          </a:xfrm>
          <a:custGeom>
            <a:avLst/>
            <a:gdLst>
              <a:gd name="connsiteX0" fmla="*/ 0 w 9157447"/>
              <a:gd name="connsiteY0" fmla="*/ 1290918 h 2604247"/>
              <a:gd name="connsiteX1" fmla="*/ 1707776 w 9157447"/>
              <a:gd name="connsiteY1" fmla="*/ 1506071 h 2604247"/>
              <a:gd name="connsiteX2" fmla="*/ 2622176 w 9157447"/>
              <a:gd name="connsiteY2" fmla="*/ 2501153 h 2604247"/>
              <a:gd name="connsiteX3" fmla="*/ 6078071 w 9157447"/>
              <a:gd name="connsiteY3" fmla="*/ 887506 h 2604247"/>
              <a:gd name="connsiteX4" fmla="*/ 9157447 w 9157447"/>
              <a:gd name="connsiteY4" fmla="*/ 0 h 26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447" h="2604247">
                <a:moveTo>
                  <a:pt x="0" y="1290918"/>
                </a:moveTo>
                <a:cubicBezTo>
                  <a:pt x="635373" y="1297641"/>
                  <a:pt x="1270747" y="1304365"/>
                  <a:pt x="1707776" y="1506071"/>
                </a:cubicBezTo>
                <a:cubicBezTo>
                  <a:pt x="2144805" y="1707777"/>
                  <a:pt x="1893794" y="2604247"/>
                  <a:pt x="2622176" y="2501153"/>
                </a:cubicBezTo>
                <a:cubicBezTo>
                  <a:pt x="3350558" y="2398059"/>
                  <a:pt x="4988859" y="1304365"/>
                  <a:pt x="6078071" y="887506"/>
                </a:cubicBezTo>
                <a:cubicBezTo>
                  <a:pt x="7167283" y="470647"/>
                  <a:pt x="8162365" y="235323"/>
                  <a:pt x="9157447" y="0"/>
                </a:cubicBezTo>
              </a:path>
            </a:pathLst>
          </a:custGeom>
          <a:ln>
            <a:solidFill>
              <a:srgbClr val="DA96B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atin typeface="Calibri" pitchFamily="34" charset="0"/>
            </a:endParaRPr>
          </a:p>
        </p:txBody>
      </p:sp>
      <p:sp>
        <p:nvSpPr>
          <p:cNvPr id="13" name="Rectangle 6"/>
          <p:cNvSpPr>
            <a:spLocks noChangeArrowheads="1"/>
          </p:cNvSpPr>
          <p:nvPr/>
        </p:nvSpPr>
        <p:spPr bwMode="auto">
          <a:xfrm>
            <a:off x="6179017" y="6081059"/>
            <a:ext cx="427037" cy="463550"/>
          </a:xfrm>
          <a:prstGeom prst="rect">
            <a:avLst/>
          </a:prstGeom>
          <a:solidFill>
            <a:srgbClr val="DB0000"/>
          </a:solidFill>
          <a:ln w="9525">
            <a:noFill/>
            <a:miter lim="800000"/>
            <a:headEnd/>
            <a:tailEnd/>
          </a:ln>
        </p:spPr>
        <p:txBody>
          <a:bodyPr wrap="none" lIns="109723" tIns="54862" rIns="109723" bIns="54862" anchor="ctr"/>
          <a:lstStyle/>
          <a:p>
            <a:pPr defTabSz="1096963"/>
            <a:endParaRPr lang="fr-FR" sz="2200" dirty="0">
              <a:latin typeface="Calibri" pitchFamily="34" charset="0"/>
            </a:endParaRPr>
          </a:p>
        </p:txBody>
      </p:sp>
      <p:pic>
        <p:nvPicPr>
          <p:cNvPr id="14" name="Picture 7" descr="Logo F&amp;P détouré"/>
          <p:cNvPicPr>
            <a:picLocks noChangeAspect="1" noChangeArrowheads="1"/>
          </p:cNvPicPr>
          <p:nvPr/>
        </p:nvPicPr>
        <p:blipFill>
          <a:blip r:embed="rId2" cstate="print"/>
          <a:srcRect l="19437"/>
          <a:stretch>
            <a:fillRect/>
          </a:stretch>
        </p:blipFill>
        <p:spPr bwMode="auto">
          <a:xfrm>
            <a:off x="6704479" y="6068359"/>
            <a:ext cx="2144713" cy="527050"/>
          </a:xfrm>
          <a:prstGeom prst="rect">
            <a:avLst/>
          </a:prstGeom>
          <a:noFill/>
          <a:ln w="9525">
            <a:noFill/>
            <a:miter lim="800000"/>
            <a:headEnd/>
            <a:tailEnd/>
          </a:ln>
        </p:spPr>
      </p:pic>
      <p:pic>
        <p:nvPicPr>
          <p:cNvPr id="15" name="Picture 8"/>
          <p:cNvPicPr>
            <a:picLocks noChangeAspect="1" noChangeArrowheads="1"/>
          </p:cNvPicPr>
          <p:nvPr/>
        </p:nvPicPr>
        <p:blipFill>
          <a:blip r:embed="rId3" cstate="print"/>
          <a:srcRect/>
          <a:stretch>
            <a:fillRect/>
          </a:stretch>
        </p:blipFill>
        <p:spPr bwMode="auto">
          <a:xfrm>
            <a:off x="6045667" y="6192184"/>
            <a:ext cx="400050" cy="427038"/>
          </a:xfrm>
          <a:prstGeom prst="rect">
            <a:avLst/>
          </a:prstGeom>
          <a:noFill/>
          <a:ln w="9525">
            <a:noFill/>
            <a:miter lim="800000"/>
            <a:headEnd/>
            <a:tailEnd/>
          </a:ln>
        </p:spPr>
      </p:pic>
      <p:sp>
        <p:nvSpPr>
          <p:cNvPr id="16" name="Rectangle à coins arrondis 15"/>
          <p:cNvSpPr/>
          <p:nvPr/>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latin typeface="Calibri" pitchFamily="34" charset="0"/>
                <a:sym typeface="Webdings"/>
              </a:rPr>
              <a:t></a:t>
            </a:r>
            <a:endParaRPr lang="fr-FR" sz="4400" dirty="0">
              <a:latin typeface="Calibri" pitchFamily="34" charset="0"/>
            </a:endParaRPr>
          </a:p>
        </p:txBody>
      </p:sp>
      <p:sp>
        <p:nvSpPr>
          <p:cNvPr id="17" name="Rectangle à coins arrondis 16"/>
          <p:cNvSpPr/>
          <p:nvPr/>
        </p:nvSpPr>
        <p:spPr>
          <a:xfrm>
            <a:off x="461682" y="591578"/>
            <a:ext cx="645459" cy="699247"/>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latin typeface="Calibri" pitchFamily="34" charset="0"/>
              </a:rPr>
              <a:t>€</a:t>
            </a:r>
            <a:endParaRPr lang="fr-FR" sz="4000" b="1" dirty="0">
              <a:latin typeface="Calibri" pitchFamily="34" charset="0"/>
            </a:endParaRPr>
          </a:p>
        </p:txBody>
      </p:sp>
      <p:sp>
        <p:nvSpPr>
          <p:cNvPr id="18" name="Rectangle à coins arrondis 17"/>
          <p:cNvSpPr/>
          <p:nvPr/>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latin typeface="Calibri" pitchFamily="34" charset="0"/>
                <a:sym typeface="Wingdings"/>
              </a:rPr>
              <a:t></a:t>
            </a:r>
            <a:endParaRPr lang="fr-FR" sz="3200" dirty="0">
              <a:effectLst>
                <a:outerShdw blurRad="38100" dist="38100" dir="2700000" algn="tl">
                  <a:srgbClr val="000000">
                    <a:alpha val="43137"/>
                  </a:srgbClr>
                </a:outerShdw>
              </a:effectLst>
              <a:latin typeface="Calibri" pitchFamily="34" charset="0"/>
            </a:endParaRPr>
          </a:p>
        </p:txBody>
      </p:sp>
      <p:sp>
        <p:nvSpPr>
          <p:cNvPr id="20" name="Rectangle à coins arrondis 19"/>
          <p:cNvSpPr/>
          <p:nvPr/>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21" name="Rectangle à coins arrondis 20"/>
          <p:cNvSpPr/>
          <p:nvPr/>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22" name="Rectangle à coins arrondis 21"/>
          <p:cNvSpPr/>
          <p:nvPr/>
        </p:nvSpPr>
        <p:spPr>
          <a:xfrm>
            <a:off x="2940424" y="5607423"/>
            <a:ext cx="434788" cy="425823"/>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latin typeface="Calibri" pitchFamily="34" charset="0"/>
                <a:sym typeface="Webdings"/>
              </a:rPr>
              <a:t></a:t>
            </a:r>
            <a:endParaRPr lang="fr-FR" sz="2400" dirty="0">
              <a:latin typeface="Calibri" pitchFamily="34" charset="0"/>
            </a:endParaRPr>
          </a:p>
        </p:txBody>
      </p:sp>
      <p:sp>
        <p:nvSpPr>
          <p:cNvPr id="23" name="Rectangle à coins arrondis 22"/>
          <p:cNvSpPr/>
          <p:nvPr/>
        </p:nvSpPr>
        <p:spPr>
          <a:xfrm>
            <a:off x="1945341" y="4804990"/>
            <a:ext cx="645459" cy="699247"/>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solidFill>
                  <a:schemeClr val="bg1"/>
                </a:solidFill>
                <a:latin typeface="Calibri" pitchFamily="34" charset="0"/>
                <a:sym typeface="Wingdings"/>
              </a:rPr>
              <a:t></a:t>
            </a:r>
            <a:endParaRPr lang="fr-FR" sz="3600" dirty="0">
              <a:latin typeface="Calibri" pitchFamily="34" charset="0"/>
            </a:endParaRPr>
          </a:p>
        </p:txBody>
      </p:sp>
      <p:sp>
        <p:nvSpPr>
          <p:cNvPr id="24" name="Rectangle à coins arrondis 23"/>
          <p:cNvSpPr/>
          <p:nvPr/>
        </p:nvSpPr>
        <p:spPr>
          <a:xfrm>
            <a:off x="4137211" y="5540188"/>
            <a:ext cx="596153" cy="587281"/>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25" name="Rectangle à coins arrondis 24"/>
          <p:cNvSpPr/>
          <p:nvPr/>
        </p:nvSpPr>
        <p:spPr>
          <a:xfrm>
            <a:off x="1660711" y="1358153"/>
            <a:ext cx="5822577" cy="2689412"/>
          </a:xfrm>
          <a:prstGeom prst="roundRect">
            <a:avLst/>
          </a:prstGeom>
          <a:solidFill>
            <a:srgbClr val="99CC00"/>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2" name="Titre 1"/>
          <p:cNvSpPr>
            <a:spLocks noGrp="1"/>
          </p:cNvSpPr>
          <p:nvPr>
            <p:ph type="ctrTitle"/>
          </p:nvPr>
        </p:nvSpPr>
        <p:spPr>
          <a:xfrm>
            <a:off x="1600200" y="1358900"/>
            <a:ext cx="5905500" cy="26289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4400">
                <a:latin typeface="Calibr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600" b="0" i="0" u="none" strike="noStrike" kern="1200" cap="none" spc="0" normalizeH="0" baseline="0" noProof="0" smtClean="0">
                <a:ln>
                  <a:noFill/>
                </a:ln>
                <a:solidFill>
                  <a:srgbClr val="660033"/>
                </a:solidFill>
                <a:effectLst/>
                <a:uLnTx/>
                <a:uFillTx/>
                <a:latin typeface="Miriam" pitchFamily="34" charset="-79"/>
                <a:ea typeface="+mn-ea"/>
                <a:cs typeface="Miriam" pitchFamily="34" charset="-79"/>
              </a:rPr>
              <a:t>Cliquez pour modifier le style du titre</a:t>
            </a:r>
            <a:endParaRPr kumimoji="0" lang="fr-FR" sz="6600" b="0" i="0" u="none" strike="noStrike" kern="1200" cap="none" spc="0" normalizeH="0" baseline="0" noProof="0" dirty="0">
              <a:ln>
                <a:noFill/>
              </a:ln>
              <a:solidFill>
                <a:srgbClr val="660033"/>
              </a:solidFill>
              <a:effectLst/>
              <a:uLnTx/>
              <a:uFillTx/>
              <a:latin typeface="Miriam" pitchFamily="34" charset="-79"/>
              <a:ea typeface="+mn-ea"/>
              <a:cs typeface="Miriam" pitchFamily="34"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22" presetClass="entr" presetSubtype="8"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2" cstate="print"/>
          <a:srcRect l="11147" b="19230"/>
          <a:stretch>
            <a:fillRect/>
          </a:stretch>
        </p:blipFill>
        <p:spPr bwMode="auto">
          <a:xfrm>
            <a:off x="0" y="4158921"/>
            <a:ext cx="9144000" cy="2699079"/>
          </a:xfrm>
          <a:prstGeom prst="rect">
            <a:avLst/>
          </a:prstGeom>
          <a:noFill/>
          <a:ln w="9525">
            <a:noFill/>
            <a:miter lim="800000"/>
            <a:headEnd/>
            <a:tailEnd/>
          </a:ln>
          <a:effectLst/>
        </p:spPr>
      </p:pic>
      <p:sp>
        <p:nvSpPr>
          <p:cNvPr id="12" name="Rectangle à coins arrondis 11"/>
          <p:cNvSpPr/>
          <p:nvPr/>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13" name="Rectangle à coins arrondis 12"/>
          <p:cNvSpPr/>
          <p:nvPr/>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17" name="Rectangle à coins arrondis 16"/>
          <p:cNvSpPr/>
          <p:nvPr/>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latin typeface="Calibri" pitchFamily="34" charset="0"/>
                <a:sym typeface="Webdings"/>
              </a:rPr>
              <a:t></a:t>
            </a:r>
            <a:endParaRPr lang="fr-FR" sz="4400" dirty="0">
              <a:latin typeface="Calibri" pitchFamily="34" charset="0"/>
            </a:endParaRPr>
          </a:p>
        </p:txBody>
      </p:sp>
      <p:sp>
        <p:nvSpPr>
          <p:cNvPr id="18" name="Rectangle à coins arrondis 17"/>
          <p:cNvSpPr/>
          <p:nvPr/>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latin typeface="Calibri" pitchFamily="34" charset="0"/>
                <a:sym typeface="Wingdings"/>
              </a:rPr>
              <a:t></a:t>
            </a:r>
            <a:endParaRPr lang="fr-FR" sz="3200" dirty="0">
              <a:effectLst>
                <a:outerShdw blurRad="38100" dist="38100" dir="2700000" algn="tl">
                  <a:srgbClr val="000000">
                    <a:alpha val="43137"/>
                  </a:srgbClr>
                </a:outerShdw>
              </a:effectLst>
              <a:latin typeface="Calibri" pitchFamily="34" charset="0"/>
            </a:endParaRPr>
          </a:p>
        </p:txBody>
      </p:sp>
      <p:sp>
        <p:nvSpPr>
          <p:cNvPr id="2" name="Titre 1"/>
          <p:cNvSpPr>
            <a:spLocks noGrp="1"/>
          </p:cNvSpPr>
          <p:nvPr>
            <p:ph type="title"/>
          </p:nvPr>
        </p:nvSpPr>
        <p:spPr>
          <a:xfrm>
            <a:off x="0" y="274638"/>
            <a:ext cx="3886200" cy="1143000"/>
          </a:xfrm>
        </p:spPr>
        <p:txBody>
          <a:bodyPr>
            <a:noAutofit/>
          </a:bodyPr>
          <a:lstStyle>
            <a:lvl1pPr>
              <a:defRPr sz="2800">
                <a:latin typeface="Calibri" pitchFamily="34" charset="0"/>
              </a:defRPr>
            </a:lvl1pPr>
          </a:lstStyle>
          <a:p>
            <a:r>
              <a:rPr lang="fr-FR" dirty="0" smtClean="0"/>
              <a:t>Cliquez pour modifier le style du titre</a:t>
            </a:r>
            <a:endParaRPr lang="fr-FR" dirty="0"/>
          </a:p>
        </p:txBody>
      </p:sp>
      <p:sp>
        <p:nvSpPr>
          <p:cNvPr id="3" name="Espace réservé du contenu 2"/>
          <p:cNvSpPr>
            <a:spLocks noGrp="1"/>
          </p:cNvSpPr>
          <p:nvPr>
            <p:ph idx="1"/>
          </p:nvPr>
        </p:nvSpPr>
        <p:spPr>
          <a:xfrm>
            <a:off x="1619794" y="2886891"/>
            <a:ext cx="7333706" cy="3458347"/>
          </a:xfrm>
        </p:spPr>
        <p:txBody>
          <a:bodyPr/>
          <a:lstStyle>
            <a:lvl1pPr>
              <a:buFontTx/>
              <a:buBlip>
                <a:blip r:embed="rId3"/>
              </a:buBlip>
              <a:defRPr sz="2800" b="1">
                <a:solidFill>
                  <a:schemeClr val="tx1"/>
                </a:solidFill>
                <a:latin typeface="Calibri" pitchFamily="34" charset="0"/>
              </a:defRPr>
            </a:lvl1pPr>
            <a:lvl2pPr>
              <a:buFontTx/>
              <a:buBlip>
                <a:blip r:embed="rId3"/>
              </a:buBlip>
              <a:defRPr sz="2400" b="1">
                <a:solidFill>
                  <a:schemeClr val="tx1"/>
                </a:solidFill>
                <a:latin typeface="Calibri" pitchFamily="34" charset="0"/>
              </a:defRPr>
            </a:lvl2pPr>
            <a:lvl3pPr>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diapo de contenu 1">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2" cstate="print"/>
          <a:srcRect l="11147" b="19230"/>
          <a:stretch>
            <a:fillRect/>
          </a:stretch>
        </p:blipFill>
        <p:spPr bwMode="auto">
          <a:xfrm>
            <a:off x="0" y="4158921"/>
            <a:ext cx="9144000" cy="2699079"/>
          </a:xfrm>
          <a:prstGeom prst="rect">
            <a:avLst/>
          </a:prstGeom>
          <a:noFill/>
          <a:ln w="9525">
            <a:noFill/>
            <a:miter lim="800000"/>
            <a:headEnd/>
            <a:tailEnd/>
          </a:ln>
          <a:effectLst/>
        </p:spPr>
      </p:pic>
      <p:sp>
        <p:nvSpPr>
          <p:cNvPr id="12" name="Rectangle à coins arrondis 11"/>
          <p:cNvSpPr/>
          <p:nvPr/>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13" name="Rectangle à coins arrondis 12"/>
          <p:cNvSpPr/>
          <p:nvPr/>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17" name="Rectangle à coins arrondis 16"/>
          <p:cNvSpPr/>
          <p:nvPr/>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latin typeface="Calibri" pitchFamily="34" charset="0"/>
                <a:sym typeface="Webdings"/>
              </a:rPr>
              <a:t></a:t>
            </a:r>
            <a:endParaRPr lang="fr-FR" sz="4400" dirty="0">
              <a:latin typeface="Calibri" pitchFamily="34" charset="0"/>
            </a:endParaRPr>
          </a:p>
        </p:txBody>
      </p:sp>
      <p:sp>
        <p:nvSpPr>
          <p:cNvPr id="18" name="Rectangle à coins arrondis 17"/>
          <p:cNvSpPr/>
          <p:nvPr/>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latin typeface="Calibri" pitchFamily="34" charset="0"/>
                <a:sym typeface="Wingdings"/>
              </a:rPr>
              <a:t></a:t>
            </a:r>
            <a:endParaRPr lang="fr-FR" sz="3200" dirty="0">
              <a:effectLst>
                <a:outerShdw blurRad="38100" dist="38100" dir="2700000" algn="tl">
                  <a:srgbClr val="000000">
                    <a:alpha val="43137"/>
                  </a:srgbClr>
                </a:outerShdw>
              </a:effectLst>
              <a:latin typeface="Calibri" pitchFamily="34" charset="0"/>
            </a:endParaRPr>
          </a:p>
        </p:txBody>
      </p:sp>
      <p:sp>
        <p:nvSpPr>
          <p:cNvPr id="2" name="Titre 1"/>
          <p:cNvSpPr>
            <a:spLocks noGrp="1"/>
          </p:cNvSpPr>
          <p:nvPr>
            <p:ph type="title"/>
          </p:nvPr>
        </p:nvSpPr>
        <p:spPr>
          <a:xfrm>
            <a:off x="0" y="274638"/>
            <a:ext cx="3873500" cy="1143000"/>
          </a:xfrm>
        </p:spPr>
        <p:txBody>
          <a:bodyPr>
            <a:noAutofit/>
          </a:bodyPr>
          <a:lstStyle>
            <a:lvl1pPr>
              <a:defRPr sz="2800">
                <a:latin typeface="Calibri" pitchFamily="34" charset="0"/>
              </a:defRPr>
            </a:lvl1pPr>
          </a:lstStyle>
          <a:p>
            <a:r>
              <a:rPr lang="fr-FR" dirty="0" smtClean="0"/>
              <a:t>Cliquez pour modifier le style du titre</a:t>
            </a:r>
            <a:endParaRPr lang="fr-FR" dirty="0"/>
          </a:p>
        </p:txBody>
      </p:sp>
      <p:sp>
        <p:nvSpPr>
          <p:cNvPr id="3" name="Espace réservé du contenu 2"/>
          <p:cNvSpPr>
            <a:spLocks noGrp="1"/>
          </p:cNvSpPr>
          <p:nvPr>
            <p:ph idx="1"/>
          </p:nvPr>
        </p:nvSpPr>
        <p:spPr>
          <a:xfrm>
            <a:off x="1619794" y="2886891"/>
            <a:ext cx="7333706" cy="3458347"/>
          </a:xfrm>
        </p:spPr>
        <p:txBody>
          <a:bodyPr/>
          <a:lstStyle>
            <a:lvl1pPr>
              <a:buFontTx/>
              <a:buBlip>
                <a:blip r:embed="rId3"/>
              </a:buBlip>
              <a:defRPr sz="2800" b="1">
                <a:solidFill>
                  <a:schemeClr val="tx1"/>
                </a:solidFill>
                <a:latin typeface="Calibri" pitchFamily="34" charset="0"/>
              </a:defRPr>
            </a:lvl1pPr>
            <a:lvl2pPr>
              <a:buFontTx/>
              <a:buBlip>
                <a:blip r:embed="rId3"/>
              </a:buBlip>
              <a:defRPr sz="2400" b="1">
                <a:solidFill>
                  <a:schemeClr val="tx1"/>
                </a:solidFill>
                <a:latin typeface="Calibri" pitchFamily="34" charset="0"/>
              </a:defRPr>
            </a:lvl2pPr>
            <a:lvl3pPr>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cstate="print"/>
          <a:srcRect l="11147" b="19230"/>
          <a:stretch>
            <a:fillRect/>
          </a:stretch>
        </p:blipFill>
        <p:spPr bwMode="auto">
          <a:xfrm>
            <a:off x="1588" y="4158921"/>
            <a:ext cx="9144000" cy="2699079"/>
          </a:xfrm>
          <a:prstGeom prst="rect">
            <a:avLst/>
          </a:prstGeom>
          <a:noFill/>
          <a:ln w="9525">
            <a:noFill/>
            <a:miter lim="800000"/>
            <a:headEnd/>
            <a:tailEnd/>
          </a:ln>
          <a:effectLst/>
        </p:spPr>
      </p:pic>
      <p:sp>
        <p:nvSpPr>
          <p:cNvPr id="2" name="Titre 1"/>
          <p:cNvSpPr>
            <a:spLocks noGrp="1"/>
          </p:cNvSpPr>
          <p:nvPr>
            <p:ph type="title"/>
          </p:nvPr>
        </p:nvSpPr>
        <p:spPr>
          <a:xfrm>
            <a:off x="1954213" y="2651125"/>
            <a:ext cx="5907087" cy="1143000"/>
          </a:xfrm>
        </p:spPr>
        <p:txBody>
          <a:bodyPr/>
          <a:lstStyle>
            <a:lvl1pPr>
              <a:defRPr sz="4000">
                <a:solidFill>
                  <a:srgbClr val="660033"/>
                </a:solidFill>
                <a:latin typeface="Calibri" pitchFamily="34" charset="0"/>
              </a:defRPr>
            </a:lvl1pPr>
          </a:lstStyle>
          <a:p>
            <a:r>
              <a:rPr lang="fr-FR" dirty="0" smtClean="0"/>
              <a:t>Cliquez pour modifier le style du titre</a:t>
            </a:r>
            <a:endParaRPr lang="fr-FR" dirty="0"/>
          </a:p>
        </p:txBody>
      </p:sp>
      <p:sp>
        <p:nvSpPr>
          <p:cNvPr id="7" name="Rectangle à coins arrondis 6"/>
          <p:cNvSpPr/>
          <p:nvPr/>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latin typeface="Calibri" pitchFamily="34" charset="0"/>
                <a:sym typeface="Webdings"/>
              </a:rPr>
              <a:t></a:t>
            </a:r>
            <a:endParaRPr lang="fr-FR" sz="4400" dirty="0">
              <a:latin typeface="Calibri" pitchFamily="34" charset="0"/>
            </a:endParaRPr>
          </a:p>
        </p:txBody>
      </p:sp>
      <p:sp>
        <p:nvSpPr>
          <p:cNvPr id="8" name="Rectangle à coins arrondis 7"/>
          <p:cNvSpPr/>
          <p:nvPr/>
        </p:nvSpPr>
        <p:spPr>
          <a:xfrm>
            <a:off x="461682" y="591578"/>
            <a:ext cx="645459" cy="699247"/>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latin typeface="Calibri" pitchFamily="34" charset="0"/>
              </a:rPr>
              <a:t>€</a:t>
            </a:r>
            <a:endParaRPr lang="fr-FR" sz="4000" b="1" dirty="0">
              <a:latin typeface="Calibri" pitchFamily="34" charset="0"/>
            </a:endParaRPr>
          </a:p>
        </p:txBody>
      </p:sp>
      <p:sp>
        <p:nvSpPr>
          <p:cNvPr id="9" name="Rectangle à coins arrondis 8"/>
          <p:cNvSpPr/>
          <p:nvPr/>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latin typeface="Calibri" pitchFamily="34" charset="0"/>
                <a:sym typeface="Wingdings"/>
              </a:rPr>
              <a:t></a:t>
            </a:r>
            <a:endParaRPr lang="fr-FR" sz="3200" dirty="0">
              <a:effectLst>
                <a:outerShdw blurRad="38100" dist="38100" dir="2700000" algn="tl">
                  <a:srgbClr val="000000">
                    <a:alpha val="43137"/>
                  </a:srgbClr>
                </a:outerShdw>
              </a:effectLst>
              <a:latin typeface="Calibri" pitchFamily="34" charset="0"/>
            </a:endParaRPr>
          </a:p>
        </p:txBody>
      </p:sp>
      <p:sp>
        <p:nvSpPr>
          <p:cNvPr id="10" name="Rectangle à coins arrondis 9"/>
          <p:cNvSpPr/>
          <p:nvPr/>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11" name="Rectangle à coins arrondis 10"/>
          <p:cNvSpPr/>
          <p:nvPr/>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Rectangle à coins arrondis 5"/>
          <p:cNvSpPr/>
          <p:nvPr/>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7" name="Rectangle à coins arrondis 6"/>
          <p:cNvSpPr/>
          <p:nvPr/>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itchFamily="34" charset="0"/>
            </a:endParaRPr>
          </a:p>
        </p:txBody>
      </p:sp>
      <p:sp>
        <p:nvSpPr>
          <p:cNvPr id="8" name="Rectangle à coins arrondis 7"/>
          <p:cNvSpPr/>
          <p:nvPr/>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latin typeface="Calibri" pitchFamily="34" charset="0"/>
                <a:sym typeface="Webdings"/>
              </a:rPr>
              <a:t></a:t>
            </a:r>
            <a:endParaRPr lang="fr-FR" sz="4400" dirty="0">
              <a:latin typeface="Calibri" pitchFamily="34" charset="0"/>
            </a:endParaRPr>
          </a:p>
        </p:txBody>
      </p:sp>
      <p:sp>
        <p:nvSpPr>
          <p:cNvPr id="9" name="Rectangle à coins arrondis 8"/>
          <p:cNvSpPr/>
          <p:nvPr/>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latin typeface="Calibri" pitchFamily="34" charset="0"/>
                <a:sym typeface="Wingdings"/>
              </a:rPr>
              <a:t></a:t>
            </a:r>
            <a:endParaRPr lang="fr-FR" sz="3200" dirty="0">
              <a:effectLst>
                <a:outerShdw blurRad="38100" dist="38100" dir="2700000" algn="tl">
                  <a:srgbClr val="000000">
                    <a:alpha val="43137"/>
                  </a:srgbClr>
                </a:outerShdw>
              </a:effectLst>
              <a:latin typeface="Calibri"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6858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495779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308100" y="2130425"/>
            <a:ext cx="7615238"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755173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fld id="{A3A3EE98-9CB0-4A21-B7A8-28E5FED22D23}"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p>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fld id="{A3A3EE98-9CB0-4A21-B7A8-28E5FED22D23}"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651000" y="2130425"/>
            <a:ext cx="68072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908175" y="3735387"/>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1231900" y="1892300"/>
            <a:ext cx="36957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5227638" y="1907381"/>
            <a:ext cx="36957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cstate="print"/>
          <a:srcRect l="554" t="1038" r="2835" b="-53"/>
          <a:stretch>
            <a:fillRect/>
          </a:stretch>
        </p:blipFill>
        <p:spPr bwMode="auto">
          <a:xfrm>
            <a:off x="0" y="0"/>
            <a:ext cx="9134475" cy="6875463"/>
          </a:xfrm>
          <a:prstGeom prst="rect">
            <a:avLst/>
          </a:prstGeom>
          <a:noFill/>
          <a:ln w="9525">
            <a:noFill/>
            <a:miter lim="800000"/>
            <a:headEnd/>
            <a:tailEnd/>
          </a:ln>
        </p:spPr>
      </p:pic>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lgn="l">
              <a:defRPr sz="3600">
                <a:solidFill>
                  <a:schemeClr val="tx1"/>
                </a:solidFill>
              </a:defRPr>
            </a:lvl1pPr>
          </a:lstStyle>
          <a:p>
            <a:r>
              <a:rPr lang="fr-FR" dirty="0" smtClean="0"/>
              <a:t>Cliquez pour modifier le style du titre</a:t>
            </a:r>
            <a:endParaRPr lang="fr-FR"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sz="3600"/>
            </a:lvl1pPr>
          </a:lstStyle>
          <a:p>
            <a:r>
              <a:rPr lang="fr-FR" dirty="0" smtClean="0"/>
              <a:t>Cliquez pour modifier le style du titre</a:t>
            </a:r>
            <a:endParaRPr lang="fr-FR" dirty="0"/>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8.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50000">
              <a:schemeClr val="bg1"/>
            </a:gs>
            <a:gs pos="100000">
              <a:schemeClr val="bg1">
                <a:lumMod val="85000"/>
              </a:schemeClr>
            </a:gs>
          </a:gsLst>
          <a:lin ang="2700000" scaled="1"/>
          <a:tileRect/>
        </a:gradFill>
        <a:effectLst/>
      </p:bgPr>
    </p:bg>
    <p:spTree>
      <p:nvGrpSpPr>
        <p:cNvPr id="1" name=""/>
        <p:cNvGrpSpPr/>
        <p:nvPr/>
      </p:nvGrpSpPr>
      <p:grpSpPr>
        <a:xfrm>
          <a:off x="0" y="0"/>
          <a:ext cx="0" cy="0"/>
          <a:chOff x="0" y="0"/>
          <a:chExt cx="0" cy="0"/>
        </a:xfrm>
      </p:grpSpPr>
      <p:pic>
        <p:nvPicPr>
          <p:cNvPr id="33" name="Picture 5"/>
          <p:cNvPicPr>
            <a:picLocks noChangeAspect="1" noChangeArrowheads="1"/>
          </p:cNvPicPr>
          <p:nvPr/>
        </p:nvPicPr>
        <p:blipFill>
          <a:blip r:embed="rId8" cstate="print"/>
          <a:srcRect l="11147" b="19230"/>
          <a:stretch>
            <a:fillRect/>
          </a:stretch>
        </p:blipFill>
        <p:spPr bwMode="auto">
          <a:xfrm>
            <a:off x="0" y="4158921"/>
            <a:ext cx="9144000" cy="2699079"/>
          </a:xfrm>
          <a:prstGeom prst="rect">
            <a:avLst/>
          </a:prstGeom>
          <a:noFill/>
          <a:ln w="9525">
            <a:noFill/>
            <a:miter lim="800000"/>
            <a:headEnd/>
            <a:tailEnd/>
          </a:ln>
          <a:effectLst/>
        </p:spPr>
      </p:pic>
      <p:pic>
        <p:nvPicPr>
          <p:cNvPr id="35" name="Picture 2"/>
          <p:cNvPicPr>
            <a:picLocks noChangeAspect="1" noChangeArrowheads="1"/>
          </p:cNvPicPr>
          <p:nvPr/>
        </p:nvPicPr>
        <p:blipFill>
          <a:blip r:embed="rId9" cstate="print"/>
          <a:srcRect l="1121" t="618" r="1155" b="43073"/>
          <a:stretch>
            <a:fillRect/>
          </a:stretch>
        </p:blipFill>
        <p:spPr bwMode="auto">
          <a:xfrm>
            <a:off x="1588" y="0"/>
            <a:ext cx="9144000" cy="1976718"/>
          </a:xfrm>
          <a:prstGeom prst="rect">
            <a:avLst/>
          </a:prstGeom>
          <a:noFill/>
          <a:ln w="9525">
            <a:noFill/>
            <a:miter lim="800000"/>
            <a:headEnd/>
            <a:tailEnd/>
          </a:ln>
          <a:effectLst/>
        </p:spPr>
      </p:pic>
      <p:sp>
        <p:nvSpPr>
          <p:cNvPr id="2" name="Espace réservé du titre 1"/>
          <p:cNvSpPr>
            <a:spLocks noGrp="1"/>
          </p:cNvSpPr>
          <p:nvPr>
            <p:ph type="title"/>
          </p:nvPr>
        </p:nvSpPr>
        <p:spPr>
          <a:xfrm>
            <a:off x="0" y="274638"/>
            <a:ext cx="3987800" cy="1143000"/>
          </a:xfrm>
          <a:prstGeom prst="rect">
            <a:avLst/>
          </a:prstGeom>
        </p:spPr>
        <p:txBody>
          <a:bodyPr vert="horz" lIns="91440" tIns="45720" rIns="91440" bIns="45720" rtlCol="0" anchor="ctr">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838200" y="1989138"/>
            <a:ext cx="7848600" cy="4137025"/>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4395" r:id="rId1"/>
    <p:sldLayoutId id="2147484396" r:id="rId2"/>
    <p:sldLayoutId id="2147484397" r:id="rId3"/>
    <p:sldLayoutId id="2147484400" r:id="rId4"/>
    <p:sldLayoutId id="2147484401" r:id="rId5"/>
    <p:sldLayoutId id="2147484426" r:id="rId6"/>
  </p:sldLayoutIdLst>
  <p:timing>
    <p:tnLst>
      <p:par>
        <p:cTn id="1" dur="indefinite" restart="never" nodeType="tmRoot"/>
      </p:par>
    </p:tnLst>
  </p:timing>
  <p:hf hdr="0"/>
  <p:txStyles>
    <p:titleStyle>
      <a:lvl1pPr algn="ctr" defTabSz="914400" rtl="0" eaLnBrk="1" latinLnBrk="0" hangingPunct="1">
        <a:spcBef>
          <a:spcPct val="0"/>
        </a:spcBef>
        <a:buNone/>
        <a:defRPr sz="3600" kern="1200">
          <a:solidFill>
            <a:schemeClr val="tx1"/>
          </a:solidFill>
          <a:latin typeface="Calibri"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6" cstate="print"/>
          <a:srcRect l="1144" t="412" b="42627"/>
          <a:stretch>
            <a:fillRect/>
          </a:stretch>
        </p:blipFill>
        <p:spPr bwMode="auto">
          <a:xfrm>
            <a:off x="1588" y="0"/>
            <a:ext cx="9144000" cy="1976718"/>
          </a:xfrm>
          <a:prstGeom prst="rect">
            <a:avLst/>
          </a:prstGeom>
          <a:noFill/>
          <a:ln w="9525">
            <a:noFill/>
            <a:miter lim="800000"/>
            <a:headEnd/>
            <a:tailEnd/>
          </a:ln>
          <a:effectLst/>
        </p:spPr>
      </p:pic>
      <p:pic>
        <p:nvPicPr>
          <p:cNvPr id="11" name="Picture 5"/>
          <p:cNvPicPr>
            <a:picLocks noChangeAspect="1" noChangeArrowheads="1"/>
          </p:cNvPicPr>
          <p:nvPr userDrawn="1"/>
        </p:nvPicPr>
        <p:blipFill>
          <a:blip r:embed="rId7" cstate="print"/>
          <a:srcRect l="11147" b="19230"/>
          <a:stretch>
            <a:fillRect/>
          </a:stretch>
        </p:blipFill>
        <p:spPr bwMode="auto">
          <a:xfrm>
            <a:off x="0" y="4158921"/>
            <a:ext cx="9144000" cy="2699079"/>
          </a:xfrm>
          <a:prstGeom prst="rect">
            <a:avLst/>
          </a:prstGeom>
          <a:noFill/>
          <a:ln w="9525">
            <a:noFill/>
            <a:miter lim="800000"/>
            <a:headEnd/>
            <a:tailEnd/>
          </a:ln>
          <a:effectLst/>
        </p:spPr>
      </p:pic>
      <p:sp>
        <p:nvSpPr>
          <p:cNvPr id="12" name="Rectangle à coins arrondis 11"/>
          <p:cNvSpPr/>
          <p:nvPr userDrawn="1"/>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userDrawn="1"/>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à coins arrondis 13"/>
          <p:cNvSpPr/>
          <p:nvPr userDrawn="1"/>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sym typeface="Webdings"/>
              </a:rPr>
              <a:t></a:t>
            </a:r>
            <a:endParaRPr lang="fr-FR" sz="4400" dirty="0"/>
          </a:p>
        </p:txBody>
      </p:sp>
      <p:sp>
        <p:nvSpPr>
          <p:cNvPr id="15" name="Rectangle à coins arrondis 14"/>
          <p:cNvSpPr/>
          <p:nvPr userDrawn="1"/>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sym typeface="Wingdings"/>
              </a:rPr>
              <a:t></a:t>
            </a:r>
            <a:endParaRPr lang="fr-FR" sz="3200" dirty="0">
              <a:effectLst>
                <a:outerShdw blurRad="38100" dist="38100" dir="2700000" algn="tl">
                  <a:srgbClr val="000000">
                    <a:alpha val="43137"/>
                  </a:srgbClr>
                </a:outerShdw>
              </a:effectLst>
            </a:endParaRPr>
          </a:p>
        </p:txBody>
      </p:sp>
      <p:sp>
        <p:nvSpPr>
          <p:cNvPr id="2" name="Espace réservé du titre 1"/>
          <p:cNvSpPr>
            <a:spLocks noGrp="1"/>
          </p:cNvSpPr>
          <p:nvPr>
            <p:ph type="title"/>
          </p:nvPr>
        </p:nvSpPr>
        <p:spPr>
          <a:xfrm>
            <a:off x="0" y="274638"/>
            <a:ext cx="3892731" cy="1143000"/>
          </a:xfrm>
          <a:prstGeom prst="rect">
            <a:avLst/>
          </a:prstGeom>
        </p:spPr>
        <p:txBody>
          <a:bodyPr vert="horz" lIns="91440" tIns="45720" rIns="91440" bIns="45720" rtlCol="0" anchor="ctr">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1423850" y="2037806"/>
            <a:ext cx="7262949" cy="408835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846930886"/>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8" r:id="rId3"/>
    <p:sldLayoutId id="2147484409" r:id="rId4"/>
  </p:sldLayoutIdLst>
  <p:timing>
    <p:tnLst>
      <p:par>
        <p:cTn id="1" dur="indefinite" restart="never" nodeType="tmRoot"/>
      </p:par>
    </p:tnLst>
  </p:timing>
  <p:hf hdr="0"/>
  <p:txStyles>
    <p:titleStyle>
      <a:lvl1pPr algn="ctr" defTabSz="914400" rtl="0" eaLnBrk="1" latinLnBrk="0" hangingPunct="1">
        <a:spcBef>
          <a:spcPct val="0"/>
        </a:spcBef>
        <a:buNone/>
        <a:defRPr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7" cstate="print"/>
          <a:srcRect l="732" t="412" b="40302"/>
          <a:stretch>
            <a:fillRect/>
          </a:stretch>
        </p:blipFill>
        <p:spPr bwMode="auto">
          <a:xfrm>
            <a:off x="0" y="0"/>
            <a:ext cx="9182100" cy="2057400"/>
          </a:xfrm>
          <a:prstGeom prst="rect">
            <a:avLst/>
          </a:prstGeom>
          <a:noFill/>
          <a:ln w="9525">
            <a:noFill/>
            <a:miter lim="800000"/>
            <a:headEnd/>
            <a:tailEnd/>
          </a:ln>
          <a:effectLst/>
        </p:spPr>
      </p:pic>
      <p:pic>
        <p:nvPicPr>
          <p:cNvPr id="8" name="Picture 5"/>
          <p:cNvPicPr>
            <a:picLocks noChangeAspect="1" noChangeArrowheads="1"/>
          </p:cNvPicPr>
          <p:nvPr userDrawn="1"/>
        </p:nvPicPr>
        <p:blipFill>
          <a:blip r:embed="rId8" cstate="print"/>
          <a:srcRect l="11147" b="19230"/>
          <a:stretch>
            <a:fillRect/>
          </a:stretch>
        </p:blipFill>
        <p:spPr bwMode="auto">
          <a:xfrm>
            <a:off x="0" y="4158921"/>
            <a:ext cx="9144000" cy="2699079"/>
          </a:xfrm>
          <a:prstGeom prst="rect">
            <a:avLst/>
          </a:prstGeom>
          <a:noFill/>
          <a:ln w="9525">
            <a:noFill/>
            <a:miter lim="800000"/>
            <a:headEnd/>
            <a:tailEnd/>
          </a:ln>
          <a:effectLst/>
        </p:spPr>
      </p:pic>
      <p:sp>
        <p:nvSpPr>
          <p:cNvPr id="9" name="Rectangle à coins arrondis 8"/>
          <p:cNvSpPr/>
          <p:nvPr userDrawn="1"/>
        </p:nvSpPr>
        <p:spPr>
          <a:xfrm>
            <a:off x="945777" y="5239963"/>
            <a:ext cx="434788" cy="425823"/>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userDrawn="1"/>
        </p:nvSpPr>
        <p:spPr>
          <a:xfrm>
            <a:off x="224119" y="3173413"/>
            <a:ext cx="434788" cy="425823"/>
          </a:xfrm>
          <a:prstGeom prst="roundRect">
            <a:avLst/>
          </a:prstGeom>
          <a:solidFill>
            <a:srgbClr val="C00000"/>
          </a:solidFill>
          <a:ln>
            <a:solidFill>
              <a:schemeClr val="bg1"/>
            </a:solidFill>
          </a:ln>
          <a:effectLst>
            <a:outerShdw blurRad="152400" dist="127000" dir="5400000" sx="90000" sy="-19000" rotWithShape="0">
              <a:prstClr val="black">
                <a:alpha val="15000"/>
              </a:prstClr>
            </a:outerShdw>
          </a:effectLst>
          <a:scene3d>
            <a:camera prst="perspectiveContrastingRigh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userDrawn="1"/>
        </p:nvSpPr>
        <p:spPr>
          <a:xfrm>
            <a:off x="618564" y="2097740"/>
            <a:ext cx="645459" cy="699247"/>
          </a:xfrm>
          <a:prstGeom prst="roundRect">
            <a:avLst/>
          </a:prstGeom>
          <a:solidFill>
            <a:srgbClr val="99CC00"/>
          </a:solidFill>
          <a:ln>
            <a:solidFill>
              <a:schemeClr val="bg1"/>
            </a:solidFill>
          </a:ln>
          <a:effectLst>
            <a:outerShdw blurRad="152400" dist="127000" dir="5400000" sx="90000" sy="-19000" rotWithShape="0">
              <a:prstClr val="black">
                <a:alpha val="15000"/>
              </a:prstClr>
            </a:outerShdw>
          </a:effectLst>
          <a:scene3d>
            <a:camera prst="isometricRightUp"/>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sym typeface="Webdings"/>
              </a:rPr>
              <a:t></a:t>
            </a:r>
            <a:endParaRPr lang="fr-FR" sz="4400" dirty="0"/>
          </a:p>
        </p:txBody>
      </p:sp>
      <p:sp>
        <p:nvSpPr>
          <p:cNvPr id="12" name="Rectangle à coins arrondis 11"/>
          <p:cNvSpPr/>
          <p:nvPr userDrawn="1"/>
        </p:nvSpPr>
        <p:spPr>
          <a:xfrm>
            <a:off x="354105" y="3756212"/>
            <a:ext cx="645459" cy="699247"/>
          </a:xfrm>
          <a:prstGeom prst="roundRect">
            <a:avLst/>
          </a:prstGeom>
          <a:solidFill>
            <a:srgbClr val="660033"/>
          </a:solidFill>
          <a:ln>
            <a:solidFill>
              <a:schemeClr val="bg1"/>
            </a:solidFill>
          </a:ln>
          <a:effectLst>
            <a:outerShdw blurRad="152400" dist="127000" dir="5400000" sx="90000" sy="-19000" rotWithShape="0">
              <a:prstClr val="black">
                <a:alpha val="15000"/>
              </a:prstClr>
            </a:outerShdw>
          </a:effectLst>
          <a:scene3d>
            <a:camera prst="perspectiveHeroicExtremeLeftFacing"/>
            <a:lightRig rig="threePt" dir="t"/>
          </a:scene3d>
          <a:sp3d extrusionH="38100">
            <a:bevelT/>
            <a:bevelB w="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bg1"/>
                </a:solidFill>
                <a:effectLst>
                  <a:outerShdw blurRad="38100" dist="38100" dir="2700000" algn="tl">
                    <a:srgbClr val="000000">
                      <a:alpha val="43137"/>
                    </a:srgbClr>
                  </a:outerShdw>
                </a:effectLst>
                <a:sym typeface="Wingdings"/>
              </a:rPr>
              <a:t></a:t>
            </a:r>
            <a:endParaRPr lang="fr-FR" sz="3200" dirty="0">
              <a:effectLst>
                <a:outerShdw blurRad="38100" dist="38100" dir="2700000" algn="tl">
                  <a:srgbClr val="000000">
                    <a:alpha val="43137"/>
                  </a:srgbClr>
                </a:outerShdw>
              </a:effectLst>
            </a:endParaRPr>
          </a:p>
        </p:txBody>
      </p:sp>
      <p:sp>
        <p:nvSpPr>
          <p:cNvPr id="2" name="Espace réservé du titre 1"/>
          <p:cNvSpPr>
            <a:spLocks noGrp="1"/>
          </p:cNvSpPr>
          <p:nvPr>
            <p:ph type="title"/>
          </p:nvPr>
        </p:nvSpPr>
        <p:spPr>
          <a:xfrm>
            <a:off x="152400" y="274638"/>
            <a:ext cx="3670300" cy="1143000"/>
          </a:xfrm>
          <a:prstGeom prst="rect">
            <a:avLst/>
          </a:prstGeom>
        </p:spPr>
        <p:txBody>
          <a:bodyPr vert="horz" lIns="91440" tIns="45720" rIns="91440" bIns="45720" rtlCol="0" anchor="ctr">
            <a:no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1676400" y="2133600"/>
            <a:ext cx="7010400" cy="39925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81692777"/>
      </p:ext>
    </p:extLst>
  </p:cSld>
  <p:clrMap bg1="lt1" tx1="dk1" bg2="lt2" tx2="dk2" accent1="accent1" accent2="accent2" accent3="accent3" accent4="accent4" accent5="accent5" accent6="accent6" hlink="hlink" folHlink="folHlink"/>
  <p:sldLayoutIdLst>
    <p:sldLayoutId id="2147484411" r:id="rId1"/>
    <p:sldLayoutId id="2147484412" r:id="rId2"/>
    <p:sldLayoutId id="2147484414" r:id="rId3"/>
    <p:sldLayoutId id="2147484416" r:id="rId4"/>
    <p:sldLayoutId id="2147484417" r:id="rId5"/>
  </p:sldLayoutIdLst>
  <p:hf hdr="0"/>
  <p:txStyles>
    <p:titleStyle>
      <a:lvl1pPr algn="ctr" defTabSz="914400" rtl="0" eaLnBrk="1" latinLnBrk="0" hangingPunct="1">
        <a:spcBef>
          <a:spcPct val="0"/>
        </a:spcBef>
        <a:buNone/>
        <a:defRPr sz="28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8"/>
          <p:cNvPicPr>
            <a:picLocks noChangeAspect="1" noChangeArrowheads="1"/>
          </p:cNvPicPr>
          <p:nvPr userDrawn="1"/>
        </p:nvPicPr>
        <p:blipFill>
          <a:blip r:embed="rId7" cstate="print"/>
          <a:srcRect l="1582" t="1010" r="2855" b="4794"/>
          <a:stretch>
            <a:fillRect/>
          </a:stretch>
        </p:blipFill>
        <p:spPr bwMode="auto">
          <a:xfrm>
            <a:off x="0" y="0"/>
            <a:ext cx="9144000" cy="6873875"/>
          </a:xfrm>
          <a:prstGeom prst="rect">
            <a:avLst/>
          </a:prstGeom>
          <a:noFill/>
          <a:ln w="9525">
            <a:noFill/>
            <a:miter lim="800000"/>
            <a:headEnd/>
            <a:tailEnd/>
          </a:ln>
        </p:spPr>
      </p:pic>
    </p:spTree>
    <p:extLst>
      <p:ext uri="{BB962C8B-B14F-4D97-AF65-F5344CB8AC3E}">
        <p14:creationId xmlns:p14="http://schemas.microsoft.com/office/powerpoint/2010/main" val="1714636915"/>
      </p:ext>
    </p:extLst>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Lst>
  <p:transition>
    <p:fade/>
  </p:transition>
  <p:timing>
    <p:tnLst>
      <p:par>
        <p:cTn id="1" dur="indefinite" restart="never" nodeType="tmRoot"/>
      </p:par>
    </p:tnLst>
  </p:timing>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5.xml"/><Relationship Id="rId4" Type="http://schemas.openxmlformats.org/officeDocument/2006/relationships/image" Target="../media/image13.wmf"/></Relationships>
</file>

<file path=ppt/slides/_rels/slide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5.xml"/><Relationship Id="rId4" Type="http://schemas.openxmlformats.org/officeDocument/2006/relationships/image" Target="../media/image13.wmf"/></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8.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mailto:bct@agira.asso.fr"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u="sng" dirty="0" smtClean="0">
                <a:effectLst>
                  <a:outerShdw blurRad="38100" dist="38100" dir="2700000" algn="tl">
                    <a:srgbClr val="000000">
                      <a:alpha val="43137"/>
                    </a:srgbClr>
                  </a:outerShdw>
                </a:effectLst>
              </a:rPr>
              <a:t>L’assurance auto</a:t>
            </a:r>
            <a:endParaRPr lang="fr-FR"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4544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898" name="Text Box 2"/>
          <p:cNvSpPr txBox="1">
            <a:spLocks noChangeArrowheads="1"/>
          </p:cNvSpPr>
          <p:nvPr/>
        </p:nvSpPr>
        <p:spPr bwMode="auto">
          <a:xfrm>
            <a:off x="2156603" y="1984075"/>
            <a:ext cx="6090250" cy="1323439"/>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fr-FR" altLang="fr-FR" sz="4000" dirty="0">
                <a:solidFill>
                  <a:schemeClr val="hlink"/>
                </a:solidFill>
                <a:effectLst>
                  <a:outerShdw blurRad="38100" dist="38100" dir="2700000" algn="tl">
                    <a:srgbClr val="000000"/>
                  </a:outerShdw>
                </a:effectLst>
                <a:latin typeface="Arial" charset="0"/>
                <a:cs typeface="Arial" charset="0"/>
              </a:rPr>
              <a:t>L’assurance, c’est être mieux protégé </a:t>
            </a:r>
            <a:endParaRPr lang="en-US" altLang="fr-FR" sz="4000" dirty="0">
              <a:solidFill>
                <a:schemeClr val="hlink"/>
              </a:solidFill>
              <a:effectLst>
                <a:outerShdw blurRad="38100" dist="38100" dir="2700000" algn="tl">
                  <a:srgbClr val="000000"/>
                </a:outerShdw>
              </a:effectLst>
              <a:latin typeface="Arial" charset="0"/>
              <a:cs typeface="Arial" charset="0"/>
            </a:endParaRPr>
          </a:p>
        </p:txBody>
      </p:sp>
      <p:sp>
        <p:nvSpPr>
          <p:cNvPr id="1104899" name="Text Box 3"/>
          <p:cNvSpPr txBox="1">
            <a:spLocks noChangeArrowheads="1"/>
          </p:cNvSpPr>
          <p:nvPr/>
        </p:nvSpPr>
        <p:spPr bwMode="auto">
          <a:xfrm>
            <a:off x="1794294" y="4399472"/>
            <a:ext cx="4793831" cy="144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lgn="r" eaLnBrk="1" hangingPunct="1">
              <a:spcBef>
                <a:spcPct val="50000"/>
              </a:spcBef>
            </a:pPr>
            <a:r>
              <a:rPr lang="fr-FR" altLang="fr-FR" sz="2400" i="0" dirty="0">
                <a:solidFill>
                  <a:srgbClr val="FF0000"/>
                </a:solidFill>
                <a:latin typeface="Arial" charset="0"/>
                <a:cs typeface="Arial" charset="0"/>
              </a:rPr>
              <a:t>Et....</a:t>
            </a:r>
            <a:r>
              <a:rPr lang="fr-FR" altLang="fr-FR" sz="4000" i="0" dirty="0">
                <a:solidFill>
                  <a:srgbClr val="FF0000"/>
                </a:solidFill>
                <a:latin typeface="Arial" charset="0"/>
                <a:cs typeface="Arial" charset="0"/>
              </a:rPr>
              <a:t>  </a:t>
            </a:r>
            <a:r>
              <a:rPr lang="fr-FR" altLang="fr-FR" sz="4800" i="0" u="sng" dirty="0">
                <a:solidFill>
                  <a:srgbClr val="FF0000"/>
                </a:solidFill>
                <a:latin typeface="Arial" charset="0"/>
                <a:cs typeface="Arial" charset="0"/>
              </a:rPr>
              <a:t>OBLIGATOIRE !</a:t>
            </a:r>
          </a:p>
        </p:txBody>
      </p:sp>
      <p:pic>
        <p:nvPicPr>
          <p:cNvPr id="1638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73900" y="4800600"/>
            <a:ext cx="1463675" cy="160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9" name="Text Box 5"/>
          <p:cNvSpPr txBox="1">
            <a:spLocks noChangeArrowheads="1"/>
          </p:cNvSpPr>
          <p:nvPr/>
        </p:nvSpPr>
        <p:spPr bwMode="auto">
          <a:xfrm>
            <a:off x="1" y="164592"/>
            <a:ext cx="384048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400" dirty="0" smtClean="0"/>
              <a:t>2 points </a:t>
            </a:r>
            <a:r>
              <a:rPr lang="fr-FR" altLang="fr-FR" sz="2400" dirty="0"/>
              <a:t>de réflexion :</a:t>
            </a:r>
          </a:p>
          <a:p>
            <a:pPr>
              <a:spcBef>
                <a:spcPct val="0"/>
              </a:spcBef>
            </a:pPr>
            <a:r>
              <a:rPr lang="fr-FR" altLang="fr-FR" sz="2400" dirty="0"/>
              <a:t> voiture = </a:t>
            </a:r>
            <a:r>
              <a:rPr lang="fr-FR" altLang="fr-FR" sz="2400" dirty="0" smtClean="0"/>
              <a:t>assurance</a:t>
            </a:r>
          </a:p>
          <a:p>
            <a:pPr>
              <a:spcBef>
                <a:spcPct val="0"/>
              </a:spcBef>
            </a:pPr>
            <a:r>
              <a:rPr lang="fr-FR" altLang="fr-FR" sz="2400" dirty="0" smtClean="0"/>
              <a:t> voiture = budget</a:t>
            </a:r>
            <a:endParaRPr lang="fr-FR" altLang="fr-FR" sz="2400" dirty="0"/>
          </a:p>
        </p:txBody>
      </p:sp>
    </p:spTree>
    <p:extLst>
      <p:ext uri="{BB962C8B-B14F-4D97-AF65-F5344CB8AC3E}">
        <p14:creationId xmlns:p14="http://schemas.microsoft.com/office/powerpoint/2010/main" val="4186150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04898"/>
                                        </p:tgtEl>
                                        <p:attrNameLst>
                                          <p:attrName>style.visibility</p:attrName>
                                        </p:attrNameLst>
                                      </p:cBhvr>
                                      <p:to>
                                        <p:strVal val="visible"/>
                                      </p:to>
                                    </p:set>
                                    <p:animEffect transition="in" filter="wipe(left)">
                                      <p:cBhvr>
                                        <p:cTn id="7" dur="500"/>
                                        <p:tgtEl>
                                          <p:spTgt spid="11048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iterate type="lt">
                                    <p:tmAbs val="500"/>
                                  </p:iterate>
                                  <p:childTnLst>
                                    <p:set>
                                      <p:cBhvr>
                                        <p:cTn id="11" dur="1" fill="hold">
                                          <p:stCondLst>
                                            <p:cond delay="0"/>
                                          </p:stCondLst>
                                        </p:cTn>
                                        <p:tgtEl>
                                          <p:spTgt spid="1104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4898" grpId="0" autoUpdateAnimBg="0"/>
      <p:bldP spid="110489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1752600" y="1219200"/>
            <a:ext cx="3962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50000"/>
              </a:spcBef>
            </a:pPr>
            <a:endParaRPr lang="fr-FR" altLang="fr-FR" sz="2400" b="0" i="0">
              <a:latin typeface="Arial" charset="0"/>
              <a:cs typeface="Arial" charset="0"/>
            </a:endParaRPr>
          </a:p>
        </p:txBody>
      </p:sp>
      <p:sp>
        <p:nvSpPr>
          <p:cNvPr id="630787" name="Text Box 3"/>
          <p:cNvSpPr txBox="1">
            <a:spLocks noChangeArrowheads="1"/>
          </p:cNvSpPr>
          <p:nvPr/>
        </p:nvSpPr>
        <p:spPr bwMode="auto">
          <a:xfrm>
            <a:off x="1447800" y="1219200"/>
            <a:ext cx="8001000" cy="1723549"/>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endParaRPr lang="fr-FR" altLang="fr-FR" sz="2800" i="0" dirty="0" smtClean="0">
              <a:solidFill>
                <a:schemeClr val="tx1"/>
              </a:solidFill>
              <a:effectLst>
                <a:outerShdw blurRad="38100" dist="38100" dir="2700000" algn="tl">
                  <a:srgbClr val="FFFFFF"/>
                </a:outerShdw>
              </a:effectLst>
              <a:latin typeface="Arial" charset="0"/>
              <a:cs typeface="Arial" charset="0"/>
            </a:endParaRPr>
          </a:p>
          <a:p>
            <a:pPr algn="ctr">
              <a:spcBef>
                <a:spcPct val="50000"/>
              </a:spcBef>
              <a:defRPr/>
            </a:pPr>
            <a:r>
              <a:rPr lang="fr-FR" altLang="fr-FR" sz="2400" i="0" dirty="0" smtClean="0">
                <a:solidFill>
                  <a:schemeClr val="tx1"/>
                </a:solidFill>
                <a:effectLst>
                  <a:outerShdw blurRad="38100" dist="38100" dir="2700000" algn="tl">
                    <a:srgbClr val="FFFFFF"/>
                  </a:outerShdw>
                </a:effectLst>
                <a:latin typeface="Arial" charset="0"/>
                <a:cs typeface="Arial" charset="0"/>
              </a:rPr>
              <a:t>Combien </a:t>
            </a:r>
            <a:r>
              <a:rPr lang="fr-FR" altLang="fr-FR" sz="2400" i="0" dirty="0">
                <a:solidFill>
                  <a:schemeClr val="tx1"/>
                </a:solidFill>
                <a:effectLst>
                  <a:outerShdw blurRad="38100" dist="38100" dir="2700000" algn="tl">
                    <a:srgbClr val="FFFFFF"/>
                  </a:outerShdw>
                </a:effectLst>
                <a:latin typeface="Arial" charset="0"/>
                <a:cs typeface="Arial" charset="0"/>
              </a:rPr>
              <a:t>coûte le véhicule ?</a:t>
            </a:r>
          </a:p>
          <a:p>
            <a:pPr algn="ctr">
              <a:spcBef>
                <a:spcPct val="50000"/>
              </a:spcBef>
              <a:defRPr/>
            </a:pPr>
            <a:r>
              <a:rPr lang="fr-FR" altLang="fr-FR" sz="2800" i="0" u="sng" dirty="0">
                <a:solidFill>
                  <a:schemeClr val="tx1"/>
                </a:solidFill>
                <a:effectLst>
                  <a:outerShdw blurRad="38100" dist="38100" dir="2700000" algn="tl">
                    <a:srgbClr val="FFFFFF"/>
                  </a:outerShdw>
                </a:effectLst>
                <a:latin typeface="Arial" charset="0"/>
                <a:cs typeface="Arial" charset="0"/>
              </a:rPr>
              <a:t>Des  dépenses immédiates :</a:t>
            </a:r>
            <a:endParaRPr lang="fr-FR" altLang="fr-FR" sz="2800" i="0" dirty="0">
              <a:solidFill>
                <a:schemeClr val="tx1"/>
              </a:solidFill>
              <a:effectLst>
                <a:outerShdw blurRad="38100" dist="38100" dir="2700000" algn="tl">
                  <a:srgbClr val="FFFFFF"/>
                </a:outerShdw>
              </a:effectLst>
              <a:latin typeface="Arial" charset="0"/>
              <a:cs typeface="Arial" charset="0"/>
            </a:endParaRPr>
          </a:p>
        </p:txBody>
      </p:sp>
      <p:sp>
        <p:nvSpPr>
          <p:cNvPr id="630788" name="Text Box 4"/>
          <p:cNvSpPr txBox="1">
            <a:spLocks noChangeArrowheads="1"/>
          </p:cNvSpPr>
          <p:nvPr/>
        </p:nvSpPr>
        <p:spPr bwMode="auto">
          <a:xfrm>
            <a:off x="3240741" y="3276600"/>
            <a:ext cx="5446059" cy="50783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Le véhicule lui-même</a:t>
            </a:r>
          </a:p>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 ’équipement </a:t>
            </a:r>
            <a:r>
              <a:rPr lang="fr-FR" altLang="fr-FR" sz="2400" i="0" dirty="0" smtClean="0">
                <a:solidFill>
                  <a:schemeClr val="tx1"/>
                </a:solidFill>
                <a:effectLst>
                  <a:outerShdw blurRad="38100" dist="38100" dir="2700000" algn="tl">
                    <a:srgbClr val="FFFFFF"/>
                  </a:outerShdw>
                </a:effectLst>
                <a:latin typeface="Arial" charset="0"/>
                <a:cs typeface="Arial" charset="0"/>
              </a:rPr>
              <a:t>optionnel du </a:t>
            </a:r>
            <a:r>
              <a:rPr lang="fr-FR" altLang="fr-FR" sz="2400" i="0" dirty="0">
                <a:solidFill>
                  <a:schemeClr val="tx1"/>
                </a:solidFill>
                <a:effectLst>
                  <a:outerShdw blurRad="38100" dist="38100" dir="2700000" algn="tl">
                    <a:srgbClr val="FFFFFF"/>
                  </a:outerShdw>
                </a:effectLst>
                <a:latin typeface="Arial" charset="0"/>
                <a:cs typeface="Arial" charset="0"/>
              </a:rPr>
              <a:t>véhicule </a:t>
            </a:r>
            <a:r>
              <a:rPr lang="fr-FR" altLang="fr-FR" sz="2400" i="0" dirty="0" smtClean="0">
                <a:solidFill>
                  <a:schemeClr val="tx1"/>
                </a:solidFill>
                <a:effectLst>
                  <a:outerShdw blurRad="38100" dist="38100" dir="2700000" algn="tl">
                    <a:srgbClr val="FFFFFF"/>
                  </a:outerShdw>
                </a:effectLst>
                <a:latin typeface="Arial" charset="0"/>
                <a:cs typeface="Arial" charset="0"/>
              </a:rPr>
              <a:t>(</a:t>
            </a:r>
            <a:r>
              <a:rPr lang="fr-FR" altLang="fr-FR" sz="2400" i="0" dirty="0" err="1" smtClean="0">
                <a:solidFill>
                  <a:schemeClr val="tx1"/>
                </a:solidFill>
                <a:effectLst>
                  <a:outerShdw blurRad="38100" dist="38100" dir="2700000" algn="tl">
                    <a:srgbClr val="FFFFFF"/>
                  </a:outerShdw>
                </a:effectLst>
                <a:latin typeface="Arial" charset="0"/>
                <a:cs typeface="Arial" charset="0"/>
              </a:rPr>
              <a:t>bluetooth</a:t>
            </a:r>
            <a:r>
              <a:rPr lang="fr-FR" altLang="fr-FR" sz="2400" i="0" dirty="0" smtClean="0">
                <a:solidFill>
                  <a:schemeClr val="tx1"/>
                </a:solidFill>
                <a:effectLst>
                  <a:outerShdw blurRad="38100" dist="38100" dir="2700000" algn="tl">
                    <a:srgbClr val="FFFFFF"/>
                  </a:outerShdw>
                </a:effectLst>
                <a:latin typeface="Arial" charset="0"/>
                <a:cs typeface="Arial" charset="0"/>
              </a:rPr>
              <a:t>,….)</a:t>
            </a:r>
            <a:endParaRPr lang="fr-FR" altLang="fr-FR" sz="2400" i="0" dirty="0">
              <a:solidFill>
                <a:schemeClr val="tx1"/>
              </a:solidFill>
              <a:effectLst>
                <a:outerShdw blurRad="38100" dist="38100" dir="2700000" algn="tl">
                  <a:srgbClr val="FFFFFF"/>
                </a:outerShdw>
              </a:effectLst>
              <a:latin typeface="Arial" charset="0"/>
              <a:cs typeface="Arial" charset="0"/>
            </a:endParaRPr>
          </a:p>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L’assurance 1ère échéance (élevée pour les jeunes)</a:t>
            </a:r>
          </a:p>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 ’immatriculation</a:t>
            </a:r>
          </a:p>
          <a:p>
            <a:pPr>
              <a:spcBef>
                <a:spcPct val="50000"/>
              </a:spcBef>
              <a:defRPr/>
            </a:pPr>
            <a:endParaRPr lang="fr-FR" altLang="fr-FR" sz="2400" i="0" dirty="0">
              <a:solidFill>
                <a:schemeClr val="tx1"/>
              </a:solidFill>
              <a:effectLst>
                <a:outerShdw blurRad="38100" dist="38100" dir="2700000" algn="tl">
                  <a:srgbClr val="FFFFFF"/>
                </a:outerShdw>
              </a:effectLst>
              <a:latin typeface="Arial" charset="0"/>
              <a:cs typeface="Arial" charset="0"/>
            </a:endParaRPr>
          </a:p>
          <a:p>
            <a:pPr>
              <a:spcBef>
                <a:spcPct val="50000"/>
              </a:spcBef>
              <a:defRPr/>
            </a:pPr>
            <a:endParaRPr lang="fr-FR" altLang="fr-FR" sz="2400" i="0" dirty="0">
              <a:solidFill>
                <a:schemeClr val="tx1"/>
              </a:solidFill>
              <a:effectLst>
                <a:outerShdw blurRad="38100" dist="38100" dir="2700000" algn="tl">
                  <a:srgbClr val="FFFFFF"/>
                </a:outerShdw>
              </a:effectLst>
              <a:latin typeface="Arial" charset="0"/>
              <a:cs typeface="Arial" charset="0"/>
            </a:endParaRPr>
          </a:p>
          <a:p>
            <a:pPr>
              <a:spcBef>
                <a:spcPct val="50000"/>
              </a:spcBef>
              <a:defRPr/>
            </a:pPr>
            <a:endParaRPr lang="fr-FR" altLang="fr-FR" sz="2400" i="0" dirty="0">
              <a:solidFill>
                <a:schemeClr val="tx1"/>
              </a:solidFill>
              <a:effectLst>
                <a:outerShdw blurRad="38100" dist="38100" dir="2700000" algn="tl">
                  <a:srgbClr val="FFFFFF"/>
                </a:outerShdw>
              </a:effectLst>
              <a:latin typeface="Arial" charset="0"/>
              <a:cs typeface="Arial" charset="0"/>
            </a:endParaRPr>
          </a:p>
          <a:p>
            <a:pPr>
              <a:spcBef>
                <a:spcPct val="50000"/>
              </a:spcBef>
              <a:defRPr/>
            </a:pPr>
            <a:endParaRPr lang="fr-FR" altLang="fr-FR" sz="2400" i="0" dirty="0">
              <a:solidFill>
                <a:schemeClr val="tx1"/>
              </a:solidFill>
              <a:effectLst>
                <a:outerShdw blurRad="38100" dist="38100" dir="2700000" algn="tl">
                  <a:srgbClr val="FFFFFF"/>
                </a:outerShdw>
              </a:effectLst>
              <a:latin typeface="Arial" charset="0"/>
              <a:cs typeface="Arial" charset="0"/>
            </a:endParaRPr>
          </a:p>
        </p:txBody>
      </p:sp>
      <p:sp>
        <p:nvSpPr>
          <p:cNvPr id="630789" name="Text Box 5"/>
          <p:cNvSpPr txBox="1">
            <a:spLocks noChangeArrowheads="1"/>
          </p:cNvSpPr>
          <p:nvPr/>
        </p:nvSpPr>
        <p:spPr bwMode="auto">
          <a:xfrm>
            <a:off x="304800" y="5791200"/>
            <a:ext cx="8382000" cy="4889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endParaRPr lang="fr-FR" altLang="fr-FR" sz="2600" i="0">
              <a:solidFill>
                <a:srgbClr val="FF0000"/>
              </a:solidFill>
              <a:effectLst>
                <a:outerShdw blurRad="38100" dist="38100" dir="2700000" algn="tl">
                  <a:srgbClr val="000000"/>
                </a:outerShdw>
              </a:effectLst>
              <a:latin typeface="Arial" charset="0"/>
              <a:cs typeface="Arial" charset="0"/>
            </a:endParaRPr>
          </a:p>
        </p:txBody>
      </p:sp>
      <p:pic>
        <p:nvPicPr>
          <p:cNvPr id="8602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676400"/>
            <a:ext cx="1246188" cy="1023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276600"/>
            <a:ext cx="1273175"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419600"/>
            <a:ext cx="1658938"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0794" name="Rectangle 10"/>
          <p:cNvSpPr>
            <a:spLocks noChangeArrowheads="1"/>
          </p:cNvSpPr>
          <p:nvPr/>
        </p:nvSpPr>
        <p:spPr bwMode="auto">
          <a:xfrm>
            <a:off x="457200" y="381000"/>
            <a:ext cx="7772400" cy="704850"/>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a:defRPr sz="2400" b="1" i="1">
                <a:solidFill>
                  <a:schemeClr val="bg1"/>
                </a:solidFill>
                <a:effectLst>
                  <a:outerShdw blurRad="38100" dist="38100" dir="2700000" algn="tl">
                    <a:srgbClr val="000000"/>
                  </a:outerShdw>
                </a:effectLst>
                <a:latin typeface="Arial" charset="0"/>
              </a:defRPr>
            </a:lvl1pPr>
            <a:lvl2pPr algn="ctr">
              <a:defRPr sz="2400" b="1" i="1">
                <a:solidFill>
                  <a:schemeClr val="bg1"/>
                </a:solidFill>
                <a:effectLst>
                  <a:outerShdw blurRad="38100" dist="38100" dir="2700000" algn="tl">
                    <a:srgbClr val="000000"/>
                  </a:outerShdw>
                </a:effectLst>
                <a:latin typeface="Arial" charset="0"/>
              </a:defRPr>
            </a:lvl2pPr>
            <a:lvl3pPr algn="ctr">
              <a:defRPr sz="2400" b="1" i="1">
                <a:solidFill>
                  <a:schemeClr val="bg1"/>
                </a:solidFill>
                <a:effectLst>
                  <a:outerShdw blurRad="38100" dist="38100" dir="2700000" algn="tl">
                    <a:srgbClr val="000000"/>
                  </a:outerShdw>
                </a:effectLst>
                <a:latin typeface="Arial" charset="0"/>
              </a:defRPr>
            </a:lvl3pPr>
            <a:lvl4pPr algn="ctr">
              <a:defRPr sz="2400" b="1" i="1">
                <a:solidFill>
                  <a:schemeClr val="bg1"/>
                </a:solidFill>
                <a:effectLst>
                  <a:outerShdw blurRad="38100" dist="38100" dir="2700000" algn="tl">
                    <a:srgbClr val="000000"/>
                  </a:outerShdw>
                </a:effectLst>
                <a:latin typeface="Arial" charset="0"/>
              </a:defRPr>
            </a:lvl4pPr>
            <a:lvl5pPr algn="ctr">
              <a:defRPr sz="2400" b="1" i="1">
                <a:solidFill>
                  <a:schemeClr val="bg1"/>
                </a:solidFill>
                <a:effectLst>
                  <a:outerShdw blurRad="38100" dist="38100" dir="2700000" algn="tl">
                    <a:srgbClr val="000000"/>
                  </a:outerShdw>
                </a:effectLst>
                <a:latin typeface="Arial" charset="0"/>
              </a:defRPr>
            </a:lvl5pPr>
            <a:lvl6pPr marL="4572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6pPr>
            <a:lvl7pPr marL="9144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7pPr>
            <a:lvl8pPr marL="13716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8pPr>
            <a:lvl9pPr marL="18288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9pPr>
          </a:lstStyle>
          <a:p>
            <a:pPr>
              <a:defRPr/>
            </a:pPr>
            <a:r>
              <a:rPr lang="fr-FR" altLang="fr-FR" sz="3600" smtClean="0"/>
              <a:t>les autres dépenses...</a:t>
            </a:r>
            <a:endParaRPr lang="fr-FR" altLang="fr-FR" smtClean="0"/>
          </a:p>
        </p:txBody>
      </p:sp>
    </p:spTree>
    <p:extLst>
      <p:ext uri="{BB962C8B-B14F-4D97-AF65-F5344CB8AC3E}">
        <p14:creationId xmlns:p14="http://schemas.microsoft.com/office/powerpoint/2010/main" val="3900289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0787"/>
                                        </p:tgtEl>
                                        <p:attrNameLst>
                                          <p:attrName>style.visibility</p:attrName>
                                        </p:attrNameLst>
                                      </p:cBhvr>
                                      <p:to>
                                        <p:strVal val="visible"/>
                                      </p:to>
                                    </p:set>
                                    <p:animEffect transition="in" filter="wipe(left)">
                                      <p:cBhvr>
                                        <p:cTn id="7" dur="500"/>
                                        <p:tgtEl>
                                          <p:spTgt spid="63078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0788">
                                            <p:txEl>
                                              <p:pRg st="0" end="0"/>
                                            </p:txEl>
                                          </p:spTgt>
                                        </p:tgtEl>
                                        <p:attrNameLst>
                                          <p:attrName>style.visibility</p:attrName>
                                        </p:attrNameLst>
                                      </p:cBhvr>
                                      <p:to>
                                        <p:strVal val="visible"/>
                                      </p:to>
                                    </p:set>
                                    <p:animEffect transition="in" filter="wipe(left)">
                                      <p:cBhvr>
                                        <p:cTn id="11" dur="500"/>
                                        <p:tgtEl>
                                          <p:spTgt spid="630788">
                                            <p:txEl>
                                              <p:pRg st="0" end="0"/>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30788">
                                            <p:txEl>
                                              <p:pRg st="1" end="1"/>
                                            </p:txEl>
                                          </p:spTgt>
                                        </p:tgtEl>
                                        <p:attrNameLst>
                                          <p:attrName>style.visibility</p:attrName>
                                        </p:attrNameLst>
                                      </p:cBhvr>
                                      <p:to>
                                        <p:strVal val="visible"/>
                                      </p:to>
                                    </p:set>
                                    <p:animEffect transition="in" filter="wipe(left)">
                                      <p:cBhvr>
                                        <p:cTn id="15" dur="500"/>
                                        <p:tgtEl>
                                          <p:spTgt spid="630788">
                                            <p:txEl>
                                              <p:pRg st="1" end="1"/>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30788">
                                            <p:txEl>
                                              <p:pRg st="2" end="2"/>
                                            </p:txEl>
                                          </p:spTgt>
                                        </p:tgtEl>
                                        <p:attrNameLst>
                                          <p:attrName>style.visibility</p:attrName>
                                        </p:attrNameLst>
                                      </p:cBhvr>
                                      <p:to>
                                        <p:strVal val="visible"/>
                                      </p:to>
                                    </p:set>
                                    <p:animEffect transition="in" filter="wipe(left)">
                                      <p:cBhvr>
                                        <p:cTn id="19" dur="500"/>
                                        <p:tgtEl>
                                          <p:spTgt spid="630788">
                                            <p:txEl>
                                              <p:pRg st="2" end="2"/>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30788">
                                            <p:txEl>
                                              <p:pRg st="3" end="3"/>
                                            </p:txEl>
                                          </p:spTgt>
                                        </p:tgtEl>
                                        <p:attrNameLst>
                                          <p:attrName>style.visibility</p:attrName>
                                        </p:attrNameLst>
                                      </p:cBhvr>
                                      <p:to>
                                        <p:strVal val="visible"/>
                                      </p:to>
                                    </p:set>
                                    <p:animEffect transition="in" filter="wipe(left)">
                                      <p:cBhvr>
                                        <p:cTn id="23" dur="500"/>
                                        <p:tgtEl>
                                          <p:spTgt spid="630788">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nodePh="1">
                                  <p:stCondLst>
                                    <p:cond delay="0"/>
                                  </p:stCondLst>
                                  <p:endCondLst>
                                    <p:cond evt="begin" delay="0">
                                      <p:tn val="26"/>
                                    </p:cond>
                                  </p:endCondLst>
                                  <p:childTnLst>
                                    <p:set>
                                      <p:cBhvr>
                                        <p:cTn id="27" dur="1" fill="hold">
                                          <p:stCondLst>
                                            <p:cond delay="499"/>
                                          </p:stCondLst>
                                        </p:cTn>
                                        <p:tgtEl>
                                          <p:spTgt spid="6307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7" grpId="0" autoUpdateAnimBg="0"/>
      <p:bldP spid="630788" grpId="0" build="p" autoUpdateAnimBg="0" advAuto="0"/>
      <p:bldP spid="63078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752600" y="1219200"/>
            <a:ext cx="3962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50000"/>
              </a:spcBef>
            </a:pPr>
            <a:endParaRPr lang="fr-FR" altLang="fr-FR" sz="2400" b="0" i="0">
              <a:latin typeface="Arial" charset="0"/>
              <a:cs typeface="Arial" charset="0"/>
            </a:endParaRPr>
          </a:p>
        </p:txBody>
      </p:sp>
      <p:sp>
        <p:nvSpPr>
          <p:cNvPr id="636931" name="Text Box 3"/>
          <p:cNvSpPr txBox="1">
            <a:spLocks noChangeArrowheads="1"/>
          </p:cNvSpPr>
          <p:nvPr/>
        </p:nvSpPr>
        <p:spPr bwMode="auto">
          <a:xfrm>
            <a:off x="1143000" y="990600"/>
            <a:ext cx="7718612" cy="1169551"/>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defRPr/>
            </a:pPr>
            <a:r>
              <a:rPr lang="fr-FR" altLang="fr-FR" sz="2800" i="0" dirty="0" smtClean="0">
                <a:solidFill>
                  <a:schemeClr val="tx1"/>
                </a:solidFill>
                <a:effectLst>
                  <a:outerShdw blurRad="38100" dist="38100" dir="2700000" algn="tl">
                    <a:srgbClr val="FFFFFF"/>
                  </a:outerShdw>
                </a:effectLst>
                <a:latin typeface="Arial" charset="0"/>
                <a:cs typeface="Arial" charset="0"/>
              </a:rPr>
              <a:t>                           Combien </a:t>
            </a:r>
            <a:r>
              <a:rPr lang="fr-FR" altLang="fr-FR" sz="2800" i="0" dirty="0">
                <a:solidFill>
                  <a:schemeClr val="tx1"/>
                </a:solidFill>
                <a:effectLst>
                  <a:outerShdw blurRad="38100" dist="38100" dir="2700000" algn="tl">
                    <a:srgbClr val="FFFFFF"/>
                  </a:outerShdw>
                </a:effectLst>
                <a:latin typeface="Arial" charset="0"/>
                <a:cs typeface="Arial" charset="0"/>
              </a:rPr>
              <a:t>coûte le véhicule ?</a:t>
            </a:r>
          </a:p>
          <a:p>
            <a:pPr algn="ctr">
              <a:spcBef>
                <a:spcPct val="50000"/>
              </a:spcBef>
              <a:defRPr/>
            </a:pPr>
            <a:r>
              <a:rPr lang="fr-FR" altLang="fr-FR" sz="2800" i="0" u="sng" dirty="0">
                <a:solidFill>
                  <a:schemeClr val="tx1"/>
                </a:solidFill>
                <a:effectLst>
                  <a:outerShdw blurRad="38100" dist="38100" dir="2700000" algn="tl">
                    <a:srgbClr val="FFFFFF"/>
                  </a:outerShdw>
                </a:effectLst>
                <a:latin typeface="Arial" charset="0"/>
                <a:cs typeface="Arial" charset="0"/>
              </a:rPr>
              <a:t>Des dépenses régulières :</a:t>
            </a:r>
            <a:endParaRPr lang="fr-FR" altLang="fr-FR" sz="2800" i="0" dirty="0">
              <a:solidFill>
                <a:schemeClr val="tx1"/>
              </a:solidFill>
              <a:effectLst>
                <a:outerShdw blurRad="38100" dist="38100" dir="2700000" algn="tl">
                  <a:srgbClr val="FFFFFF"/>
                </a:outerShdw>
              </a:effectLst>
              <a:latin typeface="Arial" charset="0"/>
              <a:cs typeface="Arial" charset="0"/>
            </a:endParaRPr>
          </a:p>
        </p:txBody>
      </p:sp>
      <p:sp>
        <p:nvSpPr>
          <p:cNvPr id="636932" name="Text Box 4"/>
          <p:cNvSpPr txBox="1">
            <a:spLocks noChangeArrowheads="1"/>
          </p:cNvSpPr>
          <p:nvPr/>
        </p:nvSpPr>
        <p:spPr bwMode="auto">
          <a:xfrm>
            <a:off x="3810000" y="2209800"/>
            <a:ext cx="4800600" cy="212365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Le carburant, </a:t>
            </a:r>
            <a:r>
              <a:rPr lang="fr-FR" altLang="fr-FR" sz="2400" i="0" dirty="0" smtClean="0">
                <a:solidFill>
                  <a:schemeClr val="tx1"/>
                </a:solidFill>
                <a:effectLst>
                  <a:outerShdw blurRad="38100" dist="38100" dir="2700000" algn="tl">
                    <a:srgbClr val="FFFFFF"/>
                  </a:outerShdw>
                </a:effectLst>
                <a:latin typeface="Arial" charset="0"/>
                <a:cs typeface="Arial" charset="0"/>
              </a:rPr>
              <a:t>l’huile</a:t>
            </a:r>
            <a:endParaRPr lang="fr-FR" altLang="fr-FR" sz="2400" i="0" dirty="0">
              <a:solidFill>
                <a:schemeClr val="tx1"/>
              </a:solidFill>
              <a:effectLst>
                <a:outerShdw blurRad="38100" dist="38100" dir="2700000" algn="tl">
                  <a:srgbClr val="FFFFFF"/>
                </a:outerShdw>
              </a:effectLst>
              <a:latin typeface="Arial" charset="0"/>
              <a:cs typeface="Arial" charset="0"/>
            </a:endParaRPr>
          </a:p>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Le garage</a:t>
            </a:r>
          </a:p>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L’entretien courant (vidange,…)</a:t>
            </a:r>
          </a:p>
          <a:p>
            <a:pPr>
              <a:spcBef>
                <a:spcPct val="50000"/>
              </a:spcBef>
              <a:defRPr/>
            </a:pPr>
            <a:r>
              <a:rPr lang="fr-FR" altLang="fr-FR" sz="2400" i="0" dirty="0">
                <a:solidFill>
                  <a:schemeClr val="tx1"/>
                </a:solidFill>
                <a:effectLst>
                  <a:outerShdw blurRad="38100" dist="38100" dir="2700000" algn="tl">
                    <a:srgbClr val="FFFFFF"/>
                  </a:outerShdw>
                </a:effectLst>
                <a:latin typeface="Arial" charset="0"/>
                <a:cs typeface="Arial" charset="0"/>
              </a:rPr>
              <a:t>L ’assurance</a:t>
            </a:r>
          </a:p>
        </p:txBody>
      </p:sp>
      <p:sp>
        <p:nvSpPr>
          <p:cNvPr id="636933" name="Text Box 5"/>
          <p:cNvSpPr txBox="1">
            <a:spLocks noChangeArrowheads="1"/>
          </p:cNvSpPr>
          <p:nvPr/>
        </p:nvSpPr>
        <p:spPr bwMode="auto">
          <a:xfrm>
            <a:off x="228600" y="6253163"/>
            <a:ext cx="8915400" cy="4889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endParaRPr lang="fr-FR" altLang="fr-FR" sz="2600" i="0">
              <a:solidFill>
                <a:srgbClr val="FF0000"/>
              </a:solidFill>
              <a:effectLst>
                <a:outerShdw blurRad="38100" dist="38100" dir="2700000" algn="tl">
                  <a:srgbClr val="000000"/>
                </a:outerShdw>
              </a:effectLst>
              <a:latin typeface="Arial" charset="0"/>
              <a:cs typeface="Arial" charset="0"/>
            </a:endParaRPr>
          </a:p>
        </p:txBody>
      </p:sp>
      <p:pic>
        <p:nvPicPr>
          <p:cNvPr id="8704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676400"/>
            <a:ext cx="1246188" cy="1023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276600"/>
            <a:ext cx="1273175"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693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419600"/>
            <a:ext cx="1658938"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6937" name="Rectangle 9"/>
          <p:cNvSpPr>
            <a:spLocks noChangeArrowheads="1"/>
          </p:cNvSpPr>
          <p:nvPr/>
        </p:nvSpPr>
        <p:spPr bwMode="auto">
          <a:xfrm>
            <a:off x="457200" y="381000"/>
            <a:ext cx="7772400" cy="704850"/>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a:defRPr sz="2400" b="1" i="1">
                <a:solidFill>
                  <a:schemeClr val="bg1"/>
                </a:solidFill>
                <a:effectLst>
                  <a:outerShdw blurRad="38100" dist="38100" dir="2700000" algn="tl">
                    <a:srgbClr val="000000"/>
                  </a:outerShdw>
                </a:effectLst>
                <a:latin typeface="Arial" charset="0"/>
              </a:defRPr>
            </a:lvl1pPr>
            <a:lvl2pPr algn="ctr">
              <a:defRPr sz="2400" b="1" i="1">
                <a:solidFill>
                  <a:schemeClr val="bg1"/>
                </a:solidFill>
                <a:effectLst>
                  <a:outerShdw blurRad="38100" dist="38100" dir="2700000" algn="tl">
                    <a:srgbClr val="000000"/>
                  </a:outerShdw>
                </a:effectLst>
                <a:latin typeface="Arial" charset="0"/>
              </a:defRPr>
            </a:lvl2pPr>
            <a:lvl3pPr algn="ctr">
              <a:defRPr sz="2400" b="1" i="1">
                <a:solidFill>
                  <a:schemeClr val="bg1"/>
                </a:solidFill>
                <a:effectLst>
                  <a:outerShdw blurRad="38100" dist="38100" dir="2700000" algn="tl">
                    <a:srgbClr val="000000"/>
                  </a:outerShdw>
                </a:effectLst>
                <a:latin typeface="Arial" charset="0"/>
              </a:defRPr>
            </a:lvl3pPr>
            <a:lvl4pPr algn="ctr">
              <a:defRPr sz="2400" b="1" i="1">
                <a:solidFill>
                  <a:schemeClr val="bg1"/>
                </a:solidFill>
                <a:effectLst>
                  <a:outerShdw blurRad="38100" dist="38100" dir="2700000" algn="tl">
                    <a:srgbClr val="000000"/>
                  </a:outerShdw>
                </a:effectLst>
                <a:latin typeface="Arial" charset="0"/>
              </a:defRPr>
            </a:lvl4pPr>
            <a:lvl5pPr algn="ctr">
              <a:defRPr sz="2400" b="1" i="1">
                <a:solidFill>
                  <a:schemeClr val="bg1"/>
                </a:solidFill>
                <a:effectLst>
                  <a:outerShdw blurRad="38100" dist="38100" dir="2700000" algn="tl">
                    <a:srgbClr val="000000"/>
                  </a:outerShdw>
                </a:effectLst>
                <a:latin typeface="Arial" charset="0"/>
              </a:defRPr>
            </a:lvl5pPr>
            <a:lvl6pPr marL="4572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6pPr>
            <a:lvl7pPr marL="9144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7pPr>
            <a:lvl8pPr marL="13716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8pPr>
            <a:lvl9pPr marL="18288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9pPr>
          </a:lstStyle>
          <a:p>
            <a:pPr>
              <a:defRPr/>
            </a:pPr>
            <a:r>
              <a:rPr lang="fr-FR" altLang="fr-FR" sz="3600" smtClean="0"/>
              <a:t>Les autres dépenses...</a:t>
            </a:r>
            <a:r>
              <a:rPr lang="fr-FR" altLang="fr-FR" smtClean="0"/>
              <a:t> </a:t>
            </a:r>
          </a:p>
        </p:txBody>
      </p:sp>
      <p:sp>
        <p:nvSpPr>
          <p:cNvPr id="636938" name="Text Box 10"/>
          <p:cNvSpPr txBox="1">
            <a:spLocks noChangeArrowheads="1"/>
          </p:cNvSpPr>
          <p:nvPr/>
        </p:nvSpPr>
        <p:spPr bwMode="auto">
          <a:xfrm>
            <a:off x="3048000" y="4422775"/>
            <a:ext cx="54514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fr-FR" altLang="fr-FR" sz="2800" i="0" u="sng">
                <a:solidFill>
                  <a:schemeClr val="tx1"/>
                </a:solidFill>
                <a:effectLst>
                  <a:outerShdw blurRad="38100" dist="38100" dir="2700000" algn="tl">
                    <a:srgbClr val="FFFFFF"/>
                  </a:outerShdw>
                </a:effectLst>
                <a:latin typeface="Arial" charset="0"/>
              </a:rPr>
              <a:t>Des dépenses occasionnelles :</a:t>
            </a:r>
            <a:endParaRPr lang="fr-FR" altLang="fr-FR" sz="2400"/>
          </a:p>
        </p:txBody>
      </p:sp>
      <p:sp>
        <p:nvSpPr>
          <p:cNvPr id="636939" name="Text Box 11"/>
          <p:cNvSpPr txBox="1">
            <a:spLocks noChangeArrowheads="1"/>
          </p:cNvSpPr>
          <p:nvPr/>
        </p:nvSpPr>
        <p:spPr bwMode="auto">
          <a:xfrm>
            <a:off x="3810000" y="4972050"/>
            <a:ext cx="46704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fr-FR" altLang="fr-FR" sz="2400" i="0">
                <a:solidFill>
                  <a:schemeClr val="tx1"/>
                </a:solidFill>
                <a:effectLst>
                  <a:outerShdw blurRad="38100" dist="38100" dir="2700000" algn="tl">
                    <a:srgbClr val="FFFFFF"/>
                  </a:outerShdw>
                </a:effectLst>
                <a:latin typeface="Arial" charset="0"/>
              </a:rPr>
              <a:t>Le contrôle technique</a:t>
            </a:r>
          </a:p>
          <a:p>
            <a:pPr>
              <a:defRPr/>
            </a:pPr>
            <a:endParaRPr lang="fr-FR" altLang="fr-FR" sz="2400" i="0">
              <a:solidFill>
                <a:schemeClr val="tx1"/>
              </a:solidFill>
              <a:effectLst>
                <a:outerShdw blurRad="38100" dist="38100" dir="2700000" algn="tl">
                  <a:srgbClr val="FFFFFF"/>
                </a:outerShdw>
              </a:effectLst>
              <a:latin typeface="Arial" charset="0"/>
            </a:endParaRPr>
          </a:p>
          <a:p>
            <a:pPr>
              <a:defRPr/>
            </a:pPr>
            <a:r>
              <a:rPr lang="fr-FR" altLang="fr-FR" sz="2400" i="0">
                <a:solidFill>
                  <a:schemeClr val="tx1"/>
                </a:solidFill>
                <a:effectLst>
                  <a:outerShdw blurRad="38100" dist="38100" dir="2700000" algn="tl">
                    <a:srgbClr val="FFFFFF"/>
                  </a:outerShdw>
                </a:effectLst>
                <a:latin typeface="Arial" charset="0"/>
              </a:rPr>
              <a:t>Les réparations dues à l ’usure</a:t>
            </a:r>
            <a:endParaRPr lang="fr-FR" altLang="fr-FR" sz="2400"/>
          </a:p>
          <a:p>
            <a:pPr>
              <a:defRPr/>
            </a:pPr>
            <a:endParaRPr lang="fr-FR" altLang="fr-FR" sz="2400"/>
          </a:p>
        </p:txBody>
      </p:sp>
    </p:spTree>
    <p:extLst>
      <p:ext uri="{BB962C8B-B14F-4D97-AF65-F5344CB8AC3E}">
        <p14:creationId xmlns:p14="http://schemas.microsoft.com/office/powerpoint/2010/main" val="643714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6931"/>
                                        </p:tgtEl>
                                        <p:attrNameLst>
                                          <p:attrName>style.visibility</p:attrName>
                                        </p:attrNameLst>
                                      </p:cBhvr>
                                      <p:to>
                                        <p:strVal val="visible"/>
                                      </p:to>
                                    </p:set>
                                    <p:animEffect transition="in" filter="wipe(left)">
                                      <p:cBhvr>
                                        <p:cTn id="7" dur="500"/>
                                        <p:tgtEl>
                                          <p:spTgt spid="636931"/>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6932">
                                            <p:txEl>
                                              <p:pRg st="0" end="0"/>
                                            </p:txEl>
                                          </p:spTgt>
                                        </p:tgtEl>
                                        <p:attrNameLst>
                                          <p:attrName>style.visibility</p:attrName>
                                        </p:attrNameLst>
                                      </p:cBhvr>
                                      <p:to>
                                        <p:strVal val="visible"/>
                                      </p:to>
                                    </p:set>
                                    <p:animEffect transition="in" filter="wipe(left)">
                                      <p:cBhvr>
                                        <p:cTn id="11" dur="500"/>
                                        <p:tgtEl>
                                          <p:spTgt spid="636932">
                                            <p:txEl>
                                              <p:pRg st="0" end="0"/>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36932">
                                            <p:txEl>
                                              <p:pRg st="1" end="1"/>
                                            </p:txEl>
                                          </p:spTgt>
                                        </p:tgtEl>
                                        <p:attrNameLst>
                                          <p:attrName>style.visibility</p:attrName>
                                        </p:attrNameLst>
                                      </p:cBhvr>
                                      <p:to>
                                        <p:strVal val="visible"/>
                                      </p:to>
                                    </p:set>
                                    <p:animEffect transition="in" filter="wipe(left)">
                                      <p:cBhvr>
                                        <p:cTn id="15" dur="500"/>
                                        <p:tgtEl>
                                          <p:spTgt spid="636932">
                                            <p:txEl>
                                              <p:pRg st="1" end="1"/>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36932">
                                            <p:txEl>
                                              <p:pRg st="2" end="2"/>
                                            </p:txEl>
                                          </p:spTgt>
                                        </p:tgtEl>
                                        <p:attrNameLst>
                                          <p:attrName>style.visibility</p:attrName>
                                        </p:attrNameLst>
                                      </p:cBhvr>
                                      <p:to>
                                        <p:strVal val="visible"/>
                                      </p:to>
                                    </p:set>
                                    <p:animEffect transition="in" filter="wipe(left)">
                                      <p:cBhvr>
                                        <p:cTn id="19" dur="500"/>
                                        <p:tgtEl>
                                          <p:spTgt spid="636932">
                                            <p:txEl>
                                              <p:pRg st="2" end="2"/>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36932">
                                            <p:txEl>
                                              <p:pRg st="3" end="3"/>
                                            </p:txEl>
                                          </p:spTgt>
                                        </p:tgtEl>
                                        <p:attrNameLst>
                                          <p:attrName>style.visibility</p:attrName>
                                        </p:attrNameLst>
                                      </p:cBhvr>
                                      <p:to>
                                        <p:strVal val="visible"/>
                                      </p:to>
                                    </p:set>
                                    <p:animEffect transition="in" filter="wipe(left)">
                                      <p:cBhvr>
                                        <p:cTn id="23" dur="500"/>
                                        <p:tgtEl>
                                          <p:spTgt spid="636932">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36938"/>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36936"/>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3693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nodePh="1">
                                  <p:stCondLst>
                                    <p:cond delay="0"/>
                                  </p:stCondLst>
                                  <p:endCondLst>
                                    <p:cond evt="begin" delay="0">
                                      <p:tn val="36"/>
                                    </p:cond>
                                  </p:endCondLst>
                                  <p:childTnLst>
                                    <p:set>
                                      <p:cBhvr>
                                        <p:cTn id="37" dur="1" fill="hold">
                                          <p:stCondLst>
                                            <p:cond delay="499"/>
                                          </p:stCondLst>
                                        </p:cTn>
                                        <p:tgtEl>
                                          <p:spTgt spid="636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autoUpdateAnimBg="0"/>
      <p:bldP spid="636932" grpId="0" build="p" autoUpdateAnimBg="0" advAuto="0"/>
      <p:bldP spid="636933" grpId="0" autoUpdateAnimBg="0"/>
      <p:bldP spid="636938" grpId="0"/>
      <p:bldP spid="6369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4883150" y="1987550"/>
            <a:ext cx="4178300" cy="3416300"/>
          </a:xfrm>
          <a:prstGeom prst="rect">
            <a:avLst/>
          </a:prstGeom>
          <a:solidFill>
            <a:srgbClr val="FF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8435" name="Rectangle 3"/>
          <p:cNvSpPr>
            <a:spLocks noChangeArrowheads="1"/>
          </p:cNvSpPr>
          <p:nvPr/>
        </p:nvSpPr>
        <p:spPr bwMode="auto">
          <a:xfrm>
            <a:off x="82550" y="1987550"/>
            <a:ext cx="4178300" cy="3416300"/>
          </a:xfrm>
          <a:prstGeom prst="rect">
            <a:avLst/>
          </a:prstGeom>
          <a:solidFill>
            <a:srgbClr val="FF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8436" name="Rectangle 4"/>
          <p:cNvSpPr>
            <a:spLocks noChangeArrowheads="1"/>
          </p:cNvSpPr>
          <p:nvPr/>
        </p:nvSpPr>
        <p:spPr bwMode="auto">
          <a:xfrm>
            <a:off x="615950" y="387350"/>
            <a:ext cx="7912100" cy="749300"/>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06949" name="Rectangle 5"/>
          <p:cNvSpPr>
            <a:spLocks noChangeArrowheads="1"/>
          </p:cNvSpPr>
          <p:nvPr/>
        </p:nvSpPr>
        <p:spPr bwMode="auto">
          <a:xfrm>
            <a:off x="1265238" y="412750"/>
            <a:ext cx="6613525"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defRPr/>
            </a:pPr>
            <a:r>
              <a:rPr lang="fr-FR" altLang="fr-FR" sz="4000" i="0" smtClean="0">
                <a:solidFill>
                  <a:schemeClr val="bg1"/>
                </a:solidFill>
                <a:effectLst>
                  <a:outerShdw blurRad="38100" dist="38100" dir="2700000" algn="tl">
                    <a:srgbClr val="000000"/>
                  </a:outerShdw>
                </a:effectLst>
                <a:latin typeface="Arial" charset="0"/>
              </a:rPr>
              <a:t>Ce que contient un contrat</a:t>
            </a:r>
          </a:p>
        </p:txBody>
      </p:sp>
      <p:sp>
        <p:nvSpPr>
          <p:cNvPr id="1106950" name="Rectangle 6"/>
          <p:cNvSpPr>
            <a:spLocks noChangeArrowheads="1"/>
          </p:cNvSpPr>
          <p:nvPr/>
        </p:nvSpPr>
        <p:spPr bwMode="auto">
          <a:xfrm>
            <a:off x="84138" y="2073275"/>
            <a:ext cx="441007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defRPr/>
            </a:pPr>
            <a:r>
              <a:rPr lang="fr-FR" altLang="fr-FR" i="0" smtClean="0">
                <a:effectLst>
                  <a:outerShdw blurRad="38100" dist="38100" dir="2700000" algn="tl">
                    <a:srgbClr val="FFFFFF"/>
                  </a:outerShdw>
                </a:effectLst>
                <a:latin typeface="Arial" charset="0"/>
              </a:rPr>
              <a:t>Les conditions générales</a:t>
            </a:r>
          </a:p>
          <a:p>
            <a:pPr>
              <a:defRPr/>
            </a:pPr>
            <a:endParaRPr lang="fr-FR" altLang="fr-FR" i="0" smtClean="0">
              <a:effectLst>
                <a:outerShdw blurRad="38100" dist="38100" dir="2700000" algn="tl">
                  <a:srgbClr val="FFFFFF"/>
                </a:outerShdw>
              </a:effectLst>
              <a:latin typeface="Arial" charset="0"/>
            </a:endParaRPr>
          </a:p>
          <a:p>
            <a:pPr>
              <a:defRPr/>
            </a:pPr>
            <a:r>
              <a:rPr lang="fr-FR" altLang="fr-FR" i="0" smtClean="0">
                <a:effectLst>
                  <a:outerShdw blurRad="38100" dist="38100" dir="2700000" algn="tl">
                    <a:srgbClr val="FFFFFF"/>
                  </a:outerShdw>
                </a:effectLst>
                <a:latin typeface="Arial" charset="0"/>
              </a:rPr>
              <a:t>Les conditions particulières</a:t>
            </a:r>
          </a:p>
          <a:p>
            <a:pPr>
              <a:defRPr/>
            </a:pPr>
            <a:r>
              <a:rPr lang="fr-FR" altLang="fr-FR" i="0" smtClean="0">
                <a:effectLst>
                  <a:outerShdw blurRad="38100" dist="38100" dir="2700000" algn="tl">
                    <a:srgbClr val="FFFFFF"/>
                  </a:outerShdw>
                </a:effectLst>
                <a:latin typeface="Arial" charset="0"/>
              </a:rPr>
              <a:t>et le tarif appliqué</a:t>
            </a:r>
          </a:p>
          <a:p>
            <a:pPr>
              <a:defRPr/>
            </a:pPr>
            <a:endParaRPr lang="fr-FR" altLang="fr-FR" i="0" smtClean="0">
              <a:effectLst>
                <a:outerShdw blurRad="38100" dist="38100" dir="2700000" algn="tl">
                  <a:srgbClr val="FFFFFF"/>
                </a:outerShdw>
              </a:effectLst>
              <a:latin typeface="Arial" charset="0"/>
            </a:endParaRPr>
          </a:p>
          <a:p>
            <a:pPr>
              <a:defRPr/>
            </a:pPr>
            <a:r>
              <a:rPr lang="fr-FR" altLang="fr-FR" i="0" smtClean="0">
                <a:effectLst>
                  <a:outerShdw blurRad="38100" dist="38100" dir="2700000" algn="tl">
                    <a:srgbClr val="FFFFFF"/>
                  </a:outerShdw>
                </a:effectLst>
                <a:latin typeface="Arial" charset="0"/>
              </a:rPr>
              <a:t>Les exclusions générales</a:t>
            </a:r>
          </a:p>
          <a:p>
            <a:pPr>
              <a:defRPr/>
            </a:pPr>
            <a:endParaRPr lang="fr-FR" altLang="fr-FR" i="0" smtClean="0">
              <a:effectLst>
                <a:outerShdw blurRad="38100" dist="38100" dir="2700000" algn="tl">
                  <a:srgbClr val="FFFFFF"/>
                </a:outerShdw>
              </a:effectLst>
              <a:latin typeface="Arial" charset="0"/>
            </a:endParaRPr>
          </a:p>
          <a:p>
            <a:pPr>
              <a:defRPr/>
            </a:pPr>
            <a:r>
              <a:rPr lang="fr-FR" altLang="fr-FR" i="0" smtClean="0">
                <a:effectLst>
                  <a:outerShdw blurRad="38100" dist="38100" dir="2700000" algn="tl">
                    <a:srgbClr val="FFFFFF"/>
                  </a:outerShdw>
                </a:effectLst>
                <a:latin typeface="Arial" charset="0"/>
              </a:rPr>
              <a:t>Les exclusions particulières</a:t>
            </a:r>
          </a:p>
        </p:txBody>
      </p:sp>
      <p:sp>
        <p:nvSpPr>
          <p:cNvPr id="1106951" name="Rectangle 7"/>
          <p:cNvSpPr>
            <a:spLocks noChangeArrowheads="1"/>
          </p:cNvSpPr>
          <p:nvPr/>
        </p:nvSpPr>
        <p:spPr bwMode="auto">
          <a:xfrm>
            <a:off x="4954588" y="2089150"/>
            <a:ext cx="390525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defRPr/>
            </a:pPr>
            <a:r>
              <a:rPr lang="fr-FR" altLang="fr-FR" sz="2000" i="0" smtClean="0">
                <a:effectLst>
                  <a:outerShdw blurRad="38100" dist="38100" dir="2700000" algn="tl">
                    <a:srgbClr val="FFFFFF"/>
                  </a:outerShdw>
                </a:effectLst>
                <a:latin typeface="Arial" charset="0"/>
              </a:rPr>
              <a:t>Valables pour tous les assurés</a:t>
            </a:r>
          </a:p>
          <a:p>
            <a:pPr>
              <a:defRPr/>
            </a:pPr>
            <a:r>
              <a:rPr lang="fr-FR" altLang="fr-FR" sz="2000" i="0" smtClean="0">
                <a:effectLst>
                  <a:outerShdw blurRad="38100" dist="38100" dir="2700000" algn="tl">
                    <a:srgbClr val="FFFFFF"/>
                  </a:outerShdw>
                </a:effectLst>
                <a:latin typeface="Arial" charset="0"/>
              </a:rPr>
              <a:t>de la même assurance</a:t>
            </a:r>
          </a:p>
        </p:txBody>
      </p:sp>
      <p:sp>
        <p:nvSpPr>
          <p:cNvPr id="1106952" name="Rectangle 8"/>
          <p:cNvSpPr>
            <a:spLocks noChangeArrowheads="1"/>
          </p:cNvSpPr>
          <p:nvPr/>
        </p:nvSpPr>
        <p:spPr bwMode="auto">
          <a:xfrm>
            <a:off x="4954588" y="3003550"/>
            <a:ext cx="375285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defRPr/>
            </a:pPr>
            <a:r>
              <a:rPr lang="fr-FR" altLang="fr-FR" sz="2000" i="0" smtClean="0">
                <a:effectLst>
                  <a:outerShdw blurRad="38100" dist="38100" dir="2700000" algn="tl">
                    <a:srgbClr val="FFFFFF"/>
                  </a:outerShdw>
                </a:effectLst>
                <a:latin typeface="Arial" charset="0"/>
              </a:rPr>
              <a:t>Vous concernent uniquement</a:t>
            </a:r>
          </a:p>
        </p:txBody>
      </p:sp>
      <p:sp>
        <p:nvSpPr>
          <p:cNvPr id="1106953" name="Rectangle 9"/>
          <p:cNvSpPr>
            <a:spLocks noChangeArrowheads="1"/>
          </p:cNvSpPr>
          <p:nvPr/>
        </p:nvSpPr>
        <p:spPr bwMode="auto">
          <a:xfrm>
            <a:off x="4954588" y="3841750"/>
            <a:ext cx="390525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defRPr/>
            </a:pPr>
            <a:r>
              <a:rPr lang="fr-FR" altLang="fr-FR" sz="2000" i="0" smtClean="0">
                <a:effectLst>
                  <a:outerShdw blurRad="38100" dist="38100" dir="2700000" algn="tl">
                    <a:srgbClr val="FFFFFF"/>
                  </a:outerShdw>
                </a:effectLst>
                <a:latin typeface="Arial" charset="0"/>
              </a:rPr>
              <a:t>Valables pour tous les assurés</a:t>
            </a:r>
          </a:p>
          <a:p>
            <a:pPr>
              <a:defRPr/>
            </a:pPr>
            <a:r>
              <a:rPr lang="fr-FR" altLang="fr-FR" sz="2000" i="0" smtClean="0">
                <a:effectLst>
                  <a:outerShdw blurRad="38100" dist="38100" dir="2700000" algn="tl">
                    <a:srgbClr val="FFFFFF"/>
                  </a:outerShdw>
                </a:effectLst>
                <a:latin typeface="Arial" charset="0"/>
              </a:rPr>
              <a:t>de la même assurance</a:t>
            </a:r>
          </a:p>
        </p:txBody>
      </p:sp>
      <p:sp>
        <p:nvSpPr>
          <p:cNvPr id="1106954" name="Rectangle 10"/>
          <p:cNvSpPr>
            <a:spLocks noChangeArrowheads="1"/>
          </p:cNvSpPr>
          <p:nvPr/>
        </p:nvSpPr>
        <p:spPr bwMode="auto">
          <a:xfrm>
            <a:off x="4954588" y="4679950"/>
            <a:ext cx="375285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defRPr/>
            </a:pPr>
            <a:r>
              <a:rPr lang="fr-FR" altLang="fr-FR" sz="2000" i="0" smtClean="0">
                <a:effectLst>
                  <a:outerShdw blurRad="38100" dist="38100" dir="2700000" algn="tl">
                    <a:srgbClr val="FFFFFF"/>
                  </a:outerShdw>
                </a:effectLst>
                <a:latin typeface="Arial" charset="0"/>
              </a:rPr>
              <a:t>Vous concernent uniquement</a:t>
            </a:r>
          </a:p>
        </p:txBody>
      </p:sp>
      <p:sp>
        <p:nvSpPr>
          <p:cNvPr id="18443" name="Line 11"/>
          <p:cNvSpPr>
            <a:spLocks noChangeShapeType="1"/>
          </p:cNvSpPr>
          <p:nvPr/>
        </p:nvSpPr>
        <p:spPr bwMode="auto">
          <a:xfrm>
            <a:off x="4292600" y="2286000"/>
            <a:ext cx="558800" cy="0"/>
          </a:xfrm>
          <a:prstGeom prst="line">
            <a:avLst/>
          </a:prstGeom>
          <a:noFill/>
          <a:ln w="76200">
            <a:solidFill>
              <a:srgbClr val="E59D2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8444" name="Line 12"/>
          <p:cNvSpPr>
            <a:spLocks noChangeShapeType="1"/>
          </p:cNvSpPr>
          <p:nvPr/>
        </p:nvSpPr>
        <p:spPr bwMode="auto">
          <a:xfrm>
            <a:off x="4292600" y="3200400"/>
            <a:ext cx="558800" cy="0"/>
          </a:xfrm>
          <a:prstGeom prst="line">
            <a:avLst/>
          </a:prstGeom>
          <a:noFill/>
          <a:ln w="76200">
            <a:solidFill>
              <a:srgbClr val="E59D2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8445" name="Line 13"/>
          <p:cNvSpPr>
            <a:spLocks noChangeShapeType="1"/>
          </p:cNvSpPr>
          <p:nvPr/>
        </p:nvSpPr>
        <p:spPr bwMode="auto">
          <a:xfrm>
            <a:off x="4292600" y="4114800"/>
            <a:ext cx="558800" cy="0"/>
          </a:xfrm>
          <a:prstGeom prst="line">
            <a:avLst/>
          </a:prstGeom>
          <a:noFill/>
          <a:ln w="76200">
            <a:solidFill>
              <a:srgbClr val="E59D2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8446" name="Line 14"/>
          <p:cNvSpPr>
            <a:spLocks noChangeShapeType="1"/>
          </p:cNvSpPr>
          <p:nvPr/>
        </p:nvSpPr>
        <p:spPr bwMode="auto">
          <a:xfrm>
            <a:off x="4292600" y="4876800"/>
            <a:ext cx="558800" cy="0"/>
          </a:xfrm>
          <a:prstGeom prst="line">
            <a:avLst/>
          </a:prstGeom>
          <a:noFill/>
          <a:ln w="76200">
            <a:solidFill>
              <a:srgbClr val="E59D2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8447" name="Text Box 15"/>
          <p:cNvSpPr txBox="1">
            <a:spLocks noChangeArrowheads="1"/>
          </p:cNvSpPr>
          <p:nvPr/>
        </p:nvSpPr>
        <p:spPr bwMode="auto">
          <a:xfrm>
            <a:off x="1371600" y="1295400"/>
            <a:ext cx="78710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dirty="0" smtClean="0">
                <a:latin typeface="Arial" charset="0"/>
              </a:rPr>
              <a:t>             ...</a:t>
            </a:r>
            <a:r>
              <a:rPr lang="fr-FR" altLang="fr-FR" sz="2800" dirty="0">
                <a:latin typeface="Arial" charset="0"/>
              </a:rPr>
              <a:t>appelé aussi « police d ’assurance»</a:t>
            </a:r>
          </a:p>
        </p:txBody>
      </p:sp>
      <p:pic>
        <p:nvPicPr>
          <p:cNvPr id="18448" name="Picture 16" descr="EDUC0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5181600"/>
            <a:ext cx="9604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75422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txBox="1">
            <a:spLocks noGrp="1" noChangeArrowheads="1"/>
          </p:cNvSpPr>
          <p:nvPr>
            <p:ph type="body" sz="half" idx="1"/>
          </p:nvPr>
        </p:nvSpPr>
        <p:spPr>
          <a:xfrm>
            <a:off x="611188" y="2266950"/>
            <a:ext cx="4267200" cy="4114800"/>
          </a:xfrm>
          <a:noFill/>
          <a:extLst>
            <a:ext uri="{91240B29-F687-4F45-9708-019B960494DF}">
              <a14:hiddenLine xmlns:a14="http://schemas.microsoft.com/office/drawing/2010/main" w="12700">
                <a:solidFill>
                  <a:schemeClr val="tx1"/>
                </a:solidFill>
                <a:miter lim="800000"/>
                <a:headEnd/>
                <a:tailEnd/>
              </a14:hiddenLine>
            </a:ext>
          </a:extLst>
        </p:spPr>
        <p:txBody>
          <a:bodyPr>
            <a:normAutofit lnSpcReduction="10000"/>
          </a:bodyPr>
          <a:lstStyle/>
          <a:p>
            <a:pPr marL="0" indent="0"/>
            <a:r>
              <a:rPr lang="fr-FR" altLang="fr-FR" sz="2400" b="1" dirty="0" smtClean="0">
                <a:latin typeface="Arial" charset="0"/>
              </a:rPr>
              <a:t>Souscripteur</a:t>
            </a:r>
          </a:p>
          <a:p>
            <a:pPr marL="0" indent="0"/>
            <a:r>
              <a:rPr lang="fr-FR" altLang="fr-FR" sz="2400" b="1" dirty="0" smtClean="0">
                <a:latin typeface="Arial" charset="0"/>
              </a:rPr>
              <a:t>Responsabilité civile</a:t>
            </a:r>
          </a:p>
          <a:p>
            <a:pPr marL="0" indent="0"/>
            <a:r>
              <a:rPr lang="fr-FR" altLang="fr-FR" sz="2400" b="1" dirty="0" smtClean="0">
                <a:latin typeface="Arial" charset="0"/>
              </a:rPr>
              <a:t>Tiers</a:t>
            </a:r>
          </a:p>
          <a:p>
            <a:pPr marL="0" indent="0"/>
            <a:r>
              <a:rPr lang="fr-FR" altLang="fr-FR" sz="2400" b="1" dirty="0" smtClean="0">
                <a:latin typeface="Arial" charset="0"/>
              </a:rPr>
              <a:t>Police d’assurance</a:t>
            </a:r>
          </a:p>
          <a:p>
            <a:pPr marL="0" indent="0"/>
            <a:r>
              <a:rPr lang="fr-FR" altLang="fr-FR" sz="2400" b="1" dirty="0" smtClean="0">
                <a:latin typeface="Arial" charset="0"/>
              </a:rPr>
              <a:t>Cotisation</a:t>
            </a:r>
          </a:p>
          <a:p>
            <a:pPr marL="0" indent="0"/>
            <a:r>
              <a:rPr lang="fr-FR" altLang="fr-FR" sz="2400" b="1" dirty="0" smtClean="0">
                <a:latin typeface="Arial" charset="0"/>
              </a:rPr>
              <a:t>Franchise</a:t>
            </a:r>
          </a:p>
          <a:p>
            <a:pPr marL="0" indent="0"/>
            <a:r>
              <a:rPr lang="fr-FR" altLang="fr-FR" sz="2400" b="1" dirty="0" smtClean="0">
                <a:latin typeface="Arial" charset="0"/>
              </a:rPr>
              <a:t>Trajets privés</a:t>
            </a:r>
          </a:p>
          <a:p>
            <a:pPr marL="0" indent="0"/>
            <a:r>
              <a:rPr lang="fr-FR" altLang="fr-FR" sz="2400" b="1" dirty="0" smtClean="0">
                <a:latin typeface="Arial" charset="0"/>
              </a:rPr>
              <a:t>Trajets privé &amp; travail</a:t>
            </a:r>
          </a:p>
          <a:p>
            <a:pPr marL="0" indent="0"/>
            <a:r>
              <a:rPr lang="fr-FR" altLang="fr-FR" sz="2400" b="1" dirty="0" smtClean="0">
                <a:latin typeface="Arial" charset="0"/>
              </a:rPr>
              <a:t>Assurance tous conducteurs, ou non</a:t>
            </a:r>
          </a:p>
          <a:p>
            <a:pPr marL="0" indent="0"/>
            <a:endParaRPr lang="fr-FR" altLang="fr-FR" sz="2400" b="1" dirty="0" smtClean="0">
              <a:latin typeface="Arial" charset="0"/>
            </a:endParaRPr>
          </a:p>
          <a:p>
            <a:pPr marL="0" indent="0"/>
            <a:endParaRPr lang="fr-FR" altLang="fr-FR" b="1" dirty="0" smtClean="0">
              <a:latin typeface="Arial" charset="0"/>
            </a:endParaRPr>
          </a:p>
          <a:p>
            <a:pPr marL="0" indent="0"/>
            <a:endParaRPr lang="fr-FR" altLang="fr-FR" b="1" dirty="0" smtClean="0">
              <a:latin typeface="Arial" charset="0"/>
            </a:endParaRPr>
          </a:p>
          <a:p>
            <a:pPr marL="0" indent="0"/>
            <a:endParaRPr lang="fr-FR" altLang="fr-FR" b="1" dirty="0" smtClean="0">
              <a:latin typeface="Arial" charset="0"/>
            </a:endParaRPr>
          </a:p>
        </p:txBody>
      </p:sp>
      <p:sp>
        <p:nvSpPr>
          <p:cNvPr id="17411" name="Rectangle 3"/>
          <p:cNvSpPr txBox="1">
            <a:spLocks noGrp="1" noChangeArrowheads="1"/>
          </p:cNvSpPr>
          <p:nvPr>
            <p:ph type="body" sz="half" idx="2"/>
          </p:nvPr>
        </p:nvSpPr>
        <p:spPr>
          <a:xfrm>
            <a:off x="5853113" y="2236788"/>
            <a:ext cx="4191000" cy="4648200"/>
          </a:xfrm>
          <a:noFill/>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pPr marL="0" indent="0"/>
            <a:r>
              <a:rPr lang="fr-FR" altLang="fr-FR" sz="2400" b="1" dirty="0" smtClean="0">
                <a:latin typeface="Arial" charset="0"/>
              </a:rPr>
              <a:t>Risque</a:t>
            </a:r>
          </a:p>
          <a:p>
            <a:pPr marL="0" indent="0"/>
            <a:r>
              <a:rPr lang="fr-FR" altLang="fr-FR" sz="2400" b="1" dirty="0" smtClean="0">
                <a:latin typeface="Arial" charset="0"/>
              </a:rPr>
              <a:t>Vétusté</a:t>
            </a:r>
          </a:p>
          <a:p>
            <a:pPr marL="0" indent="0"/>
            <a:r>
              <a:rPr lang="fr-FR" altLang="fr-FR" sz="2400" b="1" dirty="0" smtClean="0">
                <a:latin typeface="Arial" charset="0"/>
              </a:rPr>
              <a:t>Avenant</a:t>
            </a:r>
          </a:p>
          <a:p>
            <a:pPr marL="0" indent="0"/>
            <a:r>
              <a:rPr lang="fr-FR" altLang="fr-FR" sz="2400" b="1" dirty="0" smtClean="0">
                <a:latin typeface="Arial" charset="0"/>
              </a:rPr>
              <a:t>Sinistre</a:t>
            </a:r>
          </a:p>
          <a:p>
            <a:pPr marL="0" indent="0"/>
            <a:r>
              <a:rPr lang="fr-FR" altLang="fr-FR" sz="2400" b="1" dirty="0" smtClean="0">
                <a:latin typeface="Arial" charset="0"/>
              </a:rPr>
              <a:t>Bonus-malus</a:t>
            </a:r>
          </a:p>
          <a:p>
            <a:pPr marL="0" indent="0"/>
            <a:r>
              <a:rPr lang="fr-FR" altLang="fr-FR" sz="2400" b="1" dirty="0" smtClean="0">
                <a:latin typeface="Arial" charset="0"/>
              </a:rPr>
              <a:t>Prime</a:t>
            </a:r>
          </a:p>
          <a:p>
            <a:pPr marL="0" indent="0"/>
            <a:r>
              <a:rPr lang="fr-FR" altLang="fr-FR" sz="2400" b="1" dirty="0" smtClean="0">
                <a:latin typeface="Arial" charset="0"/>
              </a:rPr>
              <a:t>Refus </a:t>
            </a:r>
          </a:p>
          <a:p>
            <a:pPr marL="0" indent="0">
              <a:buNone/>
            </a:pPr>
            <a:r>
              <a:rPr lang="fr-FR" altLang="fr-FR" sz="2400" b="1" dirty="0" smtClean="0">
                <a:latin typeface="Arial" charset="0"/>
              </a:rPr>
              <a:t>d’indemnisation</a:t>
            </a:r>
          </a:p>
        </p:txBody>
      </p:sp>
      <p:sp>
        <p:nvSpPr>
          <p:cNvPr id="17412" name="Line 4"/>
          <p:cNvSpPr>
            <a:spLocks noChangeShapeType="1"/>
          </p:cNvSpPr>
          <p:nvPr/>
        </p:nvSpPr>
        <p:spPr bwMode="auto">
          <a:xfrm>
            <a:off x="533400" y="1371600"/>
            <a:ext cx="8305800" cy="0"/>
          </a:xfrm>
          <a:prstGeom prst="line">
            <a:avLst/>
          </a:prstGeom>
          <a:noFill/>
          <a:ln w="9525" cap="rnd">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05925" name="Rectangle 5"/>
          <p:cNvSpPr>
            <a:spLocks noChangeArrowheads="1"/>
          </p:cNvSpPr>
          <p:nvPr/>
        </p:nvSpPr>
        <p:spPr bwMode="auto">
          <a:xfrm>
            <a:off x="457200" y="381000"/>
            <a:ext cx="7772400" cy="704850"/>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a:defRPr sz="2400" b="1" i="1">
                <a:solidFill>
                  <a:schemeClr val="bg1"/>
                </a:solidFill>
                <a:effectLst>
                  <a:outerShdw blurRad="38100" dist="38100" dir="2700000" algn="tl">
                    <a:srgbClr val="000000"/>
                  </a:outerShdw>
                </a:effectLst>
                <a:latin typeface="Arial" charset="0"/>
              </a:defRPr>
            </a:lvl1pPr>
            <a:lvl2pPr algn="ctr">
              <a:defRPr sz="2400" b="1" i="1">
                <a:solidFill>
                  <a:schemeClr val="bg1"/>
                </a:solidFill>
                <a:effectLst>
                  <a:outerShdw blurRad="38100" dist="38100" dir="2700000" algn="tl">
                    <a:srgbClr val="000000"/>
                  </a:outerShdw>
                </a:effectLst>
                <a:latin typeface="Arial" charset="0"/>
              </a:defRPr>
            </a:lvl2pPr>
            <a:lvl3pPr algn="ctr">
              <a:defRPr sz="2400" b="1" i="1">
                <a:solidFill>
                  <a:schemeClr val="bg1"/>
                </a:solidFill>
                <a:effectLst>
                  <a:outerShdw blurRad="38100" dist="38100" dir="2700000" algn="tl">
                    <a:srgbClr val="000000"/>
                  </a:outerShdw>
                </a:effectLst>
                <a:latin typeface="Arial" charset="0"/>
              </a:defRPr>
            </a:lvl3pPr>
            <a:lvl4pPr algn="ctr">
              <a:defRPr sz="2400" b="1" i="1">
                <a:solidFill>
                  <a:schemeClr val="bg1"/>
                </a:solidFill>
                <a:effectLst>
                  <a:outerShdw blurRad="38100" dist="38100" dir="2700000" algn="tl">
                    <a:srgbClr val="000000"/>
                  </a:outerShdw>
                </a:effectLst>
                <a:latin typeface="Arial" charset="0"/>
              </a:defRPr>
            </a:lvl4pPr>
            <a:lvl5pPr algn="ctr">
              <a:defRPr sz="2400" b="1" i="1">
                <a:solidFill>
                  <a:schemeClr val="bg1"/>
                </a:solidFill>
                <a:effectLst>
                  <a:outerShdw blurRad="38100" dist="38100" dir="2700000" algn="tl">
                    <a:srgbClr val="000000"/>
                  </a:outerShdw>
                </a:effectLst>
                <a:latin typeface="Arial" charset="0"/>
              </a:defRPr>
            </a:lvl5pPr>
            <a:lvl6pPr marL="4572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6pPr>
            <a:lvl7pPr marL="9144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7pPr>
            <a:lvl8pPr marL="13716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8pPr>
            <a:lvl9pPr marL="1828800" algn="ctr" eaLnBrk="0" fontAlgn="base" hangingPunct="0">
              <a:spcBef>
                <a:spcPct val="0"/>
              </a:spcBef>
              <a:spcAft>
                <a:spcPct val="0"/>
              </a:spcAft>
              <a:defRPr sz="2400" b="1" i="1">
                <a:solidFill>
                  <a:schemeClr val="bg1"/>
                </a:solidFill>
                <a:effectLst>
                  <a:outerShdw blurRad="38100" dist="38100" dir="2700000" algn="tl">
                    <a:srgbClr val="000000"/>
                  </a:outerShdw>
                </a:effectLst>
                <a:latin typeface="Arial" charset="0"/>
              </a:defRPr>
            </a:lvl9pPr>
          </a:lstStyle>
          <a:p>
            <a:pPr>
              <a:defRPr/>
            </a:pPr>
            <a:r>
              <a:rPr lang="fr-FR" altLang="fr-FR" sz="4000" dirty="0" smtClean="0"/>
              <a:t>Assurance et jargon</a:t>
            </a:r>
            <a:r>
              <a:rPr lang="fr-FR" altLang="fr-FR" sz="2800" dirty="0" smtClean="0"/>
              <a:t> </a:t>
            </a:r>
          </a:p>
        </p:txBody>
      </p:sp>
    </p:spTree>
    <p:extLst>
      <p:ext uri="{BB962C8B-B14F-4D97-AF65-F5344CB8AC3E}">
        <p14:creationId xmlns:p14="http://schemas.microsoft.com/office/powerpoint/2010/main" val="2017747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8994" name="Group 2"/>
          <p:cNvGraphicFramePr>
            <a:graphicFrameLocks noGrp="1"/>
          </p:cNvGraphicFramePr>
          <p:nvPr>
            <p:extLst>
              <p:ext uri="{D42A27DB-BD31-4B8C-83A1-F6EECF244321}">
                <p14:modId xmlns:p14="http://schemas.microsoft.com/office/powerpoint/2010/main" val="201073919"/>
              </p:ext>
            </p:extLst>
          </p:nvPr>
        </p:nvGraphicFramePr>
        <p:xfrm>
          <a:off x="1676400" y="2352674"/>
          <a:ext cx="7467600" cy="3981451"/>
        </p:xfrm>
        <a:graphic>
          <a:graphicData uri="http://schemas.openxmlformats.org/drawingml/2006/table">
            <a:tbl>
              <a:tblPr/>
              <a:tblGrid>
                <a:gridCol w="3654425"/>
                <a:gridCol w="715963"/>
                <a:gridCol w="3097212"/>
              </a:tblGrid>
              <a:tr h="284163">
                <a:tc rowSpan="2">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altLang="fr-FR" sz="2200" b="1" i="0" u="none" strike="noStrike" cap="none" normalizeH="0" baseline="0" dirty="0" smtClean="0">
                          <a:ln>
                            <a:noFill/>
                          </a:ln>
                          <a:solidFill>
                            <a:schemeClr val="tx1"/>
                          </a:solidFill>
                          <a:effectLst>
                            <a:outerShdw blurRad="38100" dist="38100" dir="2700000" algn="tl">
                              <a:srgbClr val="FFFFFF"/>
                            </a:outerShdw>
                          </a:effectLst>
                          <a:latin typeface="Arial" charset="0"/>
                          <a:cs typeface="Arial" charset="0"/>
                        </a:rPr>
                        <a:t>Responsabilité civile</a:t>
                      </a:r>
                    </a:p>
                  </a:txBody>
                  <a:tcPr marT="0" marB="0" anchor="ctr" horzOverflow="overflow">
                    <a:lnL cap="flat">
                      <a:noFill/>
                    </a:lnL>
                    <a:lnR>
                      <a:noFill/>
                    </a:lnR>
                    <a:lnT cap="flat">
                      <a:noFill/>
                    </a:lnT>
                    <a:lnB>
                      <a:noFill/>
                    </a:lnB>
                    <a:lnTlToBr>
                      <a:noFill/>
                    </a:lnTlToBr>
                    <a:lnBlToTr>
                      <a:noFill/>
                    </a:lnBlToTr>
                    <a:solidFill>
                      <a:srgbClr val="FFFFCC"/>
                    </a:solidFill>
                  </a:tcPr>
                </a:tc>
                <a:tc rowSpan="2">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endParaRPr>
                    </a:p>
                  </a:txBody>
                  <a:tcPr marT="0" marB="0" horzOverflow="overflow">
                    <a:lnL>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 Corporel</a:t>
                      </a:r>
                    </a:p>
                  </a:txBody>
                  <a:tcPr marT="0" marB="0" horzOverflow="overflow">
                    <a:lnL>
                      <a:noFill/>
                    </a:lnL>
                    <a:lnR cap="flat">
                      <a:noFill/>
                    </a:lnR>
                    <a:lnT cap="flat">
                      <a:noFill/>
                    </a:lnT>
                    <a:lnB>
                      <a:noFill/>
                    </a:lnB>
                    <a:lnTlToBr>
                      <a:noFill/>
                    </a:lnTlToBr>
                    <a:lnBlToTr>
                      <a:noFill/>
                    </a:lnBlToTr>
                    <a:noFill/>
                  </a:tcPr>
                </a:tc>
              </a:tr>
              <a:tr h="274320">
                <a:tc vMerge="1">
                  <a:txBody>
                    <a:bodyPr/>
                    <a:lstStyle/>
                    <a:p>
                      <a:endParaRPr lang="fr-FR"/>
                    </a:p>
                  </a:txBody>
                  <a:tcPr/>
                </a:tc>
                <a:tc vMerge="1">
                  <a:txBody>
                    <a:bodyPr/>
                    <a:lstStyle/>
                    <a:p>
                      <a:endParaRPr lang="fr-FR"/>
                    </a:p>
                  </a:txBody>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 Matériel</a:t>
                      </a:r>
                    </a:p>
                  </a:txBody>
                  <a:tcPr marT="0" marB="0" horzOverflow="overflow">
                    <a:lnL>
                      <a:noFill/>
                    </a:lnL>
                    <a:lnR cap="flat">
                      <a:noFill/>
                    </a:lnR>
                    <a:lnT>
                      <a:noFill/>
                    </a:lnT>
                    <a:lnB>
                      <a:noFill/>
                    </a:lnB>
                    <a:lnTlToBr>
                      <a:noFill/>
                    </a:lnTlToBr>
                    <a:lnBlToTr>
                      <a:noFill/>
                    </a:lnBlToTr>
                    <a:noFill/>
                  </a:tcPr>
                </a:tc>
              </a:tr>
              <a:tr h="180975">
                <a:tc gridSpan="3">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cap="flat">
                      <a:noFill/>
                    </a:lnL>
                    <a:lnR cap="flat">
                      <a:noFill/>
                    </a:lnR>
                    <a:lnT>
                      <a:noFill/>
                    </a:lnT>
                    <a:lnB>
                      <a:noFill/>
                    </a:lnB>
                    <a:lnTlToBr>
                      <a:noFill/>
                    </a:lnTlToBr>
                    <a:lnBlToTr>
                      <a:noFill/>
                    </a:lnBlToTr>
                    <a:noFill/>
                  </a:tcPr>
                </a:tc>
                <a:tc hMerge="1">
                  <a:txBody>
                    <a:bodyPr/>
                    <a:lstStyle/>
                    <a:p>
                      <a:endParaRPr lang="fr-FR"/>
                    </a:p>
                  </a:txBody>
                  <a:tcPr/>
                </a:tc>
                <a:tc hMerge="1">
                  <a:txBody>
                    <a:bodyPr/>
                    <a:lstStyle/>
                    <a:p>
                      <a:endParaRPr lang="fr-FR"/>
                    </a:p>
                  </a:txBody>
                  <a:tcPr/>
                </a:tc>
              </a:tr>
              <a:tr h="581025">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altLang="fr-FR" sz="22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Protection du conducteur</a:t>
                      </a:r>
                    </a:p>
                    <a:p>
                      <a:pPr marL="0" marR="0" lvl="0" indent="0" algn="ctr" defTabSz="914400" rtl="0" eaLnBrk="0" fontAlgn="base" latinLnBrk="0" hangingPunct="0">
                        <a:lnSpc>
                          <a:spcPct val="50000"/>
                        </a:lnSpc>
                        <a:spcBef>
                          <a:spcPct val="20000"/>
                        </a:spcBef>
                        <a:spcAft>
                          <a:spcPct val="0"/>
                        </a:spcAft>
                        <a:buClrTx/>
                        <a:buSzTx/>
                        <a:buFontTx/>
                        <a:buNone/>
                        <a:tabLst/>
                      </a:pPr>
                      <a:r>
                        <a:rPr kumimoji="0" lang="fr-FR" altLang="fr-FR" sz="22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responsable</a:t>
                      </a:r>
                    </a:p>
                  </a:txBody>
                  <a:tcPr marT="0" marB="0" anchor="ctr" horzOverflow="overflow">
                    <a:lnL cap="flat">
                      <a:noFill/>
                    </a:lnL>
                    <a:lnR>
                      <a:noFill/>
                    </a:lnR>
                    <a:lnT>
                      <a:noFill/>
                    </a:lnT>
                    <a:lnB>
                      <a:noFill/>
                    </a:lnB>
                    <a:lnTlToBr>
                      <a:noFill/>
                    </a:lnTlToBr>
                    <a:lnBlToTr>
                      <a:noFill/>
                    </a:lnBlToTr>
                    <a:solidFill>
                      <a:srgbClr val="FFFF99"/>
                    </a:solidFill>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rPr>
                        <a:t> </a:t>
                      </a: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Corporel</a:t>
                      </a:r>
                    </a:p>
                  </a:txBody>
                  <a:tcPr marT="0" marB="0" anchor="ctr" horzOverflow="overflow">
                    <a:lnL>
                      <a:noFill/>
                    </a:lnL>
                    <a:lnR cap="flat">
                      <a:noFill/>
                    </a:lnR>
                    <a:lnT>
                      <a:noFill/>
                    </a:lnT>
                    <a:lnB>
                      <a:noFill/>
                    </a:lnB>
                    <a:lnTlToBr>
                      <a:noFill/>
                    </a:lnTlToBr>
                    <a:lnBlToTr>
                      <a:noFill/>
                    </a:lnBlToTr>
                    <a:noFill/>
                  </a:tcPr>
                </a:tc>
              </a:tr>
              <a:tr h="180975">
                <a:tc gridSpan="3">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0"/>
                        </a:lnSpc>
                        <a:spcBef>
                          <a:spcPct val="20000"/>
                        </a:spcBef>
                        <a:spcAft>
                          <a:spcPct val="0"/>
                        </a:spcAft>
                        <a:buClrTx/>
                        <a:buSzTx/>
                        <a:buFontTx/>
                        <a:buNone/>
                        <a:tabLst/>
                      </a:pPr>
                      <a:endParaRPr kumimoji="0" lang="fr-FR" altLang="fr-FR" sz="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cap="flat">
                      <a:noFill/>
                    </a:lnL>
                    <a:lnR cap="flat">
                      <a:noFill/>
                    </a:lnR>
                    <a:lnT>
                      <a:noFill/>
                    </a:lnT>
                    <a:lnB>
                      <a:noFill/>
                    </a:lnB>
                    <a:lnTlToBr>
                      <a:noFill/>
                    </a:lnTlToBr>
                    <a:lnBlToTr>
                      <a:noFill/>
                    </a:lnBlToTr>
                    <a:noFill/>
                  </a:tcPr>
                </a:tc>
                <a:tc hMerge="1">
                  <a:txBody>
                    <a:bodyPr/>
                    <a:lstStyle/>
                    <a:p>
                      <a:endParaRPr lang="fr-FR"/>
                    </a:p>
                  </a:txBody>
                  <a:tcPr/>
                </a:tc>
                <a:tc hMerge="1">
                  <a:txBody>
                    <a:bodyPr/>
                    <a:lstStyle/>
                    <a:p>
                      <a:endParaRPr lang="fr-FR"/>
                    </a:p>
                  </a:txBody>
                  <a:tcPr/>
                </a:tc>
              </a:tr>
              <a:tr h="533400">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200" b="0"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anchor="ctr" horzOverflow="overflow">
                    <a:lnL cap="flat">
                      <a:noFill/>
                    </a:lnL>
                    <a:lnR>
                      <a:noFill/>
                    </a:lnR>
                    <a:lnT>
                      <a:noFill/>
                    </a:lnT>
                    <a:lnB>
                      <a:noFill/>
                    </a:lnB>
                    <a:lnTlToBr>
                      <a:noFill/>
                    </a:lnTlToBr>
                    <a:lnBlToTr>
                      <a:noFill/>
                    </a:lnBlToTr>
                    <a:solidFill>
                      <a:srgbClr val="FFFF66"/>
                    </a:solidFill>
                  </a:tcPr>
                </a:tc>
                <a:tc rowSpan="3">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 </a:t>
                      </a:r>
                      <a:r>
                        <a:rPr kumimoji="0" lang="fr-FR" altLang="fr-FR" sz="17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Incendie-Vol-Bris de glace…</a:t>
                      </a:r>
                    </a:p>
                  </a:txBody>
                  <a:tcPr marT="0" marB="0" horzOverflow="overflow">
                    <a:lnL>
                      <a:noFill/>
                    </a:lnL>
                    <a:lnR cap="flat">
                      <a:noFill/>
                    </a:lnR>
                    <a:lnT>
                      <a:noFill/>
                    </a:lnT>
                    <a:lnB>
                      <a:noFill/>
                    </a:lnB>
                    <a:lnTlToBr>
                      <a:noFill/>
                    </a:lnTlToBr>
                    <a:lnBlToTr>
                      <a:noFill/>
                    </a:lnBlToTr>
                    <a:noFill/>
                  </a:tcPr>
                </a:tc>
              </a:tr>
              <a:tr h="335280">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altLang="fr-FR" sz="22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Véhicule</a:t>
                      </a:r>
                    </a:p>
                  </a:txBody>
                  <a:tcPr marT="0" marB="0" anchor="ctr" horzOverflow="overflow">
                    <a:lnL cap="flat">
                      <a:noFill/>
                    </a:lnL>
                    <a:lnR>
                      <a:noFill/>
                    </a:lnR>
                    <a:lnT>
                      <a:noFill/>
                    </a:lnT>
                    <a:lnB>
                      <a:noFill/>
                    </a:lnB>
                    <a:lnTlToBr>
                      <a:noFill/>
                    </a:lnTlToBr>
                    <a:lnBlToTr>
                      <a:noFill/>
                    </a:lnBlToTr>
                    <a:solidFill>
                      <a:srgbClr val="FFFF66"/>
                    </a:solidFill>
                  </a:tcPr>
                </a:tc>
                <a:tc vMerge="1">
                  <a:txBody>
                    <a:bodyPr/>
                    <a:lstStyle/>
                    <a:p>
                      <a:endParaRPr lang="fr-FR"/>
                    </a:p>
                  </a:txBody>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 Tierce collision</a:t>
                      </a:r>
                    </a:p>
                  </a:txBody>
                  <a:tcPr marT="0" marB="0" horzOverflow="overflow">
                    <a:lnL>
                      <a:noFill/>
                    </a:lnL>
                    <a:lnR cap="flat">
                      <a:noFill/>
                    </a:lnR>
                    <a:lnT>
                      <a:noFill/>
                    </a:lnT>
                    <a:lnB>
                      <a:noFill/>
                    </a:lnB>
                    <a:lnTlToBr>
                      <a:noFill/>
                    </a:lnTlToBr>
                    <a:lnBlToTr>
                      <a:noFill/>
                    </a:lnBlToTr>
                    <a:noFill/>
                  </a:tcPr>
                </a:tc>
              </a:tr>
              <a:tr h="335280">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200" b="0" i="0" u="none" strike="noStrike" cap="none" normalizeH="0" baseline="0" dirty="0" smtClean="0">
                        <a:ln>
                          <a:noFill/>
                        </a:ln>
                        <a:solidFill>
                          <a:schemeClr val="bg1"/>
                        </a:solidFill>
                        <a:effectLst>
                          <a:outerShdw blurRad="38100" dist="38100" dir="2700000" algn="tl">
                            <a:srgbClr val="000000"/>
                          </a:outerShdw>
                        </a:effectLst>
                        <a:latin typeface="Arial" charset="0"/>
                        <a:cs typeface="Arial" charset="0"/>
                      </a:endParaRPr>
                    </a:p>
                  </a:txBody>
                  <a:tcPr marT="0" marB="0" anchor="ctr" horzOverflow="overflow">
                    <a:lnL cap="flat">
                      <a:noFill/>
                    </a:lnL>
                    <a:lnR>
                      <a:noFill/>
                    </a:lnR>
                    <a:lnT>
                      <a:noFill/>
                    </a:lnT>
                    <a:lnB>
                      <a:noFill/>
                    </a:lnB>
                    <a:lnTlToBr>
                      <a:noFill/>
                    </a:lnTlToBr>
                    <a:lnBlToTr>
                      <a:noFill/>
                    </a:lnBlToTr>
                    <a:solidFill>
                      <a:srgbClr val="FFFF66"/>
                    </a:solidFill>
                  </a:tcPr>
                </a:tc>
                <a:tc vMerge="1">
                  <a:txBody>
                    <a:bodyPr/>
                    <a:lstStyle/>
                    <a:p>
                      <a:endParaRPr lang="fr-FR"/>
                    </a:p>
                  </a:txBody>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rPr>
                        <a:t> </a:t>
                      </a: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Tous dommages</a:t>
                      </a:r>
                    </a:p>
                  </a:txBody>
                  <a:tcPr marT="0" marB="0" horzOverflow="overflow">
                    <a:lnL>
                      <a:noFill/>
                    </a:lnL>
                    <a:lnR cap="flat">
                      <a:noFill/>
                    </a:lnR>
                    <a:lnT>
                      <a:noFill/>
                    </a:lnT>
                    <a:lnB>
                      <a:noFill/>
                    </a:lnB>
                    <a:lnTlToBr>
                      <a:noFill/>
                    </a:lnTlToBr>
                    <a:lnBlToTr>
                      <a:noFill/>
                    </a:lnBlToTr>
                    <a:noFill/>
                  </a:tcPr>
                </a:tc>
              </a:tr>
              <a:tr h="180975">
                <a:tc gridSpan="3">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0"/>
                        </a:lnSpc>
                        <a:spcBef>
                          <a:spcPct val="20000"/>
                        </a:spcBef>
                        <a:spcAft>
                          <a:spcPct val="0"/>
                        </a:spcAft>
                        <a:buClrTx/>
                        <a:buSzTx/>
                        <a:buFontTx/>
                        <a:buNone/>
                        <a:tabLst/>
                      </a:pPr>
                      <a:endParaRPr kumimoji="0" lang="fr-FR" altLang="fr-FR" sz="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cap="flat">
                      <a:noFill/>
                    </a:lnL>
                    <a:lnR cap="flat">
                      <a:noFill/>
                    </a:lnR>
                    <a:lnT>
                      <a:noFill/>
                    </a:lnT>
                    <a:lnB>
                      <a:noFill/>
                    </a:lnB>
                    <a:lnTlToBr>
                      <a:noFill/>
                    </a:lnTlToBr>
                    <a:lnBlToTr>
                      <a:noFill/>
                    </a:lnBlToTr>
                    <a:noFill/>
                  </a:tcPr>
                </a:tc>
                <a:tc hMerge="1">
                  <a:txBody>
                    <a:bodyPr/>
                    <a:lstStyle/>
                    <a:p>
                      <a:endParaRPr lang="fr-FR"/>
                    </a:p>
                  </a:txBody>
                  <a:tcPr/>
                </a:tc>
                <a:tc hMerge="1">
                  <a:txBody>
                    <a:bodyPr/>
                    <a:lstStyle/>
                    <a:p>
                      <a:endParaRPr lang="fr-FR"/>
                    </a:p>
                  </a:txBody>
                  <a:tcPr/>
                </a:tc>
              </a:tr>
              <a:tr h="312738">
                <a:tc rowSpan="3">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fr-FR" altLang="fr-FR" sz="22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Assistance et</a:t>
                      </a:r>
                    </a:p>
                    <a:p>
                      <a:pPr marL="0" marR="0" lvl="0" indent="0" algn="ctr" defTabSz="914400" rtl="0" eaLnBrk="0" fontAlgn="base" latinLnBrk="0" hangingPunct="0">
                        <a:lnSpc>
                          <a:spcPct val="50000"/>
                        </a:lnSpc>
                        <a:spcBef>
                          <a:spcPct val="20000"/>
                        </a:spcBef>
                        <a:spcAft>
                          <a:spcPct val="0"/>
                        </a:spcAft>
                        <a:buClrTx/>
                        <a:buSzTx/>
                        <a:buFontTx/>
                        <a:buNone/>
                        <a:tabLst/>
                      </a:pPr>
                      <a:r>
                        <a:rPr kumimoji="0" lang="fr-FR" altLang="fr-FR" sz="22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protection juridique</a:t>
                      </a:r>
                    </a:p>
                  </a:txBody>
                  <a:tcPr marT="0" marB="0" anchor="ctr" horzOverflow="overflow">
                    <a:lnL cap="flat">
                      <a:noFill/>
                    </a:lnL>
                    <a:lnR>
                      <a:noFill/>
                    </a:lnR>
                    <a:lnT>
                      <a:noFill/>
                    </a:lnT>
                    <a:lnB cap="flat">
                      <a:noFill/>
                    </a:lnB>
                    <a:lnTlToBr>
                      <a:noFill/>
                    </a:lnTlToBr>
                    <a:lnBlToTr>
                      <a:noFill/>
                    </a:lnBlToTr>
                    <a:solidFill>
                      <a:srgbClr val="FFFF00"/>
                    </a:solidFill>
                  </a:tcPr>
                </a:tc>
                <a:tc rowSpan="2">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 Panne - Accident</a:t>
                      </a:r>
                    </a:p>
                  </a:txBody>
                  <a:tcPr marT="0" marB="0" horzOverflow="overflow">
                    <a:lnL>
                      <a:noFill/>
                    </a:lnL>
                    <a:lnR cap="flat">
                      <a:noFill/>
                    </a:lnR>
                    <a:lnT>
                      <a:noFill/>
                    </a:lnT>
                    <a:lnB>
                      <a:noFill/>
                    </a:lnB>
                    <a:lnTlToBr>
                      <a:noFill/>
                    </a:lnTlToBr>
                    <a:lnBlToTr>
                      <a:noFill/>
                    </a:lnBlToTr>
                    <a:noFill/>
                  </a:tcPr>
                </a:tc>
              </a:tr>
              <a:tr h="355600">
                <a:tc vMerge="1">
                  <a:txBody>
                    <a:bodyPr/>
                    <a:lstStyle/>
                    <a:p>
                      <a:endParaRPr lang="fr-FR"/>
                    </a:p>
                  </a:txBody>
                  <a:tcPr/>
                </a:tc>
                <a:tc vMerge="1">
                  <a:txBody>
                    <a:bodyPr/>
                    <a:lstStyle/>
                    <a:p>
                      <a:endParaRPr lang="fr-FR"/>
                    </a:p>
                  </a:txBody>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smtClean="0">
                          <a:ln>
                            <a:noFill/>
                          </a:ln>
                          <a:solidFill>
                            <a:schemeClr val="tx1"/>
                          </a:solidFill>
                          <a:effectLst>
                            <a:outerShdw blurRad="38100" dist="38100" dir="2700000" algn="tl">
                              <a:srgbClr val="FFFFFF"/>
                            </a:outerShdw>
                          </a:effectLst>
                          <a:latin typeface="Arial" charset="0"/>
                          <a:cs typeface="Arial" charset="0"/>
                        </a:rPr>
                        <a:t> Prêt de véhicule</a:t>
                      </a:r>
                    </a:p>
                  </a:txBody>
                  <a:tcPr marT="0" marB="0" horzOverflow="overflow">
                    <a:lnL>
                      <a:noFill/>
                    </a:lnL>
                    <a:lnR cap="flat">
                      <a:noFill/>
                    </a:lnR>
                    <a:lnT>
                      <a:noFill/>
                    </a:lnT>
                    <a:lnB>
                      <a:noFill/>
                    </a:lnB>
                    <a:lnTlToBr>
                      <a:noFill/>
                    </a:lnTlToBr>
                    <a:lnBlToTr>
                      <a:noFill/>
                    </a:lnBlToTr>
                    <a:noFill/>
                  </a:tcPr>
                </a:tc>
              </a:tr>
              <a:tr h="426720">
                <a:tc vMerge="1">
                  <a:txBody>
                    <a:bodyPr/>
                    <a:lstStyle/>
                    <a:p>
                      <a:endParaRPr lang="fr-FR"/>
                    </a:p>
                  </a:txBody>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FR" altLang="fr-FR" sz="28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endParaRPr>
                    </a:p>
                  </a:txBody>
                  <a:tcPr marT="0" marB="0" horzOverflow="overflow">
                    <a:lnL>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GillSans" pitchFamily="34" charset="0"/>
                        </a:defRPr>
                      </a:lvl1pPr>
                      <a:lvl2pPr>
                        <a:spcBef>
                          <a:spcPct val="20000"/>
                        </a:spcBef>
                        <a:defRPr sz="2400">
                          <a:solidFill>
                            <a:schemeClr val="tx1"/>
                          </a:solidFill>
                          <a:latin typeface="GillSans" pitchFamily="34" charset="0"/>
                        </a:defRPr>
                      </a:lvl2pPr>
                      <a:lvl3pPr>
                        <a:spcBef>
                          <a:spcPct val="20000"/>
                        </a:spcBef>
                        <a:defRPr sz="2000">
                          <a:solidFill>
                            <a:schemeClr val="tx1"/>
                          </a:solidFill>
                          <a:latin typeface="GillSans" pitchFamily="34" charset="0"/>
                        </a:defRPr>
                      </a:lvl3pPr>
                      <a:lvl4pPr>
                        <a:spcBef>
                          <a:spcPct val="20000"/>
                        </a:spcBef>
                        <a:defRPr>
                          <a:solidFill>
                            <a:schemeClr val="tx1"/>
                          </a:solidFill>
                          <a:latin typeface="GillSans" pitchFamily="34" charset="0"/>
                        </a:defRPr>
                      </a:lvl4pPr>
                      <a:lvl5pPr>
                        <a:spcBef>
                          <a:spcPct val="20000"/>
                        </a:spcBef>
                        <a:defRPr>
                          <a:solidFill>
                            <a:schemeClr val="tx1"/>
                          </a:solidFill>
                          <a:latin typeface="GillSans" pitchFamily="34" charset="0"/>
                        </a:defRPr>
                      </a:lvl5pPr>
                      <a:lvl6pPr eaLnBrk="0" fontAlgn="base" hangingPunct="0">
                        <a:spcBef>
                          <a:spcPct val="20000"/>
                        </a:spcBef>
                        <a:spcAft>
                          <a:spcPct val="0"/>
                        </a:spcAft>
                        <a:defRPr>
                          <a:solidFill>
                            <a:schemeClr val="tx1"/>
                          </a:solidFill>
                          <a:latin typeface="GillSans" pitchFamily="34" charset="0"/>
                        </a:defRPr>
                      </a:lvl6pPr>
                      <a:lvl7pPr eaLnBrk="0" fontAlgn="base" hangingPunct="0">
                        <a:spcBef>
                          <a:spcPct val="20000"/>
                        </a:spcBef>
                        <a:spcAft>
                          <a:spcPct val="0"/>
                        </a:spcAft>
                        <a:defRPr>
                          <a:solidFill>
                            <a:schemeClr val="tx1"/>
                          </a:solidFill>
                          <a:latin typeface="GillSans" pitchFamily="34" charset="0"/>
                        </a:defRPr>
                      </a:lvl7pPr>
                      <a:lvl8pPr eaLnBrk="0" fontAlgn="base" hangingPunct="0">
                        <a:spcBef>
                          <a:spcPct val="20000"/>
                        </a:spcBef>
                        <a:spcAft>
                          <a:spcPct val="0"/>
                        </a:spcAft>
                        <a:defRPr>
                          <a:solidFill>
                            <a:schemeClr val="tx1"/>
                          </a:solidFill>
                          <a:latin typeface="GillSans" pitchFamily="34" charset="0"/>
                        </a:defRPr>
                      </a:lvl8pPr>
                      <a:lvl9pPr eaLnBrk="0" fontAlgn="base" hangingPunct="0">
                        <a:spcBef>
                          <a:spcPct val="20000"/>
                        </a:spcBef>
                        <a:spcAft>
                          <a:spcPct val="0"/>
                        </a:spcAft>
                        <a:defRPr>
                          <a:solidFill>
                            <a:schemeClr val="tx1"/>
                          </a:solidFill>
                          <a:latin typeface="GillSans"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fr-FR" altLang="fr-FR" sz="1800" b="1" i="0" u="none" strike="noStrike" cap="none" normalizeH="0" baseline="0" dirty="0" smtClean="0">
                          <a:ln>
                            <a:noFill/>
                          </a:ln>
                          <a:solidFill>
                            <a:schemeClr val="bg1"/>
                          </a:solidFill>
                          <a:effectLst>
                            <a:outerShdw blurRad="38100" dist="38100" dir="2700000" algn="tl">
                              <a:srgbClr val="000000"/>
                            </a:outerShdw>
                          </a:effectLst>
                          <a:latin typeface="Arial" charset="0"/>
                          <a:cs typeface="Arial" charset="0"/>
                        </a:rPr>
                        <a:t> </a:t>
                      </a:r>
                      <a:r>
                        <a:rPr kumimoji="0" lang="fr-FR" altLang="fr-FR" sz="1800" b="1" i="0" u="none" strike="noStrike" cap="none" normalizeH="0" baseline="0" dirty="0" smtClean="0">
                          <a:ln>
                            <a:noFill/>
                          </a:ln>
                          <a:solidFill>
                            <a:schemeClr val="tx1"/>
                          </a:solidFill>
                          <a:effectLst>
                            <a:outerShdw blurRad="38100" dist="38100" dir="2700000" algn="tl">
                              <a:srgbClr val="FFFFFF"/>
                            </a:outerShdw>
                          </a:effectLst>
                          <a:latin typeface="Arial" charset="0"/>
                          <a:cs typeface="Arial" charset="0"/>
                        </a:rPr>
                        <a:t>Défense</a:t>
                      </a:r>
                      <a:r>
                        <a:rPr kumimoji="0" lang="fr-FR" altLang="fr-FR" sz="1800" b="1" i="0" u="none" strike="noStrike" cap="none" normalizeH="0" baseline="0" dirty="0" smtClean="0">
                          <a:ln>
                            <a:noFill/>
                          </a:ln>
                          <a:solidFill>
                            <a:schemeClr val="bg1"/>
                          </a:solidFill>
                          <a:effectLst>
                            <a:outerShdw blurRad="38100" dist="38100" dir="2700000" algn="tl">
                              <a:srgbClr val="000000"/>
                            </a:outerShdw>
                          </a:effectLst>
                          <a:latin typeface="Arial" charset="0"/>
                          <a:cs typeface="Arial" charset="0"/>
                        </a:rPr>
                        <a:t> - </a:t>
                      </a:r>
                      <a:r>
                        <a:rPr kumimoji="0" lang="fr-FR" altLang="fr-FR" sz="1800" b="1" i="0" u="none" strike="noStrike" cap="none" normalizeH="0" baseline="0" dirty="0" smtClean="0">
                          <a:ln>
                            <a:noFill/>
                          </a:ln>
                          <a:solidFill>
                            <a:schemeClr val="tx1"/>
                          </a:solidFill>
                          <a:effectLst>
                            <a:outerShdw blurRad="38100" dist="38100" dir="2700000" algn="tl">
                              <a:srgbClr val="FFFFFF"/>
                            </a:outerShdw>
                          </a:effectLst>
                          <a:latin typeface="Arial" charset="0"/>
                          <a:cs typeface="Arial" charset="0"/>
                        </a:rPr>
                        <a:t>Recours</a:t>
                      </a:r>
                    </a:p>
                  </a:txBody>
                  <a:tcPr marT="0" marB="0" horzOverflow="overflow">
                    <a:lnL>
                      <a:noFill/>
                    </a:lnL>
                    <a:lnR cap="flat">
                      <a:noFill/>
                    </a:lnR>
                    <a:lnT>
                      <a:noFill/>
                    </a:lnT>
                    <a:lnB cap="flat">
                      <a:noFill/>
                    </a:lnB>
                    <a:lnTlToBr>
                      <a:noFill/>
                    </a:lnTlToBr>
                    <a:lnBlToTr>
                      <a:noFill/>
                    </a:lnBlToTr>
                    <a:noFill/>
                  </a:tcPr>
                </a:tc>
              </a:tr>
            </a:tbl>
          </a:graphicData>
        </a:graphic>
      </p:graphicFrame>
      <p:sp>
        <p:nvSpPr>
          <p:cNvPr id="1109045" name="Text Box 53"/>
          <p:cNvSpPr txBox="1">
            <a:spLocks noChangeArrowheads="1"/>
          </p:cNvSpPr>
          <p:nvPr/>
        </p:nvSpPr>
        <p:spPr bwMode="auto">
          <a:xfrm>
            <a:off x="1143000" y="1066800"/>
            <a:ext cx="8001000" cy="5191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fr-FR" altLang="fr-FR" sz="2800" i="0" dirty="0">
                <a:solidFill>
                  <a:schemeClr val="bg1">
                    <a:lumMod val="65000"/>
                  </a:schemeClr>
                </a:solidFill>
                <a:effectLst>
                  <a:outerShdw blurRad="38100" dist="38100" dir="2700000" algn="tl">
                    <a:srgbClr val="000000"/>
                  </a:outerShdw>
                </a:effectLst>
                <a:latin typeface="Arial" charset="0"/>
                <a:cs typeface="Arial" charset="0"/>
              </a:rPr>
              <a:t>Protéger qui, protéger quoi ?</a:t>
            </a:r>
          </a:p>
        </p:txBody>
      </p:sp>
      <p:sp>
        <p:nvSpPr>
          <p:cNvPr id="1109046" name="AutoShape 54"/>
          <p:cNvSpPr>
            <a:spLocks noChangeArrowheads="1"/>
          </p:cNvSpPr>
          <p:nvPr/>
        </p:nvSpPr>
        <p:spPr bwMode="auto">
          <a:xfrm>
            <a:off x="4876800" y="2362200"/>
            <a:ext cx="533400" cy="304800"/>
          </a:xfrm>
          <a:prstGeom prst="right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09047" name="AutoShape 55"/>
          <p:cNvSpPr>
            <a:spLocks noChangeArrowheads="1"/>
          </p:cNvSpPr>
          <p:nvPr/>
        </p:nvSpPr>
        <p:spPr bwMode="auto">
          <a:xfrm>
            <a:off x="4876800" y="3124200"/>
            <a:ext cx="533400" cy="304800"/>
          </a:xfrm>
          <a:prstGeom prst="right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09048" name="AutoShape 56"/>
          <p:cNvSpPr>
            <a:spLocks noChangeArrowheads="1"/>
          </p:cNvSpPr>
          <p:nvPr/>
        </p:nvSpPr>
        <p:spPr bwMode="auto">
          <a:xfrm>
            <a:off x="4876800" y="4038600"/>
            <a:ext cx="533400" cy="304800"/>
          </a:xfrm>
          <a:prstGeom prst="right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09049" name="AutoShape 57"/>
          <p:cNvSpPr>
            <a:spLocks noChangeArrowheads="1"/>
          </p:cNvSpPr>
          <p:nvPr/>
        </p:nvSpPr>
        <p:spPr bwMode="auto">
          <a:xfrm>
            <a:off x="4876800" y="5257800"/>
            <a:ext cx="533400" cy="304800"/>
          </a:xfrm>
          <a:prstGeom prst="right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09051" name="Oval 59"/>
          <p:cNvSpPr>
            <a:spLocks noChangeArrowheads="1"/>
          </p:cNvSpPr>
          <p:nvPr/>
        </p:nvSpPr>
        <p:spPr bwMode="auto">
          <a:xfrm>
            <a:off x="914400" y="2286000"/>
            <a:ext cx="3810000" cy="457200"/>
          </a:xfrm>
          <a:prstGeom prst="ellipse">
            <a:avLst/>
          </a:prstGeom>
          <a:noFill/>
          <a:ln w="381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09052" name="Text Box 60"/>
          <p:cNvSpPr txBox="1">
            <a:spLocks noChangeArrowheads="1"/>
          </p:cNvSpPr>
          <p:nvPr/>
        </p:nvSpPr>
        <p:spPr bwMode="auto">
          <a:xfrm rot="-547519">
            <a:off x="-457200" y="1676400"/>
            <a:ext cx="365760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lgn="ctr" eaLnBrk="1" hangingPunct="1">
              <a:spcBef>
                <a:spcPct val="50000"/>
              </a:spcBef>
            </a:pPr>
            <a:r>
              <a:rPr lang="fr-FR" altLang="fr-FR" sz="2800">
                <a:solidFill>
                  <a:srgbClr val="FF3300"/>
                </a:solidFill>
                <a:latin typeface="Arial" charset="0"/>
                <a:cs typeface="Arial" charset="0"/>
              </a:rPr>
              <a:t>Obligatoire</a:t>
            </a:r>
          </a:p>
        </p:txBody>
      </p:sp>
      <p:sp>
        <p:nvSpPr>
          <p:cNvPr id="1109053" name="Text Box 61"/>
          <p:cNvSpPr txBox="1">
            <a:spLocks noChangeArrowheads="1"/>
          </p:cNvSpPr>
          <p:nvPr/>
        </p:nvSpPr>
        <p:spPr bwMode="auto">
          <a:xfrm>
            <a:off x="1258888" y="260350"/>
            <a:ext cx="6146800" cy="701675"/>
          </a:xfrm>
          <a:prstGeom prst="rect">
            <a:avLst/>
          </a:prstGeom>
          <a:solidFill>
            <a:schemeClr val="hlink"/>
          </a:solidFill>
          <a:ln>
            <a:noFill/>
          </a:ln>
          <a:effectLst/>
          <a:extLs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spcBef>
                <a:spcPct val="50000"/>
              </a:spcBef>
              <a:defRPr/>
            </a:pPr>
            <a:r>
              <a:rPr lang="fr-FR" altLang="fr-FR" sz="4000" i="0">
                <a:solidFill>
                  <a:schemeClr val="bg1"/>
                </a:solidFill>
                <a:effectLst>
                  <a:outerShdw blurRad="38100" dist="38100" dir="2700000" algn="tl">
                    <a:srgbClr val="000000"/>
                  </a:outerShdw>
                </a:effectLst>
                <a:latin typeface="Arial" charset="0"/>
                <a:cs typeface="Arial" charset="0"/>
              </a:rPr>
              <a:t>Une assurance adaptée</a:t>
            </a:r>
            <a:r>
              <a:rPr lang="fr-FR" altLang="fr-FR" sz="4000" i="0">
                <a:solidFill>
                  <a:schemeClr val="bg1"/>
                </a:solidFill>
                <a:effectLst>
                  <a:outerShdw blurRad="38100" dist="38100" dir="2700000" algn="tl">
                    <a:srgbClr val="000000"/>
                  </a:outerShdw>
                </a:effectLst>
                <a:latin typeface="Arial" charset="0"/>
              </a:rPr>
              <a:t>    </a:t>
            </a:r>
            <a:endParaRPr lang="en-US" altLang="fr-FR" sz="4000" i="0">
              <a:solidFill>
                <a:schemeClr val="bg1"/>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29116000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108994"/>
                                        </p:tgtEl>
                                        <p:attrNameLst>
                                          <p:attrName>style.visibility</p:attrName>
                                        </p:attrNameLst>
                                      </p:cBhvr>
                                      <p:to>
                                        <p:strVal val="visible"/>
                                      </p:to>
                                    </p:set>
                                    <p:animEffect transition="in" filter="wipe(up)">
                                      <p:cBhvr>
                                        <p:cTn id="7" dur="500"/>
                                        <p:tgtEl>
                                          <p:spTgt spid="1108994"/>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109046"/>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grpId="0" nodeType="afterEffect">
                                  <p:stCondLst>
                                    <p:cond delay="0"/>
                                  </p:stCondLst>
                                  <p:childTnLst>
                                    <p:set>
                                      <p:cBhvr>
                                        <p:cTn id="13" dur="1" fill="hold">
                                          <p:stCondLst>
                                            <p:cond delay="499"/>
                                          </p:stCondLst>
                                        </p:cTn>
                                        <p:tgtEl>
                                          <p:spTgt spid="1109047"/>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grpId="0" nodeType="afterEffect">
                                  <p:stCondLst>
                                    <p:cond delay="0"/>
                                  </p:stCondLst>
                                  <p:childTnLst>
                                    <p:set>
                                      <p:cBhvr>
                                        <p:cTn id="16" dur="1" fill="hold">
                                          <p:stCondLst>
                                            <p:cond delay="499"/>
                                          </p:stCondLst>
                                        </p:cTn>
                                        <p:tgtEl>
                                          <p:spTgt spid="1109048"/>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grpId="0" nodeType="afterEffect">
                                  <p:stCondLst>
                                    <p:cond delay="0"/>
                                  </p:stCondLst>
                                  <p:childTnLst>
                                    <p:set>
                                      <p:cBhvr>
                                        <p:cTn id="19" dur="1" fill="hold">
                                          <p:stCondLst>
                                            <p:cond delay="499"/>
                                          </p:stCondLst>
                                        </p:cTn>
                                        <p:tgtEl>
                                          <p:spTgt spid="110904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1109051"/>
                                        </p:tgtEl>
                                        <p:attrNameLst>
                                          <p:attrName>style.visibility</p:attrName>
                                        </p:attrNameLst>
                                      </p:cBhvr>
                                      <p:to>
                                        <p:strVal val="visible"/>
                                      </p:to>
                                    </p:set>
                                    <p:anim calcmode="lin" valueType="num">
                                      <p:cBhvr>
                                        <p:cTn id="24" dur="500" fill="hold"/>
                                        <p:tgtEl>
                                          <p:spTgt spid="1109051"/>
                                        </p:tgtEl>
                                        <p:attrNameLst>
                                          <p:attrName>ppt_w</p:attrName>
                                        </p:attrNameLst>
                                      </p:cBhvr>
                                      <p:tavLst>
                                        <p:tav tm="0">
                                          <p:val>
                                            <p:strVal val="4*#ppt_w"/>
                                          </p:val>
                                        </p:tav>
                                        <p:tav tm="100000">
                                          <p:val>
                                            <p:strVal val="#ppt_w"/>
                                          </p:val>
                                        </p:tav>
                                      </p:tavLst>
                                    </p:anim>
                                    <p:anim calcmode="lin" valueType="num">
                                      <p:cBhvr>
                                        <p:cTn id="25" dur="500" fill="hold"/>
                                        <p:tgtEl>
                                          <p:spTgt spid="1109051"/>
                                        </p:tgtEl>
                                        <p:attrNameLst>
                                          <p:attrName>ppt_h</p:attrName>
                                        </p:attrNameLst>
                                      </p:cBhvr>
                                      <p:tavLst>
                                        <p:tav tm="0">
                                          <p:val>
                                            <p:strVal val="4*#ppt_h"/>
                                          </p:val>
                                        </p:tav>
                                        <p:tav tm="100000">
                                          <p:val>
                                            <p:strVal val="#ppt_h"/>
                                          </p:val>
                                        </p:tav>
                                      </p:tavLst>
                                    </p:anim>
                                  </p:childTnLst>
                                </p:cTn>
                              </p:par>
                            </p:childTnLst>
                          </p:cTn>
                        </p:par>
                        <p:par>
                          <p:cTn id="26" fill="hold" nodeType="afterGroup">
                            <p:stCondLst>
                              <p:cond delay="500"/>
                            </p:stCondLst>
                            <p:childTnLst>
                              <p:par>
                                <p:cTn id="27" presetID="23" presetClass="entr" presetSubtype="32" fill="hold" grpId="0" nodeType="afterEffect">
                                  <p:stCondLst>
                                    <p:cond delay="1000"/>
                                  </p:stCondLst>
                                  <p:childTnLst>
                                    <p:set>
                                      <p:cBhvr>
                                        <p:cTn id="28" dur="1" fill="hold">
                                          <p:stCondLst>
                                            <p:cond delay="0"/>
                                          </p:stCondLst>
                                        </p:cTn>
                                        <p:tgtEl>
                                          <p:spTgt spid="1109052"/>
                                        </p:tgtEl>
                                        <p:attrNameLst>
                                          <p:attrName>style.visibility</p:attrName>
                                        </p:attrNameLst>
                                      </p:cBhvr>
                                      <p:to>
                                        <p:strVal val="visible"/>
                                      </p:to>
                                    </p:set>
                                    <p:anim calcmode="lin" valueType="num">
                                      <p:cBhvr>
                                        <p:cTn id="29" dur="500" fill="hold"/>
                                        <p:tgtEl>
                                          <p:spTgt spid="1109052"/>
                                        </p:tgtEl>
                                        <p:attrNameLst>
                                          <p:attrName>ppt_w</p:attrName>
                                        </p:attrNameLst>
                                      </p:cBhvr>
                                      <p:tavLst>
                                        <p:tav tm="0">
                                          <p:val>
                                            <p:strVal val="4*#ppt_w"/>
                                          </p:val>
                                        </p:tav>
                                        <p:tav tm="100000">
                                          <p:val>
                                            <p:strVal val="#ppt_w"/>
                                          </p:val>
                                        </p:tav>
                                      </p:tavLst>
                                    </p:anim>
                                    <p:anim calcmode="lin" valueType="num">
                                      <p:cBhvr>
                                        <p:cTn id="30" dur="500" fill="hold"/>
                                        <p:tgtEl>
                                          <p:spTgt spid="110905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9046" grpId="0" animBg="1"/>
      <p:bldP spid="1109047" grpId="0" animBg="1"/>
      <p:bldP spid="1109048" grpId="0" animBg="1"/>
      <p:bldP spid="1109049" grpId="0" animBg="1"/>
      <p:bldP spid="1109051" grpId="0" animBg="1"/>
      <p:bldP spid="1109052"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ChangeArrowheads="1"/>
          </p:cNvSpPr>
          <p:nvPr/>
        </p:nvSpPr>
        <p:spPr bwMode="auto">
          <a:xfrm>
            <a:off x="327804" y="173038"/>
            <a:ext cx="6832121"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194" tIns="38096" rIns="76194" bIns="38096" anchor="ctr"/>
          <a:lstStyle>
            <a:lvl1pPr defTabSz="762000">
              <a:defRPr sz="2400">
                <a:solidFill>
                  <a:schemeClr val="tx1"/>
                </a:solidFill>
                <a:latin typeface="Times New Roman" pitchFamily="18" charset="0"/>
              </a:defRPr>
            </a:lvl1pPr>
            <a:lvl2pPr defTabSz="762000">
              <a:defRPr sz="2400">
                <a:solidFill>
                  <a:schemeClr val="tx1"/>
                </a:solidFill>
                <a:latin typeface="Times New Roman" pitchFamily="18" charset="0"/>
              </a:defRPr>
            </a:lvl2pPr>
            <a:lvl3pPr defTabSz="762000">
              <a:defRPr sz="2400">
                <a:solidFill>
                  <a:schemeClr val="tx1"/>
                </a:solidFill>
                <a:latin typeface="Times New Roman" pitchFamily="18" charset="0"/>
              </a:defRPr>
            </a:lvl3pPr>
            <a:lvl4pPr defTabSz="762000">
              <a:defRPr sz="2400">
                <a:solidFill>
                  <a:schemeClr val="tx1"/>
                </a:solidFill>
                <a:latin typeface="Times New Roman" pitchFamily="18" charset="0"/>
              </a:defRPr>
            </a:lvl4pPr>
            <a:lvl5pPr defTabSz="762000">
              <a:defRPr sz="2400">
                <a:solidFill>
                  <a:schemeClr val="tx1"/>
                </a:solidFill>
                <a:latin typeface="Times New Roman" pitchFamily="18" charset="0"/>
              </a:defRPr>
            </a:lvl5pPr>
            <a:lvl6pPr marL="457200" defTabSz="762000" eaLnBrk="0" fontAlgn="base" hangingPunct="0">
              <a:spcBef>
                <a:spcPct val="0"/>
              </a:spcBef>
              <a:spcAft>
                <a:spcPct val="0"/>
              </a:spcAft>
              <a:defRPr sz="2400">
                <a:solidFill>
                  <a:schemeClr val="tx1"/>
                </a:solidFill>
                <a:latin typeface="Times New Roman" pitchFamily="18" charset="0"/>
              </a:defRPr>
            </a:lvl6pPr>
            <a:lvl7pPr marL="914400" defTabSz="762000" eaLnBrk="0" fontAlgn="base" hangingPunct="0">
              <a:spcBef>
                <a:spcPct val="0"/>
              </a:spcBef>
              <a:spcAft>
                <a:spcPct val="0"/>
              </a:spcAft>
              <a:defRPr sz="2400">
                <a:solidFill>
                  <a:schemeClr val="tx1"/>
                </a:solidFill>
                <a:latin typeface="Times New Roman" pitchFamily="18" charset="0"/>
              </a:defRPr>
            </a:lvl7pPr>
            <a:lvl8pPr marL="1371600" defTabSz="762000" eaLnBrk="0" fontAlgn="base" hangingPunct="0">
              <a:spcBef>
                <a:spcPct val="0"/>
              </a:spcBef>
              <a:spcAft>
                <a:spcPct val="0"/>
              </a:spcAft>
              <a:defRPr sz="2400">
                <a:solidFill>
                  <a:schemeClr val="tx1"/>
                </a:solidFill>
                <a:latin typeface="Times New Roman" pitchFamily="18" charset="0"/>
              </a:defRPr>
            </a:lvl8pPr>
            <a:lvl9pPr marL="1828800" defTabSz="7620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4300" i="1" u="sng" dirty="0" smtClean="0">
                <a:solidFill>
                  <a:srgbClr val="FF0000"/>
                </a:solidFill>
                <a:effectLst>
                  <a:outerShdw blurRad="38100" dist="38100" dir="2700000" algn="tl">
                    <a:srgbClr val="000000"/>
                  </a:outerShdw>
                </a:effectLst>
                <a:latin typeface="Arial" charset="0"/>
              </a:rPr>
              <a:t>Les obligations légales</a:t>
            </a:r>
          </a:p>
        </p:txBody>
      </p:sp>
      <p:sp>
        <p:nvSpPr>
          <p:cNvPr id="1111043" name="Text Box 3"/>
          <p:cNvSpPr txBox="1">
            <a:spLocks noChangeArrowheads="1"/>
          </p:cNvSpPr>
          <p:nvPr/>
        </p:nvSpPr>
        <p:spPr bwMode="auto">
          <a:xfrm>
            <a:off x="1828800" y="2578100"/>
            <a:ext cx="7162800" cy="1754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spcBef>
                <a:spcPct val="50000"/>
              </a:spcBef>
              <a:defRPr/>
            </a:pPr>
            <a:r>
              <a:rPr lang="fr-FR" altLang="fr-FR" sz="2400" b="0" i="0" dirty="0">
                <a:solidFill>
                  <a:schemeClr val="bg1">
                    <a:lumMod val="65000"/>
                  </a:schemeClr>
                </a:solidFill>
                <a:effectLst>
                  <a:outerShdw blurRad="38100" dist="38100" dir="2700000" algn="tl">
                    <a:srgbClr val="000000"/>
                  </a:outerShdw>
                </a:effectLst>
                <a:latin typeface="Arial" charset="0"/>
              </a:rPr>
              <a:t>Article </a:t>
            </a:r>
            <a:r>
              <a:rPr lang="fr-FR" altLang="fr-FR" sz="2400" b="0" i="0" dirty="0" smtClean="0">
                <a:solidFill>
                  <a:schemeClr val="bg1">
                    <a:lumMod val="65000"/>
                  </a:schemeClr>
                </a:solidFill>
                <a:effectLst>
                  <a:outerShdw blurRad="38100" dist="38100" dir="2700000" algn="tl">
                    <a:srgbClr val="000000"/>
                  </a:outerShdw>
                </a:effectLst>
                <a:latin typeface="Arial" charset="0"/>
              </a:rPr>
              <a:t>L 211-1 </a:t>
            </a:r>
            <a:r>
              <a:rPr lang="fr-FR" altLang="fr-FR" sz="2400" b="0" i="0" dirty="0">
                <a:solidFill>
                  <a:schemeClr val="bg1">
                    <a:lumMod val="65000"/>
                  </a:schemeClr>
                </a:solidFill>
                <a:effectLst>
                  <a:outerShdw blurRad="38100" dist="38100" dir="2700000" algn="tl">
                    <a:srgbClr val="000000"/>
                  </a:outerShdw>
                </a:effectLst>
                <a:latin typeface="Arial" charset="0"/>
              </a:rPr>
              <a:t>: </a:t>
            </a:r>
          </a:p>
          <a:p>
            <a:pPr eaLnBrk="1" hangingPunct="1">
              <a:spcBef>
                <a:spcPct val="50000"/>
              </a:spcBef>
              <a:defRPr/>
            </a:pPr>
            <a:r>
              <a:rPr lang="fr-FR" altLang="fr-FR" sz="2400" b="0" i="0" dirty="0">
                <a:solidFill>
                  <a:schemeClr val="bg1">
                    <a:lumMod val="65000"/>
                  </a:schemeClr>
                </a:solidFill>
                <a:effectLst>
                  <a:outerShdw blurRad="38100" dist="38100" dir="2700000" algn="tl">
                    <a:srgbClr val="000000"/>
                  </a:outerShdw>
                </a:effectLst>
                <a:latin typeface="Arial" charset="0"/>
              </a:rPr>
              <a:t>« Toute personne dont la responsabilité civile peut être engagée, doit être couverte par une assurance de responsabilité civile »</a:t>
            </a:r>
          </a:p>
        </p:txBody>
      </p:sp>
      <p:sp>
        <p:nvSpPr>
          <p:cNvPr id="1111044" name="Text Box 4"/>
          <p:cNvSpPr txBox="1">
            <a:spLocks noChangeArrowheads="1"/>
          </p:cNvSpPr>
          <p:nvPr/>
        </p:nvSpPr>
        <p:spPr bwMode="auto">
          <a:xfrm>
            <a:off x="1828800" y="4724400"/>
            <a:ext cx="6934200" cy="1754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spcBef>
                <a:spcPct val="50000"/>
              </a:spcBef>
              <a:defRPr/>
            </a:pPr>
            <a:r>
              <a:rPr lang="fr-FR" altLang="fr-FR" sz="2400" i="0" dirty="0">
                <a:solidFill>
                  <a:schemeClr val="bg1">
                    <a:lumMod val="65000"/>
                  </a:schemeClr>
                </a:solidFill>
                <a:effectLst>
                  <a:outerShdw blurRad="38100" dist="38100" dir="2700000" algn="tl">
                    <a:srgbClr val="000000"/>
                  </a:outerShdw>
                </a:effectLst>
                <a:latin typeface="Arial" charset="0"/>
              </a:rPr>
              <a:t>Par conséquent :</a:t>
            </a:r>
          </a:p>
          <a:p>
            <a:pPr eaLnBrk="1" hangingPunct="1">
              <a:spcBef>
                <a:spcPct val="50000"/>
              </a:spcBef>
              <a:defRPr/>
            </a:pPr>
            <a:r>
              <a:rPr lang="fr-FR" altLang="fr-FR" sz="2400" dirty="0">
                <a:solidFill>
                  <a:schemeClr val="bg1">
                    <a:lumMod val="65000"/>
                  </a:schemeClr>
                </a:solidFill>
                <a:effectLst>
                  <a:outerShdw blurRad="38100" dist="38100" dir="2700000" algn="tl">
                    <a:srgbClr val="000000"/>
                  </a:outerShdw>
                </a:effectLst>
                <a:latin typeface="Arial" charset="0"/>
              </a:rPr>
              <a:t>Les contrats d’assurance doivent couvrir toute personne ayant la garde ou la conduite du véhicule</a:t>
            </a:r>
          </a:p>
        </p:txBody>
      </p:sp>
      <p:sp>
        <p:nvSpPr>
          <p:cNvPr id="1111045" name="Text Box 5"/>
          <p:cNvSpPr txBox="1">
            <a:spLocks noChangeArrowheads="1"/>
          </p:cNvSpPr>
          <p:nvPr/>
        </p:nvSpPr>
        <p:spPr bwMode="auto">
          <a:xfrm>
            <a:off x="483079" y="1600200"/>
            <a:ext cx="6491078" cy="75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6" tIns="45718" rIns="91436" bIns="45718">
            <a:spAutoFit/>
          </a:bodyPr>
          <a:lstStyle/>
          <a:p>
            <a:pPr algn="ctr" eaLnBrk="1" hangingPunct="1">
              <a:spcBef>
                <a:spcPct val="50000"/>
              </a:spcBef>
              <a:defRPr/>
            </a:pPr>
            <a:r>
              <a:rPr lang="fr-FR" altLang="fr-FR" sz="4300" b="0" i="0" dirty="0">
                <a:solidFill>
                  <a:srgbClr val="FF0000"/>
                </a:solidFill>
                <a:effectLst>
                  <a:outerShdw blurRad="38100" dist="38100" dir="2700000" algn="tl">
                    <a:srgbClr val="000000"/>
                  </a:outerShdw>
                </a:effectLst>
                <a:latin typeface="Arial" charset="0"/>
              </a:rPr>
              <a:t>La responsabilité civile</a:t>
            </a:r>
          </a:p>
        </p:txBody>
      </p:sp>
      <p:pic>
        <p:nvPicPr>
          <p:cNvPr id="111104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9925" y="317860"/>
            <a:ext cx="1831676" cy="2671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104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9513" y="2351088"/>
            <a:ext cx="64928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104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525" y="4514850"/>
            <a:ext cx="6492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92779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11045"/>
                                        </p:tgtEl>
                                        <p:attrNameLst>
                                          <p:attrName>style.visibility</p:attrName>
                                        </p:attrNameLst>
                                      </p:cBhvr>
                                      <p:to>
                                        <p:strVal val="visible"/>
                                      </p:to>
                                    </p:set>
                                    <p:animEffect transition="in" filter="wipe(left)">
                                      <p:cBhvr>
                                        <p:cTn id="7" dur="500"/>
                                        <p:tgtEl>
                                          <p:spTgt spid="1111045"/>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1111046"/>
                                        </p:tgtEl>
                                        <p:attrNameLst>
                                          <p:attrName>style.visibility</p:attrName>
                                        </p:attrNameLst>
                                      </p:cBhvr>
                                      <p:to>
                                        <p:strVal val="visible"/>
                                      </p:to>
                                    </p:set>
                                    <p:anim calcmode="lin" valueType="num">
                                      <p:cBhvr>
                                        <p:cTn id="11" dur="500" fill="hold"/>
                                        <p:tgtEl>
                                          <p:spTgt spid="1111046"/>
                                        </p:tgtEl>
                                        <p:attrNameLst>
                                          <p:attrName>ppt_w</p:attrName>
                                        </p:attrNameLst>
                                      </p:cBhvr>
                                      <p:tavLst>
                                        <p:tav tm="0">
                                          <p:val>
                                            <p:fltVal val="0"/>
                                          </p:val>
                                        </p:tav>
                                        <p:tav tm="100000">
                                          <p:val>
                                            <p:strVal val="#ppt_w"/>
                                          </p:val>
                                        </p:tav>
                                      </p:tavLst>
                                    </p:anim>
                                    <p:anim calcmode="lin" valueType="num">
                                      <p:cBhvr>
                                        <p:cTn id="12" dur="500" fill="hold"/>
                                        <p:tgtEl>
                                          <p:spTgt spid="1111046"/>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11046"/>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nodeType="clickEffect">
                                  <p:stCondLst>
                                    <p:cond delay="0"/>
                                  </p:stCondLst>
                                  <p:childTnLst>
                                    <p:set>
                                      <p:cBhvr>
                                        <p:cTn id="16" dur="1" fill="hold">
                                          <p:stCondLst>
                                            <p:cond delay="0"/>
                                          </p:stCondLst>
                                        </p:cTn>
                                        <p:tgtEl>
                                          <p:spTgt spid="1111047"/>
                                        </p:tgtEl>
                                        <p:attrNameLst>
                                          <p:attrName>style.visibility</p:attrName>
                                        </p:attrNameLst>
                                      </p:cBhvr>
                                      <p:to>
                                        <p:strVal val="visible"/>
                                      </p:to>
                                    </p:set>
                                    <p:anim calcmode="lin" valueType="num">
                                      <p:cBhvr>
                                        <p:cTn id="17" dur="500" fill="hold"/>
                                        <p:tgtEl>
                                          <p:spTgt spid="1111047"/>
                                        </p:tgtEl>
                                        <p:attrNameLst>
                                          <p:attrName>ppt_w</p:attrName>
                                        </p:attrNameLst>
                                      </p:cBhvr>
                                      <p:tavLst>
                                        <p:tav tm="0">
                                          <p:val>
                                            <p:fltVal val="0"/>
                                          </p:val>
                                        </p:tav>
                                        <p:tav tm="100000">
                                          <p:val>
                                            <p:strVal val="#ppt_w"/>
                                          </p:val>
                                        </p:tav>
                                      </p:tavLst>
                                    </p:anim>
                                    <p:anim calcmode="lin" valueType="num">
                                      <p:cBhvr>
                                        <p:cTn id="18" dur="500" fill="hold"/>
                                        <p:tgtEl>
                                          <p:spTgt spid="111104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500"/>
                            </p:stCondLst>
                            <p:childTnLst>
                              <p:par>
                                <p:cTn id="20" presetID="22" presetClass="entr" presetSubtype="8" fill="hold" grpId="0" nodeType="afterEffect">
                                  <p:stCondLst>
                                    <p:cond delay="0"/>
                                  </p:stCondLst>
                                  <p:iterate type="wd">
                                    <p:tmPct val="100000"/>
                                  </p:iterate>
                                  <p:childTnLst>
                                    <p:set>
                                      <p:cBhvr>
                                        <p:cTn id="21" dur="1" fill="hold">
                                          <p:stCondLst>
                                            <p:cond delay="0"/>
                                          </p:stCondLst>
                                        </p:cTn>
                                        <p:tgtEl>
                                          <p:spTgt spid="1111043">
                                            <p:txEl>
                                              <p:pRg st="0" end="0"/>
                                            </p:txEl>
                                          </p:spTgt>
                                        </p:tgtEl>
                                        <p:attrNameLst>
                                          <p:attrName>style.visibility</p:attrName>
                                        </p:attrNameLst>
                                      </p:cBhvr>
                                      <p:to>
                                        <p:strVal val="visible"/>
                                      </p:to>
                                    </p:set>
                                    <p:animEffect transition="in" filter="wipe(left)">
                                      <p:cBhvr>
                                        <p:cTn id="22" dur="300"/>
                                        <p:tgtEl>
                                          <p:spTgt spid="1111043">
                                            <p:txEl>
                                              <p:pRg st="0" end="0"/>
                                            </p:txEl>
                                          </p:spTgt>
                                        </p:tgtEl>
                                      </p:cBhvr>
                                    </p:animEffect>
                                  </p:childTnLst>
                                </p:cTn>
                              </p:par>
                            </p:childTnLst>
                          </p:cTn>
                        </p:par>
                        <p:par>
                          <p:cTn id="23" fill="hold" nodeType="afterGroup">
                            <p:stCondLst>
                              <p:cond delay="1700"/>
                            </p:stCondLst>
                            <p:childTnLst>
                              <p:par>
                                <p:cTn id="24" presetID="22" presetClass="entr" presetSubtype="8" fill="hold" grpId="0" nodeType="afterEffect">
                                  <p:stCondLst>
                                    <p:cond delay="0"/>
                                  </p:stCondLst>
                                  <p:iterate type="wd">
                                    <p:tmPct val="100000"/>
                                  </p:iterate>
                                  <p:childTnLst>
                                    <p:set>
                                      <p:cBhvr>
                                        <p:cTn id="25" dur="1" fill="hold">
                                          <p:stCondLst>
                                            <p:cond delay="0"/>
                                          </p:stCondLst>
                                        </p:cTn>
                                        <p:tgtEl>
                                          <p:spTgt spid="1111043">
                                            <p:txEl>
                                              <p:pRg st="1" end="1"/>
                                            </p:txEl>
                                          </p:spTgt>
                                        </p:tgtEl>
                                        <p:attrNameLst>
                                          <p:attrName>style.visibility</p:attrName>
                                        </p:attrNameLst>
                                      </p:cBhvr>
                                      <p:to>
                                        <p:strVal val="visible"/>
                                      </p:to>
                                    </p:set>
                                    <p:animEffect transition="in" filter="wipe(left)">
                                      <p:cBhvr>
                                        <p:cTn id="26" dur="300"/>
                                        <p:tgtEl>
                                          <p:spTgt spid="1111043">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nodeType="clickEffect">
                                  <p:stCondLst>
                                    <p:cond delay="0"/>
                                  </p:stCondLst>
                                  <p:childTnLst>
                                    <p:set>
                                      <p:cBhvr>
                                        <p:cTn id="30" dur="1" fill="hold">
                                          <p:stCondLst>
                                            <p:cond delay="0"/>
                                          </p:stCondLst>
                                        </p:cTn>
                                        <p:tgtEl>
                                          <p:spTgt spid="1111048"/>
                                        </p:tgtEl>
                                        <p:attrNameLst>
                                          <p:attrName>style.visibility</p:attrName>
                                        </p:attrNameLst>
                                      </p:cBhvr>
                                      <p:to>
                                        <p:strVal val="visible"/>
                                      </p:to>
                                    </p:set>
                                    <p:anim calcmode="lin" valueType="num">
                                      <p:cBhvr>
                                        <p:cTn id="31" dur="500" fill="hold"/>
                                        <p:tgtEl>
                                          <p:spTgt spid="1111048"/>
                                        </p:tgtEl>
                                        <p:attrNameLst>
                                          <p:attrName>ppt_w</p:attrName>
                                        </p:attrNameLst>
                                      </p:cBhvr>
                                      <p:tavLst>
                                        <p:tav tm="0">
                                          <p:val>
                                            <p:fltVal val="0"/>
                                          </p:val>
                                        </p:tav>
                                        <p:tav tm="100000">
                                          <p:val>
                                            <p:strVal val="#ppt_w"/>
                                          </p:val>
                                        </p:tav>
                                      </p:tavLst>
                                    </p:anim>
                                    <p:anim calcmode="lin" valueType="num">
                                      <p:cBhvr>
                                        <p:cTn id="32" dur="500" fill="hold"/>
                                        <p:tgtEl>
                                          <p:spTgt spid="1111048"/>
                                        </p:tgtEl>
                                        <p:attrNameLst>
                                          <p:attrName>ppt_h</p:attrName>
                                        </p:attrNameLst>
                                      </p:cBhvr>
                                      <p:tavLst>
                                        <p:tav tm="0">
                                          <p:val>
                                            <p:fltVal val="0"/>
                                          </p:val>
                                        </p:tav>
                                        <p:tav tm="100000">
                                          <p:val>
                                            <p:strVal val="#ppt_h"/>
                                          </p:val>
                                        </p:tav>
                                      </p:tavLst>
                                    </p:anim>
                                  </p:childTnLst>
                                </p:cTn>
                              </p:par>
                            </p:childTnLst>
                          </p:cTn>
                        </p:par>
                        <p:par>
                          <p:cTn id="33" fill="hold" nodeType="afterGroup">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111044"/>
                                        </p:tgtEl>
                                        <p:attrNameLst>
                                          <p:attrName>style.visibility</p:attrName>
                                        </p:attrNameLst>
                                      </p:cBhvr>
                                      <p:to>
                                        <p:strVal val="visible"/>
                                      </p:to>
                                    </p:set>
                                    <p:animEffect transition="in" filter="wipe(left)">
                                      <p:cBhvr>
                                        <p:cTn id="36" dur="500"/>
                                        <p:tgtEl>
                                          <p:spTgt spid="1111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1043" grpId="0" build="p" autoUpdateAnimBg="0" advAuto="0"/>
      <p:bldP spid="1111044" grpId="0" autoUpdateAnimBg="0"/>
      <p:bldP spid="111104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090" name="Rectangle 2"/>
          <p:cNvSpPr>
            <a:spLocks noChangeArrowheads="1"/>
          </p:cNvSpPr>
          <p:nvPr/>
        </p:nvSpPr>
        <p:spPr bwMode="auto">
          <a:xfrm>
            <a:off x="1152525" y="173038"/>
            <a:ext cx="73152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194" tIns="38096" rIns="76194" bIns="38096" anchor="ctr"/>
          <a:lstStyle>
            <a:lvl1pPr defTabSz="762000">
              <a:defRPr sz="2400">
                <a:solidFill>
                  <a:schemeClr val="tx1"/>
                </a:solidFill>
                <a:latin typeface="Times New Roman" pitchFamily="18" charset="0"/>
              </a:defRPr>
            </a:lvl1pPr>
            <a:lvl2pPr defTabSz="762000">
              <a:defRPr sz="2400">
                <a:solidFill>
                  <a:schemeClr val="tx1"/>
                </a:solidFill>
                <a:latin typeface="Times New Roman" pitchFamily="18" charset="0"/>
              </a:defRPr>
            </a:lvl2pPr>
            <a:lvl3pPr defTabSz="762000">
              <a:defRPr sz="2400">
                <a:solidFill>
                  <a:schemeClr val="tx1"/>
                </a:solidFill>
                <a:latin typeface="Times New Roman" pitchFamily="18" charset="0"/>
              </a:defRPr>
            </a:lvl3pPr>
            <a:lvl4pPr defTabSz="762000">
              <a:defRPr sz="2400">
                <a:solidFill>
                  <a:schemeClr val="tx1"/>
                </a:solidFill>
                <a:latin typeface="Times New Roman" pitchFamily="18" charset="0"/>
              </a:defRPr>
            </a:lvl4pPr>
            <a:lvl5pPr defTabSz="762000">
              <a:defRPr sz="2400">
                <a:solidFill>
                  <a:schemeClr val="tx1"/>
                </a:solidFill>
                <a:latin typeface="Times New Roman" pitchFamily="18" charset="0"/>
              </a:defRPr>
            </a:lvl5pPr>
            <a:lvl6pPr marL="457200" defTabSz="762000" eaLnBrk="0" fontAlgn="base" hangingPunct="0">
              <a:spcBef>
                <a:spcPct val="0"/>
              </a:spcBef>
              <a:spcAft>
                <a:spcPct val="0"/>
              </a:spcAft>
              <a:defRPr sz="2400">
                <a:solidFill>
                  <a:schemeClr val="tx1"/>
                </a:solidFill>
                <a:latin typeface="Times New Roman" pitchFamily="18" charset="0"/>
              </a:defRPr>
            </a:lvl6pPr>
            <a:lvl7pPr marL="914400" defTabSz="762000" eaLnBrk="0" fontAlgn="base" hangingPunct="0">
              <a:spcBef>
                <a:spcPct val="0"/>
              </a:spcBef>
              <a:spcAft>
                <a:spcPct val="0"/>
              </a:spcAft>
              <a:defRPr sz="2400">
                <a:solidFill>
                  <a:schemeClr val="tx1"/>
                </a:solidFill>
                <a:latin typeface="Times New Roman" pitchFamily="18" charset="0"/>
              </a:defRPr>
            </a:lvl7pPr>
            <a:lvl8pPr marL="1371600" defTabSz="762000" eaLnBrk="0" fontAlgn="base" hangingPunct="0">
              <a:spcBef>
                <a:spcPct val="0"/>
              </a:spcBef>
              <a:spcAft>
                <a:spcPct val="0"/>
              </a:spcAft>
              <a:defRPr sz="2400">
                <a:solidFill>
                  <a:schemeClr val="tx1"/>
                </a:solidFill>
                <a:latin typeface="Times New Roman" pitchFamily="18" charset="0"/>
              </a:defRPr>
            </a:lvl8pPr>
            <a:lvl9pPr marL="1828800" defTabSz="7620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4300" i="1" u="sng" dirty="0" smtClean="0">
                <a:solidFill>
                  <a:srgbClr val="FF0000"/>
                </a:solidFill>
                <a:effectLst>
                  <a:outerShdw blurRad="38100" dist="38100" dir="2700000" algn="tl">
                    <a:srgbClr val="000000"/>
                  </a:outerShdw>
                </a:effectLst>
                <a:latin typeface="Arial" charset="0"/>
              </a:rPr>
              <a:t>Les obligations légales</a:t>
            </a:r>
          </a:p>
        </p:txBody>
      </p:sp>
      <p:sp>
        <p:nvSpPr>
          <p:cNvPr id="1113091" name="Text Box 3"/>
          <p:cNvSpPr txBox="1">
            <a:spLocks noChangeArrowheads="1"/>
          </p:cNvSpPr>
          <p:nvPr/>
        </p:nvSpPr>
        <p:spPr bwMode="auto">
          <a:xfrm>
            <a:off x="3352800" y="1535113"/>
            <a:ext cx="57912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spcBef>
                <a:spcPct val="50000"/>
              </a:spcBef>
              <a:defRPr/>
            </a:pPr>
            <a:r>
              <a:rPr lang="fr-FR" altLang="fr-FR" sz="3200" b="0" i="0">
                <a:solidFill>
                  <a:srgbClr val="FF0000"/>
                </a:solidFill>
                <a:effectLst>
                  <a:outerShdw blurRad="38100" dist="38100" dir="2700000" algn="tl">
                    <a:srgbClr val="000000"/>
                  </a:outerShdw>
                </a:effectLst>
                <a:latin typeface="Arial" charset="0"/>
              </a:rPr>
              <a:t>Pour les autres…</a:t>
            </a:r>
          </a:p>
        </p:txBody>
      </p:sp>
      <p:sp>
        <p:nvSpPr>
          <p:cNvPr id="1113092" name="Text Box 4"/>
          <p:cNvSpPr txBox="1">
            <a:spLocks noChangeArrowheads="1"/>
          </p:cNvSpPr>
          <p:nvPr/>
        </p:nvSpPr>
        <p:spPr bwMode="auto">
          <a:xfrm>
            <a:off x="3860800" y="2274888"/>
            <a:ext cx="522605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lnSpc>
                <a:spcPct val="120000"/>
              </a:lnSpc>
              <a:spcBef>
                <a:spcPct val="50000"/>
              </a:spcBef>
              <a:defRPr/>
            </a:pPr>
            <a:r>
              <a:rPr lang="fr-FR" altLang="fr-FR" sz="2900" b="0" i="0" dirty="0">
                <a:solidFill>
                  <a:schemeClr val="bg1">
                    <a:lumMod val="65000"/>
                  </a:schemeClr>
                </a:solidFill>
                <a:effectLst>
                  <a:outerShdw blurRad="38100" dist="38100" dir="2700000" algn="tl">
                    <a:srgbClr val="000000"/>
                  </a:outerShdw>
                </a:effectLst>
                <a:latin typeface="Arial" charset="0"/>
              </a:rPr>
              <a:t>Indemnisation des dommages matériels et corporels</a:t>
            </a:r>
          </a:p>
        </p:txBody>
      </p:sp>
      <p:sp>
        <p:nvSpPr>
          <p:cNvPr id="1113093" name="Line 5"/>
          <p:cNvSpPr>
            <a:spLocks noChangeShapeType="1"/>
          </p:cNvSpPr>
          <p:nvPr/>
        </p:nvSpPr>
        <p:spPr bwMode="auto">
          <a:xfrm>
            <a:off x="3200400" y="3592513"/>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113094" name="Text Box 6"/>
          <p:cNvSpPr txBox="1">
            <a:spLocks noChangeArrowheads="1"/>
          </p:cNvSpPr>
          <p:nvPr/>
        </p:nvSpPr>
        <p:spPr bwMode="auto">
          <a:xfrm>
            <a:off x="3352800" y="3897313"/>
            <a:ext cx="57912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spcBef>
                <a:spcPct val="50000"/>
              </a:spcBef>
              <a:defRPr/>
            </a:pPr>
            <a:r>
              <a:rPr lang="fr-FR" altLang="fr-FR" sz="3200" b="0" i="0" dirty="0">
                <a:solidFill>
                  <a:srgbClr val="FF0000"/>
                </a:solidFill>
                <a:effectLst>
                  <a:outerShdw blurRad="38100" dist="38100" dir="2700000" algn="tl">
                    <a:srgbClr val="000000"/>
                  </a:outerShdw>
                </a:effectLst>
                <a:latin typeface="Arial" charset="0"/>
              </a:rPr>
              <a:t>Pour le conducteur…</a:t>
            </a:r>
          </a:p>
        </p:txBody>
      </p:sp>
      <p:sp>
        <p:nvSpPr>
          <p:cNvPr id="1113095" name="Text Box 7"/>
          <p:cNvSpPr txBox="1">
            <a:spLocks noChangeArrowheads="1"/>
          </p:cNvSpPr>
          <p:nvPr/>
        </p:nvSpPr>
        <p:spPr bwMode="auto">
          <a:xfrm>
            <a:off x="3860800" y="4676775"/>
            <a:ext cx="522605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lnSpc>
                <a:spcPct val="120000"/>
              </a:lnSpc>
              <a:spcBef>
                <a:spcPct val="50000"/>
              </a:spcBef>
              <a:defRPr/>
            </a:pPr>
            <a:r>
              <a:rPr lang="fr-FR" altLang="fr-FR" sz="2900" b="0" i="0" dirty="0">
                <a:solidFill>
                  <a:schemeClr val="bg1">
                    <a:lumMod val="65000"/>
                  </a:schemeClr>
                </a:solidFill>
                <a:effectLst>
                  <a:outerShdw blurRad="38100" dist="38100" dir="2700000" algn="tl">
                    <a:srgbClr val="000000"/>
                  </a:outerShdw>
                </a:effectLst>
                <a:latin typeface="Arial" charset="0"/>
              </a:rPr>
              <a:t>Aucune obligation légale pour les dommages corporels</a:t>
            </a:r>
          </a:p>
        </p:txBody>
      </p:sp>
      <p:sp>
        <p:nvSpPr>
          <p:cNvPr id="1113097" name="Text Box 9"/>
          <p:cNvSpPr txBox="1">
            <a:spLocks noChangeArrowheads="1"/>
          </p:cNvSpPr>
          <p:nvPr/>
        </p:nvSpPr>
        <p:spPr bwMode="auto">
          <a:xfrm>
            <a:off x="3784600" y="5876925"/>
            <a:ext cx="4978400" cy="76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lgn="r">
              <a:spcBef>
                <a:spcPct val="50000"/>
              </a:spcBef>
              <a:defRPr/>
            </a:pPr>
            <a:r>
              <a:rPr lang="fr-FR" altLang="fr-FR" sz="4300" b="0" i="0" smtClean="0">
                <a:solidFill>
                  <a:schemeClr val="bg1"/>
                </a:solidFill>
                <a:effectLst>
                  <a:outerShdw blurRad="38100" dist="38100" dir="2700000" algn="tl">
                    <a:srgbClr val="000000"/>
                  </a:outerShdw>
                </a:effectLst>
                <a:latin typeface="Arial" charset="0"/>
              </a:rPr>
              <a:t>…Que faire ?</a:t>
            </a:r>
          </a:p>
        </p:txBody>
      </p:sp>
      <p:pic>
        <p:nvPicPr>
          <p:cNvPr id="1113098"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6045" y="2600625"/>
            <a:ext cx="1556169" cy="2271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92237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113098"/>
                                        </p:tgtEl>
                                        <p:attrNameLst>
                                          <p:attrName>style.visibility</p:attrName>
                                        </p:attrNameLst>
                                      </p:cBhvr>
                                      <p:to>
                                        <p:strVal val="visible"/>
                                      </p:to>
                                    </p:set>
                                    <p:anim calcmode="lin" valueType="num">
                                      <p:cBhvr>
                                        <p:cTn id="7" dur="500" fill="hold"/>
                                        <p:tgtEl>
                                          <p:spTgt spid="1113098"/>
                                        </p:tgtEl>
                                        <p:attrNameLst>
                                          <p:attrName>ppt_w</p:attrName>
                                        </p:attrNameLst>
                                      </p:cBhvr>
                                      <p:tavLst>
                                        <p:tav tm="0">
                                          <p:val>
                                            <p:fltVal val="0"/>
                                          </p:val>
                                        </p:tav>
                                        <p:tav tm="100000">
                                          <p:val>
                                            <p:strVal val="#ppt_w"/>
                                          </p:val>
                                        </p:tav>
                                      </p:tavLst>
                                    </p:anim>
                                    <p:anim calcmode="lin" valueType="num">
                                      <p:cBhvr>
                                        <p:cTn id="8" dur="500" fill="hold"/>
                                        <p:tgtEl>
                                          <p:spTgt spid="111309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13091"/>
                                        </p:tgtEl>
                                        <p:attrNameLst>
                                          <p:attrName>style.visibility</p:attrName>
                                        </p:attrNameLst>
                                      </p:cBhvr>
                                      <p:to>
                                        <p:strVal val="visible"/>
                                      </p:to>
                                    </p:set>
                                    <p:animEffect transition="in" filter="wipe(left)">
                                      <p:cBhvr>
                                        <p:cTn id="12" dur="500"/>
                                        <p:tgtEl>
                                          <p:spTgt spid="11130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3092"/>
                                        </p:tgtEl>
                                        <p:attrNameLst>
                                          <p:attrName>style.visibility</p:attrName>
                                        </p:attrNameLst>
                                      </p:cBhvr>
                                      <p:to>
                                        <p:strVal val="visible"/>
                                      </p:to>
                                    </p:set>
                                    <p:animEffect transition="in" filter="wipe(left)">
                                      <p:cBhvr>
                                        <p:cTn id="17" dur="500"/>
                                        <p:tgtEl>
                                          <p:spTgt spid="1113092"/>
                                        </p:tgtEl>
                                      </p:cBhvr>
                                    </p:animEffect>
                                  </p:childTnLst>
                                </p:cTn>
                              </p:par>
                            </p:childTnLst>
                          </p:cTn>
                        </p:par>
                        <p:par>
                          <p:cTn id="18" fill="hold" nodeType="afterGroup">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113093"/>
                                        </p:tgtEl>
                                        <p:attrNameLst>
                                          <p:attrName>style.visibility</p:attrName>
                                        </p:attrNameLst>
                                      </p:cBhvr>
                                      <p:to>
                                        <p:strVal val="visible"/>
                                      </p:to>
                                    </p:set>
                                    <p:animEffect transition="in" filter="wipe(left)">
                                      <p:cBhvr>
                                        <p:cTn id="21" dur="500"/>
                                        <p:tgtEl>
                                          <p:spTgt spid="111309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13094"/>
                                        </p:tgtEl>
                                        <p:attrNameLst>
                                          <p:attrName>style.visibility</p:attrName>
                                        </p:attrNameLst>
                                      </p:cBhvr>
                                      <p:to>
                                        <p:strVal val="visible"/>
                                      </p:to>
                                    </p:set>
                                    <p:animEffect transition="in" filter="wipe(left)">
                                      <p:cBhvr>
                                        <p:cTn id="26" dur="500"/>
                                        <p:tgtEl>
                                          <p:spTgt spid="111309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13095"/>
                                        </p:tgtEl>
                                        <p:attrNameLst>
                                          <p:attrName>style.visibility</p:attrName>
                                        </p:attrNameLst>
                                      </p:cBhvr>
                                      <p:to>
                                        <p:strVal val="visible"/>
                                      </p:to>
                                    </p:set>
                                    <p:animEffect transition="in" filter="wipe(left)">
                                      <p:cBhvr>
                                        <p:cTn id="31" dur="500"/>
                                        <p:tgtEl>
                                          <p:spTgt spid="111309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1113097"/>
                                        </p:tgtEl>
                                        <p:attrNameLst>
                                          <p:attrName>style.visibility</p:attrName>
                                        </p:attrNameLst>
                                      </p:cBhvr>
                                      <p:to>
                                        <p:strVal val="visible"/>
                                      </p:to>
                                    </p:set>
                                    <p:animEffect transition="in" filter="wipe(right)">
                                      <p:cBhvr>
                                        <p:cTn id="36" dur="500"/>
                                        <p:tgtEl>
                                          <p:spTgt spid="1113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3091" grpId="0" autoUpdateAnimBg="0"/>
      <p:bldP spid="1113092" grpId="0" autoUpdateAnimBg="0"/>
      <p:bldP spid="1113093" grpId="0" animBg="1"/>
      <p:bldP spid="1113094" grpId="0" autoUpdateAnimBg="0"/>
      <p:bldP spid="1113095" grpId="0" autoUpdateAnimBg="0"/>
      <p:bldP spid="111309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234" name="AutoShape 2"/>
          <p:cNvSpPr>
            <a:spLocks noChangeArrowheads="1"/>
          </p:cNvSpPr>
          <p:nvPr/>
        </p:nvSpPr>
        <p:spPr bwMode="auto">
          <a:xfrm>
            <a:off x="1371600" y="4495800"/>
            <a:ext cx="7259638" cy="2144713"/>
          </a:xfrm>
          <a:prstGeom prst="irregularSeal1">
            <a:avLst/>
          </a:prstGeom>
          <a:solidFill>
            <a:srgbClr val="FF0000"/>
          </a:solidFill>
          <a:ln>
            <a:noFill/>
          </a:ln>
          <a:effectLst/>
          <a:extLst>
            <a:ext uri="{91240B29-F687-4F45-9708-019B960494DF}">
              <a14:hiddenLine xmlns:a14="http://schemas.microsoft.com/office/drawing/2010/main" w="2857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728" tIns="54864" rIns="109728" bIns="54864" anchor="ct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lgn="ctr">
              <a:defRPr/>
            </a:pPr>
            <a:r>
              <a:rPr lang="fr-FR" altLang="fr-FR" sz="2900" i="0" smtClean="0">
                <a:solidFill>
                  <a:schemeClr val="bg1"/>
                </a:solidFill>
                <a:effectLst>
                  <a:outerShdw blurRad="38100" dist="38100" dir="2700000" algn="tl">
                    <a:srgbClr val="000000"/>
                  </a:outerShdw>
                </a:effectLst>
                <a:latin typeface="Arial" charset="0"/>
              </a:rPr>
              <a:t>A condition que le </a:t>
            </a:r>
          </a:p>
          <a:p>
            <a:pPr algn="ctr">
              <a:defRPr/>
            </a:pPr>
            <a:r>
              <a:rPr lang="fr-FR" altLang="fr-FR" sz="2900" i="0" smtClean="0">
                <a:solidFill>
                  <a:schemeClr val="bg1"/>
                </a:solidFill>
                <a:effectLst>
                  <a:outerShdw blurRad="38100" dist="38100" dir="2700000" algn="tl">
                    <a:srgbClr val="000000"/>
                  </a:outerShdw>
                </a:effectLst>
                <a:latin typeface="Arial" charset="0"/>
              </a:rPr>
              <a:t>contrat le stipule !</a:t>
            </a:r>
          </a:p>
        </p:txBody>
      </p:sp>
      <p:sp>
        <p:nvSpPr>
          <p:cNvPr id="1119235" name="Text Box 3"/>
          <p:cNvSpPr txBox="1">
            <a:spLocks noChangeArrowheads="1"/>
          </p:cNvSpPr>
          <p:nvPr/>
        </p:nvSpPr>
        <p:spPr bwMode="auto">
          <a:xfrm>
            <a:off x="1146175" y="1543050"/>
            <a:ext cx="799782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fr-FR" altLang="fr-FR" sz="3800" b="0" i="0" smtClean="0">
                <a:solidFill>
                  <a:srgbClr val="FF0000"/>
                </a:solidFill>
                <a:effectLst>
                  <a:outerShdw blurRad="38100" dist="38100" dir="2700000" algn="tl">
                    <a:srgbClr val="000000"/>
                  </a:outerShdw>
                </a:effectLst>
                <a:latin typeface="Arial" charset="0"/>
              </a:rPr>
              <a:t>La garantie du conducteur</a:t>
            </a:r>
          </a:p>
        </p:txBody>
      </p:sp>
      <p:sp>
        <p:nvSpPr>
          <p:cNvPr id="1119236" name="Rectangle 4"/>
          <p:cNvSpPr>
            <a:spLocks noChangeArrowheads="1"/>
          </p:cNvSpPr>
          <p:nvPr/>
        </p:nvSpPr>
        <p:spPr bwMode="auto">
          <a:xfrm rot="-5400000">
            <a:off x="-546100" y="4821238"/>
            <a:ext cx="1919287" cy="5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lvl1pPr marL="342900" indent="-342900">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r>
              <a:rPr lang="fr-FR" altLang="fr-FR" sz="2900" b="0" i="0">
                <a:solidFill>
                  <a:schemeClr val="bg2"/>
                </a:solidFill>
                <a:latin typeface="Arial" charset="0"/>
              </a:rPr>
              <a:t>Pour qui ?</a:t>
            </a:r>
          </a:p>
        </p:txBody>
      </p:sp>
      <p:sp>
        <p:nvSpPr>
          <p:cNvPr id="1119237" name="Text Box 5"/>
          <p:cNvSpPr txBox="1">
            <a:spLocks noChangeArrowheads="1"/>
          </p:cNvSpPr>
          <p:nvPr/>
        </p:nvSpPr>
        <p:spPr bwMode="auto">
          <a:xfrm>
            <a:off x="1592263" y="2568575"/>
            <a:ext cx="7123112" cy="189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lvl="2">
              <a:spcBef>
                <a:spcPct val="50000"/>
              </a:spcBef>
              <a:buFontTx/>
              <a:buChar char="•"/>
              <a:defRPr/>
            </a:pPr>
            <a:r>
              <a:rPr lang="fr-FR" altLang="fr-FR" sz="2900" b="0" i="0" dirty="0" smtClean="0">
                <a:solidFill>
                  <a:schemeClr val="bg1"/>
                </a:solidFill>
                <a:effectLst>
                  <a:outerShdw blurRad="38100" dist="38100" dir="2700000" algn="tl">
                    <a:srgbClr val="000000"/>
                  </a:outerShdw>
                </a:effectLst>
                <a:latin typeface="Arial" charset="0"/>
              </a:rPr>
              <a:t> </a:t>
            </a:r>
            <a:r>
              <a:rPr lang="fr-FR" altLang="fr-FR" sz="2900" b="0" i="0" dirty="0" smtClean="0">
                <a:solidFill>
                  <a:schemeClr val="bg1">
                    <a:lumMod val="65000"/>
                  </a:schemeClr>
                </a:solidFill>
                <a:effectLst>
                  <a:outerShdw blurRad="38100" dist="38100" dir="2700000" algn="tl">
                    <a:srgbClr val="000000"/>
                  </a:outerShdw>
                </a:effectLst>
                <a:latin typeface="Arial" charset="0"/>
              </a:rPr>
              <a:t>Le conducteur principal</a:t>
            </a:r>
          </a:p>
          <a:p>
            <a:pPr lvl="2">
              <a:spcBef>
                <a:spcPct val="50000"/>
              </a:spcBef>
              <a:buFontTx/>
              <a:buChar char="•"/>
              <a:defRPr/>
            </a:pPr>
            <a:r>
              <a:rPr lang="fr-FR" altLang="fr-FR" sz="2900" b="0" i="0" dirty="0" smtClean="0">
                <a:solidFill>
                  <a:schemeClr val="bg1">
                    <a:lumMod val="65000"/>
                  </a:schemeClr>
                </a:solidFill>
                <a:effectLst>
                  <a:outerShdw blurRad="38100" dist="38100" dir="2700000" algn="tl">
                    <a:srgbClr val="000000"/>
                  </a:outerShdw>
                </a:effectLst>
                <a:latin typeface="Arial" charset="0"/>
              </a:rPr>
              <a:t> Le conducteur secondaire</a:t>
            </a:r>
          </a:p>
          <a:p>
            <a:pPr lvl="2">
              <a:spcBef>
                <a:spcPct val="50000"/>
              </a:spcBef>
              <a:buFontTx/>
              <a:buChar char="•"/>
              <a:defRPr/>
            </a:pPr>
            <a:r>
              <a:rPr lang="fr-FR" altLang="fr-FR" sz="2900" b="0" i="0" dirty="0" smtClean="0">
                <a:solidFill>
                  <a:schemeClr val="bg1">
                    <a:lumMod val="65000"/>
                  </a:schemeClr>
                </a:solidFill>
                <a:effectLst>
                  <a:outerShdw blurRad="38100" dist="38100" dir="2700000" algn="tl">
                    <a:srgbClr val="000000"/>
                  </a:outerShdw>
                </a:effectLst>
                <a:latin typeface="Arial" charset="0"/>
              </a:rPr>
              <a:t> Le conducteur occasionnel</a:t>
            </a:r>
          </a:p>
        </p:txBody>
      </p:sp>
      <p:pic>
        <p:nvPicPr>
          <p:cNvPr id="11192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3200400"/>
            <a:ext cx="1531938"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19239" name="AutoShape 7"/>
          <p:cNvSpPr>
            <a:spLocks noChangeArrowheads="1"/>
          </p:cNvSpPr>
          <p:nvPr/>
        </p:nvSpPr>
        <p:spPr bwMode="auto">
          <a:xfrm>
            <a:off x="1371600" y="4495800"/>
            <a:ext cx="7259638" cy="2144713"/>
          </a:xfrm>
          <a:prstGeom prst="irregularSeal1">
            <a:avLst/>
          </a:prstGeom>
          <a:solidFill>
            <a:srgbClr val="FF0000"/>
          </a:solidFill>
          <a:ln>
            <a:noFill/>
          </a:ln>
          <a:effectLst/>
          <a:extLst>
            <a:ext uri="{91240B29-F687-4F45-9708-019B960494DF}">
              <a14:hiddenLine xmlns:a14="http://schemas.microsoft.com/office/drawing/2010/main" w="2857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728" tIns="54864" rIns="109728" bIns="54864" anchor="ct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lgn="ctr">
              <a:defRPr/>
            </a:pPr>
            <a:r>
              <a:rPr lang="fr-FR" altLang="fr-FR" sz="2900" i="0" smtClean="0">
                <a:solidFill>
                  <a:schemeClr val="bg1"/>
                </a:solidFill>
                <a:effectLst>
                  <a:outerShdw blurRad="38100" dist="38100" dir="2700000" algn="tl">
                    <a:srgbClr val="000000"/>
                  </a:outerShdw>
                </a:effectLst>
                <a:latin typeface="Arial" charset="0"/>
              </a:rPr>
              <a:t>A condition que le </a:t>
            </a:r>
          </a:p>
          <a:p>
            <a:pPr algn="ctr">
              <a:defRPr/>
            </a:pPr>
            <a:r>
              <a:rPr lang="fr-FR" altLang="fr-FR" sz="2900" i="0" smtClean="0">
                <a:solidFill>
                  <a:schemeClr val="bg1"/>
                </a:solidFill>
                <a:effectLst>
                  <a:outerShdw blurRad="38100" dist="38100" dir="2700000" algn="tl">
                    <a:srgbClr val="000000"/>
                  </a:outerShdw>
                </a:effectLst>
                <a:latin typeface="Arial" charset="0"/>
              </a:rPr>
              <a:t>contrat le stipule !</a:t>
            </a:r>
          </a:p>
        </p:txBody>
      </p:sp>
      <p:sp>
        <p:nvSpPr>
          <p:cNvPr id="1119240" name="AutoShape 8"/>
          <p:cNvSpPr>
            <a:spLocks noChangeArrowheads="1"/>
          </p:cNvSpPr>
          <p:nvPr/>
        </p:nvSpPr>
        <p:spPr bwMode="auto">
          <a:xfrm>
            <a:off x="1371600" y="4495800"/>
            <a:ext cx="7259638" cy="2144713"/>
          </a:xfrm>
          <a:prstGeom prst="irregularSeal1">
            <a:avLst/>
          </a:prstGeom>
          <a:solidFill>
            <a:srgbClr val="FF0000"/>
          </a:solidFill>
          <a:ln>
            <a:noFill/>
          </a:ln>
          <a:effectLst/>
          <a:extLst>
            <a:ext uri="{91240B29-F687-4F45-9708-019B960494DF}">
              <a14:hiddenLine xmlns:a14="http://schemas.microsoft.com/office/drawing/2010/main" w="2857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728" tIns="54864" rIns="109728" bIns="54864" anchor="ct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lgn="ctr">
              <a:defRPr/>
            </a:pPr>
            <a:r>
              <a:rPr lang="fr-FR" altLang="fr-FR" sz="2900" i="0" smtClean="0">
                <a:solidFill>
                  <a:schemeClr val="bg1"/>
                </a:solidFill>
                <a:effectLst>
                  <a:outerShdw blurRad="38100" dist="38100" dir="2700000" algn="tl">
                    <a:srgbClr val="000000"/>
                  </a:outerShdw>
                </a:effectLst>
                <a:latin typeface="Arial" charset="0"/>
              </a:rPr>
              <a:t>A condition que le </a:t>
            </a:r>
          </a:p>
          <a:p>
            <a:pPr algn="ctr">
              <a:defRPr/>
            </a:pPr>
            <a:r>
              <a:rPr lang="fr-FR" altLang="fr-FR" sz="2900" i="0" smtClean="0">
                <a:solidFill>
                  <a:schemeClr val="bg1"/>
                </a:solidFill>
                <a:effectLst>
                  <a:outerShdw blurRad="38100" dist="38100" dir="2700000" algn="tl">
                    <a:srgbClr val="000000"/>
                  </a:outerShdw>
                </a:effectLst>
                <a:latin typeface="Arial" charset="0"/>
              </a:rPr>
              <a:t>contrat le stipule !</a:t>
            </a:r>
          </a:p>
        </p:txBody>
      </p:sp>
      <p:sp>
        <p:nvSpPr>
          <p:cNvPr id="1119241" name="Rectangle 9"/>
          <p:cNvSpPr>
            <a:spLocks noChangeArrowheads="1"/>
          </p:cNvSpPr>
          <p:nvPr/>
        </p:nvSpPr>
        <p:spPr bwMode="auto">
          <a:xfrm>
            <a:off x="1152525" y="203200"/>
            <a:ext cx="7737475"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4000" i="1" u="sng" dirty="0" smtClean="0">
                <a:solidFill>
                  <a:srgbClr val="FF0000"/>
                </a:solidFill>
                <a:effectLst>
                  <a:outerShdw blurRad="38100" dist="38100" dir="2700000" algn="tl">
                    <a:srgbClr val="000000"/>
                  </a:outerShdw>
                </a:effectLst>
                <a:latin typeface="Arial" charset="0"/>
              </a:rPr>
              <a:t>Le contenu du contrat</a:t>
            </a:r>
          </a:p>
        </p:txBody>
      </p:sp>
    </p:spTree>
    <p:extLst>
      <p:ext uri="{BB962C8B-B14F-4D97-AF65-F5344CB8AC3E}">
        <p14:creationId xmlns:p14="http://schemas.microsoft.com/office/powerpoint/2010/main" val="353625305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19236"/>
                                        </p:tgtEl>
                                        <p:attrNameLst>
                                          <p:attrName>style.visibility</p:attrName>
                                        </p:attrNameLst>
                                      </p:cBhvr>
                                      <p:to>
                                        <p:strVal val="visible"/>
                                      </p:to>
                                    </p:set>
                                    <p:animEffect transition="in" filter="wipe(down)">
                                      <p:cBhvr>
                                        <p:cTn id="7" dur="500"/>
                                        <p:tgtEl>
                                          <p:spTgt spid="1119236"/>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1119238"/>
                                        </p:tgtEl>
                                        <p:attrNameLst>
                                          <p:attrName>style.visibility</p:attrName>
                                        </p:attrNameLst>
                                      </p:cBhvr>
                                      <p:to>
                                        <p:strVal val="visible"/>
                                      </p:to>
                                    </p:set>
                                    <p:anim calcmode="lin" valueType="num">
                                      <p:cBhvr>
                                        <p:cTn id="11" dur="500" fill="hold"/>
                                        <p:tgtEl>
                                          <p:spTgt spid="1119238"/>
                                        </p:tgtEl>
                                        <p:attrNameLst>
                                          <p:attrName>ppt_w</p:attrName>
                                        </p:attrNameLst>
                                      </p:cBhvr>
                                      <p:tavLst>
                                        <p:tav tm="0">
                                          <p:val>
                                            <p:fltVal val="0"/>
                                          </p:val>
                                        </p:tav>
                                        <p:tav tm="100000">
                                          <p:val>
                                            <p:strVal val="#ppt_w"/>
                                          </p:val>
                                        </p:tav>
                                      </p:tavLst>
                                    </p:anim>
                                    <p:anim calcmode="lin" valueType="num">
                                      <p:cBhvr>
                                        <p:cTn id="12" dur="500" fill="hold"/>
                                        <p:tgtEl>
                                          <p:spTgt spid="1119238"/>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9237">
                                            <p:txEl>
                                              <p:pRg st="0" end="0"/>
                                            </p:txEl>
                                          </p:spTgt>
                                        </p:tgtEl>
                                        <p:attrNameLst>
                                          <p:attrName>style.visibility</p:attrName>
                                        </p:attrNameLst>
                                      </p:cBhvr>
                                      <p:to>
                                        <p:strVal val="visible"/>
                                      </p:to>
                                    </p:set>
                                    <p:animEffect transition="in" filter="wipe(left)">
                                      <p:cBhvr>
                                        <p:cTn id="17" dur="500"/>
                                        <p:tgtEl>
                                          <p:spTgt spid="111923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19237">
                                            <p:txEl>
                                              <p:pRg st="1" end="1"/>
                                            </p:txEl>
                                          </p:spTgt>
                                        </p:tgtEl>
                                        <p:attrNameLst>
                                          <p:attrName>style.visibility</p:attrName>
                                        </p:attrNameLst>
                                      </p:cBhvr>
                                      <p:to>
                                        <p:strVal val="visible"/>
                                      </p:to>
                                    </p:set>
                                    <p:animEffect transition="in" filter="wipe(left)">
                                      <p:cBhvr>
                                        <p:cTn id="22" dur="500"/>
                                        <p:tgtEl>
                                          <p:spTgt spid="111923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19237">
                                            <p:txEl>
                                              <p:pRg st="2" end="2"/>
                                            </p:txEl>
                                          </p:spTgt>
                                        </p:tgtEl>
                                        <p:attrNameLst>
                                          <p:attrName>style.visibility</p:attrName>
                                        </p:attrNameLst>
                                      </p:cBhvr>
                                      <p:to>
                                        <p:strVal val="visible"/>
                                      </p:to>
                                    </p:set>
                                    <p:animEffect transition="in" filter="wipe(left)">
                                      <p:cBhvr>
                                        <p:cTn id="27" dur="500"/>
                                        <p:tgtEl>
                                          <p:spTgt spid="1119237">
                                            <p:txEl>
                                              <p:pRg st="2" end="2"/>
                                            </p:txEl>
                                          </p:spTgt>
                                        </p:tgtEl>
                                      </p:cBhvr>
                                    </p:animEffect>
                                  </p:childTnLst>
                                </p:cTn>
                              </p:par>
                            </p:childTnLst>
                          </p:cTn>
                        </p:par>
                        <p:par>
                          <p:cTn id="28" fill="hold" nodeType="afterGroup">
                            <p:stCondLst>
                              <p:cond delay="500"/>
                            </p:stCondLst>
                            <p:childTnLst>
                              <p:par>
                                <p:cTn id="29" presetID="23" presetClass="entr" presetSubtype="16" fill="hold" grpId="0" nodeType="afterEffect">
                                  <p:stCondLst>
                                    <p:cond delay="2000"/>
                                  </p:stCondLst>
                                  <p:childTnLst>
                                    <p:set>
                                      <p:cBhvr>
                                        <p:cTn id="30" dur="1" fill="hold">
                                          <p:stCondLst>
                                            <p:cond delay="0"/>
                                          </p:stCondLst>
                                        </p:cTn>
                                        <p:tgtEl>
                                          <p:spTgt spid="1119239"/>
                                        </p:tgtEl>
                                        <p:attrNameLst>
                                          <p:attrName>style.visibility</p:attrName>
                                        </p:attrNameLst>
                                      </p:cBhvr>
                                      <p:to>
                                        <p:strVal val="visible"/>
                                      </p:to>
                                    </p:set>
                                    <p:anim calcmode="lin" valueType="num">
                                      <p:cBhvr>
                                        <p:cTn id="31" dur="500" fill="hold"/>
                                        <p:tgtEl>
                                          <p:spTgt spid="1119239"/>
                                        </p:tgtEl>
                                        <p:attrNameLst>
                                          <p:attrName>ppt_w</p:attrName>
                                        </p:attrNameLst>
                                      </p:cBhvr>
                                      <p:tavLst>
                                        <p:tav tm="0">
                                          <p:val>
                                            <p:fltVal val="0"/>
                                          </p:val>
                                        </p:tav>
                                        <p:tav tm="100000">
                                          <p:val>
                                            <p:strVal val="#ppt_w"/>
                                          </p:val>
                                        </p:tav>
                                      </p:tavLst>
                                    </p:anim>
                                    <p:anim calcmode="lin" valueType="num">
                                      <p:cBhvr>
                                        <p:cTn id="32" dur="500" fill="hold"/>
                                        <p:tgtEl>
                                          <p:spTgt spid="1119239"/>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19239"/>
                                        </p:tgtEl>
                                        <p:attrNameLst>
                                          <p:attrName>style.visibility</p:attrName>
                                        </p:attrNameLst>
                                      </p:cBhvr>
                                      <p:to>
                                        <p:strVal val="hidden"/>
                                      </p:to>
                                    </p:set>
                                  </p:subTnLst>
                                </p:cTn>
                              </p:par>
                            </p:childTnLst>
                          </p:cTn>
                        </p:par>
                        <p:par>
                          <p:cTn id="33" fill="hold" nodeType="afterGroup">
                            <p:stCondLst>
                              <p:cond delay="3000"/>
                            </p:stCondLst>
                            <p:childTnLst>
                              <p:par>
                                <p:cTn id="34" presetID="23" presetClass="entr" presetSubtype="16" fill="hold" grpId="0" nodeType="afterEffect">
                                  <p:stCondLst>
                                    <p:cond delay="0"/>
                                  </p:stCondLst>
                                  <p:childTnLst>
                                    <p:set>
                                      <p:cBhvr>
                                        <p:cTn id="35" dur="1" fill="hold">
                                          <p:stCondLst>
                                            <p:cond delay="0"/>
                                          </p:stCondLst>
                                        </p:cTn>
                                        <p:tgtEl>
                                          <p:spTgt spid="1119234"/>
                                        </p:tgtEl>
                                        <p:attrNameLst>
                                          <p:attrName>style.visibility</p:attrName>
                                        </p:attrNameLst>
                                      </p:cBhvr>
                                      <p:to>
                                        <p:strVal val="visible"/>
                                      </p:to>
                                    </p:set>
                                    <p:anim calcmode="lin" valueType="num">
                                      <p:cBhvr>
                                        <p:cTn id="36" dur="500" fill="hold"/>
                                        <p:tgtEl>
                                          <p:spTgt spid="1119234"/>
                                        </p:tgtEl>
                                        <p:attrNameLst>
                                          <p:attrName>ppt_w</p:attrName>
                                        </p:attrNameLst>
                                      </p:cBhvr>
                                      <p:tavLst>
                                        <p:tav tm="0">
                                          <p:val>
                                            <p:fltVal val="0"/>
                                          </p:val>
                                        </p:tav>
                                        <p:tav tm="100000">
                                          <p:val>
                                            <p:strVal val="#ppt_w"/>
                                          </p:val>
                                        </p:tav>
                                      </p:tavLst>
                                    </p:anim>
                                    <p:anim calcmode="lin" valueType="num">
                                      <p:cBhvr>
                                        <p:cTn id="37" dur="500" fill="hold"/>
                                        <p:tgtEl>
                                          <p:spTgt spid="111923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119234"/>
                                        </p:tgtEl>
                                        <p:attrNameLst>
                                          <p:attrName>style.visibility</p:attrName>
                                        </p:attrNameLst>
                                      </p:cBhvr>
                                      <p:to>
                                        <p:strVal val="hidden"/>
                                      </p:to>
                                    </p:set>
                                  </p:subTnLst>
                                </p:cTn>
                              </p:par>
                            </p:childTnLst>
                          </p:cTn>
                        </p:par>
                        <p:par>
                          <p:cTn id="38" fill="hold" nodeType="afterGroup">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1119240"/>
                                        </p:tgtEl>
                                        <p:attrNameLst>
                                          <p:attrName>style.visibility</p:attrName>
                                        </p:attrNameLst>
                                      </p:cBhvr>
                                      <p:to>
                                        <p:strVal val="visible"/>
                                      </p:to>
                                    </p:set>
                                    <p:anim calcmode="lin" valueType="num">
                                      <p:cBhvr>
                                        <p:cTn id="41" dur="500" fill="hold"/>
                                        <p:tgtEl>
                                          <p:spTgt spid="1119240"/>
                                        </p:tgtEl>
                                        <p:attrNameLst>
                                          <p:attrName>ppt_w</p:attrName>
                                        </p:attrNameLst>
                                      </p:cBhvr>
                                      <p:tavLst>
                                        <p:tav tm="0">
                                          <p:val>
                                            <p:fltVal val="0"/>
                                          </p:val>
                                        </p:tav>
                                        <p:tav tm="100000">
                                          <p:val>
                                            <p:strVal val="#ppt_w"/>
                                          </p:val>
                                        </p:tav>
                                      </p:tavLst>
                                    </p:anim>
                                    <p:anim calcmode="lin" valueType="num">
                                      <p:cBhvr>
                                        <p:cTn id="42" dur="500" fill="hold"/>
                                        <p:tgtEl>
                                          <p:spTgt spid="11192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9234" grpId="0" animBg="1" autoUpdateAnimBg="0"/>
      <p:bldP spid="1119236" grpId="0" autoUpdateAnimBg="0"/>
      <p:bldP spid="1119237" grpId="0" build="p" bldLvl="3" autoUpdateAnimBg="0"/>
      <p:bldP spid="1119239" grpId="0" animBg="1" autoUpdateAnimBg="0"/>
      <p:bldP spid="1119240"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330" name="Text Box 2"/>
          <p:cNvSpPr txBox="1">
            <a:spLocks noChangeArrowheads="1"/>
          </p:cNvSpPr>
          <p:nvPr/>
        </p:nvSpPr>
        <p:spPr bwMode="auto">
          <a:xfrm>
            <a:off x="1146175" y="1543050"/>
            <a:ext cx="7997825"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fr-FR" altLang="fr-FR" sz="3800" b="0" i="0" smtClean="0">
                <a:solidFill>
                  <a:srgbClr val="FF0000"/>
                </a:solidFill>
                <a:effectLst>
                  <a:outerShdw blurRad="38100" dist="38100" dir="2700000" algn="tl">
                    <a:srgbClr val="000000"/>
                  </a:outerShdw>
                </a:effectLst>
                <a:latin typeface="Arial" charset="0"/>
              </a:rPr>
              <a:t>Quelle protection pour le  véhicule ?</a:t>
            </a:r>
          </a:p>
        </p:txBody>
      </p:sp>
      <p:pic>
        <p:nvPicPr>
          <p:cNvPr id="11233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6175" y="2238375"/>
            <a:ext cx="1812925" cy="163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33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01750" y="4337050"/>
            <a:ext cx="1657350" cy="173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3333" name="Text Box 5"/>
          <p:cNvSpPr txBox="1">
            <a:spLocks noChangeArrowheads="1"/>
          </p:cNvSpPr>
          <p:nvPr/>
        </p:nvSpPr>
        <p:spPr bwMode="auto">
          <a:xfrm>
            <a:off x="3825875" y="2251075"/>
            <a:ext cx="5089525"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FontTx/>
              <a:buChar char="•"/>
              <a:defRPr/>
            </a:pPr>
            <a:r>
              <a:rPr lang="fr-FR" altLang="fr-FR" sz="2900" b="0" i="0" smtClean="0">
                <a:solidFill>
                  <a:schemeClr val="bg1"/>
                </a:solidFill>
                <a:effectLst>
                  <a:outerShdw blurRad="38100" dist="38100" dir="2700000" algn="tl">
                    <a:srgbClr val="000000"/>
                  </a:outerShdw>
                </a:effectLst>
                <a:latin typeface="Arial" charset="0"/>
              </a:rPr>
              <a:t> </a:t>
            </a:r>
            <a:r>
              <a:rPr lang="fr-FR" altLang="fr-FR" sz="2900" b="0" i="0" smtClean="0">
                <a:effectLst>
                  <a:outerShdw blurRad="38100" dist="38100" dir="2700000" algn="tl">
                    <a:srgbClr val="FFFFFF"/>
                  </a:outerShdw>
                </a:effectLst>
                <a:latin typeface="Arial" charset="0"/>
              </a:rPr>
              <a:t>Incendie</a:t>
            </a:r>
          </a:p>
          <a:p>
            <a:pPr eaLnBrk="1" hangingPunct="1">
              <a:spcBef>
                <a:spcPct val="50000"/>
              </a:spcBef>
              <a:buFontTx/>
              <a:buChar char="•"/>
              <a:defRPr/>
            </a:pPr>
            <a:r>
              <a:rPr lang="fr-FR" altLang="fr-FR" sz="2900" b="0" i="0" smtClean="0">
                <a:effectLst>
                  <a:outerShdw blurRad="38100" dist="38100" dir="2700000" algn="tl">
                    <a:srgbClr val="FFFFFF"/>
                  </a:outerShdw>
                </a:effectLst>
                <a:latin typeface="Arial" charset="0"/>
              </a:rPr>
              <a:t> Vol / Tentative de vol</a:t>
            </a:r>
          </a:p>
          <a:p>
            <a:pPr eaLnBrk="1" hangingPunct="1">
              <a:spcBef>
                <a:spcPct val="50000"/>
              </a:spcBef>
              <a:buFontTx/>
              <a:buChar char="•"/>
              <a:defRPr/>
            </a:pPr>
            <a:r>
              <a:rPr lang="fr-FR" altLang="fr-FR" sz="2900" b="0" i="0" smtClean="0">
                <a:effectLst>
                  <a:outerShdw blurRad="38100" dist="38100" dir="2700000" algn="tl">
                    <a:srgbClr val="FFFFFF"/>
                  </a:outerShdw>
                </a:effectLst>
                <a:latin typeface="Arial" charset="0"/>
              </a:rPr>
              <a:t> Bris de glace</a:t>
            </a:r>
          </a:p>
          <a:p>
            <a:pPr eaLnBrk="1" hangingPunct="1">
              <a:spcBef>
                <a:spcPct val="50000"/>
              </a:spcBef>
              <a:buFontTx/>
              <a:buChar char="•"/>
              <a:defRPr/>
            </a:pPr>
            <a:r>
              <a:rPr lang="fr-FR" altLang="fr-FR" sz="2900" b="0" i="0" smtClean="0">
                <a:effectLst>
                  <a:outerShdw blurRad="38100" dist="38100" dir="2700000" algn="tl">
                    <a:srgbClr val="FFFFFF"/>
                  </a:outerShdw>
                </a:effectLst>
                <a:latin typeface="Arial" charset="0"/>
              </a:rPr>
              <a:t> Catastrophes naturelles</a:t>
            </a:r>
          </a:p>
          <a:p>
            <a:pPr eaLnBrk="1" hangingPunct="1">
              <a:spcBef>
                <a:spcPct val="50000"/>
              </a:spcBef>
              <a:buFontTx/>
              <a:buChar char="•"/>
              <a:defRPr/>
            </a:pPr>
            <a:r>
              <a:rPr lang="fr-FR" altLang="fr-FR" sz="2900" b="0" i="0" smtClean="0">
                <a:effectLst>
                  <a:outerShdw blurRad="38100" dist="38100" dir="2700000" algn="tl">
                    <a:srgbClr val="FFFFFF"/>
                  </a:outerShdw>
                </a:effectLst>
                <a:latin typeface="Arial" charset="0"/>
              </a:rPr>
              <a:t> Dommages tous accidents</a:t>
            </a:r>
          </a:p>
          <a:p>
            <a:pPr eaLnBrk="1" hangingPunct="1">
              <a:spcBef>
                <a:spcPct val="50000"/>
              </a:spcBef>
              <a:buFontTx/>
              <a:buChar char="•"/>
              <a:defRPr/>
            </a:pPr>
            <a:r>
              <a:rPr lang="fr-FR" altLang="fr-FR" sz="2900" b="0" i="0" smtClean="0">
                <a:effectLst>
                  <a:outerShdw blurRad="38100" dist="38100" dir="2700000" algn="tl">
                    <a:srgbClr val="FFFFFF"/>
                  </a:outerShdw>
                </a:effectLst>
                <a:latin typeface="Arial" charset="0"/>
              </a:rPr>
              <a:t> Vandalisme</a:t>
            </a:r>
          </a:p>
          <a:p>
            <a:pPr eaLnBrk="1" hangingPunct="1">
              <a:spcBef>
                <a:spcPct val="50000"/>
              </a:spcBef>
              <a:defRPr/>
            </a:pPr>
            <a:endParaRPr lang="fr-FR" altLang="fr-FR" sz="2900" b="0" i="0" smtClean="0">
              <a:solidFill>
                <a:schemeClr val="bg1"/>
              </a:solidFill>
              <a:effectLst>
                <a:outerShdw blurRad="38100" dist="38100" dir="2700000" algn="tl">
                  <a:srgbClr val="000000"/>
                </a:outerShdw>
              </a:effectLst>
              <a:latin typeface="Arial" charset="0"/>
            </a:endParaRPr>
          </a:p>
        </p:txBody>
      </p:sp>
      <p:sp>
        <p:nvSpPr>
          <p:cNvPr id="1123334" name="Rectangle 6"/>
          <p:cNvSpPr>
            <a:spLocks noChangeArrowheads="1"/>
          </p:cNvSpPr>
          <p:nvPr/>
        </p:nvSpPr>
        <p:spPr bwMode="auto">
          <a:xfrm>
            <a:off x="1152525" y="203200"/>
            <a:ext cx="7737475"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4300" i="1" u="sng" dirty="0" smtClean="0">
                <a:solidFill>
                  <a:srgbClr val="FF0000"/>
                </a:solidFill>
                <a:effectLst>
                  <a:outerShdw blurRad="38100" dist="38100" dir="2700000" algn="tl">
                    <a:srgbClr val="000000"/>
                  </a:outerShdw>
                </a:effectLst>
                <a:latin typeface="Arial" charset="0"/>
              </a:rPr>
              <a:t>Le contenu du contrat</a:t>
            </a:r>
          </a:p>
        </p:txBody>
      </p:sp>
    </p:spTree>
    <p:extLst>
      <p:ext uri="{BB962C8B-B14F-4D97-AF65-F5344CB8AC3E}">
        <p14:creationId xmlns:p14="http://schemas.microsoft.com/office/powerpoint/2010/main" val="146325839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3330"/>
                                        </p:tgtEl>
                                        <p:attrNameLst>
                                          <p:attrName>style.visibility</p:attrName>
                                        </p:attrNameLst>
                                      </p:cBhvr>
                                      <p:to>
                                        <p:strVal val="visible"/>
                                      </p:to>
                                    </p:set>
                                    <p:animEffect transition="in" filter="wipe(left)">
                                      <p:cBhvr>
                                        <p:cTn id="7" dur="500"/>
                                        <p:tgtEl>
                                          <p:spTgt spid="1123330"/>
                                        </p:tgtEl>
                                      </p:cBhvr>
                                    </p:animEffect>
                                  </p:childTnLst>
                                </p:cTn>
                              </p:par>
                            </p:childTnLst>
                          </p:cTn>
                        </p:par>
                        <p:par>
                          <p:cTn id="8" fill="hold" nodeType="afterGroup">
                            <p:stCondLst>
                              <p:cond delay="500"/>
                            </p:stCondLst>
                            <p:childTnLst>
                              <p:par>
                                <p:cTn id="9" presetID="23" presetClass="entr" presetSubtype="16" fill="hold" nodeType="afterEffect">
                                  <p:stCondLst>
                                    <p:cond delay="0"/>
                                  </p:stCondLst>
                                  <p:childTnLst>
                                    <p:set>
                                      <p:cBhvr>
                                        <p:cTn id="10" dur="1" fill="hold">
                                          <p:stCondLst>
                                            <p:cond delay="0"/>
                                          </p:stCondLst>
                                        </p:cTn>
                                        <p:tgtEl>
                                          <p:spTgt spid="1123331"/>
                                        </p:tgtEl>
                                        <p:attrNameLst>
                                          <p:attrName>style.visibility</p:attrName>
                                        </p:attrNameLst>
                                      </p:cBhvr>
                                      <p:to>
                                        <p:strVal val="visible"/>
                                      </p:to>
                                    </p:set>
                                    <p:anim calcmode="lin" valueType="num">
                                      <p:cBhvr>
                                        <p:cTn id="11" dur="500" fill="hold"/>
                                        <p:tgtEl>
                                          <p:spTgt spid="1123331"/>
                                        </p:tgtEl>
                                        <p:attrNameLst>
                                          <p:attrName>ppt_w</p:attrName>
                                        </p:attrNameLst>
                                      </p:cBhvr>
                                      <p:tavLst>
                                        <p:tav tm="0">
                                          <p:val>
                                            <p:fltVal val="0"/>
                                          </p:val>
                                        </p:tav>
                                        <p:tav tm="100000">
                                          <p:val>
                                            <p:strVal val="#ppt_w"/>
                                          </p:val>
                                        </p:tav>
                                      </p:tavLst>
                                    </p:anim>
                                    <p:anim calcmode="lin" valueType="num">
                                      <p:cBhvr>
                                        <p:cTn id="12" dur="500" fill="hold"/>
                                        <p:tgtEl>
                                          <p:spTgt spid="1123331"/>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123332"/>
                                        </p:tgtEl>
                                        <p:attrNameLst>
                                          <p:attrName>style.visibility</p:attrName>
                                        </p:attrNameLst>
                                      </p:cBhvr>
                                      <p:to>
                                        <p:strVal val="visible"/>
                                      </p:to>
                                    </p:set>
                                    <p:anim calcmode="lin" valueType="num">
                                      <p:cBhvr>
                                        <p:cTn id="16" dur="500" fill="hold"/>
                                        <p:tgtEl>
                                          <p:spTgt spid="1123332"/>
                                        </p:tgtEl>
                                        <p:attrNameLst>
                                          <p:attrName>ppt_w</p:attrName>
                                        </p:attrNameLst>
                                      </p:cBhvr>
                                      <p:tavLst>
                                        <p:tav tm="0">
                                          <p:val>
                                            <p:fltVal val="0"/>
                                          </p:val>
                                        </p:tav>
                                        <p:tav tm="100000">
                                          <p:val>
                                            <p:strVal val="#ppt_w"/>
                                          </p:val>
                                        </p:tav>
                                      </p:tavLst>
                                    </p:anim>
                                    <p:anim calcmode="lin" valueType="num">
                                      <p:cBhvr>
                                        <p:cTn id="17" dur="500" fill="hold"/>
                                        <p:tgtEl>
                                          <p:spTgt spid="1123332"/>
                                        </p:tgtEl>
                                        <p:attrNameLst>
                                          <p:attrName>ppt_h</p:attrName>
                                        </p:attrNameLst>
                                      </p:cBhvr>
                                      <p:tavLst>
                                        <p:tav tm="0">
                                          <p:val>
                                            <p:fltVal val="0"/>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iterate type="wd">
                                    <p:tmPct val="100000"/>
                                  </p:iterate>
                                  <p:childTnLst>
                                    <p:set>
                                      <p:cBhvr>
                                        <p:cTn id="21" dur="1" fill="hold">
                                          <p:stCondLst>
                                            <p:cond delay="0"/>
                                          </p:stCondLst>
                                        </p:cTn>
                                        <p:tgtEl>
                                          <p:spTgt spid="1123333"/>
                                        </p:tgtEl>
                                        <p:attrNameLst>
                                          <p:attrName>style.visibility</p:attrName>
                                        </p:attrNameLst>
                                      </p:cBhvr>
                                      <p:to>
                                        <p:strVal val="visible"/>
                                      </p:to>
                                    </p:set>
                                    <p:animEffect transition="in" filter="wipe(left)">
                                      <p:cBhvr>
                                        <p:cTn id="22" dur="300"/>
                                        <p:tgtEl>
                                          <p:spTgt spid="1123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3330" grpId="0" autoUpdateAnimBg="0"/>
      <p:bldP spid="112333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379" name="AutoShape 3"/>
          <p:cNvSpPr>
            <a:spLocks noChangeArrowheads="1"/>
          </p:cNvSpPr>
          <p:nvPr/>
        </p:nvSpPr>
        <p:spPr bwMode="auto">
          <a:xfrm>
            <a:off x="1111250" y="1539875"/>
            <a:ext cx="3292475" cy="985838"/>
          </a:xfrm>
          <a:prstGeom prst="downArrowCallout">
            <a:avLst>
              <a:gd name="adj1" fmla="val 83494"/>
              <a:gd name="adj2" fmla="val 83494"/>
              <a:gd name="adj3" fmla="val 16667"/>
              <a:gd name="adj4" fmla="val 6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25380" name="AutoShape 4"/>
          <p:cNvSpPr>
            <a:spLocks noChangeArrowheads="1"/>
          </p:cNvSpPr>
          <p:nvPr/>
        </p:nvSpPr>
        <p:spPr bwMode="auto">
          <a:xfrm>
            <a:off x="5216525" y="1539875"/>
            <a:ext cx="3317875" cy="985838"/>
          </a:xfrm>
          <a:prstGeom prst="downArrowCallout">
            <a:avLst>
              <a:gd name="adj1" fmla="val 84138"/>
              <a:gd name="adj2" fmla="val 84138"/>
              <a:gd name="adj3" fmla="val 16667"/>
              <a:gd name="adj4" fmla="val 6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endParaRPr lang="fr-FR" altLang="fr-FR" sz="3600">
              <a:solidFill>
                <a:schemeClr val="folHlink"/>
              </a:solidFill>
            </a:endParaRPr>
          </a:p>
        </p:txBody>
      </p:sp>
      <p:sp>
        <p:nvSpPr>
          <p:cNvPr id="1125381" name="Text Box 5"/>
          <p:cNvSpPr txBox="1">
            <a:spLocks noChangeArrowheads="1"/>
          </p:cNvSpPr>
          <p:nvPr/>
        </p:nvSpPr>
        <p:spPr bwMode="auto">
          <a:xfrm>
            <a:off x="1346200" y="1539875"/>
            <a:ext cx="7797800"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eaLnBrk="1" hangingPunct="1">
              <a:defRPr/>
            </a:pPr>
            <a:r>
              <a:rPr lang="fr-FR" altLang="fr-FR" sz="3800" b="0" i="0">
                <a:solidFill>
                  <a:schemeClr val="tx2"/>
                </a:solidFill>
                <a:effectLst>
                  <a:outerShdw blurRad="38100" dist="38100" dir="2700000" algn="tl">
                    <a:srgbClr val="FFFFFF"/>
                  </a:outerShdw>
                </a:effectLst>
                <a:latin typeface="Arial" charset="0"/>
              </a:rPr>
              <a:t>Tous risques  </a:t>
            </a:r>
            <a:r>
              <a:rPr lang="fr-FR" altLang="fr-FR" sz="3800" b="0" i="0">
                <a:solidFill>
                  <a:schemeClr val="bg1"/>
                </a:solidFill>
                <a:effectLst>
                  <a:outerShdw blurRad="38100" dist="38100" dir="2700000" algn="tl">
                    <a:srgbClr val="000000"/>
                  </a:outerShdw>
                </a:effectLst>
                <a:latin typeface="Arial" charset="0"/>
              </a:rPr>
              <a:t>ou</a:t>
            </a:r>
            <a:r>
              <a:rPr lang="fr-FR" altLang="fr-FR" sz="3800" b="0" i="0">
                <a:solidFill>
                  <a:schemeClr val="tx2"/>
                </a:solidFill>
                <a:effectLst>
                  <a:outerShdw blurRad="38100" dist="38100" dir="2700000" algn="tl">
                    <a:srgbClr val="FFFFFF"/>
                  </a:outerShdw>
                </a:effectLst>
                <a:latin typeface="Arial" charset="0"/>
              </a:rPr>
              <a:t>  Tierce collision </a:t>
            </a:r>
            <a:r>
              <a:rPr lang="fr-FR" altLang="fr-FR" sz="3800" b="0" i="0">
                <a:solidFill>
                  <a:schemeClr val="bg1"/>
                </a:solidFill>
                <a:effectLst>
                  <a:outerShdw blurRad="38100" dist="38100" dir="2700000" algn="tl">
                    <a:srgbClr val="000000"/>
                  </a:outerShdw>
                </a:effectLst>
                <a:latin typeface="Arial" charset="0"/>
              </a:rPr>
              <a:t>?</a:t>
            </a:r>
          </a:p>
        </p:txBody>
      </p:sp>
      <p:sp>
        <p:nvSpPr>
          <p:cNvPr id="36870" name="Text Box 6"/>
          <p:cNvSpPr txBox="1">
            <a:spLocks noChangeArrowheads="1"/>
          </p:cNvSpPr>
          <p:nvPr/>
        </p:nvSpPr>
        <p:spPr bwMode="auto">
          <a:xfrm>
            <a:off x="3228975" y="4908550"/>
            <a:ext cx="44799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spcBef>
                <a:spcPct val="20000"/>
              </a:spcBef>
              <a:defRPr sz="3200">
                <a:solidFill>
                  <a:schemeClr val="tx1"/>
                </a:solidFill>
                <a:latin typeface="GillSans" pitchFamily="34" charset="0"/>
              </a:defRPr>
            </a:lvl1pPr>
            <a:lvl2pPr marL="742950" indent="-285750" defTabSz="1096963">
              <a:spcBef>
                <a:spcPct val="20000"/>
              </a:spcBef>
              <a:buChar char="–"/>
              <a:defRPr sz="2800">
                <a:solidFill>
                  <a:schemeClr val="tx1"/>
                </a:solidFill>
                <a:latin typeface="GillSans" pitchFamily="34" charset="0"/>
              </a:defRPr>
            </a:lvl2pPr>
            <a:lvl3pPr marL="1143000" indent="-228600" defTabSz="1096963">
              <a:spcBef>
                <a:spcPct val="20000"/>
              </a:spcBef>
              <a:buChar char="•"/>
              <a:defRPr sz="2400">
                <a:solidFill>
                  <a:schemeClr val="tx1"/>
                </a:solidFill>
                <a:latin typeface="GillSans" pitchFamily="34" charset="0"/>
              </a:defRPr>
            </a:lvl3pPr>
            <a:lvl4pPr marL="1600200" indent="-228600" defTabSz="1096963">
              <a:spcBef>
                <a:spcPct val="20000"/>
              </a:spcBef>
              <a:buChar char="–"/>
              <a:defRPr sz="2000">
                <a:solidFill>
                  <a:schemeClr val="tx1"/>
                </a:solidFill>
                <a:latin typeface="GillSans" pitchFamily="34" charset="0"/>
              </a:defRPr>
            </a:lvl4pPr>
            <a:lvl5pPr marL="2057400" indent="-228600" defTabSz="1096963">
              <a:spcBef>
                <a:spcPct val="20000"/>
              </a:spcBef>
              <a:buChar char="•"/>
              <a:defRPr sz="2000">
                <a:solidFill>
                  <a:schemeClr val="tx1"/>
                </a:solidFill>
                <a:latin typeface="GillSans" pitchFamily="34" charset="0"/>
              </a:defRPr>
            </a:lvl5pPr>
            <a:lvl6pPr marL="2514600" indent="-228600" defTabSz="1096963" eaLnBrk="0" fontAlgn="base" hangingPunct="0">
              <a:spcBef>
                <a:spcPct val="20000"/>
              </a:spcBef>
              <a:spcAft>
                <a:spcPct val="0"/>
              </a:spcAft>
              <a:buChar char="•"/>
              <a:defRPr sz="2000">
                <a:solidFill>
                  <a:schemeClr val="tx1"/>
                </a:solidFill>
                <a:latin typeface="GillSans" pitchFamily="34" charset="0"/>
              </a:defRPr>
            </a:lvl6pPr>
            <a:lvl7pPr marL="2971800" indent="-228600" defTabSz="1096963" eaLnBrk="0" fontAlgn="base" hangingPunct="0">
              <a:spcBef>
                <a:spcPct val="20000"/>
              </a:spcBef>
              <a:spcAft>
                <a:spcPct val="0"/>
              </a:spcAft>
              <a:buChar char="•"/>
              <a:defRPr sz="2000">
                <a:solidFill>
                  <a:schemeClr val="tx1"/>
                </a:solidFill>
                <a:latin typeface="GillSans" pitchFamily="34" charset="0"/>
              </a:defRPr>
            </a:lvl7pPr>
            <a:lvl8pPr marL="3429000" indent="-228600" defTabSz="1096963" eaLnBrk="0" fontAlgn="base" hangingPunct="0">
              <a:spcBef>
                <a:spcPct val="20000"/>
              </a:spcBef>
              <a:spcAft>
                <a:spcPct val="0"/>
              </a:spcAft>
              <a:buChar char="•"/>
              <a:defRPr sz="2000">
                <a:solidFill>
                  <a:schemeClr val="tx1"/>
                </a:solidFill>
                <a:latin typeface="GillSans" pitchFamily="34" charset="0"/>
              </a:defRPr>
            </a:lvl8pPr>
            <a:lvl9pPr marL="3886200" indent="-228600" defTabSz="1096963" eaLnBrk="0" fontAlgn="base" hangingPunct="0">
              <a:spcBef>
                <a:spcPct val="20000"/>
              </a:spcBef>
              <a:spcAft>
                <a:spcPct val="0"/>
              </a:spcAft>
              <a:buChar char="•"/>
              <a:defRPr sz="2000">
                <a:solidFill>
                  <a:schemeClr val="tx1"/>
                </a:solidFill>
                <a:latin typeface="GillSans" pitchFamily="34" charset="0"/>
              </a:defRPr>
            </a:lvl9pPr>
          </a:lstStyle>
          <a:p>
            <a:pPr>
              <a:spcBef>
                <a:spcPct val="50000"/>
              </a:spcBef>
            </a:pPr>
            <a:endParaRPr lang="fr-FR" altLang="fr-FR" sz="2400" i="0">
              <a:latin typeface="Arial" charset="0"/>
            </a:endParaRPr>
          </a:p>
        </p:txBody>
      </p:sp>
      <p:sp>
        <p:nvSpPr>
          <p:cNvPr id="1125383" name="Line 7"/>
          <p:cNvSpPr>
            <a:spLocks noChangeShapeType="1"/>
          </p:cNvSpPr>
          <p:nvPr/>
        </p:nvSpPr>
        <p:spPr bwMode="auto">
          <a:xfrm>
            <a:off x="4784725" y="2682875"/>
            <a:ext cx="0" cy="28067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125384" name="Text Box 8"/>
          <p:cNvSpPr txBox="1">
            <a:spLocks noChangeArrowheads="1"/>
          </p:cNvSpPr>
          <p:nvPr/>
        </p:nvSpPr>
        <p:spPr bwMode="auto">
          <a:xfrm>
            <a:off x="1050925" y="2682875"/>
            <a:ext cx="7940675"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fr-FR" altLang="fr-FR" sz="2900" i="0" smtClean="0">
                <a:effectLst>
                  <a:outerShdw blurRad="38100" dist="38100" dir="2700000" algn="tl">
                    <a:srgbClr val="FFFFFF"/>
                  </a:outerShdw>
                </a:effectLst>
                <a:latin typeface="Arial" charset="0"/>
              </a:rPr>
              <a:t>Tiers non identifié		Véhicule identifié</a:t>
            </a:r>
          </a:p>
        </p:txBody>
      </p:sp>
      <p:sp>
        <p:nvSpPr>
          <p:cNvPr id="1125385" name="Text Box 9"/>
          <p:cNvSpPr txBox="1">
            <a:spLocks noChangeArrowheads="1"/>
          </p:cNvSpPr>
          <p:nvPr/>
        </p:nvSpPr>
        <p:spPr bwMode="auto">
          <a:xfrm>
            <a:off x="1050925" y="3341688"/>
            <a:ext cx="809625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fr-FR" altLang="fr-FR" sz="2900" i="0" smtClean="0">
                <a:effectLst>
                  <a:outerShdw blurRad="38100" dist="38100" dir="2700000" algn="tl">
                    <a:srgbClr val="FFFFFF"/>
                  </a:outerShdw>
                </a:effectLst>
                <a:latin typeface="Arial" charset="0"/>
              </a:rPr>
              <a:t>Animal sauvage		Animal domestique</a:t>
            </a:r>
          </a:p>
        </p:txBody>
      </p:sp>
      <p:sp>
        <p:nvSpPr>
          <p:cNvPr id="1125386" name="Text Box 10"/>
          <p:cNvSpPr txBox="1">
            <a:spLocks noChangeArrowheads="1"/>
          </p:cNvSpPr>
          <p:nvPr/>
        </p:nvSpPr>
        <p:spPr bwMode="auto">
          <a:xfrm>
            <a:off x="1050924" y="4170362"/>
            <a:ext cx="7940675" cy="12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fr-FR" altLang="fr-FR" sz="2900" i="0" dirty="0" smtClean="0">
                <a:effectLst>
                  <a:outerShdw blurRad="38100" dist="38100" dir="2700000" algn="tl">
                    <a:srgbClr val="FFFFFF"/>
                  </a:outerShdw>
                </a:effectLst>
                <a:latin typeface="Arial" charset="0"/>
              </a:rPr>
              <a:t>Accident seul </a:t>
            </a:r>
          </a:p>
          <a:p>
            <a:pPr>
              <a:spcBef>
                <a:spcPct val="50000"/>
              </a:spcBef>
              <a:defRPr/>
            </a:pPr>
            <a:r>
              <a:rPr lang="fr-FR" altLang="fr-FR" sz="2900" b="0" dirty="0" smtClean="0">
                <a:effectLst>
                  <a:outerShdw blurRad="38100" dist="38100" dir="2700000" algn="tl">
                    <a:srgbClr val="FFFFFF"/>
                  </a:outerShdw>
                </a:effectLst>
                <a:latin typeface="Arial" charset="0"/>
              </a:rPr>
              <a:t>(ex : Arbre ou fossé)</a:t>
            </a:r>
            <a:r>
              <a:rPr lang="fr-FR" altLang="fr-FR" sz="2900" b="0" i="0" dirty="0" smtClean="0">
                <a:effectLst>
                  <a:outerShdw blurRad="38100" dist="38100" dir="2700000" algn="tl">
                    <a:srgbClr val="FFFFFF"/>
                  </a:outerShdw>
                </a:effectLst>
                <a:latin typeface="Arial" charset="0"/>
              </a:rPr>
              <a:t> </a:t>
            </a:r>
          </a:p>
        </p:txBody>
      </p:sp>
      <p:sp>
        <p:nvSpPr>
          <p:cNvPr id="1125388" name="Rectangle 12"/>
          <p:cNvSpPr>
            <a:spLocks noChangeArrowheads="1"/>
          </p:cNvSpPr>
          <p:nvPr/>
        </p:nvSpPr>
        <p:spPr bwMode="auto">
          <a:xfrm>
            <a:off x="1152525" y="203200"/>
            <a:ext cx="7737475"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4300" i="1" u="sng" dirty="0" smtClean="0">
                <a:solidFill>
                  <a:srgbClr val="FF0000"/>
                </a:solidFill>
                <a:effectLst>
                  <a:outerShdw blurRad="38100" dist="38100" dir="2700000" algn="tl">
                    <a:srgbClr val="000000"/>
                  </a:outerShdw>
                </a:effectLst>
                <a:latin typeface="Arial" charset="0"/>
              </a:rPr>
              <a:t>Le contenu du contrat</a:t>
            </a:r>
          </a:p>
        </p:txBody>
      </p:sp>
      <p:sp>
        <p:nvSpPr>
          <p:cNvPr id="2" name="ZoneTexte 1"/>
          <p:cNvSpPr txBox="1"/>
          <p:nvPr/>
        </p:nvSpPr>
        <p:spPr>
          <a:xfrm>
            <a:off x="5216525" y="6071616"/>
            <a:ext cx="3488563" cy="646331"/>
          </a:xfrm>
          <a:prstGeom prst="rect">
            <a:avLst/>
          </a:prstGeom>
          <a:noFill/>
        </p:spPr>
        <p:txBody>
          <a:bodyPr wrap="square" rtlCol="0">
            <a:spAutoFit/>
          </a:bodyPr>
          <a:lstStyle/>
          <a:p>
            <a:r>
              <a:rPr lang="fr-FR" sz="1800" dirty="0" smtClean="0"/>
              <a:t>Tiers + possible: bris de glaces,….</a:t>
            </a:r>
            <a:endParaRPr lang="fr-FR" sz="1800" dirty="0"/>
          </a:p>
        </p:txBody>
      </p:sp>
    </p:spTree>
    <p:extLst>
      <p:ext uri="{BB962C8B-B14F-4D97-AF65-F5344CB8AC3E}">
        <p14:creationId xmlns:p14="http://schemas.microsoft.com/office/powerpoint/2010/main" val="145477428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125381"/>
                                        </p:tgtEl>
                                        <p:attrNameLst>
                                          <p:attrName>style.visibility</p:attrName>
                                        </p:attrNameLst>
                                      </p:cBhvr>
                                      <p:to>
                                        <p:strVal val="visible"/>
                                      </p:to>
                                    </p:set>
                                    <p:animEffect transition="in" filter="box(out)">
                                      <p:cBhvr>
                                        <p:cTn id="7" dur="500"/>
                                        <p:tgtEl>
                                          <p:spTgt spid="1125381"/>
                                        </p:tgtEl>
                                      </p:cBhvr>
                                    </p:animEffect>
                                  </p:childTnLst>
                                </p:cTn>
                              </p:par>
                            </p:childTnLst>
                          </p:cTn>
                        </p:par>
                        <p:par>
                          <p:cTn id="8" fill="hold" nodeType="afterGroup">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1125379"/>
                                        </p:tgtEl>
                                        <p:attrNameLst>
                                          <p:attrName>style.visibility</p:attrName>
                                        </p:attrNameLst>
                                      </p:cBhvr>
                                      <p:to>
                                        <p:strVal val="visible"/>
                                      </p:to>
                                    </p:set>
                                    <p:animEffect transition="in" filter="box(out)">
                                      <p:cBhvr>
                                        <p:cTn id="11" dur="500"/>
                                        <p:tgtEl>
                                          <p:spTgt spid="1125379"/>
                                        </p:tgtEl>
                                      </p:cBhvr>
                                    </p:animEffect>
                                  </p:childTnLst>
                                </p:cTn>
                              </p:par>
                            </p:childTnLst>
                          </p:cTn>
                        </p:par>
                        <p:par>
                          <p:cTn id="12" fill="hold" nodeType="afterGroup">
                            <p:stCondLst>
                              <p:cond delay="1000"/>
                            </p:stCondLst>
                            <p:childTnLst>
                              <p:par>
                                <p:cTn id="13" presetID="4" presetClass="entr" presetSubtype="32" fill="hold" grpId="0" nodeType="afterEffect">
                                  <p:stCondLst>
                                    <p:cond delay="0"/>
                                  </p:stCondLst>
                                  <p:childTnLst>
                                    <p:set>
                                      <p:cBhvr>
                                        <p:cTn id="14" dur="1" fill="hold">
                                          <p:stCondLst>
                                            <p:cond delay="0"/>
                                          </p:stCondLst>
                                        </p:cTn>
                                        <p:tgtEl>
                                          <p:spTgt spid="1125380"/>
                                        </p:tgtEl>
                                        <p:attrNameLst>
                                          <p:attrName>style.visibility</p:attrName>
                                        </p:attrNameLst>
                                      </p:cBhvr>
                                      <p:to>
                                        <p:strVal val="visible"/>
                                      </p:to>
                                    </p:set>
                                    <p:animEffect transition="in" filter="box(out)">
                                      <p:cBhvr>
                                        <p:cTn id="15" dur="500"/>
                                        <p:tgtEl>
                                          <p:spTgt spid="112538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125383"/>
                                        </p:tgtEl>
                                        <p:attrNameLst>
                                          <p:attrName>style.visibility</p:attrName>
                                        </p:attrNameLst>
                                      </p:cBhvr>
                                      <p:to>
                                        <p:strVal val="visible"/>
                                      </p:to>
                                    </p:set>
                                    <p:animEffect transition="in" filter="wipe(up)">
                                      <p:cBhvr>
                                        <p:cTn id="20" dur="500"/>
                                        <p:tgtEl>
                                          <p:spTgt spid="1125383"/>
                                        </p:tgtEl>
                                      </p:cBhvr>
                                    </p:animEffect>
                                  </p:childTnLst>
                                </p:cTn>
                              </p:par>
                            </p:childTnLst>
                          </p:cTn>
                        </p:par>
                        <p:par>
                          <p:cTn id="21" fill="hold" nodeType="afterGroup">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125384"/>
                                        </p:tgtEl>
                                        <p:attrNameLst>
                                          <p:attrName>style.visibility</p:attrName>
                                        </p:attrNameLst>
                                      </p:cBhvr>
                                      <p:to>
                                        <p:strVal val="visible"/>
                                      </p:to>
                                    </p:set>
                                    <p:animEffect transition="in" filter="wipe(left)">
                                      <p:cBhvr>
                                        <p:cTn id="24" dur="500"/>
                                        <p:tgtEl>
                                          <p:spTgt spid="112538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25385"/>
                                        </p:tgtEl>
                                        <p:attrNameLst>
                                          <p:attrName>style.visibility</p:attrName>
                                        </p:attrNameLst>
                                      </p:cBhvr>
                                      <p:to>
                                        <p:strVal val="visible"/>
                                      </p:to>
                                    </p:set>
                                    <p:animEffect transition="in" filter="wipe(left)">
                                      <p:cBhvr>
                                        <p:cTn id="29" dur="500"/>
                                        <p:tgtEl>
                                          <p:spTgt spid="112538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25386"/>
                                        </p:tgtEl>
                                        <p:attrNameLst>
                                          <p:attrName>style.visibility</p:attrName>
                                        </p:attrNameLst>
                                      </p:cBhvr>
                                      <p:to>
                                        <p:strVal val="visible"/>
                                      </p:to>
                                    </p:set>
                                    <p:animEffect transition="in" filter="wipe(left)">
                                      <p:cBhvr>
                                        <p:cTn id="34" dur="500"/>
                                        <p:tgtEl>
                                          <p:spTgt spid="1125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5379" grpId="0" animBg="1"/>
      <p:bldP spid="1125380" grpId="0" animBg="1"/>
      <p:bldP spid="1125381" grpId="0" autoUpdateAnimBg="0"/>
      <p:bldP spid="1125383" grpId="0" animBg="1"/>
      <p:bldP spid="1125384" grpId="0" autoUpdateAnimBg="0"/>
      <p:bldP spid="1125385" grpId="0" autoUpdateAnimBg="0"/>
      <p:bldP spid="112538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474" name="Text Box 2"/>
          <p:cNvSpPr txBox="1">
            <a:spLocks noChangeArrowheads="1"/>
          </p:cNvSpPr>
          <p:nvPr/>
        </p:nvSpPr>
        <p:spPr bwMode="auto">
          <a:xfrm>
            <a:off x="1020763" y="1543050"/>
            <a:ext cx="8123237"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fr-FR" altLang="fr-FR" sz="3800" b="0" i="0" smtClean="0">
                <a:solidFill>
                  <a:srgbClr val="FF0000"/>
                </a:solidFill>
                <a:effectLst>
                  <a:outerShdw blurRad="38100" dist="38100" dir="2700000" algn="tl">
                    <a:srgbClr val="000000"/>
                  </a:outerShdw>
                </a:effectLst>
                <a:latin typeface="Arial" charset="0"/>
              </a:rPr>
              <a:t>L’assistance</a:t>
            </a:r>
          </a:p>
        </p:txBody>
      </p:sp>
      <p:sp>
        <p:nvSpPr>
          <p:cNvPr id="1129475" name="Text Box 3"/>
          <p:cNvSpPr txBox="1">
            <a:spLocks noChangeArrowheads="1"/>
          </p:cNvSpPr>
          <p:nvPr/>
        </p:nvSpPr>
        <p:spPr bwMode="auto">
          <a:xfrm>
            <a:off x="3473450" y="2787650"/>
            <a:ext cx="4584700" cy="153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228600" defTabSz="1096963">
              <a:defRPr sz="2400">
                <a:solidFill>
                  <a:schemeClr val="tx1"/>
                </a:solidFill>
                <a:latin typeface="Times New Roman" pitchFamily="18" charset="0"/>
              </a:defRPr>
            </a:lvl2pPr>
            <a:lvl3pPr marL="457200" defTabSz="1096963">
              <a:defRPr sz="2400">
                <a:solidFill>
                  <a:schemeClr val="tx1"/>
                </a:solidFill>
                <a:latin typeface="Times New Roman" pitchFamily="18" charset="0"/>
              </a:defRPr>
            </a:lvl3pPr>
            <a:lvl4pPr marL="685800" defTabSz="1096963">
              <a:defRPr sz="2400">
                <a:solidFill>
                  <a:schemeClr val="tx1"/>
                </a:solidFill>
                <a:latin typeface="Times New Roman" pitchFamily="18" charset="0"/>
              </a:defRPr>
            </a:lvl4pPr>
            <a:lvl5pPr marL="914400" defTabSz="1096963">
              <a:defRPr sz="2400">
                <a:solidFill>
                  <a:schemeClr val="tx1"/>
                </a:solidFill>
                <a:latin typeface="Times New Roman" pitchFamily="18" charset="0"/>
              </a:defRPr>
            </a:lvl5pPr>
            <a:lvl6pPr marL="1371600" defTabSz="1096963" eaLnBrk="0" fontAlgn="base" hangingPunct="0">
              <a:spcBef>
                <a:spcPct val="0"/>
              </a:spcBef>
              <a:spcAft>
                <a:spcPct val="0"/>
              </a:spcAft>
              <a:defRPr sz="2400">
                <a:solidFill>
                  <a:schemeClr val="tx1"/>
                </a:solidFill>
                <a:latin typeface="Times New Roman" pitchFamily="18" charset="0"/>
              </a:defRPr>
            </a:lvl6pPr>
            <a:lvl7pPr marL="1828800" defTabSz="1096963" eaLnBrk="0" fontAlgn="base" hangingPunct="0">
              <a:spcBef>
                <a:spcPct val="0"/>
              </a:spcBef>
              <a:spcAft>
                <a:spcPct val="0"/>
              </a:spcAft>
              <a:defRPr sz="2400">
                <a:solidFill>
                  <a:schemeClr val="tx1"/>
                </a:solidFill>
                <a:latin typeface="Times New Roman" pitchFamily="18" charset="0"/>
              </a:defRPr>
            </a:lvl7pPr>
            <a:lvl8pPr marL="2286000" defTabSz="1096963" eaLnBrk="0" fontAlgn="base" hangingPunct="0">
              <a:spcBef>
                <a:spcPct val="0"/>
              </a:spcBef>
              <a:spcAft>
                <a:spcPct val="0"/>
              </a:spcAft>
              <a:defRPr sz="2400">
                <a:solidFill>
                  <a:schemeClr val="tx1"/>
                </a:solidFill>
                <a:latin typeface="Times New Roman" pitchFamily="18" charset="0"/>
              </a:defRPr>
            </a:lvl8pPr>
            <a:lvl9pPr marL="2743200" defTabSz="1096963"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0"/>
              </a:lnSpc>
              <a:spcBef>
                <a:spcPct val="50000"/>
              </a:spcBef>
              <a:defRPr/>
            </a:pPr>
            <a:r>
              <a:rPr lang="fr-FR" altLang="fr-FR" b="0" i="0" smtClean="0">
                <a:effectLst>
                  <a:outerShdw blurRad="38100" dist="38100" dir="2700000" algn="tl">
                    <a:srgbClr val="FFFFFF"/>
                  </a:outerShdw>
                </a:effectLst>
                <a:latin typeface="Arial" charset="0"/>
              </a:rPr>
              <a:t>	</a:t>
            </a:r>
          </a:p>
          <a:p>
            <a:pPr lvl="4" eaLnBrk="1" hangingPunct="1">
              <a:lnSpc>
                <a:spcPct val="80000"/>
              </a:lnSpc>
              <a:spcBef>
                <a:spcPct val="50000"/>
              </a:spcBef>
              <a:buFontTx/>
              <a:buChar char="•"/>
              <a:defRPr/>
            </a:pPr>
            <a:r>
              <a:rPr lang="fr-FR" altLang="fr-FR" b="0" i="0" smtClean="0">
                <a:effectLst>
                  <a:outerShdw blurRad="38100" dist="38100" dir="2700000" algn="tl">
                    <a:srgbClr val="FFFFFF"/>
                  </a:outerShdw>
                </a:effectLst>
                <a:latin typeface="Arial" charset="0"/>
                <a:cs typeface="Arial" charset="0"/>
              </a:rPr>
              <a:t> H</a:t>
            </a:r>
            <a:r>
              <a:rPr lang="fr-FR" altLang="fr-FR" b="0" i="0" smtClean="0">
                <a:effectLst>
                  <a:outerShdw blurRad="38100" dist="38100" dir="2700000" algn="tl">
                    <a:srgbClr val="FFFFFF"/>
                  </a:outerShdw>
                </a:effectLst>
                <a:latin typeface="Arial" charset="0"/>
              </a:rPr>
              <a:t>ébergement,</a:t>
            </a:r>
          </a:p>
          <a:p>
            <a:pPr lvl="4" eaLnBrk="1" hangingPunct="1">
              <a:lnSpc>
                <a:spcPct val="80000"/>
              </a:lnSpc>
              <a:spcBef>
                <a:spcPct val="50000"/>
              </a:spcBef>
              <a:buFontTx/>
              <a:buChar char="•"/>
              <a:defRPr/>
            </a:pPr>
            <a:r>
              <a:rPr lang="fr-FR" altLang="fr-FR" b="0" i="0" smtClean="0">
                <a:effectLst>
                  <a:outerShdw blurRad="38100" dist="38100" dir="2700000" algn="tl">
                    <a:srgbClr val="FFFFFF"/>
                  </a:outerShdw>
                </a:effectLst>
                <a:latin typeface="Arial" charset="0"/>
              </a:rPr>
              <a:t> Prêt d’un véhicule,</a:t>
            </a:r>
          </a:p>
          <a:p>
            <a:pPr lvl="4" eaLnBrk="1" hangingPunct="1">
              <a:lnSpc>
                <a:spcPct val="80000"/>
              </a:lnSpc>
              <a:spcBef>
                <a:spcPct val="50000"/>
              </a:spcBef>
              <a:buFontTx/>
              <a:buChar char="•"/>
              <a:defRPr/>
            </a:pPr>
            <a:r>
              <a:rPr lang="fr-FR" altLang="fr-FR" b="0" i="0" smtClean="0">
                <a:effectLst>
                  <a:outerShdw blurRad="38100" dist="38100" dir="2700000" algn="tl">
                    <a:srgbClr val="FFFFFF"/>
                  </a:outerShdw>
                </a:effectLst>
                <a:latin typeface="Arial" charset="0"/>
              </a:rPr>
              <a:t> Rapatriement...</a:t>
            </a:r>
          </a:p>
        </p:txBody>
      </p:sp>
      <p:sp>
        <p:nvSpPr>
          <p:cNvPr id="1129476" name="Text Box 4"/>
          <p:cNvSpPr txBox="1">
            <a:spLocks noChangeArrowheads="1"/>
          </p:cNvSpPr>
          <p:nvPr/>
        </p:nvSpPr>
        <p:spPr bwMode="auto">
          <a:xfrm>
            <a:off x="1485900" y="4964113"/>
            <a:ext cx="6035676" cy="122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fr-FR" altLang="fr-FR" sz="2900" i="0" dirty="0" smtClean="0">
                <a:effectLst>
                  <a:outerShdw blurRad="38100" dist="38100" dir="2700000" algn="tl">
                    <a:srgbClr val="FFFFFF"/>
                  </a:outerShdw>
                </a:effectLst>
                <a:latin typeface="Arial" charset="0"/>
              </a:rPr>
              <a:t>Quel délai d’intervention ?</a:t>
            </a:r>
          </a:p>
          <a:p>
            <a:pPr eaLnBrk="1" hangingPunct="1">
              <a:spcBef>
                <a:spcPct val="50000"/>
              </a:spcBef>
              <a:defRPr/>
            </a:pPr>
            <a:r>
              <a:rPr lang="fr-FR" altLang="fr-FR" sz="2900" i="0" dirty="0" smtClean="0">
                <a:effectLst>
                  <a:outerShdw blurRad="38100" dist="38100" dir="2700000" algn="tl">
                    <a:srgbClr val="FFFFFF"/>
                  </a:outerShdw>
                </a:effectLst>
                <a:latin typeface="Arial" charset="0"/>
              </a:rPr>
              <a:t>Quelle franchise kilométrique ?</a:t>
            </a:r>
          </a:p>
        </p:txBody>
      </p:sp>
      <p:pic>
        <p:nvPicPr>
          <p:cNvPr id="112947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2672" y="5440707"/>
            <a:ext cx="1114616" cy="124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9479" name="Rectangle 7"/>
          <p:cNvSpPr>
            <a:spLocks noChangeArrowheads="1"/>
          </p:cNvSpPr>
          <p:nvPr/>
        </p:nvSpPr>
        <p:spPr bwMode="auto">
          <a:xfrm>
            <a:off x="1009650" y="2238375"/>
            <a:ext cx="8175625"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fr-FR" altLang="fr-FR" sz="2900" b="0" i="0" dirty="0" smtClean="0">
                <a:effectLst>
                  <a:outerShdw blurRad="38100" dist="38100" dir="2700000" algn="tl">
                    <a:srgbClr val="FFFFFF"/>
                  </a:outerShdw>
                </a:effectLst>
                <a:latin typeface="Arial" charset="0"/>
              </a:rPr>
              <a:t>Quelles sont les prestations de mon assurance ?</a:t>
            </a:r>
          </a:p>
        </p:txBody>
      </p:sp>
      <p:pic>
        <p:nvPicPr>
          <p:cNvPr id="11294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4213" y="2787650"/>
            <a:ext cx="1874837"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9481" name="Rectangle 9"/>
          <p:cNvSpPr>
            <a:spLocks noChangeArrowheads="1"/>
          </p:cNvSpPr>
          <p:nvPr/>
        </p:nvSpPr>
        <p:spPr bwMode="auto">
          <a:xfrm>
            <a:off x="1152525" y="203200"/>
            <a:ext cx="7737475"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4300" i="1" u="sng" dirty="0" smtClean="0">
                <a:solidFill>
                  <a:srgbClr val="FF0000"/>
                </a:solidFill>
                <a:effectLst>
                  <a:outerShdw blurRad="38100" dist="38100" dir="2700000" algn="tl">
                    <a:srgbClr val="000000"/>
                  </a:outerShdw>
                </a:effectLst>
                <a:latin typeface="Arial" charset="0"/>
              </a:rPr>
              <a:t>Le contenu du contrat</a:t>
            </a:r>
          </a:p>
        </p:txBody>
      </p:sp>
    </p:spTree>
    <p:extLst>
      <p:ext uri="{BB962C8B-B14F-4D97-AF65-F5344CB8AC3E}">
        <p14:creationId xmlns:p14="http://schemas.microsoft.com/office/powerpoint/2010/main" val="40303399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9474"/>
                                        </p:tgtEl>
                                        <p:attrNameLst>
                                          <p:attrName>style.visibility</p:attrName>
                                        </p:attrNameLst>
                                      </p:cBhvr>
                                      <p:to>
                                        <p:strVal val="visible"/>
                                      </p:to>
                                    </p:set>
                                    <p:animEffect transition="in" filter="wipe(left)">
                                      <p:cBhvr>
                                        <p:cTn id="7" dur="500"/>
                                        <p:tgtEl>
                                          <p:spTgt spid="1129474"/>
                                        </p:tgtEl>
                                      </p:cBhvr>
                                    </p:animEffect>
                                  </p:childTnLst>
                                </p:cTn>
                              </p:par>
                            </p:childTnLst>
                          </p:cTn>
                        </p:par>
                        <p:par>
                          <p:cTn id="8" fill="hold" nodeType="afterGroup">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1129479"/>
                                        </p:tgtEl>
                                        <p:attrNameLst>
                                          <p:attrName>style.visibility</p:attrName>
                                        </p:attrNameLst>
                                      </p:cBhvr>
                                      <p:to>
                                        <p:strVal val="visible"/>
                                      </p:to>
                                    </p:set>
                                    <p:animEffect transition="in" filter="wipe(left)">
                                      <p:cBhvr>
                                        <p:cTn id="11" dur="500"/>
                                        <p:tgtEl>
                                          <p:spTgt spid="112947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1129480"/>
                                        </p:tgtEl>
                                        <p:attrNameLst>
                                          <p:attrName>style.visibility</p:attrName>
                                        </p:attrNameLst>
                                      </p:cBhvr>
                                      <p:to>
                                        <p:strVal val="visible"/>
                                      </p:to>
                                    </p:set>
                                    <p:animEffect transition="in" filter="box(out)">
                                      <p:cBhvr>
                                        <p:cTn id="16" dur="500"/>
                                        <p:tgtEl>
                                          <p:spTgt spid="1129480"/>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29475"/>
                                        </p:tgtEl>
                                        <p:attrNameLst>
                                          <p:attrName>style.visibility</p:attrName>
                                        </p:attrNameLst>
                                      </p:cBhvr>
                                      <p:to>
                                        <p:strVal val="visible"/>
                                      </p:to>
                                    </p:set>
                                    <p:animEffect transition="in" filter="wipe(left)">
                                      <p:cBhvr>
                                        <p:cTn id="20" dur="500"/>
                                        <p:tgtEl>
                                          <p:spTgt spid="112947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nodeType="clickEffect">
                                  <p:stCondLst>
                                    <p:cond delay="0"/>
                                  </p:stCondLst>
                                  <p:childTnLst>
                                    <p:set>
                                      <p:cBhvr>
                                        <p:cTn id="24" dur="1" fill="hold">
                                          <p:stCondLst>
                                            <p:cond delay="0"/>
                                          </p:stCondLst>
                                        </p:cTn>
                                        <p:tgtEl>
                                          <p:spTgt spid="1129477"/>
                                        </p:tgtEl>
                                        <p:attrNameLst>
                                          <p:attrName>style.visibility</p:attrName>
                                        </p:attrNameLst>
                                      </p:cBhvr>
                                      <p:to>
                                        <p:strVal val="visible"/>
                                      </p:to>
                                    </p:set>
                                    <p:animEffect transition="in" filter="box(out)">
                                      <p:cBhvr>
                                        <p:cTn id="25" dur="500"/>
                                        <p:tgtEl>
                                          <p:spTgt spid="1129477"/>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129476"/>
                                        </p:tgtEl>
                                        <p:attrNameLst>
                                          <p:attrName>style.visibility</p:attrName>
                                        </p:attrNameLst>
                                      </p:cBhvr>
                                      <p:to>
                                        <p:strVal val="visible"/>
                                      </p:to>
                                    </p:set>
                                    <p:animEffect transition="in" filter="wipe(left)">
                                      <p:cBhvr>
                                        <p:cTn id="29" dur="500"/>
                                        <p:tgtEl>
                                          <p:spTgt spid="1129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474" grpId="0" autoUpdateAnimBg="0"/>
      <p:bldP spid="1129475" grpId="0" autoUpdateAnimBg="0"/>
      <p:bldP spid="1129476" grpId="0" autoUpdateAnimBg="0"/>
      <p:bldP spid="112947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027" name="Rectangle 3"/>
          <p:cNvSpPr>
            <a:spLocks noChangeArrowheads="1"/>
          </p:cNvSpPr>
          <p:nvPr/>
        </p:nvSpPr>
        <p:spPr bwMode="auto">
          <a:xfrm>
            <a:off x="1721224" y="403413"/>
            <a:ext cx="7422776" cy="96749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fr-FR" altLang="fr-FR" sz="3600" i="0" dirty="0" smtClean="0">
                <a:solidFill>
                  <a:schemeClr val="bg1"/>
                </a:solidFill>
                <a:effectLst>
                  <a:outerShdw blurRad="38100" dist="38100" dir="2700000" algn="tl">
                    <a:srgbClr val="000000"/>
                  </a:outerShdw>
                </a:effectLst>
                <a:latin typeface="Arial" charset="0"/>
              </a:rPr>
              <a:t>Que faire en cas de sinistre ?</a:t>
            </a:r>
          </a:p>
        </p:txBody>
      </p:sp>
      <p:pic>
        <p:nvPicPr>
          <p:cNvPr id="1153028" name="Picture 4" descr="CONST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191" y="2492375"/>
            <a:ext cx="2654272"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3029" name="Text Box 5"/>
          <p:cNvSpPr txBox="1">
            <a:spLocks noChangeArrowheads="1"/>
          </p:cNvSpPr>
          <p:nvPr/>
        </p:nvSpPr>
        <p:spPr bwMode="auto">
          <a:xfrm>
            <a:off x="3827463" y="2460625"/>
            <a:ext cx="5316537"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54864" rIns="109728" bIns="54864">
            <a:spAutoFit/>
          </a:bodyPr>
          <a:lstStyle>
            <a:lvl1pPr defTabSz="1096963">
              <a:defRPr sz="2400">
                <a:solidFill>
                  <a:schemeClr val="tx1"/>
                </a:solidFill>
                <a:latin typeface="Times New Roman" pitchFamily="18" charset="0"/>
              </a:defRPr>
            </a:lvl1pPr>
            <a:lvl2pPr marL="549275" defTabSz="1096963">
              <a:defRPr sz="2400">
                <a:solidFill>
                  <a:schemeClr val="tx1"/>
                </a:solidFill>
                <a:latin typeface="Times New Roman" pitchFamily="18" charset="0"/>
              </a:defRPr>
            </a:lvl2pPr>
            <a:lvl3pPr marL="1096963" defTabSz="1096963">
              <a:defRPr sz="2400">
                <a:solidFill>
                  <a:schemeClr val="tx1"/>
                </a:solidFill>
                <a:latin typeface="Times New Roman" pitchFamily="18" charset="0"/>
              </a:defRPr>
            </a:lvl3pPr>
            <a:lvl4pPr marL="1646238" defTabSz="1096963">
              <a:defRPr sz="2400">
                <a:solidFill>
                  <a:schemeClr val="tx1"/>
                </a:solidFill>
                <a:latin typeface="Times New Roman" pitchFamily="18" charset="0"/>
              </a:defRPr>
            </a:lvl4pPr>
            <a:lvl5pPr marL="2193925" defTabSz="1096963">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fr-FR" altLang="fr-FR" i="0" smtClean="0">
                <a:effectLst>
                  <a:outerShdw blurRad="38100" dist="38100" dir="2700000" algn="tl">
                    <a:srgbClr val="FFFFFF"/>
                  </a:outerShdw>
                </a:effectLst>
                <a:latin typeface="Arial" charset="0"/>
              </a:rPr>
              <a:t>Remplir soigneusement le constat amiable</a:t>
            </a:r>
          </a:p>
          <a:p>
            <a:pPr>
              <a:spcBef>
                <a:spcPct val="50000"/>
              </a:spcBef>
              <a:defRPr/>
            </a:pPr>
            <a:endParaRPr lang="fr-FR" altLang="fr-FR" sz="600" i="0" smtClean="0">
              <a:effectLst>
                <a:outerShdw blurRad="38100" dist="38100" dir="2700000" algn="tl">
                  <a:srgbClr val="FFFFFF"/>
                </a:outerShdw>
              </a:effectLst>
              <a:latin typeface="Arial" charset="0"/>
            </a:endParaRPr>
          </a:p>
          <a:p>
            <a:pPr>
              <a:spcBef>
                <a:spcPct val="50000"/>
              </a:spcBef>
              <a:defRPr/>
            </a:pPr>
            <a:r>
              <a:rPr lang="fr-FR" altLang="fr-FR" i="0" smtClean="0">
                <a:effectLst>
                  <a:outerShdw blurRad="38100" dist="38100" dir="2700000" algn="tl">
                    <a:srgbClr val="FFFFFF"/>
                  </a:outerShdw>
                </a:effectLst>
                <a:latin typeface="Arial" charset="0"/>
              </a:rPr>
              <a:t>Ne jamais le modifier après la signature des 2 parties</a:t>
            </a:r>
          </a:p>
          <a:p>
            <a:pPr>
              <a:spcBef>
                <a:spcPct val="50000"/>
              </a:spcBef>
              <a:defRPr/>
            </a:pPr>
            <a:endParaRPr lang="fr-FR" altLang="fr-FR" sz="1000" i="0" smtClean="0">
              <a:effectLst>
                <a:outerShdw blurRad="38100" dist="38100" dir="2700000" algn="tl">
                  <a:srgbClr val="FFFFFF"/>
                </a:outerShdw>
              </a:effectLst>
              <a:latin typeface="Arial" charset="0"/>
            </a:endParaRPr>
          </a:p>
          <a:p>
            <a:pPr>
              <a:spcBef>
                <a:spcPct val="50000"/>
              </a:spcBef>
              <a:defRPr/>
            </a:pPr>
            <a:r>
              <a:rPr lang="fr-FR" altLang="fr-FR" i="0" smtClean="0">
                <a:effectLst>
                  <a:outerShdw blurRad="38100" dist="38100" dir="2700000" algn="tl">
                    <a:srgbClr val="FFFFFF"/>
                  </a:outerShdw>
                </a:effectLst>
                <a:latin typeface="Arial" charset="0"/>
              </a:rPr>
              <a:t>Déclarer le sinistre auprès de son assureur dans un délai de :</a:t>
            </a:r>
          </a:p>
          <a:p>
            <a:pPr>
              <a:spcBef>
                <a:spcPct val="50000"/>
              </a:spcBef>
              <a:defRPr/>
            </a:pPr>
            <a:endParaRPr lang="fr-FR" altLang="fr-FR" sz="1000" i="0" smtClean="0">
              <a:effectLst>
                <a:outerShdw blurRad="38100" dist="38100" dir="2700000" algn="tl">
                  <a:srgbClr val="FFFFFF"/>
                </a:outerShdw>
              </a:effectLst>
              <a:latin typeface="Arial" charset="0"/>
            </a:endParaRPr>
          </a:p>
          <a:p>
            <a:pPr lvl="2">
              <a:buFont typeface="Wingdings" pitchFamily="2" charset="2"/>
              <a:buNone/>
              <a:defRPr/>
            </a:pPr>
            <a:r>
              <a:rPr lang="fr-FR" altLang="fr-FR" i="0" smtClean="0">
                <a:effectLst>
                  <a:outerShdw blurRad="38100" dist="38100" dir="2700000" algn="tl">
                    <a:srgbClr val="FFFFFF"/>
                  </a:outerShdw>
                </a:effectLst>
                <a:latin typeface="Arial" charset="0"/>
              </a:rPr>
              <a:t> 2 jours pour un vol</a:t>
            </a:r>
          </a:p>
          <a:p>
            <a:pPr lvl="2">
              <a:buFont typeface="Wingdings" pitchFamily="2" charset="2"/>
              <a:buNone/>
              <a:defRPr/>
            </a:pPr>
            <a:r>
              <a:rPr lang="fr-FR" altLang="fr-FR" i="0" smtClean="0">
                <a:effectLst>
                  <a:outerShdw blurRad="38100" dist="38100" dir="2700000" algn="tl">
                    <a:srgbClr val="FFFFFF"/>
                  </a:outerShdw>
                </a:effectLst>
                <a:latin typeface="Arial" charset="0"/>
              </a:rPr>
              <a:t> 5 jours pour un accident</a:t>
            </a:r>
          </a:p>
        </p:txBody>
      </p:sp>
    </p:spTree>
    <p:extLst>
      <p:ext uri="{BB962C8B-B14F-4D97-AF65-F5344CB8AC3E}">
        <p14:creationId xmlns:p14="http://schemas.microsoft.com/office/powerpoint/2010/main" val="158531926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153028"/>
                                        </p:tgtEl>
                                        <p:attrNameLst>
                                          <p:attrName>style.visibility</p:attrName>
                                        </p:attrNameLst>
                                      </p:cBhvr>
                                      <p:to>
                                        <p:strVal val="visible"/>
                                      </p:to>
                                    </p:set>
                                    <p:anim calcmode="lin" valueType="num">
                                      <p:cBhvr>
                                        <p:cTn id="7" dur="500" fill="hold"/>
                                        <p:tgtEl>
                                          <p:spTgt spid="1153028"/>
                                        </p:tgtEl>
                                        <p:attrNameLst>
                                          <p:attrName>ppt_w</p:attrName>
                                        </p:attrNameLst>
                                      </p:cBhvr>
                                      <p:tavLst>
                                        <p:tav tm="0">
                                          <p:val>
                                            <p:fltVal val="0"/>
                                          </p:val>
                                        </p:tav>
                                        <p:tav tm="100000">
                                          <p:val>
                                            <p:strVal val="#ppt_w"/>
                                          </p:val>
                                        </p:tav>
                                      </p:tavLst>
                                    </p:anim>
                                    <p:anim calcmode="lin" valueType="num">
                                      <p:cBhvr>
                                        <p:cTn id="8" dur="500" fill="hold"/>
                                        <p:tgtEl>
                                          <p:spTgt spid="115302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153029">
                                            <p:txEl>
                                              <p:pRg st="0" end="0"/>
                                            </p:txEl>
                                          </p:spTgt>
                                        </p:tgtEl>
                                        <p:attrNameLst>
                                          <p:attrName>style.visibility</p:attrName>
                                        </p:attrNameLst>
                                      </p:cBhvr>
                                      <p:to>
                                        <p:strVal val="visible"/>
                                      </p:to>
                                    </p:set>
                                    <p:animEffect transition="in" filter="wipe(left)">
                                      <p:cBhvr>
                                        <p:cTn id="13" dur="500"/>
                                        <p:tgtEl>
                                          <p:spTgt spid="1153029">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53029">
                                            <p:txEl>
                                              <p:pRg st="2" end="2"/>
                                            </p:txEl>
                                          </p:spTgt>
                                        </p:tgtEl>
                                        <p:attrNameLst>
                                          <p:attrName>style.visibility</p:attrName>
                                        </p:attrNameLst>
                                      </p:cBhvr>
                                      <p:to>
                                        <p:strVal val="visible"/>
                                      </p:to>
                                    </p:set>
                                    <p:animEffect transition="in" filter="wipe(left)">
                                      <p:cBhvr>
                                        <p:cTn id="18" dur="500"/>
                                        <p:tgtEl>
                                          <p:spTgt spid="1153029">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53029">
                                            <p:txEl>
                                              <p:pRg st="4" end="4"/>
                                            </p:txEl>
                                          </p:spTgt>
                                        </p:tgtEl>
                                        <p:attrNameLst>
                                          <p:attrName>style.visibility</p:attrName>
                                        </p:attrNameLst>
                                      </p:cBhvr>
                                      <p:to>
                                        <p:strVal val="visible"/>
                                      </p:to>
                                    </p:set>
                                    <p:animEffect transition="in" filter="wipe(left)">
                                      <p:cBhvr>
                                        <p:cTn id="23" dur="500"/>
                                        <p:tgtEl>
                                          <p:spTgt spid="1153029">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53029">
                                            <p:txEl>
                                              <p:pRg st="6" end="6"/>
                                            </p:txEl>
                                          </p:spTgt>
                                        </p:tgtEl>
                                        <p:attrNameLst>
                                          <p:attrName>style.visibility</p:attrName>
                                        </p:attrNameLst>
                                      </p:cBhvr>
                                      <p:to>
                                        <p:strVal val="visible"/>
                                      </p:to>
                                    </p:set>
                                    <p:animEffect transition="in" filter="wipe(left)">
                                      <p:cBhvr>
                                        <p:cTn id="28" dur="500"/>
                                        <p:tgtEl>
                                          <p:spTgt spid="1153029">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53029">
                                            <p:txEl>
                                              <p:pRg st="7" end="7"/>
                                            </p:txEl>
                                          </p:spTgt>
                                        </p:tgtEl>
                                        <p:attrNameLst>
                                          <p:attrName>style.visibility</p:attrName>
                                        </p:attrNameLst>
                                      </p:cBhvr>
                                      <p:to>
                                        <p:strVal val="visible"/>
                                      </p:to>
                                    </p:set>
                                    <p:animEffect transition="in" filter="wipe(left)">
                                      <p:cBhvr>
                                        <p:cTn id="33" dur="500"/>
                                        <p:tgtEl>
                                          <p:spTgt spid="115302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3029" grpId="0"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470" y="1633252"/>
            <a:ext cx="7698843" cy="5213262"/>
          </a:xfrm>
          <a:prstGeom prst="rect">
            <a:avLst/>
          </a:prstGeom>
        </p:spPr>
      </p:pic>
      <p:sp>
        <p:nvSpPr>
          <p:cNvPr id="3" name="ZoneTexte 2"/>
          <p:cNvSpPr txBox="1"/>
          <p:nvPr/>
        </p:nvSpPr>
        <p:spPr>
          <a:xfrm>
            <a:off x="345057" y="241540"/>
            <a:ext cx="3036497" cy="1384995"/>
          </a:xfrm>
          <a:prstGeom prst="rect">
            <a:avLst/>
          </a:prstGeom>
          <a:noFill/>
        </p:spPr>
        <p:txBody>
          <a:bodyPr wrap="square" rtlCol="0">
            <a:spAutoFit/>
          </a:bodyPr>
          <a:lstStyle/>
          <a:p>
            <a:r>
              <a:rPr lang="fr-FR" sz="2800" dirty="0" smtClean="0">
                <a:solidFill>
                  <a:schemeClr val="bg1"/>
                </a:solidFill>
              </a:rPr>
              <a:t>Comprendre et remplir un constat amiable</a:t>
            </a:r>
            <a:endParaRPr lang="fr-FR" sz="2800" dirty="0">
              <a:solidFill>
                <a:schemeClr val="bg1"/>
              </a:solidFill>
            </a:endParaRPr>
          </a:p>
        </p:txBody>
      </p:sp>
      <p:sp>
        <p:nvSpPr>
          <p:cNvPr id="4" name="ZoneTexte 3"/>
          <p:cNvSpPr txBox="1"/>
          <p:nvPr/>
        </p:nvSpPr>
        <p:spPr>
          <a:xfrm rot="20904925">
            <a:off x="5190891" y="438913"/>
            <a:ext cx="3849423" cy="830997"/>
          </a:xfrm>
          <a:prstGeom prst="rect">
            <a:avLst/>
          </a:prstGeom>
          <a:noFill/>
        </p:spPr>
        <p:txBody>
          <a:bodyPr wrap="square" rtlCol="0">
            <a:spAutoFit/>
          </a:bodyPr>
          <a:lstStyle/>
          <a:p>
            <a:r>
              <a:rPr lang="fr-FR" sz="2400" dirty="0"/>
              <a:t>e</a:t>
            </a:r>
            <a:r>
              <a:rPr lang="fr-FR" sz="2400" dirty="0" smtClean="0"/>
              <a:t>-constat possible sur </a:t>
            </a:r>
            <a:r>
              <a:rPr lang="fr-FR" sz="2400" dirty="0" err="1" smtClean="0"/>
              <a:t>smartphone</a:t>
            </a:r>
            <a:endParaRPr lang="fr-FR" sz="2400" dirty="0"/>
          </a:p>
        </p:txBody>
      </p:sp>
    </p:spTree>
    <p:extLst>
      <p:ext uri="{BB962C8B-B14F-4D97-AF65-F5344CB8AC3E}">
        <p14:creationId xmlns:p14="http://schemas.microsoft.com/office/powerpoint/2010/main" val="26502088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Grp="1" noChangeArrowheads="1"/>
          </p:cNvSpPr>
          <p:nvPr>
            <p:ph type="title"/>
          </p:nvPr>
        </p:nvSpPr>
        <p:spPr>
          <a:xfrm>
            <a:off x="1547813" y="260350"/>
            <a:ext cx="5256212" cy="576263"/>
          </a:xfrm>
        </p:spPr>
        <p:txBody>
          <a:bodyPr/>
          <a:lstStyle/>
          <a:p>
            <a:pPr defTabSz="762000">
              <a:defRPr/>
            </a:pPr>
            <a:r>
              <a:rPr lang="fr-FR" altLang="fr-FR" sz="3200" smtClean="0"/>
              <a:t>Principe</a:t>
            </a:r>
            <a:r>
              <a:rPr lang="fr-FR" altLang="fr-FR" sz="3200" b="0" smtClean="0"/>
              <a:t> </a:t>
            </a:r>
            <a:r>
              <a:rPr lang="fr-FR" altLang="fr-FR" sz="3200" smtClean="0"/>
              <a:t>du  BONUS...</a:t>
            </a:r>
          </a:p>
        </p:txBody>
      </p:sp>
      <p:sp>
        <p:nvSpPr>
          <p:cNvPr id="1135619" name="Rectangle 3"/>
          <p:cNvSpPr>
            <a:spLocks noChangeArrowheads="1"/>
          </p:cNvSpPr>
          <p:nvPr/>
        </p:nvSpPr>
        <p:spPr bwMode="auto">
          <a:xfrm>
            <a:off x="2133600" y="3352800"/>
            <a:ext cx="5408613" cy="942975"/>
          </a:xfrm>
          <a:prstGeom prst="rect">
            <a:avLst/>
          </a:prstGeom>
          <a:noFill/>
          <a:ln>
            <a:noFill/>
          </a:ln>
          <a:effectLst/>
          <a:extLst>
            <a:ext uri="{909E8E84-426E-40DD-AFC4-6F175D3DCCD1}">
              <a14:hiddenFill xmlns:a14="http://schemas.microsoft.com/office/drawing/2010/main">
                <a:solidFill>
                  <a:srgbClr val="C0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spcBef>
                <a:spcPct val="20000"/>
              </a:spcBef>
              <a:defRPr sz="3200">
                <a:solidFill>
                  <a:schemeClr val="tx1"/>
                </a:solidFill>
                <a:latin typeface="GillSans" pitchFamily="34" charset="0"/>
              </a:defRPr>
            </a:lvl1pPr>
            <a:lvl2pPr marL="742950" indent="-285750" defTabSz="762000">
              <a:spcBef>
                <a:spcPct val="20000"/>
              </a:spcBef>
              <a:buChar char="–"/>
              <a:defRPr sz="2800">
                <a:solidFill>
                  <a:schemeClr val="tx1"/>
                </a:solidFill>
                <a:latin typeface="GillSans" pitchFamily="34" charset="0"/>
              </a:defRPr>
            </a:lvl2pPr>
            <a:lvl3pPr marL="1143000" indent="-228600" defTabSz="762000">
              <a:spcBef>
                <a:spcPct val="20000"/>
              </a:spcBef>
              <a:buChar char="•"/>
              <a:defRPr sz="2400">
                <a:solidFill>
                  <a:schemeClr val="tx1"/>
                </a:solidFill>
                <a:latin typeface="GillSans" pitchFamily="34" charset="0"/>
              </a:defRPr>
            </a:lvl3pPr>
            <a:lvl4pPr marL="1600200" indent="-228600" defTabSz="762000">
              <a:spcBef>
                <a:spcPct val="20000"/>
              </a:spcBef>
              <a:buChar char="–"/>
              <a:defRPr sz="2000">
                <a:solidFill>
                  <a:schemeClr val="tx1"/>
                </a:solidFill>
                <a:latin typeface="GillSans" pitchFamily="34" charset="0"/>
              </a:defRPr>
            </a:lvl4pPr>
            <a:lvl5pPr marL="2057400" indent="-228600" defTabSz="762000">
              <a:spcBef>
                <a:spcPct val="20000"/>
              </a:spcBef>
              <a:buChar char="•"/>
              <a:defRPr sz="2000">
                <a:solidFill>
                  <a:schemeClr val="tx1"/>
                </a:solidFill>
                <a:latin typeface="GillSans" pitchFamily="34" charset="0"/>
              </a:defRPr>
            </a:lvl5pPr>
            <a:lvl6pPr marL="2514600" indent="-228600" defTabSz="762000" eaLnBrk="0" fontAlgn="base" hangingPunct="0">
              <a:spcBef>
                <a:spcPct val="20000"/>
              </a:spcBef>
              <a:spcAft>
                <a:spcPct val="0"/>
              </a:spcAft>
              <a:buChar char="•"/>
              <a:defRPr sz="2000">
                <a:solidFill>
                  <a:schemeClr val="tx1"/>
                </a:solidFill>
                <a:latin typeface="GillSans" pitchFamily="34" charset="0"/>
              </a:defRPr>
            </a:lvl6pPr>
            <a:lvl7pPr marL="2971800" indent="-228600" defTabSz="762000" eaLnBrk="0" fontAlgn="base" hangingPunct="0">
              <a:spcBef>
                <a:spcPct val="20000"/>
              </a:spcBef>
              <a:spcAft>
                <a:spcPct val="0"/>
              </a:spcAft>
              <a:buChar char="•"/>
              <a:defRPr sz="2000">
                <a:solidFill>
                  <a:schemeClr val="tx1"/>
                </a:solidFill>
                <a:latin typeface="GillSans" pitchFamily="34" charset="0"/>
              </a:defRPr>
            </a:lvl7pPr>
            <a:lvl8pPr marL="3429000" indent="-228600" defTabSz="762000" eaLnBrk="0" fontAlgn="base" hangingPunct="0">
              <a:spcBef>
                <a:spcPct val="20000"/>
              </a:spcBef>
              <a:spcAft>
                <a:spcPct val="0"/>
              </a:spcAft>
              <a:buChar char="•"/>
              <a:defRPr sz="2000">
                <a:solidFill>
                  <a:schemeClr val="tx1"/>
                </a:solidFill>
                <a:latin typeface="GillSans" pitchFamily="34" charset="0"/>
              </a:defRPr>
            </a:lvl8pPr>
            <a:lvl9pPr marL="3886200" indent="-228600" defTabSz="762000" eaLnBrk="0" fontAlgn="base" hangingPunct="0">
              <a:spcBef>
                <a:spcPct val="20000"/>
              </a:spcBef>
              <a:spcAft>
                <a:spcPct val="0"/>
              </a:spcAft>
              <a:buChar char="•"/>
              <a:defRPr sz="2000">
                <a:solidFill>
                  <a:schemeClr val="tx1"/>
                </a:solidFill>
                <a:latin typeface="GillSans" pitchFamily="34" charset="0"/>
              </a:defRPr>
            </a:lvl9pPr>
          </a:lstStyle>
          <a:p>
            <a:pPr algn="ctr">
              <a:spcBef>
                <a:spcPct val="50000"/>
              </a:spcBef>
            </a:pPr>
            <a:r>
              <a:rPr lang="fr-FR" altLang="fr-FR" sz="2800" i="0">
                <a:latin typeface="Arial" charset="0"/>
              </a:rPr>
              <a:t>Avec maximum de</a:t>
            </a:r>
            <a:r>
              <a:rPr lang="fr-FR" altLang="fr-FR" sz="2800" i="0">
                <a:solidFill>
                  <a:srgbClr val="008000"/>
                </a:solidFill>
                <a:latin typeface="Arial" charset="0"/>
              </a:rPr>
              <a:t> </a:t>
            </a:r>
            <a:r>
              <a:rPr lang="fr-FR" altLang="fr-FR" sz="2800" i="0">
                <a:solidFill>
                  <a:srgbClr val="FF3300"/>
                </a:solidFill>
                <a:latin typeface="Arial" charset="0"/>
              </a:rPr>
              <a:t>- 50%</a:t>
            </a:r>
            <a:r>
              <a:rPr lang="fr-FR" altLang="fr-FR" sz="2800" i="0">
                <a:solidFill>
                  <a:srgbClr val="008000"/>
                </a:solidFill>
                <a:latin typeface="Arial" charset="0"/>
              </a:rPr>
              <a:t> </a:t>
            </a:r>
            <a:r>
              <a:rPr lang="fr-FR" altLang="fr-FR" sz="2800" i="0">
                <a:latin typeface="Arial" charset="0"/>
              </a:rPr>
              <a:t>au bout de treize ans</a:t>
            </a:r>
          </a:p>
        </p:txBody>
      </p:sp>
      <p:sp>
        <p:nvSpPr>
          <p:cNvPr id="1135620" name="Rectangle 4"/>
          <p:cNvSpPr>
            <a:spLocks noChangeArrowheads="1"/>
          </p:cNvSpPr>
          <p:nvPr/>
        </p:nvSpPr>
        <p:spPr bwMode="auto">
          <a:xfrm>
            <a:off x="990600" y="1371600"/>
            <a:ext cx="60960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spcBef>
                <a:spcPct val="20000"/>
              </a:spcBef>
              <a:defRPr sz="3200">
                <a:solidFill>
                  <a:schemeClr val="tx1"/>
                </a:solidFill>
                <a:latin typeface="GillSans" pitchFamily="34" charset="0"/>
              </a:defRPr>
            </a:lvl1pPr>
            <a:lvl2pPr marL="742950" indent="-285750" defTabSz="762000">
              <a:spcBef>
                <a:spcPct val="20000"/>
              </a:spcBef>
              <a:buChar char="–"/>
              <a:defRPr sz="2800">
                <a:solidFill>
                  <a:schemeClr val="tx1"/>
                </a:solidFill>
                <a:latin typeface="GillSans" pitchFamily="34" charset="0"/>
              </a:defRPr>
            </a:lvl2pPr>
            <a:lvl3pPr marL="1143000" indent="-228600" defTabSz="762000">
              <a:spcBef>
                <a:spcPct val="20000"/>
              </a:spcBef>
              <a:buChar char="•"/>
              <a:defRPr sz="2400">
                <a:solidFill>
                  <a:schemeClr val="tx1"/>
                </a:solidFill>
                <a:latin typeface="GillSans" pitchFamily="34" charset="0"/>
              </a:defRPr>
            </a:lvl3pPr>
            <a:lvl4pPr marL="1600200" indent="-228600" defTabSz="762000">
              <a:spcBef>
                <a:spcPct val="20000"/>
              </a:spcBef>
              <a:buChar char="–"/>
              <a:defRPr sz="2000">
                <a:solidFill>
                  <a:schemeClr val="tx1"/>
                </a:solidFill>
                <a:latin typeface="GillSans" pitchFamily="34" charset="0"/>
              </a:defRPr>
            </a:lvl4pPr>
            <a:lvl5pPr marL="2057400" indent="-228600" defTabSz="762000">
              <a:spcBef>
                <a:spcPct val="20000"/>
              </a:spcBef>
              <a:buChar char="•"/>
              <a:defRPr sz="2000">
                <a:solidFill>
                  <a:schemeClr val="tx1"/>
                </a:solidFill>
                <a:latin typeface="GillSans" pitchFamily="34" charset="0"/>
              </a:defRPr>
            </a:lvl5pPr>
            <a:lvl6pPr marL="2514600" indent="-228600" defTabSz="762000" eaLnBrk="0" fontAlgn="base" hangingPunct="0">
              <a:spcBef>
                <a:spcPct val="20000"/>
              </a:spcBef>
              <a:spcAft>
                <a:spcPct val="0"/>
              </a:spcAft>
              <a:buChar char="•"/>
              <a:defRPr sz="2000">
                <a:solidFill>
                  <a:schemeClr val="tx1"/>
                </a:solidFill>
                <a:latin typeface="GillSans" pitchFamily="34" charset="0"/>
              </a:defRPr>
            </a:lvl6pPr>
            <a:lvl7pPr marL="2971800" indent="-228600" defTabSz="762000" eaLnBrk="0" fontAlgn="base" hangingPunct="0">
              <a:spcBef>
                <a:spcPct val="20000"/>
              </a:spcBef>
              <a:spcAft>
                <a:spcPct val="0"/>
              </a:spcAft>
              <a:buChar char="•"/>
              <a:defRPr sz="2000">
                <a:solidFill>
                  <a:schemeClr val="tx1"/>
                </a:solidFill>
                <a:latin typeface="GillSans" pitchFamily="34" charset="0"/>
              </a:defRPr>
            </a:lvl7pPr>
            <a:lvl8pPr marL="3429000" indent="-228600" defTabSz="762000" eaLnBrk="0" fontAlgn="base" hangingPunct="0">
              <a:spcBef>
                <a:spcPct val="20000"/>
              </a:spcBef>
              <a:spcAft>
                <a:spcPct val="0"/>
              </a:spcAft>
              <a:buChar char="•"/>
              <a:defRPr sz="2000">
                <a:solidFill>
                  <a:schemeClr val="tx1"/>
                </a:solidFill>
                <a:latin typeface="GillSans" pitchFamily="34" charset="0"/>
              </a:defRPr>
            </a:lvl8pPr>
            <a:lvl9pPr marL="3886200" indent="-228600" defTabSz="762000" eaLnBrk="0" fontAlgn="base" hangingPunct="0">
              <a:spcBef>
                <a:spcPct val="20000"/>
              </a:spcBef>
              <a:spcAft>
                <a:spcPct val="0"/>
              </a:spcAft>
              <a:buChar char="•"/>
              <a:defRPr sz="2000">
                <a:solidFill>
                  <a:schemeClr val="tx1"/>
                </a:solidFill>
                <a:latin typeface="GillSans" pitchFamily="34" charset="0"/>
              </a:defRPr>
            </a:lvl9pPr>
          </a:lstStyle>
          <a:p>
            <a:pPr>
              <a:spcBef>
                <a:spcPct val="50000"/>
              </a:spcBef>
            </a:pPr>
            <a:r>
              <a:rPr lang="fr-FR" altLang="fr-FR" i="0">
                <a:latin typeface="Arial" charset="0"/>
              </a:rPr>
              <a:t>Chaque année sans accident :</a:t>
            </a:r>
          </a:p>
        </p:txBody>
      </p:sp>
      <p:sp>
        <p:nvSpPr>
          <p:cNvPr id="1135621" name="Rectangle 5"/>
          <p:cNvSpPr>
            <a:spLocks noChangeArrowheads="1"/>
          </p:cNvSpPr>
          <p:nvPr/>
        </p:nvSpPr>
        <p:spPr bwMode="auto">
          <a:xfrm>
            <a:off x="533400" y="4800600"/>
            <a:ext cx="8305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lgn="ctr">
              <a:spcBef>
                <a:spcPct val="0"/>
              </a:spcBef>
            </a:pPr>
            <a:r>
              <a:rPr lang="fr-FR" altLang="fr-FR" sz="2800">
                <a:latin typeface="Arial" charset="0"/>
              </a:rPr>
              <a:t>Si maximum atteint depuis trois ans, pas de malus pour le premier accident responsable</a:t>
            </a:r>
          </a:p>
        </p:txBody>
      </p:sp>
      <p:sp>
        <p:nvSpPr>
          <p:cNvPr id="1135622" name="AutoShape 6"/>
          <p:cNvSpPr>
            <a:spLocks noChangeArrowheads="1"/>
          </p:cNvSpPr>
          <p:nvPr/>
        </p:nvSpPr>
        <p:spPr bwMode="auto">
          <a:xfrm>
            <a:off x="1261872" y="2286000"/>
            <a:ext cx="1042416"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35623" name="AutoShape 7"/>
          <p:cNvSpPr>
            <a:spLocks noChangeArrowheads="1"/>
          </p:cNvSpPr>
          <p:nvPr/>
        </p:nvSpPr>
        <p:spPr bwMode="auto">
          <a:xfrm>
            <a:off x="1261872" y="3352800"/>
            <a:ext cx="1042416"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35624" name="Rectangle 8"/>
          <p:cNvSpPr>
            <a:spLocks noChangeArrowheads="1"/>
          </p:cNvSpPr>
          <p:nvPr/>
        </p:nvSpPr>
        <p:spPr bwMode="auto">
          <a:xfrm>
            <a:off x="2438400" y="2286000"/>
            <a:ext cx="510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50000"/>
              </a:spcBef>
            </a:pPr>
            <a:r>
              <a:rPr lang="fr-FR" altLang="fr-FR" sz="2800" i="0">
                <a:latin typeface="Arial" charset="0"/>
              </a:rPr>
              <a:t>Moins</a:t>
            </a:r>
            <a:r>
              <a:rPr lang="fr-FR" altLang="fr-FR" sz="2800" i="0">
                <a:solidFill>
                  <a:srgbClr val="008000"/>
                </a:solidFill>
                <a:latin typeface="Arial" charset="0"/>
              </a:rPr>
              <a:t> </a:t>
            </a:r>
            <a:r>
              <a:rPr lang="fr-FR" altLang="fr-FR" sz="2800" i="0">
                <a:solidFill>
                  <a:srgbClr val="FF3300"/>
                </a:solidFill>
                <a:latin typeface="Arial" charset="0"/>
              </a:rPr>
              <a:t>5%</a:t>
            </a:r>
            <a:r>
              <a:rPr lang="fr-FR" altLang="fr-FR" sz="2800" i="0">
                <a:solidFill>
                  <a:srgbClr val="008000"/>
                </a:solidFill>
                <a:latin typeface="Arial" charset="0"/>
              </a:rPr>
              <a:t> </a:t>
            </a:r>
            <a:r>
              <a:rPr lang="fr-FR" altLang="fr-FR" sz="2800" i="0">
                <a:latin typeface="Arial" charset="0"/>
              </a:rPr>
              <a:t>de prime</a:t>
            </a:r>
            <a:endParaRPr lang="fr-FR" altLang="fr-FR" sz="2800" b="0">
              <a:latin typeface="Arial" charset="0"/>
            </a:endParaRPr>
          </a:p>
        </p:txBody>
      </p:sp>
    </p:spTree>
    <p:extLst>
      <p:ext uri="{BB962C8B-B14F-4D97-AF65-F5344CB8AC3E}">
        <p14:creationId xmlns:p14="http://schemas.microsoft.com/office/powerpoint/2010/main" val="346715128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35620"/>
                                        </p:tgtEl>
                                        <p:attrNameLst>
                                          <p:attrName>style.visibility</p:attrName>
                                        </p:attrNameLst>
                                      </p:cBhvr>
                                      <p:to>
                                        <p:strVal val="visible"/>
                                      </p:to>
                                    </p:set>
                                    <p:animEffect transition="in" filter="wipe(up)">
                                      <p:cBhvr>
                                        <p:cTn id="7" dur="500"/>
                                        <p:tgtEl>
                                          <p:spTgt spid="11356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5622"/>
                                        </p:tgtEl>
                                        <p:attrNameLst>
                                          <p:attrName>style.visibility</p:attrName>
                                        </p:attrNameLst>
                                      </p:cBhvr>
                                      <p:to>
                                        <p:strVal val="visible"/>
                                      </p:to>
                                    </p:set>
                                    <p:animEffect transition="in" filter="wipe(left)">
                                      <p:cBhvr>
                                        <p:cTn id="12" dur="500"/>
                                        <p:tgtEl>
                                          <p:spTgt spid="1135622"/>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35624"/>
                                        </p:tgtEl>
                                        <p:attrNameLst>
                                          <p:attrName>style.visibility</p:attrName>
                                        </p:attrNameLst>
                                      </p:cBhvr>
                                      <p:to>
                                        <p:strVal val="visible"/>
                                      </p:to>
                                    </p:set>
                                    <p:animEffect transition="in" filter="wipe(left)">
                                      <p:cBhvr>
                                        <p:cTn id="16" dur="500"/>
                                        <p:tgtEl>
                                          <p:spTgt spid="113562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35623"/>
                                        </p:tgtEl>
                                        <p:attrNameLst>
                                          <p:attrName>style.visibility</p:attrName>
                                        </p:attrNameLst>
                                      </p:cBhvr>
                                      <p:to>
                                        <p:strVal val="visible"/>
                                      </p:to>
                                    </p:set>
                                    <p:animEffect transition="in" filter="wipe(left)">
                                      <p:cBhvr>
                                        <p:cTn id="21" dur="500"/>
                                        <p:tgtEl>
                                          <p:spTgt spid="1135623"/>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135619"/>
                                        </p:tgtEl>
                                        <p:attrNameLst>
                                          <p:attrName>style.visibility</p:attrName>
                                        </p:attrNameLst>
                                      </p:cBhvr>
                                      <p:to>
                                        <p:strVal val="visible"/>
                                      </p:to>
                                    </p:set>
                                    <p:animEffect transition="in" filter="wipe(left)">
                                      <p:cBhvr>
                                        <p:cTn id="25" dur="500"/>
                                        <p:tgtEl>
                                          <p:spTgt spid="113561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135621"/>
                                        </p:tgtEl>
                                        <p:attrNameLst>
                                          <p:attrName>style.visibility</p:attrName>
                                        </p:attrNameLst>
                                      </p:cBhvr>
                                      <p:to>
                                        <p:strVal val="visible"/>
                                      </p:to>
                                    </p:set>
                                    <p:animEffect transition="in" filter="wipe(up)">
                                      <p:cBhvr>
                                        <p:cTn id="30" dur="500"/>
                                        <p:tgtEl>
                                          <p:spTgt spid="11356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19" grpId="0" autoUpdateAnimBg="0"/>
      <p:bldP spid="1135620" grpId="0" autoUpdateAnimBg="0"/>
      <p:bldP spid="1135621" grpId="0" autoUpdateAnimBg="0"/>
      <p:bldP spid="1135622" grpId="0" animBg="1"/>
      <p:bldP spid="1135623" grpId="0" animBg="1"/>
      <p:bldP spid="113562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666" name="Rectangle 2"/>
          <p:cNvSpPr>
            <a:spLocks noChangeArrowheads="1"/>
          </p:cNvSpPr>
          <p:nvPr/>
        </p:nvSpPr>
        <p:spPr bwMode="auto">
          <a:xfrm>
            <a:off x="2362200" y="4572000"/>
            <a:ext cx="5484813" cy="881063"/>
          </a:xfrm>
          <a:prstGeom prst="rect">
            <a:avLst/>
          </a:prstGeom>
          <a:noFill/>
          <a:ln>
            <a:noFill/>
          </a:ln>
          <a:effectLst/>
          <a:extLst>
            <a:ext uri="{909E8E84-426E-40DD-AFC4-6F175D3DCCD1}">
              <a14:hiddenFill xmlns:a14="http://schemas.microsoft.com/office/drawing/2010/main">
                <a:solidFill>
                  <a:srgbClr val="C0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spcBef>
                <a:spcPct val="20000"/>
              </a:spcBef>
              <a:defRPr sz="3200">
                <a:solidFill>
                  <a:schemeClr val="tx1"/>
                </a:solidFill>
                <a:latin typeface="GillSans" pitchFamily="34" charset="0"/>
              </a:defRPr>
            </a:lvl1pPr>
            <a:lvl2pPr marL="742950" indent="-285750" defTabSz="762000">
              <a:spcBef>
                <a:spcPct val="20000"/>
              </a:spcBef>
              <a:buChar char="–"/>
              <a:defRPr sz="2800">
                <a:solidFill>
                  <a:schemeClr val="tx1"/>
                </a:solidFill>
                <a:latin typeface="GillSans" pitchFamily="34" charset="0"/>
              </a:defRPr>
            </a:lvl2pPr>
            <a:lvl3pPr marL="1143000" indent="-228600" defTabSz="762000">
              <a:spcBef>
                <a:spcPct val="20000"/>
              </a:spcBef>
              <a:buChar char="•"/>
              <a:defRPr sz="2400">
                <a:solidFill>
                  <a:schemeClr val="tx1"/>
                </a:solidFill>
                <a:latin typeface="GillSans" pitchFamily="34" charset="0"/>
              </a:defRPr>
            </a:lvl3pPr>
            <a:lvl4pPr marL="1600200" indent="-228600" defTabSz="762000">
              <a:spcBef>
                <a:spcPct val="20000"/>
              </a:spcBef>
              <a:buChar char="–"/>
              <a:defRPr sz="2000">
                <a:solidFill>
                  <a:schemeClr val="tx1"/>
                </a:solidFill>
                <a:latin typeface="GillSans" pitchFamily="34" charset="0"/>
              </a:defRPr>
            </a:lvl4pPr>
            <a:lvl5pPr marL="2057400" indent="-228600" defTabSz="762000">
              <a:spcBef>
                <a:spcPct val="20000"/>
              </a:spcBef>
              <a:buChar char="•"/>
              <a:defRPr sz="2000">
                <a:solidFill>
                  <a:schemeClr val="tx1"/>
                </a:solidFill>
                <a:latin typeface="GillSans" pitchFamily="34" charset="0"/>
              </a:defRPr>
            </a:lvl5pPr>
            <a:lvl6pPr marL="2514600" indent="-228600" defTabSz="762000" eaLnBrk="0" fontAlgn="base" hangingPunct="0">
              <a:spcBef>
                <a:spcPct val="20000"/>
              </a:spcBef>
              <a:spcAft>
                <a:spcPct val="0"/>
              </a:spcAft>
              <a:buChar char="•"/>
              <a:defRPr sz="2000">
                <a:solidFill>
                  <a:schemeClr val="tx1"/>
                </a:solidFill>
                <a:latin typeface="GillSans" pitchFamily="34" charset="0"/>
              </a:defRPr>
            </a:lvl6pPr>
            <a:lvl7pPr marL="2971800" indent="-228600" defTabSz="762000" eaLnBrk="0" fontAlgn="base" hangingPunct="0">
              <a:spcBef>
                <a:spcPct val="20000"/>
              </a:spcBef>
              <a:spcAft>
                <a:spcPct val="0"/>
              </a:spcAft>
              <a:buChar char="•"/>
              <a:defRPr sz="2000">
                <a:solidFill>
                  <a:schemeClr val="tx1"/>
                </a:solidFill>
                <a:latin typeface="GillSans" pitchFamily="34" charset="0"/>
              </a:defRPr>
            </a:lvl7pPr>
            <a:lvl8pPr marL="3429000" indent="-228600" defTabSz="762000" eaLnBrk="0" fontAlgn="base" hangingPunct="0">
              <a:spcBef>
                <a:spcPct val="20000"/>
              </a:spcBef>
              <a:spcAft>
                <a:spcPct val="0"/>
              </a:spcAft>
              <a:buChar char="•"/>
              <a:defRPr sz="2000">
                <a:solidFill>
                  <a:schemeClr val="tx1"/>
                </a:solidFill>
                <a:latin typeface="GillSans" pitchFamily="34" charset="0"/>
              </a:defRPr>
            </a:lvl8pPr>
            <a:lvl9pPr marL="3886200" indent="-228600" defTabSz="7620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a:latin typeface="Arial" charset="0"/>
              </a:rPr>
              <a:t>Dans la limite de</a:t>
            </a:r>
            <a:r>
              <a:rPr lang="fr-FR" altLang="fr-FR" sz="2800" b="0" i="0">
                <a:latin typeface="Arial" charset="0"/>
              </a:rPr>
              <a:t> </a:t>
            </a:r>
          </a:p>
          <a:p>
            <a:pPr>
              <a:spcBef>
                <a:spcPct val="0"/>
              </a:spcBef>
              <a:buFont typeface="Wingdings" pitchFamily="2" charset="2"/>
              <a:buNone/>
            </a:pPr>
            <a:r>
              <a:rPr lang="fr-FR" altLang="fr-FR" sz="2400" b="0" i="0">
                <a:latin typeface="Arial" charset="0"/>
              </a:rPr>
              <a:t>prime de base x 3,5</a:t>
            </a:r>
          </a:p>
        </p:txBody>
      </p:sp>
      <p:sp>
        <p:nvSpPr>
          <p:cNvPr id="1137667" name="Rectangle 3"/>
          <p:cNvSpPr>
            <a:spLocks noChangeArrowheads="1"/>
          </p:cNvSpPr>
          <p:nvPr/>
        </p:nvSpPr>
        <p:spPr bwMode="auto">
          <a:xfrm>
            <a:off x="2212975" y="1524000"/>
            <a:ext cx="6931025"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a:latin typeface="Arial" charset="0"/>
              </a:rPr>
              <a:t>Entièrement responsable d’un accident </a:t>
            </a:r>
          </a:p>
          <a:p>
            <a:pPr>
              <a:spcBef>
                <a:spcPct val="0"/>
              </a:spcBef>
              <a:buFont typeface="Wingdings" pitchFamily="2" charset="2"/>
              <a:buNone/>
            </a:pPr>
            <a:r>
              <a:rPr lang="fr-FR" altLang="fr-FR" sz="2400" b="0" i="0">
                <a:latin typeface="Arial" charset="0"/>
              </a:rPr>
              <a:t> prime de base x 1,25 (25% d’augmentation)</a:t>
            </a:r>
          </a:p>
        </p:txBody>
      </p:sp>
      <p:sp>
        <p:nvSpPr>
          <p:cNvPr id="1137668" name="Rectangle 4"/>
          <p:cNvSpPr>
            <a:spLocks noChangeArrowheads="1"/>
          </p:cNvSpPr>
          <p:nvPr/>
        </p:nvSpPr>
        <p:spPr bwMode="auto">
          <a:xfrm>
            <a:off x="2286000" y="3089275"/>
            <a:ext cx="66246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a:latin typeface="Arial" charset="0"/>
              </a:rPr>
              <a:t>Partiellement responsable </a:t>
            </a:r>
          </a:p>
          <a:p>
            <a:pPr>
              <a:spcBef>
                <a:spcPct val="0"/>
              </a:spcBef>
              <a:buFont typeface="Wingdings" pitchFamily="2" charset="2"/>
              <a:buNone/>
            </a:pPr>
            <a:r>
              <a:rPr lang="fr-FR" altLang="fr-FR" sz="2800" b="0" i="0">
                <a:latin typeface="Arial" charset="0"/>
              </a:rPr>
              <a:t> </a:t>
            </a:r>
            <a:r>
              <a:rPr lang="fr-FR" altLang="fr-FR" sz="2400" b="0" i="0">
                <a:latin typeface="Arial" charset="0"/>
              </a:rPr>
              <a:t>prime de base x 1,125 (12,5% d’augmentation)</a:t>
            </a:r>
            <a:endParaRPr lang="fr-FR" altLang="fr-FR" sz="2800" b="0" i="0">
              <a:latin typeface="Arial" charset="0"/>
            </a:endParaRPr>
          </a:p>
        </p:txBody>
      </p:sp>
      <p:sp>
        <p:nvSpPr>
          <p:cNvPr id="1137669" name="AutoShape 5"/>
          <p:cNvSpPr>
            <a:spLocks noChangeArrowheads="1"/>
          </p:cNvSpPr>
          <p:nvPr/>
        </p:nvSpPr>
        <p:spPr bwMode="auto">
          <a:xfrm>
            <a:off x="1063752" y="1676400"/>
            <a:ext cx="1219200"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37670" name="AutoShape 6"/>
          <p:cNvSpPr>
            <a:spLocks noChangeArrowheads="1"/>
          </p:cNvSpPr>
          <p:nvPr/>
        </p:nvSpPr>
        <p:spPr bwMode="auto">
          <a:xfrm>
            <a:off x="1143000" y="4488275"/>
            <a:ext cx="1219200"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37671" name="AutoShape 7"/>
          <p:cNvSpPr>
            <a:spLocks noChangeArrowheads="1"/>
          </p:cNvSpPr>
          <p:nvPr/>
        </p:nvSpPr>
        <p:spPr bwMode="auto">
          <a:xfrm>
            <a:off x="1082040" y="3133344"/>
            <a:ext cx="1219200"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37672" name="Rectangle 8"/>
          <p:cNvSpPr>
            <a:spLocks noGrp="1" noChangeArrowheads="1"/>
          </p:cNvSpPr>
          <p:nvPr>
            <p:ph type="title"/>
          </p:nvPr>
        </p:nvSpPr>
        <p:spPr>
          <a:xfrm>
            <a:off x="1547813" y="260350"/>
            <a:ext cx="5256212" cy="576263"/>
          </a:xfrm>
        </p:spPr>
        <p:txBody>
          <a:bodyPr/>
          <a:lstStyle/>
          <a:p>
            <a:pPr defTabSz="762000">
              <a:defRPr/>
            </a:pPr>
            <a:r>
              <a:rPr lang="fr-FR" altLang="fr-FR" sz="3200" smtClean="0"/>
              <a:t>Principe</a:t>
            </a:r>
            <a:r>
              <a:rPr lang="fr-FR" altLang="fr-FR" sz="3200" b="0" smtClean="0"/>
              <a:t> </a:t>
            </a:r>
            <a:r>
              <a:rPr lang="fr-FR" altLang="fr-FR" sz="3200" smtClean="0"/>
              <a:t>du  MALUS...</a:t>
            </a:r>
          </a:p>
        </p:txBody>
      </p:sp>
    </p:spTree>
    <p:extLst>
      <p:ext uri="{BB962C8B-B14F-4D97-AF65-F5344CB8AC3E}">
        <p14:creationId xmlns:p14="http://schemas.microsoft.com/office/powerpoint/2010/main" val="178240849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7669"/>
                                        </p:tgtEl>
                                        <p:attrNameLst>
                                          <p:attrName>style.visibility</p:attrName>
                                        </p:attrNameLst>
                                      </p:cBhvr>
                                      <p:to>
                                        <p:strVal val="visible"/>
                                      </p:to>
                                    </p:set>
                                    <p:animEffect transition="in" filter="wipe(left)">
                                      <p:cBhvr>
                                        <p:cTn id="7" dur="500"/>
                                        <p:tgtEl>
                                          <p:spTgt spid="113766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37667"/>
                                        </p:tgtEl>
                                        <p:attrNameLst>
                                          <p:attrName>style.visibility</p:attrName>
                                        </p:attrNameLst>
                                      </p:cBhvr>
                                      <p:to>
                                        <p:strVal val="visible"/>
                                      </p:to>
                                    </p:set>
                                    <p:animEffect transition="in" filter="wipe(left)">
                                      <p:cBhvr>
                                        <p:cTn id="11" dur="500"/>
                                        <p:tgtEl>
                                          <p:spTgt spid="113766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37671"/>
                                        </p:tgtEl>
                                        <p:attrNameLst>
                                          <p:attrName>style.visibility</p:attrName>
                                        </p:attrNameLst>
                                      </p:cBhvr>
                                      <p:to>
                                        <p:strVal val="visible"/>
                                      </p:to>
                                    </p:set>
                                    <p:animEffect transition="in" filter="wipe(left)">
                                      <p:cBhvr>
                                        <p:cTn id="16" dur="500"/>
                                        <p:tgtEl>
                                          <p:spTgt spid="1137671"/>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37668"/>
                                        </p:tgtEl>
                                        <p:attrNameLst>
                                          <p:attrName>style.visibility</p:attrName>
                                        </p:attrNameLst>
                                      </p:cBhvr>
                                      <p:to>
                                        <p:strVal val="visible"/>
                                      </p:to>
                                    </p:set>
                                    <p:animEffect transition="in" filter="wipe(left)">
                                      <p:cBhvr>
                                        <p:cTn id="20" dur="500"/>
                                        <p:tgtEl>
                                          <p:spTgt spid="113766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37670"/>
                                        </p:tgtEl>
                                        <p:attrNameLst>
                                          <p:attrName>style.visibility</p:attrName>
                                        </p:attrNameLst>
                                      </p:cBhvr>
                                      <p:to>
                                        <p:strVal val="visible"/>
                                      </p:to>
                                    </p:set>
                                    <p:animEffect transition="in" filter="wipe(left)">
                                      <p:cBhvr>
                                        <p:cTn id="25" dur="500"/>
                                        <p:tgtEl>
                                          <p:spTgt spid="1137670"/>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137666"/>
                                        </p:tgtEl>
                                        <p:attrNameLst>
                                          <p:attrName>style.visibility</p:attrName>
                                        </p:attrNameLst>
                                      </p:cBhvr>
                                      <p:to>
                                        <p:strVal val="visible"/>
                                      </p:to>
                                    </p:set>
                                    <p:animEffect transition="in" filter="wipe(left)">
                                      <p:cBhvr>
                                        <p:cTn id="29" dur="500"/>
                                        <p:tgtEl>
                                          <p:spTgt spid="1137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66" grpId="0" autoUpdateAnimBg="0"/>
      <p:bldP spid="1137667" grpId="0" autoUpdateAnimBg="0"/>
      <p:bldP spid="1137668" grpId="0" autoUpdateAnimBg="0"/>
      <p:bldP spid="1137669" grpId="0" animBg="1"/>
      <p:bldP spid="1137670" grpId="0" animBg="1"/>
      <p:bldP spid="113767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1335024" y="1219200"/>
            <a:ext cx="7808976"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400" b="0" i="0" dirty="0">
                <a:latin typeface="Arial" charset="0"/>
              </a:rPr>
              <a:t>Après 1 an : 1 x 0,95 = 0,95   		100 x 0,95 = 95</a:t>
            </a:r>
          </a:p>
          <a:p>
            <a:pPr>
              <a:spcBef>
                <a:spcPct val="0"/>
              </a:spcBef>
            </a:pPr>
            <a:r>
              <a:rPr lang="fr-FR" altLang="fr-FR" sz="2400" b="0" i="0" dirty="0">
                <a:latin typeface="Arial" charset="0"/>
              </a:rPr>
              <a:t>Après 2 ans : 0,95 x 0,95 = 0,90 		100 x 0,90 = 90</a:t>
            </a:r>
          </a:p>
          <a:p>
            <a:pPr>
              <a:spcBef>
                <a:spcPct val="0"/>
              </a:spcBef>
            </a:pPr>
            <a:r>
              <a:rPr lang="fr-FR" altLang="fr-FR" sz="2400" b="0" i="0" dirty="0">
                <a:latin typeface="Arial" charset="0"/>
              </a:rPr>
              <a:t>Après 3 ans : 0,90 x 0,95 = 0,85  		100 x 0,85 = 85</a:t>
            </a:r>
          </a:p>
          <a:p>
            <a:pPr>
              <a:spcBef>
                <a:spcPct val="0"/>
              </a:spcBef>
            </a:pPr>
            <a:r>
              <a:rPr lang="fr-FR" altLang="fr-FR" sz="2400" b="0" i="0" dirty="0">
                <a:latin typeface="Arial" charset="0"/>
              </a:rPr>
              <a:t>Après 4 ans : 0,85 x 0,95 = 0,80   	100 x 0,80 = 80</a:t>
            </a:r>
          </a:p>
          <a:p>
            <a:pPr>
              <a:spcBef>
                <a:spcPct val="0"/>
              </a:spcBef>
            </a:pPr>
            <a:r>
              <a:rPr lang="fr-FR" altLang="fr-FR" sz="2400" b="0" i="0" dirty="0">
                <a:solidFill>
                  <a:srgbClr val="FF0000"/>
                </a:solidFill>
                <a:latin typeface="Arial" charset="0"/>
              </a:rPr>
              <a:t>Après 5 ans : 0,80 x 0,95 = 0,76  		100 x 0,76 = 76</a:t>
            </a:r>
          </a:p>
          <a:p>
            <a:pPr>
              <a:spcBef>
                <a:spcPct val="0"/>
              </a:spcBef>
            </a:pPr>
            <a:r>
              <a:rPr lang="fr-FR" altLang="fr-FR" sz="2400" b="0" i="0" dirty="0">
                <a:latin typeface="Arial" charset="0"/>
              </a:rPr>
              <a:t>Après 6 ans : 0,76 x 0,95 = 0,72		100 x 0,72 = 72</a:t>
            </a:r>
          </a:p>
          <a:p>
            <a:pPr>
              <a:spcBef>
                <a:spcPct val="0"/>
              </a:spcBef>
            </a:pPr>
            <a:r>
              <a:rPr lang="fr-FR" altLang="fr-FR" sz="2400" b="0" i="0" dirty="0">
                <a:latin typeface="Arial" charset="0"/>
              </a:rPr>
              <a:t>Après 7 ans : 0,72 x 0,95 = 0,68		100 x 0,68 = 68</a:t>
            </a:r>
          </a:p>
          <a:p>
            <a:pPr>
              <a:spcBef>
                <a:spcPct val="0"/>
              </a:spcBef>
            </a:pPr>
            <a:r>
              <a:rPr lang="fr-FR" altLang="fr-FR" sz="2400" b="0" i="0" dirty="0">
                <a:latin typeface="Arial" charset="0"/>
              </a:rPr>
              <a:t>Après 8 ans : 0,68 x 0,95 = 0,64		100 x 0,64 = 64</a:t>
            </a:r>
          </a:p>
          <a:p>
            <a:pPr>
              <a:spcBef>
                <a:spcPct val="0"/>
              </a:spcBef>
            </a:pPr>
            <a:r>
              <a:rPr lang="fr-FR" altLang="fr-FR" sz="2400" b="0" i="0" dirty="0">
                <a:latin typeface="Arial" charset="0"/>
              </a:rPr>
              <a:t>Après 9 ans : 0,64 x 0,95 = 0,60		100 x 0,60 = 60</a:t>
            </a:r>
          </a:p>
          <a:p>
            <a:pPr>
              <a:spcBef>
                <a:spcPct val="0"/>
              </a:spcBef>
            </a:pPr>
            <a:r>
              <a:rPr lang="fr-FR" altLang="fr-FR" sz="2400" b="0" i="0" dirty="0">
                <a:latin typeface="Arial" charset="0"/>
              </a:rPr>
              <a:t>Après 10 ans : 0,60 x 0,95 = 0,57		100 x 0,57 = 57</a:t>
            </a:r>
          </a:p>
          <a:p>
            <a:pPr>
              <a:spcBef>
                <a:spcPct val="0"/>
              </a:spcBef>
            </a:pPr>
            <a:r>
              <a:rPr lang="fr-FR" altLang="fr-FR" sz="2400" b="0" i="0" dirty="0">
                <a:latin typeface="Arial" charset="0"/>
              </a:rPr>
              <a:t>Après 11ans : 0,57 x 0,95 = 0,54		100 x 0,54 = 54</a:t>
            </a:r>
          </a:p>
          <a:p>
            <a:pPr>
              <a:spcBef>
                <a:spcPct val="0"/>
              </a:spcBef>
            </a:pPr>
            <a:r>
              <a:rPr lang="fr-FR" altLang="fr-FR" sz="2400" b="0" i="0" dirty="0">
                <a:latin typeface="Arial" charset="0"/>
              </a:rPr>
              <a:t>Après 12 ans : 0,54 x 0,95 = 0,51		100 x 0,51 = 51</a:t>
            </a:r>
          </a:p>
          <a:p>
            <a:pPr>
              <a:spcBef>
                <a:spcPct val="0"/>
              </a:spcBef>
            </a:pPr>
            <a:r>
              <a:rPr lang="fr-FR" altLang="fr-FR" sz="2400" b="0" i="0" dirty="0">
                <a:latin typeface="Arial" charset="0"/>
              </a:rPr>
              <a:t>Après 13 ans : 0,51 x 0,95 = 0,50 	100 x 0,50 = 50</a:t>
            </a:r>
            <a:endParaRPr lang="fr-FR" altLang="fr-FR" sz="2400" b="0" i="0" u="sng" dirty="0">
              <a:latin typeface="Arial" charset="0"/>
            </a:endParaRPr>
          </a:p>
        </p:txBody>
      </p:sp>
      <p:sp>
        <p:nvSpPr>
          <p:cNvPr id="1147907" name="Rectangle 3"/>
          <p:cNvSpPr>
            <a:spLocks noGrp="1" noChangeArrowheads="1"/>
          </p:cNvSpPr>
          <p:nvPr>
            <p:ph type="title"/>
          </p:nvPr>
        </p:nvSpPr>
        <p:spPr>
          <a:xfrm>
            <a:off x="1547813" y="260350"/>
            <a:ext cx="5256212" cy="576263"/>
          </a:xfrm>
        </p:spPr>
        <p:txBody>
          <a:bodyPr/>
          <a:lstStyle/>
          <a:p>
            <a:pPr defTabSz="762000">
              <a:defRPr/>
            </a:pPr>
            <a:r>
              <a:rPr lang="fr-FR" altLang="fr-FR" sz="3200" smtClean="0"/>
              <a:t>Principe</a:t>
            </a:r>
            <a:r>
              <a:rPr lang="fr-FR" altLang="fr-FR" sz="3200" b="0" smtClean="0"/>
              <a:t> </a:t>
            </a:r>
            <a:r>
              <a:rPr lang="fr-FR" altLang="fr-FR" sz="3200" smtClean="0"/>
              <a:t>du  BONUS...</a:t>
            </a:r>
          </a:p>
        </p:txBody>
      </p:sp>
    </p:spTree>
    <p:extLst>
      <p:ext uri="{BB962C8B-B14F-4D97-AF65-F5344CB8AC3E}">
        <p14:creationId xmlns:p14="http://schemas.microsoft.com/office/powerpoint/2010/main" val="42395614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2"/>
          <p:cNvSpPr>
            <a:spLocks noChangeArrowheads="1"/>
          </p:cNvSpPr>
          <p:nvPr/>
        </p:nvSpPr>
        <p:spPr bwMode="auto">
          <a:xfrm>
            <a:off x="2362200" y="4572000"/>
            <a:ext cx="6553200" cy="881063"/>
          </a:xfrm>
          <a:prstGeom prst="rect">
            <a:avLst/>
          </a:prstGeom>
          <a:noFill/>
          <a:ln>
            <a:noFill/>
          </a:ln>
          <a:effectLst/>
          <a:extLst>
            <a:ext uri="{909E8E84-426E-40DD-AFC4-6F175D3DCCD1}">
              <a14:hiddenFill xmlns:a14="http://schemas.microsoft.com/office/drawing/2010/main">
                <a:solidFill>
                  <a:srgbClr val="C0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spcBef>
                <a:spcPct val="20000"/>
              </a:spcBef>
              <a:defRPr sz="3200">
                <a:solidFill>
                  <a:schemeClr val="tx1"/>
                </a:solidFill>
                <a:latin typeface="GillSans" pitchFamily="34" charset="0"/>
              </a:defRPr>
            </a:lvl1pPr>
            <a:lvl2pPr marL="742950" indent="-285750" defTabSz="762000">
              <a:spcBef>
                <a:spcPct val="20000"/>
              </a:spcBef>
              <a:buChar char="–"/>
              <a:defRPr sz="2800">
                <a:solidFill>
                  <a:schemeClr val="tx1"/>
                </a:solidFill>
                <a:latin typeface="GillSans" pitchFamily="34" charset="0"/>
              </a:defRPr>
            </a:lvl2pPr>
            <a:lvl3pPr marL="1143000" indent="-228600" defTabSz="762000">
              <a:spcBef>
                <a:spcPct val="20000"/>
              </a:spcBef>
              <a:buChar char="•"/>
              <a:defRPr sz="2400">
                <a:solidFill>
                  <a:schemeClr val="tx1"/>
                </a:solidFill>
                <a:latin typeface="GillSans" pitchFamily="34" charset="0"/>
              </a:defRPr>
            </a:lvl3pPr>
            <a:lvl4pPr marL="1600200" indent="-228600" defTabSz="762000">
              <a:spcBef>
                <a:spcPct val="20000"/>
              </a:spcBef>
              <a:buChar char="–"/>
              <a:defRPr sz="2000">
                <a:solidFill>
                  <a:schemeClr val="tx1"/>
                </a:solidFill>
                <a:latin typeface="GillSans" pitchFamily="34" charset="0"/>
              </a:defRPr>
            </a:lvl4pPr>
            <a:lvl5pPr marL="2057400" indent="-228600" defTabSz="762000">
              <a:spcBef>
                <a:spcPct val="20000"/>
              </a:spcBef>
              <a:buChar char="•"/>
              <a:defRPr sz="2000">
                <a:solidFill>
                  <a:schemeClr val="tx1"/>
                </a:solidFill>
                <a:latin typeface="GillSans" pitchFamily="34" charset="0"/>
              </a:defRPr>
            </a:lvl5pPr>
            <a:lvl6pPr marL="2514600" indent="-228600" defTabSz="762000" eaLnBrk="0" fontAlgn="base" hangingPunct="0">
              <a:spcBef>
                <a:spcPct val="20000"/>
              </a:spcBef>
              <a:spcAft>
                <a:spcPct val="0"/>
              </a:spcAft>
              <a:buChar char="•"/>
              <a:defRPr sz="2000">
                <a:solidFill>
                  <a:schemeClr val="tx1"/>
                </a:solidFill>
                <a:latin typeface="GillSans" pitchFamily="34" charset="0"/>
              </a:defRPr>
            </a:lvl6pPr>
            <a:lvl7pPr marL="2971800" indent="-228600" defTabSz="762000" eaLnBrk="0" fontAlgn="base" hangingPunct="0">
              <a:spcBef>
                <a:spcPct val="20000"/>
              </a:spcBef>
              <a:spcAft>
                <a:spcPct val="0"/>
              </a:spcAft>
              <a:buChar char="•"/>
              <a:defRPr sz="2000">
                <a:solidFill>
                  <a:schemeClr val="tx1"/>
                </a:solidFill>
                <a:latin typeface="GillSans" pitchFamily="34" charset="0"/>
              </a:defRPr>
            </a:lvl7pPr>
            <a:lvl8pPr marL="3429000" indent="-228600" defTabSz="762000" eaLnBrk="0" fontAlgn="base" hangingPunct="0">
              <a:spcBef>
                <a:spcPct val="20000"/>
              </a:spcBef>
              <a:spcAft>
                <a:spcPct val="0"/>
              </a:spcAft>
              <a:buChar char="•"/>
              <a:defRPr sz="2000">
                <a:solidFill>
                  <a:schemeClr val="tx1"/>
                </a:solidFill>
                <a:latin typeface="GillSans" pitchFamily="34" charset="0"/>
              </a:defRPr>
            </a:lvl8pPr>
            <a:lvl9pPr marL="3886200" indent="-228600" defTabSz="7620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a:latin typeface="Arial" charset="0"/>
              </a:rPr>
              <a:t>Dans la limite de</a:t>
            </a:r>
            <a:r>
              <a:rPr lang="fr-FR" altLang="fr-FR" sz="2800" b="0" i="0">
                <a:latin typeface="Arial" charset="0"/>
              </a:rPr>
              <a:t> </a:t>
            </a:r>
          </a:p>
          <a:p>
            <a:pPr>
              <a:spcBef>
                <a:spcPct val="0"/>
              </a:spcBef>
              <a:buFont typeface="Wingdings" pitchFamily="2" charset="2"/>
              <a:buNone/>
            </a:pPr>
            <a:r>
              <a:rPr lang="fr-FR" altLang="fr-FR" sz="2400" b="0" i="0">
                <a:latin typeface="Arial" charset="0"/>
              </a:rPr>
              <a:t>prime de base x 3,5 (250 % d ’augmentation)</a:t>
            </a:r>
          </a:p>
        </p:txBody>
      </p:sp>
      <p:sp>
        <p:nvSpPr>
          <p:cNvPr id="1148931" name="Rectangle 3"/>
          <p:cNvSpPr>
            <a:spLocks noChangeArrowheads="1"/>
          </p:cNvSpPr>
          <p:nvPr/>
        </p:nvSpPr>
        <p:spPr bwMode="auto">
          <a:xfrm>
            <a:off x="2212975" y="1524000"/>
            <a:ext cx="6931025"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a:latin typeface="Arial" charset="0"/>
              </a:rPr>
              <a:t>Entièrement responsable d’un accident </a:t>
            </a:r>
          </a:p>
          <a:p>
            <a:pPr>
              <a:spcBef>
                <a:spcPct val="0"/>
              </a:spcBef>
              <a:buFont typeface="Wingdings" pitchFamily="2" charset="2"/>
              <a:buNone/>
            </a:pPr>
            <a:r>
              <a:rPr lang="fr-FR" altLang="fr-FR" sz="2400" b="0" i="0">
                <a:latin typeface="Arial" charset="0"/>
              </a:rPr>
              <a:t> prime de base x 1,25 (25% d’augmentation)</a:t>
            </a:r>
          </a:p>
        </p:txBody>
      </p:sp>
      <p:sp>
        <p:nvSpPr>
          <p:cNvPr id="1148932" name="Rectangle 4"/>
          <p:cNvSpPr>
            <a:spLocks noChangeArrowheads="1"/>
          </p:cNvSpPr>
          <p:nvPr/>
        </p:nvSpPr>
        <p:spPr bwMode="auto">
          <a:xfrm>
            <a:off x="2286000" y="3089275"/>
            <a:ext cx="66246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a:latin typeface="Arial" charset="0"/>
              </a:rPr>
              <a:t>Partiellement responsable </a:t>
            </a:r>
          </a:p>
          <a:p>
            <a:pPr>
              <a:spcBef>
                <a:spcPct val="0"/>
              </a:spcBef>
              <a:buFont typeface="Wingdings" pitchFamily="2" charset="2"/>
              <a:buNone/>
            </a:pPr>
            <a:r>
              <a:rPr lang="fr-FR" altLang="fr-FR" sz="2800" b="0" i="0">
                <a:latin typeface="Arial" charset="0"/>
              </a:rPr>
              <a:t> </a:t>
            </a:r>
            <a:r>
              <a:rPr lang="fr-FR" altLang="fr-FR" sz="2400" b="0" i="0">
                <a:latin typeface="Arial" charset="0"/>
              </a:rPr>
              <a:t>prime de base x 1,125 (12,5% d’augmentation)</a:t>
            </a:r>
            <a:endParaRPr lang="fr-FR" altLang="fr-FR" sz="2800" b="0" i="0">
              <a:latin typeface="Arial" charset="0"/>
            </a:endParaRPr>
          </a:p>
        </p:txBody>
      </p:sp>
      <p:sp>
        <p:nvSpPr>
          <p:cNvPr id="1148933" name="AutoShape 5"/>
          <p:cNvSpPr>
            <a:spLocks noChangeArrowheads="1"/>
          </p:cNvSpPr>
          <p:nvPr/>
        </p:nvSpPr>
        <p:spPr bwMode="auto">
          <a:xfrm>
            <a:off x="993775" y="1676400"/>
            <a:ext cx="1219200"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48934" name="AutoShape 6"/>
          <p:cNvSpPr>
            <a:spLocks noChangeArrowheads="1"/>
          </p:cNvSpPr>
          <p:nvPr/>
        </p:nvSpPr>
        <p:spPr bwMode="auto">
          <a:xfrm>
            <a:off x="993775" y="4572000"/>
            <a:ext cx="1219200"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48935" name="AutoShape 7"/>
          <p:cNvSpPr>
            <a:spLocks noChangeArrowheads="1"/>
          </p:cNvSpPr>
          <p:nvPr/>
        </p:nvSpPr>
        <p:spPr bwMode="auto">
          <a:xfrm>
            <a:off x="993775" y="3116707"/>
            <a:ext cx="1219200" cy="609600"/>
          </a:xfrm>
          <a:custGeom>
            <a:avLst/>
            <a:gdLst>
              <a:gd name="T0" fmla="*/ 51612800 w 21600"/>
              <a:gd name="T1" fmla="*/ 0 h 21600"/>
              <a:gd name="T2" fmla="*/ 0 w 21600"/>
              <a:gd name="T3" fmla="*/ 8602133 h 21600"/>
              <a:gd name="T4" fmla="*/ 51612800 w 21600"/>
              <a:gd name="T5" fmla="*/ 17204267 h 21600"/>
              <a:gd name="T6" fmla="*/ 68817067 w 21600"/>
              <a:gd name="T7" fmla="*/ 860213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59D29"/>
          </a:solidFill>
          <a:ln w="9525">
            <a:solidFill>
              <a:srgbClr val="E59D2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48936" name="Rectangle 8"/>
          <p:cNvSpPr>
            <a:spLocks noGrp="1" noChangeArrowheads="1"/>
          </p:cNvSpPr>
          <p:nvPr>
            <p:ph type="title"/>
          </p:nvPr>
        </p:nvSpPr>
        <p:spPr>
          <a:xfrm>
            <a:off x="1547813" y="260350"/>
            <a:ext cx="5256212" cy="576263"/>
          </a:xfrm>
        </p:spPr>
        <p:txBody>
          <a:bodyPr/>
          <a:lstStyle/>
          <a:p>
            <a:pPr defTabSz="762000">
              <a:defRPr/>
            </a:pPr>
            <a:r>
              <a:rPr lang="fr-FR" altLang="fr-FR" sz="3200" smtClean="0"/>
              <a:t>Principe</a:t>
            </a:r>
            <a:r>
              <a:rPr lang="fr-FR" altLang="fr-FR" sz="3200" b="0" smtClean="0"/>
              <a:t> </a:t>
            </a:r>
            <a:r>
              <a:rPr lang="fr-FR" altLang="fr-FR" sz="3200" smtClean="0"/>
              <a:t>du  MALUS...</a:t>
            </a:r>
          </a:p>
        </p:txBody>
      </p:sp>
    </p:spTree>
    <p:extLst>
      <p:ext uri="{BB962C8B-B14F-4D97-AF65-F5344CB8AC3E}">
        <p14:creationId xmlns:p14="http://schemas.microsoft.com/office/powerpoint/2010/main" val="142607326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48933"/>
                                        </p:tgtEl>
                                        <p:attrNameLst>
                                          <p:attrName>style.visibility</p:attrName>
                                        </p:attrNameLst>
                                      </p:cBhvr>
                                      <p:to>
                                        <p:strVal val="visible"/>
                                      </p:to>
                                    </p:set>
                                    <p:animEffect transition="in" filter="wipe(left)">
                                      <p:cBhvr>
                                        <p:cTn id="7" dur="500"/>
                                        <p:tgtEl>
                                          <p:spTgt spid="114893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48931"/>
                                        </p:tgtEl>
                                        <p:attrNameLst>
                                          <p:attrName>style.visibility</p:attrName>
                                        </p:attrNameLst>
                                      </p:cBhvr>
                                      <p:to>
                                        <p:strVal val="visible"/>
                                      </p:to>
                                    </p:set>
                                    <p:animEffect transition="in" filter="wipe(left)">
                                      <p:cBhvr>
                                        <p:cTn id="11" dur="500"/>
                                        <p:tgtEl>
                                          <p:spTgt spid="11489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48935"/>
                                        </p:tgtEl>
                                        <p:attrNameLst>
                                          <p:attrName>style.visibility</p:attrName>
                                        </p:attrNameLst>
                                      </p:cBhvr>
                                      <p:to>
                                        <p:strVal val="visible"/>
                                      </p:to>
                                    </p:set>
                                    <p:animEffect transition="in" filter="wipe(left)">
                                      <p:cBhvr>
                                        <p:cTn id="16" dur="500"/>
                                        <p:tgtEl>
                                          <p:spTgt spid="1148935"/>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48932"/>
                                        </p:tgtEl>
                                        <p:attrNameLst>
                                          <p:attrName>style.visibility</p:attrName>
                                        </p:attrNameLst>
                                      </p:cBhvr>
                                      <p:to>
                                        <p:strVal val="visible"/>
                                      </p:to>
                                    </p:set>
                                    <p:animEffect transition="in" filter="wipe(left)">
                                      <p:cBhvr>
                                        <p:cTn id="20" dur="500"/>
                                        <p:tgtEl>
                                          <p:spTgt spid="114893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48934"/>
                                        </p:tgtEl>
                                        <p:attrNameLst>
                                          <p:attrName>style.visibility</p:attrName>
                                        </p:attrNameLst>
                                      </p:cBhvr>
                                      <p:to>
                                        <p:strVal val="visible"/>
                                      </p:to>
                                    </p:set>
                                    <p:animEffect transition="in" filter="wipe(left)">
                                      <p:cBhvr>
                                        <p:cTn id="25" dur="500"/>
                                        <p:tgtEl>
                                          <p:spTgt spid="1148934"/>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148930"/>
                                        </p:tgtEl>
                                        <p:attrNameLst>
                                          <p:attrName>style.visibility</p:attrName>
                                        </p:attrNameLst>
                                      </p:cBhvr>
                                      <p:to>
                                        <p:strVal val="visible"/>
                                      </p:to>
                                    </p:set>
                                    <p:animEffect transition="in" filter="wipe(left)">
                                      <p:cBhvr>
                                        <p:cTn id="29" dur="500"/>
                                        <p:tgtEl>
                                          <p:spTgt spid="1148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930" grpId="0" autoUpdateAnimBg="0"/>
      <p:bldP spid="1148931" grpId="0" autoUpdateAnimBg="0"/>
      <p:bldP spid="1148932" grpId="0" autoUpdateAnimBg="0"/>
      <p:bldP spid="1148933" grpId="0" animBg="1"/>
      <p:bldP spid="1148934" grpId="0" animBg="1"/>
      <p:bldP spid="11489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1259456" y="1219200"/>
            <a:ext cx="7427343"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400" i="0" dirty="0">
                <a:latin typeface="Arial" charset="0"/>
              </a:rPr>
              <a:t>Exemple : prime de 400 euros</a:t>
            </a:r>
          </a:p>
          <a:p>
            <a:pPr>
              <a:spcBef>
                <a:spcPct val="0"/>
              </a:spcBef>
            </a:pPr>
            <a:endParaRPr lang="fr-FR" altLang="fr-FR" sz="2400" i="0" dirty="0">
              <a:latin typeface="Arial" charset="0"/>
            </a:endParaRPr>
          </a:p>
          <a:p>
            <a:pPr>
              <a:spcBef>
                <a:spcPct val="0"/>
              </a:spcBef>
            </a:pPr>
            <a:r>
              <a:rPr lang="fr-FR" altLang="fr-FR" sz="2400" i="0" dirty="0">
                <a:latin typeface="Arial" charset="0"/>
              </a:rPr>
              <a:t>- Après la 1ère année sans accident :</a:t>
            </a:r>
          </a:p>
          <a:p>
            <a:pPr>
              <a:spcBef>
                <a:spcPct val="0"/>
              </a:spcBef>
            </a:pPr>
            <a:r>
              <a:rPr lang="fr-FR" altLang="fr-FR" sz="2400" i="0" dirty="0">
                <a:latin typeface="Arial" charset="0"/>
              </a:rPr>
              <a:t>	1 x 0,95 = </a:t>
            </a:r>
            <a:r>
              <a:rPr lang="fr-FR" altLang="fr-FR" sz="2800" i="0" dirty="0">
                <a:latin typeface="Arial" charset="0"/>
              </a:rPr>
              <a:t>0,95</a:t>
            </a:r>
            <a:r>
              <a:rPr lang="fr-FR" altLang="fr-FR" sz="2400" i="0" dirty="0">
                <a:latin typeface="Arial" charset="0"/>
              </a:rPr>
              <a:t> x 400 = 380 €</a:t>
            </a:r>
          </a:p>
          <a:p>
            <a:pPr>
              <a:spcBef>
                <a:spcPct val="0"/>
              </a:spcBef>
            </a:pPr>
            <a:endParaRPr lang="fr-FR" altLang="fr-FR" sz="2400" i="0" dirty="0">
              <a:latin typeface="Arial" charset="0"/>
            </a:endParaRPr>
          </a:p>
          <a:p>
            <a:pPr>
              <a:spcBef>
                <a:spcPct val="0"/>
              </a:spcBef>
            </a:pPr>
            <a:r>
              <a:rPr lang="fr-FR" altLang="fr-FR" sz="2400" i="0" dirty="0">
                <a:latin typeface="Arial" charset="0"/>
              </a:rPr>
              <a:t>- Après la 2ème année avec un accident responsable :</a:t>
            </a:r>
          </a:p>
          <a:p>
            <a:pPr>
              <a:spcBef>
                <a:spcPct val="0"/>
              </a:spcBef>
            </a:pPr>
            <a:r>
              <a:rPr lang="fr-FR" altLang="fr-FR" sz="2400" i="0" dirty="0">
                <a:latin typeface="Arial" charset="0"/>
              </a:rPr>
              <a:t>	0,95 x 1,25 = </a:t>
            </a:r>
            <a:r>
              <a:rPr lang="fr-FR" altLang="fr-FR" sz="2800" i="0" dirty="0">
                <a:latin typeface="Arial" charset="0"/>
              </a:rPr>
              <a:t>1,18</a:t>
            </a:r>
            <a:r>
              <a:rPr lang="fr-FR" altLang="fr-FR" sz="2400" i="0" dirty="0">
                <a:latin typeface="Arial" charset="0"/>
              </a:rPr>
              <a:t> x 400 = 472 €</a:t>
            </a:r>
          </a:p>
          <a:p>
            <a:pPr>
              <a:spcBef>
                <a:spcPct val="0"/>
              </a:spcBef>
            </a:pPr>
            <a:endParaRPr lang="fr-FR" altLang="fr-FR" sz="2400" i="0" dirty="0">
              <a:latin typeface="Arial" charset="0"/>
            </a:endParaRPr>
          </a:p>
          <a:p>
            <a:pPr>
              <a:spcBef>
                <a:spcPct val="0"/>
              </a:spcBef>
            </a:pPr>
            <a:r>
              <a:rPr lang="fr-FR" altLang="fr-FR" sz="2400" i="0" dirty="0">
                <a:latin typeface="Arial" charset="0"/>
              </a:rPr>
              <a:t>- Après la 3ème année avec 2 accidents responsables :</a:t>
            </a:r>
          </a:p>
          <a:p>
            <a:pPr>
              <a:spcBef>
                <a:spcPct val="0"/>
              </a:spcBef>
            </a:pPr>
            <a:r>
              <a:rPr lang="fr-FR" altLang="fr-FR" sz="2400" i="0" dirty="0">
                <a:latin typeface="Arial" charset="0"/>
              </a:rPr>
              <a:t>	1,18 x 1,25 = 1,47 x 1,25 = 1,83 x 400 = 732 €</a:t>
            </a:r>
          </a:p>
          <a:p>
            <a:pPr>
              <a:spcBef>
                <a:spcPct val="0"/>
              </a:spcBef>
            </a:pPr>
            <a:r>
              <a:rPr lang="fr-FR" altLang="fr-FR" sz="2400" i="0" dirty="0">
                <a:latin typeface="Arial" charset="0"/>
              </a:rPr>
              <a:t>	</a:t>
            </a:r>
            <a:endParaRPr lang="fr-FR" altLang="fr-FR" sz="2400" i="0" u="sng" dirty="0">
              <a:latin typeface="Arial" charset="0"/>
            </a:endParaRPr>
          </a:p>
        </p:txBody>
      </p:sp>
      <p:sp>
        <p:nvSpPr>
          <p:cNvPr id="1150979" name="Rectangle 3"/>
          <p:cNvSpPr>
            <a:spLocks noGrp="1" noChangeArrowheads="1"/>
          </p:cNvSpPr>
          <p:nvPr>
            <p:ph type="title"/>
          </p:nvPr>
        </p:nvSpPr>
        <p:spPr>
          <a:xfrm>
            <a:off x="1547813" y="260350"/>
            <a:ext cx="5256212" cy="576263"/>
          </a:xfrm>
        </p:spPr>
        <p:txBody>
          <a:bodyPr/>
          <a:lstStyle/>
          <a:p>
            <a:pPr defTabSz="762000">
              <a:defRPr/>
            </a:pPr>
            <a:r>
              <a:rPr lang="fr-FR" altLang="fr-FR" sz="3200" smtClean="0"/>
              <a:t>Principe</a:t>
            </a:r>
            <a:r>
              <a:rPr lang="fr-FR" altLang="fr-FR" sz="3200" b="0" smtClean="0"/>
              <a:t> </a:t>
            </a:r>
            <a:r>
              <a:rPr lang="fr-FR" altLang="fr-FR" sz="3200" smtClean="0"/>
              <a:t>du  MALUS...</a:t>
            </a:r>
          </a:p>
        </p:txBody>
      </p:sp>
    </p:spTree>
    <p:extLst>
      <p:ext uri="{BB962C8B-B14F-4D97-AF65-F5344CB8AC3E}">
        <p14:creationId xmlns:p14="http://schemas.microsoft.com/office/powerpoint/2010/main" val="1445455127"/>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6089" y="234418"/>
            <a:ext cx="3348319" cy="800219"/>
          </a:xfrm>
          <a:prstGeom prst="rect">
            <a:avLst/>
          </a:prstGeom>
          <a:noFill/>
        </p:spPr>
        <p:txBody>
          <a:bodyPr wrap="square" rtlCol="0">
            <a:spAutoFit/>
          </a:bodyPr>
          <a:lstStyle/>
          <a:p>
            <a:pPr algn="ctr"/>
            <a:r>
              <a:rPr lang="fr-FR" sz="2300" dirty="0" smtClean="0">
                <a:solidFill>
                  <a:schemeClr val="bg1"/>
                </a:solidFill>
                <a:latin typeface="Miriam" pitchFamily="34" charset="-79"/>
                <a:cs typeface="Miriam" pitchFamily="34" charset="-79"/>
              </a:rPr>
              <a:t>Les</a:t>
            </a:r>
            <a:r>
              <a:rPr lang="fr-FR" sz="2300" baseline="0" dirty="0" smtClean="0">
                <a:solidFill>
                  <a:schemeClr val="bg1"/>
                </a:solidFill>
                <a:latin typeface="Miriam" pitchFamily="34" charset="-79"/>
                <a:cs typeface="Miriam" pitchFamily="34" charset="-79"/>
              </a:rPr>
              <a:t> différentes catégories </a:t>
            </a:r>
            <a:endParaRPr lang="fr-FR" sz="2300" dirty="0">
              <a:solidFill>
                <a:schemeClr val="bg1"/>
              </a:solidFill>
              <a:latin typeface="Miriam" pitchFamily="34" charset="-79"/>
              <a:cs typeface="Miriam" pitchFamily="34" charset="-79"/>
            </a:endParaRPr>
          </a:p>
        </p:txBody>
      </p:sp>
      <p:sp>
        <p:nvSpPr>
          <p:cNvPr id="4" name="ZoneTexte 3"/>
          <p:cNvSpPr txBox="1"/>
          <p:nvPr/>
        </p:nvSpPr>
        <p:spPr>
          <a:xfrm>
            <a:off x="171449" y="865248"/>
            <a:ext cx="3657600" cy="461665"/>
          </a:xfrm>
          <a:prstGeom prst="rect">
            <a:avLst/>
          </a:prstGeom>
          <a:noFill/>
        </p:spPr>
        <p:txBody>
          <a:bodyPr wrap="square" rtlCol="0" anchor="ctr">
            <a:spAutoFit/>
          </a:bodyPr>
          <a:lstStyle/>
          <a:p>
            <a:pPr algn="ctr"/>
            <a:r>
              <a:rPr lang="fr-FR" sz="2400" b="1" dirty="0" smtClean="0">
                <a:solidFill>
                  <a:schemeClr val="accent3">
                    <a:lumMod val="40000"/>
                    <a:lumOff val="60000"/>
                  </a:schemeClr>
                </a:solidFill>
                <a:latin typeface="Miriam" pitchFamily="34" charset="-79"/>
                <a:cs typeface="Miriam" pitchFamily="34" charset="-79"/>
              </a:rPr>
              <a:t>Assurance</a:t>
            </a:r>
            <a:r>
              <a:rPr lang="fr-FR" sz="2400" b="1" baseline="0" dirty="0" smtClean="0">
                <a:solidFill>
                  <a:schemeClr val="accent3">
                    <a:lumMod val="40000"/>
                    <a:lumOff val="60000"/>
                  </a:schemeClr>
                </a:solidFill>
                <a:latin typeface="Miriam" pitchFamily="34" charset="-79"/>
                <a:cs typeface="Miriam" pitchFamily="34" charset="-79"/>
              </a:rPr>
              <a:t> auto</a:t>
            </a:r>
            <a:endParaRPr lang="fr-FR" sz="2400" b="1" dirty="0">
              <a:solidFill>
                <a:schemeClr val="accent3">
                  <a:lumMod val="40000"/>
                  <a:lumOff val="60000"/>
                </a:schemeClr>
              </a:solidFill>
              <a:latin typeface="Miriam" pitchFamily="34" charset="-79"/>
              <a:cs typeface="Miriam" pitchFamily="34" charset="-79"/>
            </a:endParaRPr>
          </a:p>
        </p:txBody>
      </p:sp>
      <p:sp>
        <p:nvSpPr>
          <p:cNvPr id="5" name="ZoneTexte 4"/>
          <p:cNvSpPr txBox="1"/>
          <p:nvPr/>
        </p:nvSpPr>
        <p:spPr>
          <a:xfrm>
            <a:off x="4468841" y="992843"/>
            <a:ext cx="2012407" cy="569387"/>
          </a:xfrm>
          <a:prstGeom prst="rect">
            <a:avLst/>
          </a:prstGeom>
          <a:noFill/>
        </p:spPr>
        <p:txBody>
          <a:bodyPr wrap="square" rtlCol="0">
            <a:spAutoFit/>
          </a:bodyPr>
          <a:lstStyle/>
          <a:p>
            <a:r>
              <a:rPr lang="fr-FR" sz="3100" b="1" i="0" smtClean="0">
                <a:solidFill>
                  <a:srgbClr val="FF0000"/>
                </a:solidFill>
                <a:latin typeface="Arial Rounded MT Bold" charset="0"/>
                <a:ea typeface="Arial Rounded MT Bold" charset="0"/>
                <a:cs typeface="Arial Rounded MT Bold" charset="0"/>
              </a:rPr>
              <a:t>Novices</a:t>
            </a:r>
            <a:endParaRPr lang="fr-FR" sz="3100" b="1" i="0">
              <a:solidFill>
                <a:srgbClr val="FF0000"/>
              </a:solidFill>
              <a:latin typeface="Arial Rounded MT Bold" charset="0"/>
              <a:ea typeface="Arial Rounded MT Bold" charset="0"/>
              <a:cs typeface="Arial Rounded MT Bold" charset="0"/>
            </a:endParaRPr>
          </a:p>
        </p:txBody>
      </p:sp>
      <p:pic>
        <p:nvPicPr>
          <p:cNvPr id="6" name="Image 5"/>
          <p:cNvPicPr>
            <a:picLocks noChangeAspect="1"/>
          </p:cNvPicPr>
          <p:nvPr/>
        </p:nvPicPr>
        <p:blipFill>
          <a:blip r:embed="rId3"/>
          <a:stretch>
            <a:fillRect/>
          </a:stretch>
        </p:blipFill>
        <p:spPr>
          <a:xfrm>
            <a:off x="6777663" y="634528"/>
            <a:ext cx="1606922" cy="1606922"/>
          </a:xfrm>
          <a:prstGeom prst="rect">
            <a:avLst/>
          </a:prstGeom>
        </p:spPr>
      </p:pic>
      <p:sp>
        <p:nvSpPr>
          <p:cNvPr id="7" name="ZoneTexte 6"/>
          <p:cNvSpPr txBox="1"/>
          <p:nvPr/>
        </p:nvSpPr>
        <p:spPr>
          <a:xfrm>
            <a:off x="1522819" y="1938285"/>
            <a:ext cx="7065969" cy="1923604"/>
          </a:xfrm>
          <a:prstGeom prst="rect">
            <a:avLst/>
          </a:prstGeom>
          <a:noFill/>
        </p:spPr>
        <p:txBody>
          <a:bodyPr wrap="square" rtlCol="0">
            <a:spAutoFit/>
          </a:bodyPr>
          <a:lstStyle/>
          <a:p>
            <a:r>
              <a:rPr lang="fr-FR"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Les personnes concernées :</a:t>
            </a:r>
          </a:p>
          <a:p>
            <a:endParaRPr lang="fr-FR" sz="17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71450" indent="-171450">
              <a:buFont typeface="Courier New" charset="0"/>
              <a:buChar char="o"/>
            </a:pPr>
            <a:r>
              <a:rPr lang="fr-FR"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Titulaires d'un permis de moins de 3 ans</a:t>
            </a:r>
          </a:p>
          <a:p>
            <a:pPr marL="0" indent="0">
              <a:buFont typeface="Courier New" charset="0"/>
              <a:buNone/>
            </a:pPr>
            <a:endParaRPr lang="fr-FR" sz="17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71450" indent="-171450">
              <a:buFont typeface="Courier New" charset="0"/>
              <a:buChar char="o"/>
            </a:pPr>
            <a:r>
              <a:rPr lang="fr-FR" sz="17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Titulaires d'un permis de plus de 3 ans et ne justifiant pas d'une assurance </a:t>
            </a:r>
            <a:r>
              <a:rPr lang="fr-FR" sz="1700"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effective au cours des trois dernières années </a:t>
            </a:r>
            <a:endParaRPr lang="fr-FR" sz="17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p:cNvSpPr txBox="1"/>
          <p:nvPr/>
        </p:nvSpPr>
        <p:spPr>
          <a:xfrm>
            <a:off x="1522819" y="4153507"/>
            <a:ext cx="6861766" cy="2246769"/>
          </a:xfrm>
          <a:prstGeom prst="rect">
            <a:avLst/>
          </a:prstGeom>
          <a:noFill/>
        </p:spPr>
        <p:txBody>
          <a:bodyPr wrap="square" rtlCol="0">
            <a:spAutoFit/>
          </a:bodyPr>
          <a:lstStyle/>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Majorations:</a:t>
            </a:r>
          </a:p>
          <a:p>
            <a:endPar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endParaRPr>
          </a:p>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Après 1 an d'assurance sans accident -&gt; entre 50% et 100%</a:t>
            </a:r>
          </a:p>
          <a:p>
            <a:endPar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endParaRPr>
          </a:p>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Après 2 ans d'assurance sans accident -&gt; entre 25%</a:t>
            </a:r>
            <a:r>
              <a:rPr lang="fr-FR" sz="2000" baseline="0" dirty="0" smtClean="0">
                <a:solidFill>
                  <a:schemeClr val="tx1"/>
                </a:solidFill>
                <a:latin typeface="Arial" panose="020B0604020202020204" pitchFamily="34" charset="0"/>
                <a:ea typeface="Verdana" panose="020B0604030504040204" pitchFamily="34" charset="0"/>
                <a:cs typeface="Arial" panose="020B0604020202020204" pitchFamily="34" charset="0"/>
              </a:rPr>
              <a:t> et 50% </a:t>
            </a:r>
            <a:endParaRPr lang="fr-FR" sz="20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4065988242"/>
      </p:ext>
    </p:extLst>
  </p:cSld>
  <p:clrMapOvr>
    <a:masterClrMapping/>
  </p:clrMapOvr>
  <p:transition spd="slow">
    <p:strips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449238" y="1628775"/>
            <a:ext cx="7694762"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3200">
                <a:solidFill>
                  <a:schemeClr val="tx1"/>
                </a:solidFill>
                <a:latin typeface="GillSans" pitchFamily="34" charset="0"/>
              </a:defRPr>
            </a:lvl1pPr>
            <a:lvl2pPr marL="742950" indent="-285750">
              <a:spcBef>
                <a:spcPct val="20000"/>
              </a:spcBef>
              <a:buChar char="–"/>
              <a:defRPr sz="2800">
                <a:solidFill>
                  <a:schemeClr val="tx1"/>
                </a:solidFill>
                <a:latin typeface="GillSans" pitchFamily="34" charset="0"/>
              </a:defRPr>
            </a:lvl2pPr>
            <a:lvl3pPr marL="1143000" indent="-228600">
              <a:spcBef>
                <a:spcPct val="20000"/>
              </a:spcBef>
              <a:buChar char="•"/>
              <a:defRPr sz="2400">
                <a:solidFill>
                  <a:schemeClr val="tx1"/>
                </a:solidFill>
                <a:latin typeface="GillSans" pitchFamily="34" charset="0"/>
              </a:defRPr>
            </a:lvl3pPr>
            <a:lvl4pPr marL="1600200" indent="-228600">
              <a:spcBef>
                <a:spcPct val="20000"/>
              </a:spcBef>
              <a:buChar char="–"/>
              <a:defRPr sz="2000">
                <a:solidFill>
                  <a:schemeClr val="tx1"/>
                </a:solidFill>
                <a:latin typeface="GillSans" pitchFamily="34" charset="0"/>
              </a:defRPr>
            </a:lvl4pPr>
            <a:lvl5pPr marL="2057400" indent="-228600">
              <a:spcBef>
                <a:spcPct val="20000"/>
              </a:spcBef>
              <a:buChar char="•"/>
              <a:defRPr sz="2000">
                <a:solidFill>
                  <a:schemeClr val="tx1"/>
                </a:solidFill>
                <a:latin typeface="GillSans" pitchFamily="34" charset="0"/>
              </a:defRPr>
            </a:lvl5pPr>
            <a:lvl6pPr marL="2514600" indent="-228600" eaLnBrk="0" fontAlgn="base" hangingPunct="0">
              <a:spcBef>
                <a:spcPct val="20000"/>
              </a:spcBef>
              <a:spcAft>
                <a:spcPct val="0"/>
              </a:spcAft>
              <a:buChar char="•"/>
              <a:defRPr sz="2000">
                <a:solidFill>
                  <a:schemeClr val="tx1"/>
                </a:solidFill>
                <a:latin typeface="GillSans" pitchFamily="34" charset="0"/>
              </a:defRPr>
            </a:lvl6pPr>
            <a:lvl7pPr marL="2971800" indent="-228600" eaLnBrk="0" fontAlgn="base" hangingPunct="0">
              <a:spcBef>
                <a:spcPct val="20000"/>
              </a:spcBef>
              <a:spcAft>
                <a:spcPct val="0"/>
              </a:spcAft>
              <a:buChar char="•"/>
              <a:defRPr sz="2000">
                <a:solidFill>
                  <a:schemeClr val="tx1"/>
                </a:solidFill>
                <a:latin typeface="GillSans" pitchFamily="34" charset="0"/>
              </a:defRPr>
            </a:lvl7pPr>
            <a:lvl8pPr marL="3429000" indent="-228600" eaLnBrk="0" fontAlgn="base" hangingPunct="0">
              <a:spcBef>
                <a:spcPct val="20000"/>
              </a:spcBef>
              <a:spcAft>
                <a:spcPct val="0"/>
              </a:spcAft>
              <a:buChar char="•"/>
              <a:defRPr sz="2000">
                <a:solidFill>
                  <a:schemeClr val="tx1"/>
                </a:solidFill>
                <a:latin typeface="GillSans" pitchFamily="34" charset="0"/>
              </a:defRPr>
            </a:lvl8pPr>
            <a:lvl9pPr marL="3886200" indent="-228600" eaLnBrk="0" fontAlgn="base" hangingPunct="0">
              <a:spcBef>
                <a:spcPct val="20000"/>
              </a:spcBef>
              <a:spcAft>
                <a:spcPct val="0"/>
              </a:spcAft>
              <a:buChar char="•"/>
              <a:defRPr sz="2000">
                <a:solidFill>
                  <a:schemeClr val="tx1"/>
                </a:solidFill>
                <a:latin typeface="GillSans" pitchFamily="34" charset="0"/>
              </a:defRPr>
            </a:lvl9pPr>
          </a:lstStyle>
          <a:p>
            <a:pPr>
              <a:spcBef>
                <a:spcPct val="0"/>
              </a:spcBef>
            </a:pPr>
            <a:r>
              <a:rPr lang="fr-FR" altLang="fr-FR" sz="2800" i="0" dirty="0">
                <a:latin typeface="Arial" charset="0"/>
              </a:rPr>
              <a:t>Pour la prime : SURPRIME de 100% la première année</a:t>
            </a:r>
          </a:p>
          <a:p>
            <a:pPr>
              <a:spcBef>
                <a:spcPct val="0"/>
              </a:spcBef>
            </a:pPr>
            <a:endParaRPr lang="fr-FR" altLang="fr-FR" sz="2800" i="0" dirty="0">
              <a:latin typeface="Arial" charset="0"/>
            </a:endParaRPr>
          </a:p>
          <a:p>
            <a:pPr>
              <a:spcBef>
                <a:spcPct val="0"/>
              </a:spcBef>
            </a:pPr>
            <a:r>
              <a:rPr lang="fr-FR" altLang="fr-FR" sz="2800" i="0" dirty="0">
                <a:latin typeface="Arial" charset="0"/>
              </a:rPr>
              <a:t>- Après la 1ère année sans accident :</a:t>
            </a:r>
          </a:p>
          <a:p>
            <a:pPr>
              <a:spcBef>
                <a:spcPct val="0"/>
              </a:spcBef>
            </a:pPr>
            <a:r>
              <a:rPr lang="fr-FR" altLang="fr-FR" sz="2800" i="0" dirty="0">
                <a:latin typeface="Arial" charset="0"/>
              </a:rPr>
              <a:t>	la surprime est réduite de moitié</a:t>
            </a:r>
          </a:p>
          <a:p>
            <a:pPr>
              <a:spcBef>
                <a:spcPct val="0"/>
              </a:spcBef>
            </a:pPr>
            <a:endParaRPr lang="fr-FR" altLang="fr-FR" sz="2800" i="0" dirty="0">
              <a:latin typeface="Arial" charset="0"/>
            </a:endParaRPr>
          </a:p>
          <a:p>
            <a:pPr>
              <a:spcBef>
                <a:spcPct val="0"/>
              </a:spcBef>
            </a:pPr>
            <a:r>
              <a:rPr lang="fr-FR" altLang="fr-FR" sz="2800" i="0" dirty="0">
                <a:latin typeface="Arial" charset="0"/>
              </a:rPr>
              <a:t>- Après la 2ème année sans accident :</a:t>
            </a:r>
          </a:p>
          <a:p>
            <a:pPr>
              <a:spcBef>
                <a:spcPct val="0"/>
              </a:spcBef>
            </a:pPr>
            <a:r>
              <a:rPr lang="fr-FR" altLang="fr-FR" sz="2800" i="0" dirty="0">
                <a:latin typeface="Arial" charset="0"/>
              </a:rPr>
              <a:t>	plus de surprime</a:t>
            </a:r>
          </a:p>
          <a:p>
            <a:pPr>
              <a:spcBef>
                <a:spcPct val="0"/>
              </a:spcBef>
            </a:pPr>
            <a:endParaRPr lang="fr-FR" altLang="fr-FR" sz="2800" i="0" dirty="0">
              <a:latin typeface="Arial" charset="0"/>
            </a:endParaRPr>
          </a:p>
          <a:p>
            <a:pPr>
              <a:spcBef>
                <a:spcPct val="0"/>
              </a:spcBef>
            </a:pPr>
            <a:r>
              <a:rPr lang="fr-FR" altLang="fr-FR" sz="2800" i="0" dirty="0">
                <a:latin typeface="Arial" charset="0"/>
              </a:rPr>
              <a:t>Pour les points : 6 au lieu de 12 : période probatoire de de 3 ans </a:t>
            </a:r>
          </a:p>
          <a:p>
            <a:pPr>
              <a:spcBef>
                <a:spcPct val="0"/>
              </a:spcBef>
            </a:pPr>
            <a:r>
              <a:rPr lang="fr-FR" altLang="fr-FR" sz="2800" i="0" dirty="0">
                <a:latin typeface="Arial" charset="0"/>
              </a:rPr>
              <a:t>	</a:t>
            </a:r>
            <a:endParaRPr lang="fr-FR" altLang="fr-FR" sz="2800" i="0" u="sng" dirty="0">
              <a:latin typeface="Arial" charset="0"/>
            </a:endParaRPr>
          </a:p>
        </p:txBody>
      </p:sp>
      <p:sp>
        <p:nvSpPr>
          <p:cNvPr id="1157123" name="Rectangle 3"/>
          <p:cNvSpPr>
            <a:spLocks noGrp="1" noChangeArrowheads="1"/>
          </p:cNvSpPr>
          <p:nvPr>
            <p:ph type="title"/>
          </p:nvPr>
        </p:nvSpPr>
        <p:spPr>
          <a:xfrm>
            <a:off x="684213" y="260350"/>
            <a:ext cx="6840537" cy="936625"/>
          </a:xfrm>
        </p:spPr>
        <p:txBody>
          <a:bodyPr/>
          <a:lstStyle/>
          <a:p>
            <a:pPr defTabSz="762000">
              <a:defRPr/>
            </a:pPr>
            <a:r>
              <a:rPr lang="fr-FR" altLang="fr-FR" sz="3200" smtClean="0"/>
              <a:t>Assurance jeunes conducteurs...</a:t>
            </a:r>
          </a:p>
        </p:txBody>
      </p:sp>
    </p:spTree>
    <p:extLst>
      <p:ext uri="{BB962C8B-B14F-4D97-AF65-F5344CB8AC3E}">
        <p14:creationId xmlns:p14="http://schemas.microsoft.com/office/powerpoint/2010/main" val="3236550660"/>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p:nvPr/>
        </p:nvSpPr>
        <p:spPr>
          <a:xfrm>
            <a:off x="1865375" y="1764514"/>
            <a:ext cx="6989019" cy="5016758"/>
          </a:xfrm>
          <a:prstGeom prst="rect">
            <a:avLst/>
          </a:prstGeom>
        </p:spPr>
        <p:txBody>
          <a:bodyPr wrap="square">
            <a:spAutoFit/>
          </a:bodyPr>
          <a:lstStyle/>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Les</a:t>
            </a:r>
            <a:r>
              <a:rPr lang="fr-FR" sz="2000" baseline="0" dirty="0" smtClean="0">
                <a:solidFill>
                  <a:schemeClr val="tx1"/>
                </a:solidFill>
                <a:latin typeface="Arial" panose="020B0604020202020204" pitchFamily="34" charset="0"/>
                <a:ea typeface="Verdana" panose="020B0604030504040204" pitchFamily="34" charset="0"/>
                <a:cs typeface="Arial" panose="020B0604020202020204" pitchFamily="34" charset="0"/>
              </a:rPr>
              <a:t> </a:t>
            </a: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raisons d’un refus d’assurance :</a:t>
            </a:r>
          </a:p>
          <a:p>
            <a:endPar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endParaRPr>
          </a:p>
          <a:p>
            <a:pPr marL="285750" indent="-285750">
              <a:buFont typeface="Courier New" charset="0"/>
              <a:buChar char="o"/>
            </a:pP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Résiliation suite à sinistre,</a:t>
            </a:r>
          </a:p>
          <a:p>
            <a:pPr marL="285750" indent="-285750">
              <a:buFont typeface="Courier New" charset="0"/>
              <a:buChar char="o"/>
            </a:pP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Résiliation suite à non paiement,</a:t>
            </a:r>
          </a:p>
          <a:p>
            <a:pPr marL="285750" indent="-285750">
              <a:buFont typeface="Courier New" charset="0"/>
              <a:buChar char="o"/>
            </a:pP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Contrôle  d’alcoolémie positif,…</a:t>
            </a:r>
          </a:p>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Après avoir consulté, sans résultat, plusieurs sociétés</a:t>
            </a:r>
            <a:r>
              <a:rPr lang="fr-FR" sz="2000" baseline="0" dirty="0" smtClean="0">
                <a:solidFill>
                  <a:schemeClr val="tx1"/>
                </a:solidFill>
                <a:latin typeface="Arial" panose="020B0604020202020204" pitchFamily="34" charset="0"/>
                <a:ea typeface="Verdana" panose="020B0604030504040204" pitchFamily="34" charset="0"/>
                <a:cs typeface="Arial" panose="020B0604020202020204" pitchFamily="34" charset="0"/>
              </a:rPr>
              <a:t> </a:t>
            </a: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d’assurances, il faut faire intervenir le BCT.</a:t>
            </a:r>
          </a:p>
          <a:p>
            <a:endPar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endParaRPr>
          </a:p>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Comment saisir le Bureau Central de Tarification (BCT) :</a:t>
            </a:r>
          </a:p>
          <a:p>
            <a:endPar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endParaRPr>
          </a:p>
          <a:p>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Avant de saisir cet organisme pour décision, il faut rechercher</a:t>
            </a:r>
            <a:r>
              <a:rPr lang="fr-FR" sz="2000" baseline="0" dirty="0" smtClean="0">
                <a:solidFill>
                  <a:schemeClr val="tx1"/>
                </a:solidFill>
                <a:latin typeface="Arial" panose="020B0604020202020204" pitchFamily="34" charset="0"/>
                <a:ea typeface="Verdana" panose="020B0604030504040204" pitchFamily="34" charset="0"/>
                <a:cs typeface="Arial" panose="020B0604020202020204" pitchFamily="34" charset="0"/>
              </a:rPr>
              <a:t> la </a:t>
            </a: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société d’assurance dont le tarif est le plus favorable … au</a:t>
            </a:r>
            <a:r>
              <a:rPr lang="fr-FR" sz="2000" baseline="0" dirty="0" smtClean="0">
                <a:solidFill>
                  <a:schemeClr val="tx1"/>
                </a:solidFill>
                <a:latin typeface="Arial" panose="020B0604020202020204" pitchFamily="34" charset="0"/>
                <a:ea typeface="Verdana" panose="020B0604030504040204" pitchFamily="34" charset="0"/>
                <a:cs typeface="Arial" panose="020B0604020202020204" pitchFamily="34" charset="0"/>
              </a:rPr>
              <a:t> </a:t>
            </a: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moyen de l’imprimé de « Proposition d’assurance » du BCT.</a:t>
            </a:r>
          </a:p>
          <a:p>
            <a:endPar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endParaRPr>
          </a:p>
          <a:p>
            <a:pPr marL="285750" indent="-285750">
              <a:buFont typeface="Wingdings" charset="0"/>
              <a:buChar char="Ø"/>
            </a:pPr>
            <a:r>
              <a:rPr lang="fr-FR" sz="2000" dirty="0" smtClean="0">
                <a:solidFill>
                  <a:schemeClr val="tx1"/>
                </a:solidFill>
                <a:latin typeface="Arial" panose="020B0604020202020204" pitchFamily="34" charset="0"/>
                <a:ea typeface="Verdana" panose="020B0604030504040204" pitchFamily="34" charset="0"/>
                <a:cs typeface="Arial" panose="020B0604020202020204" pitchFamily="34" charset="0"/>
              </a:rPr>
              <a:t>Demander un devis d’assurance calculé hors taxe</a:t>
            </a:r>
            <a:endParaRPr lang="fr-FR" sz="20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6" name="ZoneTexte 5"/>
          <p:cNvSpPr txBox="1"/>
          <p:nvPr/>
        </p:nvSpPr>
        <p:spPr>
          <a:xfrm>
            <a:off x="326089" y="295861"/>
            <a:ext cx="3348319" cy="800219"/>
          </a:xfrm>
          <a:prstGeom prst="rect">
            <a:avLst/>
          </a:prstGeom>
          <a:noFill/>
        </p:spPr>
        <p:txBody>
          <a:bodyPr wrap="square" rtlCol="0">
            <a:spAutoFit/>
          </a:bodyPr>
          <a:lstStyle/>
          <a:p>
            <a:pPr algn="ctr"/>
            <a:r>
              <a:rPr lang="fr-FR" sz="2300" dirty="0" smtClean="0">
                <a:solidFill>
                  <a:schemeClr val="bg1"/>
                </a:solidFill>
                <a:latin typeface="Miriam" pitchFamily="34" charset="-79"/>
                <a:cs typeface="Miriam" pitchFamily="34" charset="-79"/>
              </a:rPr>
              <a:t>Les</a:t>
            </a:r>
            <a:r>
              <a:rPr lang="fr-FR" sz="2300" baseline="0" dirty="0" smtClean="0">
                <a:solidFill>
                  <a:schemeClr val="bg1"/>
                </a:solidFill>
                <a:latin typeface="Miriam" pitchFamily="34" charset="-79"/>
                <a:cs typeface="Miriam" pitchFamily="34" charset="-79"/>
              </a:rPr>
              <a:t> différentes catégories </a:t>
            </a:r>
            <a:endParaRPr lang="fr-FR" sz="2300" dirty="0">
              <a:solidFill>
                <a:schemeClr val="bg1"/>
              </a:solidFill>
              <a:latin typeface="Miriam" pitchFamily="34" charset="-79"/>
              <a:cs typeface="Miriam" pitchFamily="34" charset="-79"/>
            </a:endParaRPr>
          </a:p>
        </p:txBody>
      </p:sp>
      <p:sp>
        <p:nvSpPr>
          <p:cNvPr id="7" name="ZoneTexte 6"/>
          <p:cNvSpPr txBox="1"/>
          <p:nvPr/>
        </p:nvSpPr>
        <p:spPr>
          <a:xfrm>
            <a:off x="171449" y="865248"/>
            <a:ext cx="3657600" cy="461665"/>
          </a:xfrm>
          <a:prstGeom prst="rect">
            <a:avLst/>
          </a:prstGeom>
          <a:noFill/>
        </p:spPr>
        <p:txBody>
          <a:bodyPr wrap="square" rtlCol="0" anchor="ctr">
            <a:spAutoFit/>
          </a:bodyPr>
          <a:lstStyle/>
          <a:p>
            <a:pPr algn="ctr"/>
            <a:r>
              <a:rPr lang="fr-FR" sz="2400" b="1" dirty="0" smtClean="0">
                <a:solidFill>
                  <a:schemeClr val="accent3">
                    <a:lumMod val="40000"/>
                    <a:lumOff val="60000"/>
                  </a:schemeClr>
                </a:solidFill>
                <a:latin typeface="Miriam" pitchFamily="34" charset="-79"/>
                <a:cs typeface="Miriam" pitchFamily="34" charset="-79"/>
              </a:rPr>
              <a:t>Refus</a:t>
            </a:r>
            <a:r>
              <a:rPr lang="fr-FR" sz="2400" b="1" baseline="0" dirty="0" smtClean="0">
                <a:solidFill>
                  <a:schemeClr val="accent3">
                    <a:lumMod val="40000"/>
                    <a:lumOff val="60000"/>
                  </a:schemeClr>
                </a:solidFill>
                <a:latin typeface="Miriam" pitchFamily="34" charset="-79"/>
                <a:cs typeface="Miriam" pitchFamily="34" charset="-79"/>
              </a:rPr>
              <a:t> d'assurance</a:t>
            </a:r>
            <a:endParaRPr lang="fr-FR" sz="2400" b="1" dirty="0">
              <a:solidFill>
                <a:schemeClr val="accent3">
                  <a:lumMod val="40000"/>
                  <a:lumOff val="60000"/>
                </a:schemeClr>
              </a:solidFill>
              <a:latin typeface="Miriam" pitchFamily="34" charset="-79"/>
              <a:cs typeface="Miriam" pitchFamily="34" charset="-79"/>
            </a:endParaRPr>
          </a:p>
        </p:txBody>
      </p:sp>
      <p:pic>
        <p:nvPicPr>
          <p:cNvPr id="9" name="Image 8"/>
          <p:cNvPicPr>
            <a:picLocks noChangeAspect="1"/>
          </p:cNvPicPr>
          <p:nvPr/>
        </p:nvPicPr>
        <p:blipFill>
          <a:blip r:embed="rId3"/>
          <a:stretch>
            <a:fillRect/>
          </a:stretch>
        </p:blipFill>
        <p:spPr>
          <a:xfrm>
            <a:off x="6076943" y="1182882"/>
            <a:ext cx="2482808" cy="1620481"/>
          </a:xfrm>
          <a:prstGeom prst="rect">
            <a:avLst/>
          </a:prstGeom>
        </p:spPr>
      </p:pic>
    </p:spTree>
    <p:extLst>
      <p:ext uri="{BB962C8B-B14F-4D97-AF65-F5344CB8AC3E}">
        <p14:creationId xmlns:p14="http://schemas.microsoft.com/office/powerpoint/2010/main" val="50482322"/>
      </p:ext>
    </p:extLst>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4640" y="59190"/>
            <a:ext cx="3348319" cy="400110"/>
          </a:xfrm>
          <a:prstGeom prst="rect">
            <a:avLst/>
          </a:prstGeom>
          <a:noFill/>
        </p:spPr>
        <p:txBody>
          <a:bodyPr wrap="square" rtlCol="0">
            <a:spAutoFit/>
          </a:bodyPr>
          <a:lstStyle/>
          <a:p>
            <a:pPr algn="ctr"/>
            <a:r>
              <a:rPr lang="fr-FR" sz="2000" dirty="0" smtClean="0">
                <a:solidFill>
                  <a:schemeClr val="bg1"/>
                </a:solidFill>
                <a:latin typeface="Miriam" pitchFamily="34" charset="-79"/>
                <a:cs typeface="Miriam" pitchFamily="34" charset="-79"/>
              </a:rPr>
              <a:t>Vie du contrat</a:t>
            </a:r>
            <a:endParaRPr lang="fr-FR" sz="2000" dirty="0">
              <a:solidFill>
                <a:schemeClr val="bg1"/>
              </a:solidFill>
              <a:latin typeface="Miriam" pitchFamily="34" charset="-79"/>
              <a:cs typeface="Miriam" pitchFamily="34" charset="-79"/>
            </a:endParaRPr>
          </a:p>
        </p:txBody>
      </p:sp>
      <p:sp>
        <p:nvSpPr>
          <p:cNvPr id="4" name="ZoneTexte 3"/>
          <p:cNvSpPr txBox="1"/>
          <p:nvPr/>
        </p:nvSpPr>
        <p:spPr>
          <a:xfrm>
            <a:off x="0" y="705520"/>
            <a:ext cx="3657600" cy="461665"/>
          </a:xfrm>
          <a:prstGeom prst="rect">
            <a:avLst/>
          </a:prstGeom>
          <a:noFill/>
        </p:spPr>
        <p:txBody>
          <a:bodyPr wrap="square" rtlCol="0">
            <a:spAutoFit/>
          </a:bodyPr>
          <a:lstStyle/>
          <a:p>
            <a:pPr algn="ctr"/>
            <a:r>
              <a:rPr lang="fr-FR" sz="2400" dirty="0" smtClean="0">
                <a:solidFill>
                  <a:schemeClr val="bg1"/>
                </a:solidFill>
                <a:latin typeface="Miriam" pitchFamily="34" charset="-79"/>
                <a:cs typeface="Miriam" pitchFamily="34" charset="-79"/>
              </a:rPr>
              <a:t>Et avec la loi HAMON</a:t>
            </a:r>
            <a:endParaRPr lang="fr-FR" sz="2400" b="1" dirty="0">
              <a:solidFill>
                <a:schemeClr val="bg1"/>
              </a:solidFill>
              <a:latin typeface="Miriam" pitchFamily="34" charset="-79"/>
              <a:cs typeface="Miriam" pitchFamily="34" charset="-79"/>
            </a:endParaRPr>
          </a:p>
        </p:txBody>
      </p:sp>
      <p:sp>
        <p:nvSpPr>
          <p:cNvPr id="8" name="Text Box 9"/>
          <p:cNvSpPr txBox="1">
            <a:spLocks noChangeArrowheads="1"/>
          </p:cNvSpPr>
          <p:nvPr/>
        </p:nvSpPr>
        <p:spPr bwMode="auto">
          <a:xfrm>
            <a:off x="657225" y="1547252"/>
            <a:ext cx="860108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marL="342900" indent="-342900" defTabSz="762000">
              <a:defRPr sz="3600">
                <a:solidFill>
                  <a:schemeClr val="tx1"/>
                </a:solidFill>
                <a:latin typeface="GillSans" charset="0"/>
              </a:defRPr>
            </a:lvl1pPr>
            <a:lvl2pPr marL="571500" defTabSz="762000">
              <a:defRPr sz="3600">
                <a:solidFill>
                  <a:schemeClr val="tx1"/>
                </a:solidFill>
                <a:latin typeface="GillSans" charset="0"/>
              </a:defRPr>
            </a:lvl2pPr>
            <a:lvl3pPr marL="1143000" indent="-228600" defTabSz="762000">
              <a:defRPr sz="3600">
                <a:solidFill>
                  <a:schemeClr val="tx1"/>
                </a:solidFill>
                <a:latin typeface="GillSans" charset="0"/>
              </a:defRPr>
            </a:lvl3pPr>
            <a:lvl4pPr marL="1600200" indent="-228600" defTabSz="762000">
              <a:defRPr sz="3600">
                <a:solidFill>
                  <a:schemeClr val="tx1"/>
                </a:solidFill>
                <a:latin typeface="GillSans" charset="0"/>
              </a:defRPr>
            </a:lvl4pPr>
            <a:lvl5pPr marL="2057400" indent="-228600" defTabSz="762000">
              <a:defRPr sz="3600">
                <a:solidFill>
                  <a:schemeClr val="tx1"/>
                </a:solidFill>
                <a:latin typeface="GillSans" charset="0"/>
              </a:defRPr>
            </a:lvl5pPr>
            <a:lvl6pPr marL="2514600" indent="-228600" defTabSz="762000" eaLnBrk="0" fontAlgn="base" hangingPunct="0">
              <a:spcBef>
                <a:spcPct val="0"/>
              </a:spcBef>
              <a:spcAft>
                <a:spcPct val="0"/>
              </a:spcAft>
              <a:defRPr sz="3600">
                <a:solidFill>
                  <a:schemeClr val="tx1"/>
                </a:solidFill>
                <a:latin typeface="GillSans" charset="0"/>
              </a:defRPr>
            </a:lvl6pPr>
            <a:lvl7pPr marL="2971800" indent="-228600" defTabSz="762000" eaLnBrk="0" fontAlgn="base" hangingPunct="0">
              <a:spcBef>
                <a:spcPct val="0"/>
              </a:spcBef>
              <a:spcAft>
                <a:spcPct val="0"/>
              </a:spcAft>
              <a:defRPr sz="3600">
                <a:solidFill>
                  <a:schemeClr val="tx1"/>
                </a:solidFill>
                <a:latin typeface="GillSans" charset="0"/>
              </a:defRPr>
            </a:lvl7pPr>
            <a:lvl8pPr marL="3429000" indent="-228600" defTabSz="762000" eaLnBrk="0" fontAlgn="base" hangingPunct="0">
              <a:spcBef>
                <a:spcPct val="0"/>
              </a:spcBef>
              <a:spcAft>
                <a:spcPct val="0"/>
              </a:spcAft>
              <a:defRPr sz="3600">
                <a:solidFill>
                  <a:schemeClr val="tx1"/>
                </a:solidFill>
                <a:latin typeface="GillSans" charset="0"/>
              </a:defRPr>
            </a:lvl8pPr>
            <a:lvl9pPr marL="3886200" indent="-228600" defTabSz="762000" eaLnBrk="0" fontAlgn="base" hangingPunct="0">
              <a:spcBef>
                <a:spcPct val="0"/>
              </a:spcBef>
              <a:spcAft>
                <a:spcPct val="0"/>
              </a:spcAft>
              <a:defRPr sz="3600">
                <a:solidFill>
                  <a:schemeClr val="tx1"/>
                </a:solidFill>
                <a:latin typeface="GillSans" charset="0"/>
              </a:defRPr>
            </a:lvl9pPr>
          </a:lstStyle>
          <a:p>
            <a:pPr lvl="1" algn="ctr">
              <a:spcBef>
                <a:spcPct val="100000"/>
              </a:spcBef>
              <a:buClr>
                <a:srgbClr val="FF0000"/>
              </a:buClr>
              <a:buFont typeface="Wingdings" charset="0"/>
              <a:buNone/>
            </a:pPr>
            <a:r>
              <a:rPr lang="fr-FR" altLang="fr-FR" sz="1400" dirty="0" smtClean="0">
                <a:latin typeface="Verdana" panose="020B0604030504040204" pitchFamily="34" charset="0"/>
                <a:ea typeface="Verdana" panose="020B0604030504040204" pitchFamily="34" charset="0"/>
                <a:cs typeface="Verdana" panose="020B0604030504040204" pitchFamily="34" charset="0"/>
              </a:rPr>
              <a:t> </a:t>
            </a:r>
            <a:r>
              <a:rPr lang="fr-FR" altLang="fr-FR" sz="1800" dirty="0" smtClean="0">
                <a:latin typeface="Verdana" panose="020B0604030504040204" pitchFamily="34" charset="0"/>
                <a:ea typeface="Verdana" panose="020B0604030504040204" pitchFamily="34" charset="0"/>
                <a:cs typeface="Verdana" panose="020B0604030504040204" pitchFamily="34" charset="0"/>
              </a:rPr>
              <a:t>Auparavant</a:t>
            </a:r>
            <a:r>
              <a:rPr lang="fr-FR" altLang="fr-FR" sz="1800" dirty="0">
                <a:latin typeface="Verdana" panose="020B0604030504040204" pitchFamily="34" charset="0"/>
                <a:ea typeface="Verdana" panose="020B0604030504040204" pitchFamily="34" charset="0"/>
                <a:cs typeface="Verdana" panose="020B0604030504040204" pitchFamily="34" charset="0"/>
              </a:rPr>
              <a:t>, lorsqu’un assuré souhaitait résilier son contrat d’assurance, il devait attendre la date d’échéance et envoyer à son assureur une lettre recommandée avec accusé de réception, en respectant un préavis de </a:t>
            </a:r>
            <a:r>
              <a:rPr lang="fr-FR" altLang="fr-FR" sz="1800" dirty="0" smtClean="0">
                <a:latin typeface="Verdana" panose="020B0604030504040204" pitchFamily="34" charset="0"/>
                <a:ea typeface="Verdana" panose="020B0604030504040204" pitchFamily="34" charset="0"/>
                <a:cs typeface="Verdana" panose="020B0604030504040204" pitchFamily="34" charset="0"/>
              </a:rPr>
              <a:t>2 mois</a:t>
            </a:r>
            <a:r>
              <a:rPr lang="fr-FR" altLang="fr-FR" sz="1800" dirty="0">
                <a:latin typeface="Verdana" panose="020B0604030504040204" pitchFamily="34" charset="0"/>
                <a:ea typeface="Verdana" panose="020B0604030504040204" pitchFamily="34" charset="0"/>
                <a:cs typeface="Verdana" panose="020B0604030504040204" pitchFamily="34" charset="0"/>
              </a:rPr>
              <a:t>. </a:t>
            </a:r>
          </a:p>
          <a:p>
            <a:pPr lvl="1" algn="ctr">
              <a:spcBef>
                <a:spcPct val="100000"/>
              </a:spcBef>
              <a:buClr>
                <a:srgbClr val="FF0000"/>
              </a:buClr>
              <a:buFont typeface="Wingdings" charset="0"/>
              <a:buNone/>
            </a:pPr>
            <a:r>
              <a:rPr lang="fr-FR" altLang="fr-FR" sz="1800" dirty="0" smtClean="0">
                <a:latin typeface="Verdana" panose="020B0604030504040204" pitchFamily="34" charset="0"/>
                <a:ea typeface="Verdana" panose="020B0604030504040204" pitchFamily="34" charset="0"/>
                <a:cs typeface="Verdana" panose="020B0604030504040204" pitchFamily="34" charset="0"/>
              </a:rPr>
              <a:t> Grâce </a:t>
            </a:r>
            <a:r>
              <a:rPr lang="fr-FR" altLang="fr-FR" sz="1800" dirty="0">
                <a:latin typeface="Verdana" panose="020B0604030504040204" pitchFamily="34" charset="0"/>
                <a:ea typeface="Verdana" panose="020B0604030504040204" pitchFamily="34" charset="0"/>
                <a:cs typeface="Verdana" panose="020B0604030504040204" pitchFamily="34" charset="0"/>
              </a:rPr>
              <a:t>à la loi Hamon, </a:t>
            </a:r>
            <a:r>
              <a:rPr lang="fr-FR" altLang="fr-FR" sz="1800" dirty="0" smtClean="0">
                <a:latin typeface="Verdana" panose="020B0604030504040204" pitchFamily="34" charset="0"/>
                <a:ea typeface="Verdana" panose="020B0604030504040204" pitchFamily="34" charset="0"/>
                <a:cs typeface="Verdana" panose="020B0604030504040204" pitchFamily="34" charset="0"/>
              </a:rPr>
              <a:t>il </a:t>
            </a:r>
            <a:r>
              <a:rPr lang="fr-FR" altLang="fr-FR" sz="1800" dirty="0">
                <a:latin typeface="Verdana" panose="020B0604030504040204" pitchFamily="34" charset="0"/>
                <a:ea typeface="Verdana" panose="020B0604030504040204" pitchFamily="34" charset="0"/>
                <a:cs typeface="Verdana" panose="020B0604030504040204" pitchFamily="34" charset="0"/>
              </a:rPr>
              <a:t>est maintenant possible de </a:t>
            </a:r>
            <a:r>
              <a:rPr lang="fr-FR" altLang="fr-FR" sz="1800" dirty="0" smtClean="0">
                <a:latin typeface="Verdana" panose="020B0604030504040204" pitchFamily="34" charset="0"/>
                <a:ea typeface="Verdana" panose="020B0604030504040204" pitchFamily="34" charset="0"/>
                <a:cs typeface="Verdana" panose="020B0604030504040204" pitchFamily="34" charset="0"/>
              </a:rPr>
              <a:t>résilier à </a:t>
            </a:r>
            <a:r>
              <a:rPr lang="fr-FR" altLang="fr-FR" sz="1800" dirty="0">
                <a:latin typeface="Verdana" panose="020B0604030504040204" pitchFamily="34" charset="0"/>
                <a:ea typeface="Verdana" panose="020B0604030504040204" pitchFamily="34" charset="0"/>
                <a:cs typeface="Verdana" panose="020B0604030504040204" pitchFamily="34" charset="0"/>
              </a:rPr>
              <a:t>n’importe quel </a:t>
            </a:r>
            <a:r>
              <a:rPr lang="fr-FR" altLang="fr-FR" sz="1800" dirty="0" smtClean="0">
                <a:latin typeface="Verdana" panose="020B0604030504040204" pitchFamily="34" charset="0"/>
                <a:ea typeface="Verdana" panose="020B0604030504040204" pitchFamily="34" charset="0"/>
                <a:cs typeface="Verdana" panose="020B0604030504040204" pitchFamily="34" charset="0"/>
              </a:rPr>
              <a:t>moment ces </a:t>
            </a:r>
            <a:r>
              <a:rPr lang="fr-FR" altLang="fr-FR" sz="1800" dirty="0">
                <a:latin typeface="Verdana" panose="020B0604030504040204" pitchFamily="34" charset="0"/>
                <a:ea typeface="Verdana" panose="020B0604030504040204" pitchFamily="34" charset="0"/>
                <a:cs typeface="Verdana" panose="020B0604030504040204" pitchFamily="34" charset="0"/>
              </a:rPr>
              <a:t>contrats d’assurance auto, habitation et moto à compter du 13ème mois du contrat. </a:t>
            </a:r>
            <a:endParaRPr lang="fr-FR" altLang="fr-FR" sz="1800" dirty="0" smtClean="0">
              <a:latin typeface="Verdana" panose="020B0604030504040204" pitchFamily="34" charset="0"/>
              <a:ea typeface="Verdana" panose="020B0604030504040204" pitchFamily="34" charset="0"/>
              <a:cs typeface="Verdana" panose="020B0604030504040204" pitchFamily="34" charset="0"/>
            </a:endParaRPr>
          </a:p>
          <a:p>
            <a:pPr lvl="1" algn="ctr">
              <a:spcBef>
                <a:spcPct val="100000"/>
              </a:spcBef>
              <a:buClr>
                <a:srgbClr val="FF0000"/>
              </a:buClr>
              <a:buFont typeface="Wingdings" charset="0"/>
              <a:buNone/>
            </a:pPr>
            <a:r>
              <a:rPr lang="fr-FR" altLang="fr-FR" sz="1800" b="0" dirty="0" smtClean="0">
                <a:latin typeface="Verdana" panose="020B0604030504040204" pitchFamily="34" charset="0"/>
                <a:ea typeface="Verdana" panose="020B0604030504040204" pitchFamily="34" charset="0"/>
                <a:cs typeface="Verdana" panose="020B0604030504040204" pitchFamily="34" charset="0"/>
              </a:rPr>
              <a:t>La </a:t>
            </a:r>
            <a:r>
              <a:rPr lang="fr-FR" altLang="fr-FR" sz="1800" b="0" dirty="0">
                <a:latin typeface="Verdana" panose="020B0604030504040204" pitchFamily="34" charset="0"/>
                <a:ea typeface="Verdana" panose="020B0604030504040204" pitchFamily="34" charset="0"/>
                <a:cs typeface="Verdana" panose="020B0604030504040204" pitchFamily="34" charset="0"/>
              </a:rPr>
              <a:t>seule condition : prouver à </a:t>
            </a:r>
            <a:r>
              <a:rPr lang="fr-FR" altLang="fr-FR" sz="1800" b="0" dirty="0" smtClean="0">
                <a:latin typeface="Verdana" panose="020B0604030504040204" pitchFamily="34" charset="0"/>
                <a:ea typeface="Verdana" panose="020B0604030504040204" pitchFamily="34" charset="0"/>
                <a:cs typeface="Verdana" panose="020B0604030504040204" pitchFamily="34" charset="0"/>
              </a:rPr>
              <a:t>son </a:t>
            </a:r>
            <a:r>
              <a:rPr lang="fr-FR" altLang="fr-FR" sz="1800" b="0" dirty="0">
                <a:latin typeface="Verdana" panose="020B0604030504040204" pitchFamily="34" charset="0"/>
                <a:ea typeface="Verdana" panose="020B0604030504040204" pitchFamily="34" charset="0"/>
                <a:cs typeface="Verdana" panose="020B0604030504040204" pitchFamily="34" charset="0"/>
              </a:rPr>
              <a:t>assureur </a:t>
            </a:r>
            <a:r>
              <a:rPr lang="fr-FR" altLang="fr-FR" sz="1800" b="0" dirty="0" smtClean="0">
                <a:latin typeface="Verdana" panose="020B0604030504040204" pitchFamily="34" charset="0"/>
                <a:ea typeface="Verdana" panose="020B0604030504040204" pitchFamily="34" charset="0"/>
                <a:cs typeface="Verdana" panose="020B0604030504040204" pitchFamily="34" charset="0"/>
              </a:rPr>
              <a:t>avoir souscrit </a:t>
            </a:r>
            <a:r>
              <a:rPr lang="fr-FR" altLang="fr-FR" sz="1800" b="0" dirty="0">
                <a:latin typeface="Verdana" panose="020B0604030504040204" pitchFamily="34" charset="0"/>
                <a:ea typeface="Verdana" panose="020B0604030504040204" pitchFamily="34" charset="0"/>
                <a:cs typeface="Verdana" panose="020B0604030504040204" pitchFamily="34" charset="0"/>
              </a:rPr>
              <a:t>une autre assurance avant de résilier. </a:t>
            </a:r>
            <a:r>
              <a:rPr lang="fr-FR" altLang="fr-FR" sz="1800" b="0" dirty="0" smtClean="0">
                <a:latin typeface="Verdana" panose="020B0604030504040204" pitchFamily="34" charset="0"/>
                <a:ea typeface="Verdana" panose="020B0604030504040204" pitchFamily="34" charset="0"/>
                <a:cs typeface="Verdana" panose="020B0604030504040204" pitchFamily="34" charset="0"/>
              </a:rPr>
              <a:t>En </a:t>
            </a:r>
            <a:r>
              <a:rPr lang="fr-FR" altLang="fr-FR" sz="1800" b="0" dirty="0">
                <a:latin typeface="Verdana" panose="020B0604030504040204" pitchFamily="34" charset="0"/>
                <a:ea typeface="Verdana" panose="020B0604030504040204" pitchFamily="34" charset="0"/>
                <a:cs typeface="Verdana" panose="020B0604030504040204" pitchFamily="34" charset="0"/>
              </a:rPr>
              <a:t>d’autres termes, la loi Hamon prévoit une période d’engagement de 12 mois avec votre assureur et la possibilité de </a:t>
            </a:r>
            <a:r>
              <a:rPr lang="fr-FR" altLang="fr-FR" sz="1800" b="0" dirty="0" smtClean="0">
                <a:latin typeface="Verdana" panose="020B0604030504040204" pitchFamily="34" charset="0"/>
                <a:ea typeface="Verdana" panose="020B0604030504040204" pitchFamily="34" charset="0"/>
                <a:cs typeface="Verdana" panose="020B0604030504040204" pitchFamily="34" charset="0"/>
              </a:rPr>
              <a:t>résilier </a:t>
            </a:r>
            <a:r>
              <a:rPr lang="fr-FR" altLang="fr-FR" sz="1800" b="0" dirty="0">
                <a:latin typeface="Verdana" panose="020B0604030504040204" pitchFamily="34" charset="0"/>
                <a:ea typeface="Verdana" panose="020B0604030504040204" pitchFamily="34" charset="0"/>
                <a:cs typeface="Verdana" panose="020B0604030504040204" pitchFamily="34" charset="0"/>
              </a:rPr>
              <a:t>après cet engagement</a:t>
            </a:r>
            <a:r>
              <a:rPr lang="fr-FR" altLang="fr-FR" sz="1400" b="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a:t>
            </a:r>
          </a:p>
          <a:p>
            <a:pPr lvl="1" algn="ctr">
              <a:spcBef>
                <a:spcPct val="100000"/>
              </a:spcBef>
              <a:buClr>
                <a:srgbClr val="FF0000"/>
              </a:buClr>
              <a:buFont typeface="Wingdings" charset="0"/>
              <a:buNone/>
            </a:pPr>
            <a:r>
              <a:rPr lang="fr-FR" sz="1800" dirty="0">
                <a:latin typeface="Verdana" panose="020B0604030504040204" pitchFamily="34" charset="0"/>
                <a:ea typeface="Verdana" panose="020B0604030504040204" pitchFamily="34" charset="0"/>
                <a:cs typeface="Verdana" panose="020B0604030504040204" pitchFamily="34" charset="0"/>
              </a:rPr>
              <a:t>Pour les assurances obligatoires </a:t>
            </a:r>
            <a:r>
              <a:rPr lang="fr-FR" sz="1800" b="0" dirty="0" smtClean="0">
                <a:latin typeface="Verdana" panose="020B0604030504040204" pitchFamily="34" charset="0"/>
                <a:ea typeface="Verdana" panose="020B0604030504040204" pitchFamily="34" charset="0"/>
                <a:cs typeface="Verdana" panose="020B0604030504040204" pitchFamily="34" charset="0"/>
              </a:rPr>
              <a:t>(Ex. : auto)</a:t>
            </a:r>
            <a:r>
              <a:rPr lang="fr-FR" sz="1800" dirty="0" smtClean="0">
                <a:latin typeface="Verdana" panose="020B0604030504040204" pitchFamily="34" charset="0"/>
                <a:ea typeface="Verdana" panose="020B0604030504040204" pitchFamily="34" charset="0"/>
                <a:cs typeface="Verdana" panose="020B0604030504040204" pitchFamily="34" charset="0"/>
              </a:rPr>
              <a:t>, </a:t>
            </a:r>
            <a:r>
              <a:rPr lang="fr-FR" sz="1800" dirty="0">
                <a:latin typeface="Verdana" panose="020B0604030504040204" pitchFamily="34" charset="0"/>
                <a:ea typeface="Verdana" panose="020B0604030504040204" pitchFamily="34" charset="0"/>
                <a:cs typeface="Verdana" panose="020B0604030504040204" pitchFamily="34" charset="0"/>
              </a:rPr>
              <a:t>vous n'avez pas de démarche à faire. </a:t>
            </a:r>
            <a:r>
              <a:rPr lang="fr-FR" sz="1800" dirty="0">
                <a:latin typeface="Verdana" panose="020B0604030504040204" pitchFamily="34" charset="0"/>
                <a:ea typeface="Verdana" panose="020B0604030504040204" pitchFamily="34" charset="0"/>
                <a:cs typeface="Verdana" panose="020B0604030504040204" pitchFamily="34" charset="0"/>
              </a:rPr>
              <a:t>C'est votre nouvel assureur qui prend en charge la résiliation et la continuité de la couverture. </a:t>
            </a:r>
            <a:r>
              <a:rPr lang="fr-FR" sz="1800" dirty="0">
                <a:latin typeface="Verdana" panose="020B0604030504040204" pitchFamily="34" charset="0"/>
                <a:ea typeface="Verdana" panose="020B0604030504040204" pitchFamily="34" charset="0"/>
                <a:cs typeface="Verdana" panose="020B0604030504040204" pitchFamily="34" charset="0"/>
              </a:rPr>
              <a:t>Il vous suffit de lui indiquer les éléments de votre ancienne assurance </a:t>
            </a:r>
            <a:r>
              <a:rPr lang="fr-FR" sz="1800" b="0" dirty="0">
                <a:latin typeface="Verdana" panose="020B0604030504040204" pitchFamily="34" charset="0"/>
                <a:ea typeface="Verdana" panose="020B0604030504040204" pitchFamily="34" charset="0"/>
                <a:cs typeface="Verdana" panose="020B0604030504040204" pitchFamily="34" charset="0"/>
              </a:rPr>
              <a:t>(nom de l'assureur ou </a:t>
            </a:r>
            <a:r>
              <a:rPr lang="fr-FR" sz="1800" b="0" dirty="0" smtClean="0">
                <a:latin typeface="Verdana" panose="020B0604030504040204" pitchFamily="34" charset="0"/>
                <a:ea typeface="Verdana" panose="020B0604030504040204" pitchFamily="34" charset="0"/>
                <a:cs typeface="Verdana" panose="020B0604030504040204" pitchFamily="34" charset="0"/>
              </a:rPr>
              <a:t>n° </a:t>
            </a:r>
            <a:r>
              <a:rPr lang="fr-FR" sz="1800" b="0" dirty="0">
                <a:latin typeface="Verdana" panose="020B0604030504040204" pitchFamily="34" charset="0"/>
                <a:ea typeface="Verdana" panose="020B0604030504040204" pitchFamily="34" charset="0"/>
                <a:cs typeface="Verdana" panose="020B0604030504040204" pitchFamily="34" charset="0"/>
              </a:rPr>
              <a:t>de contrat par </a:t>
            </a:r>
            <a:r>
              <a:rPr lang="fr-FR" sz="1800" b="0" dirty="0" smtClean="0">
                <a:latin typeface="Verdana" panose="020B0604030504040204" pitchFamily="34" charset="0"/>
                <a:ea typeface="Verdana" panose="020B0604030504040204" pitchFamily="34" charset="0"/>
                <a:cs typeface="Verdana" panose="020B0604030504040204" pitchFamily="34" charset="0"/>
              </a:rPr>
              <a:t>exemple).</a:t>
            </a:r>
            <a:r>
              <a:rPr lang="fr-FR" sz="1800" b="0" dirty="0">
                <a:latin typeface="Verdana" panose="020B0604030504040204" pitchFamily="34" charset="0"/>
                <a:ea typeface="Verdana" panose="020B0604030504040204" pitchFamily="34" charset="0"/>
                <a:cs typeface="Verdana" panose="020B0604030504040204" pitchFamily="34" charset="0"/>
              </a:rPr>
              <a:t> </a:t>
            </a:r>
            <a:endParaRPr lang="fr-FR" altLang="fr-FR" sz="18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614521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074" name="Rectangle 2"/>
          <p:cNvSpPr>
            <a:spLocks noGrp="1" noChangeArrowheads="1"/>
          </p:cNvSpPr>
          <p:nvPr>
            <p:ph type="title"/>
          </p:nvPr>
        </p:nvSpPr>
        <p:spPr>
          <a:xfrm>
            <a:off x="1086928" y="260350"/>
            <a:ext cx="7246189" cy="1419225"/>
          </a:xfrm>
        </p:spPr>
        <p:txBody>
          <a:bodyPr/>
          <a:lstStyle/>
          <a:p>
            <a:pPr defTabSz="762000">
              <a:defRPr/>
            </a:pPr>
            <a:r>
              <a:rPr lang="fr-FR" altLang="fr-FR" sz="3200" dirty="0" smtClean="0"/>
              <a:t>Votre assureur ne peut plus –ou ne veut plus- vous assurer : que faire ?</a:t>
            </a:r>
          </a:p>
        </p:txBody>
      </p:sp>
      <p:sp>
        <p:nvSpPr>
          <p:cNvPr id="1155076" name="Rectangle 4"/>
          <p:cNvSpPr>
            <a:spLocks noChangeArrowheads="1"/>
          </p:cNvSpPr>
          <p:nvPr/>
        </p:nvSpPr>
        <p:spPr bwMode="auto">
          <a:xfrm>
            <a:off x="1621766" y="2638400"/>
            <a:ext cx="6590581" cy="3450688"/>
          </a:xfrm>
          <a:prstGeom prst="rect">
            <a:avLst/>
          </a:prstGeom>
          <a:solidFill>
            <a:schemeClr val="accent2">
              <a:lumMod val="40000"/>
              <a:lumOff val="60000"/>
            </a:schemeClr>
          </a:solidFill>
          <a:ln>
            <a:noFill/>
          </a:ln>
          <a:effectLst/>
          <a:extLst/>
        </p:spPr>
        <p:txBody>
          <a:bodyPr wrap="square" lIns="90488" tIns="44450" rIns="90488" bIns="44450">
            <a:spAutoFit/>
          </a:bodyPr>
          <a:lstStyle>
            <a:lvl1pPr defTabSz="762000">
              <a:spcBef>
                <a:spcPct val="20000"/>
              </a:spcBef>
              <a:defRPr sz="3200">
                <a:solidFill>
                  <a:schemeClr val="tx1"/>
                </a:solidFill>
                <a:latin typeface="GillSans" pitchFamily="34" charset="0"/>
              </a:defRPr>
            </a:lvl1pPr>
            <a:lvl2pPr marL="742950" indent="-285750" defTabSz="762000">
              <a:spcBef>
                <a:spcPct val="20000"/>
              </a:spcBef>
              <a:buChar char="–"/>
              <a:defRPr sz="2800">
                <a:solidFill>
                  <a:schemeClr val="tx1"/>
                </a:solidFill>
                <a:latin typeface="GillSans" pitchFamily="34" charset="0"/>
              </a:defRPr>
            </a:lvl2pPr>
            <a:lvl3pPr marL="1143000" indent="-228600" defTabSz="762000">
              <a:spcBef>
                <a:spcPct val="20000"/>
              </a:spcBef>
              <a:buChar char="•"/>
              <a:defRPr sz="2400">
                <a:solidFill>
                  <a:schemeClr val="tx1"/>
                </a:solidFill>
                <a:latin typeface="GillSans" pitchFamily="34" charset="0"/>
              </a:defRPr>
            </a:lvl3pPr>
            <a:lvl4pPr marL="1600200" indent="-228600" defTabSz="762000">
              <a:spcBef>
                <a:spcPct val="20000"/>
              </a:spcBef>
              <a:buChar char="–"/>
              <a:defRPr sz="2000">
                <a:solidFill>
                  <a:schemeClr val="tx1"/>
                </a:solidFill>
                <a:latin typeface="GillSans" pitchFamily="34" charset="0"/>
              </a:defRPr>
            </a:lvl4pPr>
            <a:lvl5pPr marL="2057400" indent="-228600" defTabSz="762000">
              <a:spcBef>
                <a:spcPct val="20000"/>
              </a:spcBef>
              <a:buChar char="•"/>
              <a:defRPr sz="2000">
                <a:solidFill>
                  <a:schemeClr val="tx1"/>
                </a:solidFill>
                <a:latin typeface="GillSans" pitchFamily="34" charset="0"/>
              </a:defRPr>
            </a:lvl5pPr>
            <a:lvl6pPr marL="2514600" indent="-228600" defTabSz="762000" eaLnBrk="0" fontAlgn="base" hangingPunct="0">
              <a:spcBef>
                <a:spcPct val="20000"/>
              </a:spcBef>
              <a:spcAft>
                <a:spcPct val="0"/>
              </a:spcAft>
              <a:buChar char="•"/>
              <a:defRPr sz="2000">
                <a:solidFill>
                  <a:schemeClr val="tx1"/>
                </a:solidFill>
                <a:latin typeface="GillSans" pitchFamily="34" charset="0"/>
              </a:defRPr>
            </a:lvl6pPr>
            <a:lvl7pPr marL="2971800" indent="-228600" defTabSz="762000" eaLnBrk="0" fontAlgn="base" hangingPunct="0">
              <a:spcBef>
                <a:spcPct val="20000"/>
              </a:spcBef>
              <a:spcAft>
                <a:spcPct val="0"/>
              </a:spcAft>
              <a:buChar char="•"/>
              <a:defRPr sz="2000">
                <a:solidFill>
                  <a:schemeClr val="tx1"/>
                </a:solidFill>
                <a:latin typeface="GillSans" pitchFamily="34" charset="0"/>
              </a:defRPr>
            </a:lvl7pPr>
            <a:lvl8pPr marL="3429000" indent="-228600" defTabSz="762000" eaLnBrk="0" fontAlgn="base" hangingPunct="0">
              <a:spcBef>
                <a:spcPct val="20000"/>
              </a:spcBef>
              <a:spcAft>
                <a:spcPct val="0"/>
              </a:spcAft>
              <a:buChar char="•"/>
              <a:defRPr sz="2000">
                <a:solidFill>
                  <a:schemeClr val="tx1"/>
                </a:solidFill>
                <a:latin typeface="GillSans" pitchFamily="34" charset="0"/>
              </a:defRPr>
            </a:lvl8pPr>
            <a:lvl9pPr marL="3886200" indent="-228600" defTabSz="762000" eaLnBrk="0" fontAlgn="base" hangingPunct="0">
              <a:spcBef>
                <a:spcPct val="20000"/>
              </a:spcBef>
              <a:spcAft>
                <a:spcPct val="0"/>
              </a:spcAft>
              <a:buChar char="•"/>
              <a:defRPr sz="2000">
                <a:solidFill>
                  <a:schemeClr val="tx1"/>
                </a:solidFill>
                <a:latin typeface="GillSans" pitchFamily="34" charset="0"/>
              </a:defRPr>
            </a:lvl9pPr>
          </a:lstStyle>
          <a:p>
            <a:pPr algn="ctr"/>
            <a:r>
              <a:rPr lang="fr-FR" altLang="fr-FR" sz="2800" i="0" dirty="0">
                <a:latin typeface="Arial" charset="0"/>
              </a:rPr>
              <a:t>Bureau central de tarification</a:t>
            </a:r>
          </a:p>
          <a:p>
            <a:pPr algn="ctr"/>
            <a:r>
              <a:rPr lang="fr-FR" altLang="fr-FR" sz="2800" b="0" i="0" dirty="0" smtClean="0">
                <a:latin typeface="Arial" charset="0"/>
              </a:rPr>
              <a:t>    </a:t>
            </a:r>
            <a:r>
              <a:rPr lang="fr-FR" altLang="fr-FR" sz="2800" b="0" dirty="0">
                <a:latin typeface="Arial" charset="0"/>
              </a:rPr>
              <a:t>1, rue Jules </a:t>
            </a:r>
            <a:r>
              <a:rPr lang="fr-FR" altLang="fr-FR" sz="2800" b="0" dirty="0" smtClean="0">
                <a:latin typeface="Arial" charset="0"/>
              </a:rPr>
              <a:t>Lefebvre</a:t>
            </a:r>
          </a:p>
          <a:p>
            <a:pPr algn="ctr"/>
            <a:r>
              <a:rPr lang="fr-FR" altLang="fr-FR" sz="2800" b="0" dirty="0" smtClean="0">
                <a:latin typeface="Arial" charset="0"/>
              </a:rPr>
              <a:t>75 009 PARIS</a:t>
            </a:r>
          </a:p>
          <a:p>
            <a:pPr algn="ctr"/>
            <a:endParaRPr lang="fr-FR" altLang="fr-FR" sz="2800" dirty="0" smtClean="0">
              <a:latin typeface="Arial" charset="0"/>
            </a:endParaRPr>
          </a:p>
          <a:p>
            <a:pPr marL="514350" lvl="1" indent="0">
              <a:buNone/>
            </a:pPr>
            <a:r>
              <a:rPr lang="fr-FR" dirty="0"/>
              <a:t>Tél : 01 53 21 50 40</a:t>
            </a:r>
            <a:br>
              <a:rPr lang="fr-FR" dirty="0"/>
            </a:br>
            <a:r>
              <a:rPr lang="fr-FR" dirty="0"/>
              <a:t>Fax : 01 53 21 50 47</a:t>
            </a:r>
            <a:br>
              <a:rPr lang="fr-FR" dirty="0"/>
            </a:br>
            <a:r>
              <a:rPr lang="fr-FR" dirty="0"/>
              <a:t>E-mail :</a:t>
            </a:r>
            <a:r>
              <a:rPr lang="fr-FR" u="sng" dirty="0">
                <a:hlinkClick r:id="rId3"/>
              </a:rPr>
              <a:t> </a:t>
            </a:r>
            <a:r>
              <a:rPr lang="fr-FR" u="sng" dirty="0" smtClean="0">
                <a:hlinkClick r:id="rId3"/>
              </a:rPr>
              <a:t>bct@agira.asso.fr</a:t>
            </a:r>
            <a:endParaRPr lang="fr-FR" dirty="0"/>
          </a:p>
        </p:txBody>
      </p:sp>
      <p:sp>
        <p:nvSpPr>
          <p:cNvPr id="1155077" name="Rectangle 5"/>
          <p:cNvSpPr>
            <a:spLocks noChangeArrowheads="1"/>
          </p:cNvSpPr>
          <p:nvPr/>
        </p:nvSpPr>
        <p:spPr bwMode="auto">
          <a:xfrm>
            <a:off x="2627313" y="1630353"/>
            <a:ext cx="395922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defTabSz="762000">
              <a:spcBef>
                <a:spcPct val="20000"/>
              </a:spcBef>
              <a:defRPr sz="3200">
                <a:solidFill>
                  <a:schemeClr val="tx1"/>
                </a:solidFill>
                <a:latin typeface="GillSans" pitchFamily="34" charset="0"/>
              </a:defRPr>
            </a:lvl1pPr>
            <a:lvl2pPr marL="742950" indent="-285750" defTabSz="762000">
              <a:spcBef>
                <a:spcPct val="20000"/>
              </a:spcBef>
              <a:buChar char="–"/>
              <a:defRPr sz="2800">
                <a:solidFill>
                  <a:schemeClr val="tx1"/>
                </a:solidFill>
                <a:latin typeface="GillSans" pitchFamily="34" charset="0"/>
              </a:defRPr>
            </a:lvl2pPr>
            <a:lvl3pPr marL="1143000" indent="-228600" defTabSz="762000">
              <a:spcBef>
                <a:spcPct val="20000"/>
              </a:spcBef>
              <a:buChar char="•"/>
              <a:defRPr sz="2400">
                <a:solidFill>
                  <a:schemeClr val="tx1"/>
                </a:solidFill>
                <a:latin typeface="GillSans" pitchFamily="34" charset="0"/>
              </a:defRPr>
            </a:lvl3pPr>
            <a:lvl4pPr marL="1600200" indent="-228600" defTabSz="762000">
              <a:spcBef>
                <a:spcPct val="20000"/>
              </a:spcBef>
              <a:buChar char="–"/>
              <a:defRPr sz="2000">
                <a:solidFill>
                  <a:schemeClr val="tx1"/>
                </a:solidFill>
                <a:latin typeface="GillSans" pitchFamily="34" charset="0"/>
              </a:defRPr>
            </a:lvl4pPr>
            <a:lvl5pPr marL="2057400" indent="-228600" defTabSz="762000">
              <a:spcBef>
                <a:spcPct val="20000"/>
              </a:spcBef>
              <a:buChar char="•"/>
              <a:defRPr sz="2000">
                <a:solidFill>
                  <a:schemeClr val="tx1"/>
                </a:solidFill>
                <a:latin typeface="GillSans" pitchFamily="34" charset="0"/>
              </a:defRPr>
            </a:lvl5pPr>
            <a:lvl6pPr marL="2514600" indent="-228600" defTabSz="762000" eaLnBrk="0" fontAlgn="base" hangingPunct="0">
              <a:spcBef>
                <a:spcPct val="20000"/>
              </a:spcBef>
              <a:spcAft>
                <a:spcPct val="0"/>
              </a:spcAft>
              <a:buChar char="•"/>
              <a:defRPr sz="2000">
                <a:solidFill>
                  <a:schemeClr val="tx1"/>
                </a:solidFill>
                <a:latin typeface="GillSans" pitchFamily="34" charset="0"/>
              </a:defRPr>
            </a:lvl6pPr>
            <a:lvl7pPr marL="2971800" indent="-228600" defTabSz="762000" eaLnBrk="0" fontAlgn="base" hangingPunct="0">
              <a:spcBef>
                <a:spcPct val="20000"/>
              </a:spcBef>
              <a:spcAft>
                <a:spcPct val="0"/>
              </a:spcAft>
              <a:buChar char="•"/>
              <a:defRPr sz="2000">
                <a:solidFill>
                  <a:schemeClr val="tx1"/>
                </a:solidFill>
                <a:latin typeface="GillSans" pitchFamily="34" charset="0"/>
              </a:defRPr>
            </a:lvl7pPr>
            <a:lvl8pPr marL="3429000" indent="-228600" defTabSz="762000" eaLnBrk="0" fontAlgn="base" hangingPunct="0">
              <a:spcBef>
                <a:spcPct val="20000"/>
              </a:spcBef>
              <a:spcAft>
                <a:spcPct val="0"/>
              </a:spcAft>
              <a:buChar char="•"/>
              <a:defRPr sz="2000">
                <a:solidFill>
                  <a:schemeClr val="tx1"/>
                </a:solidFill>
                <a:latin typeface="GillSans" pitchFamily="34" charset="0"/>
              </a:defRPr>
            </a:lvl8pPr>
            <a:lvl9pPr marL="3886200" indent="-228600" defTabSz="762000" eaLnBrk="0" fontAlgn="base" hangingPunct="0">
              <a:spcBef>
                <a:spcPct val="20000"/>
              </a:spcBef>
              <a:spcAft>
                <a:spcPct val="0"/>
              </a:spcAft>
              <a:buChar char="•"/>
              <a:defRPr sz="2000">
                <a:solidFill>
                  <a:schemeClr val="tx1"/>
                </a:solidFill>
                <a:latin typeface="GillSans" pitchFamily="34" charset="0"/>
              </a:defRPr>
            </a:lvl9pPr>
          </a:lstStyle>
          <a:p>
            <a:pPr algn="ctr">
              <a:spcBef>
                <a:spcPct val="50000"/>
              </a:spcBef>
            </a:pPr>
            <a:r>
              <a:rPr lang="fr-FR" altLang="fr-FR" sz="3600" i="0" dirty="0">
                <a:latin typeface="Arial" charset="0"/>
              </a:rPr>
              <a:t>Adressez-vous :</a:t>
            </a:r>
          </a:p>
        </p:txBody>
      </p:sp>
    </p:spTree>
    <p:extLst>
      <p:ext uri="{BB962C8B-B14F-4D97-AF65-F5344CB8AC3E}">
        <p14:creationId xmlns:p14="http://schemas.microsoft.com/office/powerpoint/2010/main" val="45141557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55077"/>
                                        </p:tgtEl>
                                        <p:attrNameLst>
                                          <p:attrName>style.visibility</p:attrName>
                                        </p:attrNameLst>
                                      </p:cBhvr>
                                      <p:to>
                                        <p:strVal val="visible"/>
                                      </p:to>
                                    </p:set>
                                    <p:anim calcmode="lin" valueType="num">
                                      <p:cBhvr>
                                        <p:cTn id="7" dur="500" fill="hold"/>
                                        <p:tgtEl>
                                          <p:spTgt spid="1155077"/>
                                        </p:tgtEl>
                                        <p:attrNameLst>
                                          <p:attrName>ppt_w</p:attrName>
                                        </p:attrNameLst>
                                      </p:cBhvr>
                                      <p:tavLst>
                                        <p:tav tm="0">
                                          <p:val>
                                            <p:fltVal val="0"/>
                                          </p:val>
                                        </p:tav>
                                        <p:tav tm="100000">
                                          <p:val>
                                            <p:strVal val="#ppt_w"/>
                                          </p:val>
                                        </p:tav>
                                      </p:tavLst>
                                    </p:anim>
                                    <p:anim calcmode="lin" valueType="num">
                                      <p:cBhvr>
                                        <p:cTn id="8" dur="500" fill="hold"/>
                                        <p:tgtEl>
                                          <p:spTgt spid="1155077"/>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55076"/>
                                        </p:tgtEl>
                                        <p:attrNameLst>
                                          <p:attrName>style.visibility</p:attrName>
                                        </p:attrNameLst>
                                      </p:cBhvr>
                                      <p:to>
                                        <p:strVal val="visible"/>
                                      </p:to>
                                    </p:set>
                                    <p:anim calcmode="lin" valueType="num">
                                      <p:cBhvr>
                                        <p:cTn id="12" dur="500" fill="hold"/>
                                        <p:tgtEl>
                                          <p:spTgt spid="1155076"/>
                                        </p:tgtEl>
                                        <p:attrNameLst>
                                          <p:attrName>ppt_w</p:attrName>
                                        </p:attrNameLst>
                                      </p:cBhvr>
                                      <p:tavLst>
                                        <p:tav tm="0">
                                          <p:val>
                                            <p:fltVal val="0"/>
                                          </p:val>
                                        </p:tav>
                                        <p:tav tm="100000">
                                          <p:val>
                                            <p:strVal val="#ppt_w"/>
                                          </p:val>
                                        </p:tav>
                                      </p:tavLst>
                                    </p:anim>
                                    <p:anim calcmode="lin" valueType="num">
                                      <p:cBhvr>
                                        <p:cTn id="13" dur="500" fill="hold"/>
                                        <p:tgtEl>
                                          <p:spTgt spid="11550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5076" grpId="0" autoUpdateAnimBg="0"/>
      <p:bldP spid="1155077"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22"/>
</p:tagLst>
</file>

<file path=ppt/theme/theme1.xml><?xml version="1.0" encoding="utf-8"?>
<a:theme xmlns:a="http://schemas.openxmlformats.org/drawingml/2006/main" name="Thème F&am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uccession 1">
  <a:themeElements>
    <a:clrScheme name="success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uccess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uccession 1 2">
        <a:dk1>
          <a:srgbClr val="000000"/>
        </a:dk1>
        <a:lt1>
          <a:srgbClr val="FFFFFF"/>
        </a:lt1>
        <a:dk2>
          <a:srgbClr val="000000"/>
        </a:dk2>
        <a:lt2>
          <a:srgbClr val="FFFFFF"/>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7ECEEC13450345B7311BFD57A507C4" ma:contentTypeVersion="1" ma:contentTypeDescription="Crée un document." ma:contentTypeScope="" ma:versionID="a8075eeff7df7c6a7cbbb7db9937115a">
  <xsd:schema xmlns:xsd="http://www.w3.org/2001/XMLSchema" xmlns:p="http://schemas.microsoft.com/office/2006/metadata/properties" xmlns:ns1="http://schemas.microsoft.com/sharepoint/v3" targetNamespace="http://schemas.microsoft.com/office/2006/metadata/properties" ma:root="true" ma:fieldsID="6ebcb30a4b9517f8af38e13da1e7fb6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7D9E6-71A7-42C9-BEFB-1EF99CBD5E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4641E5C2-EE7D-4FB0-A550-10AA0E2C97C1}">
  <ds:schemaRefs>
    <ds:schemaRef ds:uri="http://schemas.microsoft.com/office/2006/documentManagement/types"/>
    <ds:schemaRef ds:uri="http://schemas.openxmlformats.org/package/2006/metadata/core-properties"/>
    <ds:schemaRef ds:uri="http://purl.org/dc/terms/"/>
    <ds:schemaRef ds:uri="http://purl.org/dc/elements/1.1/"/>
    <ds:schemaRef ds:uri="http://purl.org/dc/dcmitype/"/>
    <ds:schemaRef ds:uri="http://schemas.microsoft.com/sharepoint/v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97978FF-1B56-47A6-9F48-8FC01AA29E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56555</TotalTime>
  <Words>1687</Words>
  <Application>Microsoft Office PowerPoint</Application>
  <PresentationFormat>Affichage à l'écran (4:3)</PresentationFormat>
  <Paragraphs>352</Paragraphs>
  <Slides>25</Slides>
  <Notes>20</Notes>
  <HiddenSlides>0</HiddenSlides>
  <MMClips>0</MMClips>
  <ScaleCrop>false</ScaleCrop>
  <HeadingPairs>
    <vt:vector size="4" baseType="variant">
      <vt:variant>
        <vt:lpstr>Thème</vt:lpstr>
      </vt:variant>
      <vt:variant>
        <vt:i4>4</vt:i4>
      </vt:variant>
      <vt:variant>
        <vt:lpstr>Titres des diapositives</vt:lpstr>
      </vt:variant>
      <vt:variant>
        <vt:i4>25</vt:i4>
      </vt:variant>
    </vt:vector>
  </HeadingPairs>
  <TitlesOfParts>
    <vt:vector size="29" baseType="lpstr">
      <vt:lpstr>Thème F&amp;P</vt:lpstr>
      <vt:lpstr>Conception personnalisée</vt:lpstr>
      <vt:lpstr>1_Conception personnalisée</vt:lpstr>
      <vt:lpstr>succession 1</vt:lpstr>
      <vt:lpstr>L’assurance auto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Principe du  BONUS...</vt:lpstr>
      <vt:lpstr>Principe du  MALUS...</vt:lpstr>
      <vt:lpstr>Principe du  BONUS...</vt:lpstr>
      <vt:lpstr>Principe du  MALUS...</vt:lpstr>
      <vt:lpstr>Principe du  MALUS...</vt:lpstr>
      <vt:lpstr>Présentation PowerPoint</vt:lpstr>
      <vt:lpstr>Assurance jeunes conducteurs...</vt:lpstr>
      <vt:lpstr>Présentation PowerPoint</vt:lpstr>
      <vt:lpstr>Présentation PowerPoint</vt:lpstr>
      <vt:lpstr>Votre assureur ne peut plus –ou ne veut plus- vous assurer : que faire ?</vt:lpstr>
    </vt:vector>
  </TitlesOfParts>
  <Company>Andersen Consulting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PowerPoint</dc:title>
  <dc:creator>estelle.dronnier</dc:creator>
  <cp:lastModifiedBy>A5701248</cp:lastModifiedBy>
  <cp:revision>3420</cp:revision>
  <dcterms:created xsi:type="dcterms:W3CDTF">2010-05-11T13:48:08Z</dcterms:created>
  <dcterms:modified xsi:type="dcterms:W3CDTF">2016-06-01T15:10:22Z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0x010100187ECEEC13450345B7311BFD57A507C4</vt:lpwstr>
  </property>
</Properties>
</file>