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handoutMasterIdLst>
    <p:handoutMasterId r:id="rId7"/>
  </p:handoutMasterIdLst>
  <p:sldIdLst>
    <p:sldId id="361" r:id="rId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20A"/>
    <a:srgbClr val="7A2C78"/>
    <a:srgbClr val="0095DA"/>
    <a:srgbClr val="C00000"/>
    <a:srgbClr val="D11921"/>
    <a:srgbClr val="F2F2F2"/>
    <a:srgbClr val="71BF44"/>
    <a:srgbClr val="CC6600"/>
    <a:srgbClr val="E6E6E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 snapToGrid="0">
      <p:cViewPr varScale="1">
        <p:scale>
          <a:sx n="62" d="100"/>
          <a:sy n="62" d="100"/>
        </p:scale>
        <p:origin x="7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176E0-0FDA-44B0-A8AD-F5BBC82FE894}" type="datetimeFigureOut">
              <a:rPr lang="fr-FR" smtClean="0"/>
              <a:t>17/04/2024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781CD-D279-40A0-940D-6E43DD4373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134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55129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  <p:sp>
        <p:nvSpPr>
          <p:cNvPr id="5" name="ZoneTexte 4"/>
          <p:cNvSpPr txBox="1"/>
          <p:nvPr userDrawn="1"/>
        </p:nvSpPr>
        <p:spPr>
          <a:xfrm>
            <a:off x="0" y="6540339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>
                <a:solidFill>
                  <a:schemeClr val="tx1">
                    <a:lumMod val="65000"/>
                    <a:lumOff val="35000"/>
                  </a:schemeClr>
                </a:solidFill>
              </a:rPr>
              <a:t>Avril 2024</a:t>
            </a:r>
            <a:endParaRPr lang="fr-FR" sz="11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731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pic>
        <p:nvPicPr>
          <p:cNvPr id="22" name="Image 21" descr="Une image contenant sport, Sports, Condition physique, compétition&#10;&#10;Description générée automatiquement">
            <a:extLst>
              <a:ext uri="{FF2B5EF4-FFF2-40B4-BE49-F238E27FC236}">
                <a16:creationId xmlns:a16="http://schemas.microsoft.com/office/drawing/2014/main" id="{F3FF7A2A-4DB3-1272-7D13-737F684656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" t="1711" r="111" b="3103"/>
          <a:stretch/>
        </p:blipFill>
        <p:spPr>
          <a:xfrm>
            <a:off x="9242820" y="502601"/>
            <a:ext cx="2942446" cy="2002320"/>
          </a:xfrm>
          <a:prstGeom prst="rect">
            <a:avLst/>
          </a:prstGeom>
        </p:spPr>
      </p:pic>
      <p:pic>
        <p:nvPicPr>
          <p:cNvPr id="23" name="Image 22" descr="Une image contenant sport, Condition physique, genou, plein air&#10;&#10;Description générée automatiquement">
            <a:extLst>
              <a:ext uri="{FF2B5EF4-FFF2-40B4-BE49-F238E27FC236}">
                <a16:creationId xmlns:a16="http://schemas.microsoft.com/office/drawing/2014/main" id="{F225FDF9-0928-64BD-C32A-E7CB03AC7F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" b="1980"/>
          <a:stretch/>
        </p:blipFill>
        <p:spPr>
          <a:xfrm>
            <a:off x="9242820" y="2601305"/>
            <a:ext cx="2942446" cy="2002320"/>
          </a:xfrm>
          <a:prstGeom prst="rect">
            <a:avLst/>
          </a:prstGeom>
        </p:spPr>
      </p:pic>
      <p:pic>
        <p:nvPicPr>
          <p:cNvPr id="24" name="Image 23" descr="Une image contenant sport, Condition physique, genou, Danse&#10;&#10;Description générée automatiquement">
            <a:extLst>
              <a:ext uri="{FF2B5EF4-FFF2-40B4-BE49-F238E27FC236}">
                <a16:creationId xmlns:a16="http://schemas.microsoft.com/office/drawing/2014/main" id="{2A33385C-0E70-A313-630A-CA44464181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" t="2962" r="-460" b="2251"/>
          <a:stretch/>
        </p:blipFill>
        <p:spPr>
          <a:xfrm>
            <a:off x="9242820" y="2601306"/>
            <a:ext cx="2956272" cy="2017438"/>
          </a:xfrm>
          <a:prstGeom prst="rect">
            <a:avLst/>
          </a:prstGeom>
        </p:spPr>
      </p:pic>
      <p:pic>
        <p:nvPicPr>
          <p:cNvPr id="26" name="Image 25" descr="Une image contenant piste et terrain, sport, Condition physique, javelot&#10;&#10;Description générée automatiquement">
            <a:extLst>
              <a:ext uri="{FF2B5EF4-FFF2-40B4-BE49-F238E27FC236}">
                <a16:creationId xmlns:a16="http://schemas.microsoft.com/office/drawing/2014/main" id="{D4CC9FF1-36FD-7075-D2AC-D1A3B071CD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3" t="3641" r="12834" b="3793"/>
          <a:stretch/>
        </p:blipFill>
        <p:spPr>
          <a:xfrm flipH="1">
            <a:off x="6136168" y="503742"/>
            <a:ext cx="3024507" cy="4126450"/>
          </a:xfrm>
          <a:prstGeom prst="rect">
            <a:avLst/>
          </a:prstGeom>
        </p:spPr>
      </p:pic>
      <p:pic>
        <p:nvPicPr>
          <p:cNvPr id="30" name="Image 29" descr="Une image contenant sport, chaussures, personne, Danse&#10;&#10;Description générée automatiquement">
            <a:extLst>
              <a:ext uri="{FF2B5EF4-FFF2-40B4-BE49-F238E27FC236}">
                <a16:creationId xmlns:a16="http://schemas.microsoft.com/office/drawing/2014/main" id="{C32BD2E2-460B-552F-EF59-BAB24689DE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0" t="4840" r="24463" b="5495"/>
          <a:stretch/>
        </p:blipFill>
        <p:spPr>
          <a:xfrm>
            <a:off x="3058059" y="503742"/>
            <a:ext cx="3003567" cy="4136688"/>
          </a:xfrm>
          <a:prstGeom prst="rect">
            <a:avLst/>
          </a:prstGeom>
        </p:spPr>
      </p:pic>
      <p:pic>
        <p:nvPicPr>
          <p:cNvPr id="31" name="Image 30" descr="Une image contenant Cuisse, personne, Condition physique, genou&#10;&#10;Description générée automatiquement">
            <a:extLst>
              <a:ext uri="{FF2B5EF4-FFF2-40B4-BE49-F238E27FC236}">
                <a16:creationId xmlns:a16="http://schemas.microsoft.com/office/drawing/2014/main" id="{6EB0C35F-F61B-CFE9-EBA5-E86708FD58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0" t="4132" r="13657" b="6426"/>
          <a:stretch/>
        </p:blipFill>
        <p:spPr>
          <a:xfrm>
            <a:off x="-6734" y="502028"/>
            <a:ext cx="3003078" cy="4136688"/>
          </a:xfrm>
          <a:prstGeom prst="rect">
            <a:avLst/>
          </a:prstGeom>
        </p:spPr>
      </p:pic>
      <p:pic>
        <p:nvPicPr>
          <p:cNvPr id="32" name="Graphique 1">
            <a:extLst>
              <a:ext uri="{FF2B5EF4-FFF2-40B4-BE49-F238E27FC236}">
                <a16:creationId xmlns:a16="http://schemas.microsoft.com/office/drawing/2014/main" id="{D3E6E958-CAB2-D8E0-5A3A-CFBBDE618A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/>
          <a:srcRect l="54134" b="3066"/>
          <a:stretch/>
        </p:blipFill>
        <p:spPr>
          <a:xfrm>
            <a:off x="0" y="5965359"/>
            <a:ext cx="12199938" cy="83261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E08EC43-0E6C-D42A-AE98-79870CC13B21}"/>
              </a:ext>
            </a:extLst>
          </p:cNvPr>
          <p:cNvSpPr/>
          <p:nvPr userDrawn="1"/>
        </p:nvSpPr>
        <p:spPr>
          <a:xfrm>
            <a:off x="5147820" y="6004852"/>
            <a:ext cx="1896360" cy="753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Image 33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7226C5C6-F85D-0570-5026-0CA07B1A5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32309" r="7240" b="32748"/>
          <a:stretch/>
        </p:blipFill>
        <p:spPr>
          <a:xfrm>
            <a:off x="5147820" y="6105567"/>
            <a:ext cx="1896360" cy="55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15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6" r:id="rId7"/>
    <p:sldLayoutId id="214748368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OFFRES PROMOTIONNELLES – Marché des Particuliers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449056"/>
              </p:ext>
            </p:extLst>
          </p:nvPr>
        </p:nvGraphicFramePr>
        <p:xfrm>
          <a:off x="409752" y="733511"/>
          <a:ext cx="11266310" cy="5484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253">
                  <a:extLst>
                    <a:ext uri="{9D8B030D-6E8A-4147-A177-3AD203B41FA5}">
                      <a16:colId xmlns:a16="http://schemas.microsoft.com/office/drawing/2014/main" val="3703366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4412453"/>
                    </a:ext>
                  </a:extLst>
                </a:gridCol>
                <a:gridCol w="1128733">
                  <a:extLst>
                    <a:ext uri="{9D8B030D-6E8A-4147-A177-3AD203B41FA5}">
                      <a16:colId xmlns:a16="http://schemas.microsoft.com/office/drawing/2014/main" val="8676953"/>
                    </a:ext>
                  </a:extLst>
                </a:gridCol>
                <a:gridCol w="2807855">
                  <a:extLst>
                    <a:ext uri="{9D8B030D-6E8A-4147-A177-3AD203B41FA5}">
                      <a16:colId xmlns:a16="http://schemas.microsoft.com/office/drawing/2014/main" val="1253729549"/>
                    </a:ext>
                  </a:extLst>
                </a:gridCol>
                <a:gridCol w="1644072">
                  <a:extLst>
                    <a:ext uri="{9D8B030D-6E8A-4147-A177-3AD203B41FA5}">
                      <a16:colId xmlns:a16="http://schemas.microsoft.com/office/drawing/2014/main" val="2299991261"/>
                    </a:ext>
                  </a:extLst>
                </a:gridCol>
                <a:gridCol w="1293091">
                  <a:extLst>
                    <a:ext uri="{9D8B030D-6E8A-4147-A177-3AD203B41FA5}">
                      <a16:colId xmlns:a16="http://schemas.microsoft.com/office/drawing/2014/main" val="4115920574"/>
                    </a:ext>
                  </a:extLst>
                </a:gridCol>
                <a:gridCol w="3742026">
                  <a:extLst>
                    <a:ext uri="{9D8B030D-6E8A-4147-A177-3AD203B41FA5}">
                      <a16:colId xmlns:a16="http://schemas.microsoft.com/office/drawing/2014/main" val="1565510840"/>
                    </a:ext>
                  </a:extLst>
                </a:gridCol>
              </a:tblGrid>
              <a:tr h="43872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/>
                        <a:t>PRODUIT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/>
                        <a:t>PROMO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/>
                        <a:t>CONDITIONS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/>
                        <a:t>PERIODE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/>
                        <a:t>MODE OPERATOIRE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323821"/>
                  </a:ext>
                </a:extLst>
              </a:tr>
              <a:tr h="1623273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PARTENARIATS </a:t>
                      </a:r>
                    </a:p>
                  </a:txBody>
                  <a:tcPr vert="vert270" anchor="ctr"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100" b="1" i="0" u="none" strike="noStrike">
                          <a:effectLst/>
                          <a:latin typeface="+mj-lt"/>
                        </a:rPr>
                        <a:t>Prime de Bienvenue </a:t>
                      </a: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</a:pPr>
                      <a:r>
                        <a:rPr lang="fr-FR" sz="9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80 € offerts </a:t>
                      </a:r>
                      <a:r>
                        <a:rPr lang="fr-F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pour toute mise en place d’une mobilité bancaire dans le cadre d’une entrée en relation. </a:t>
                      </a:r>
                    </a:p>
                    <a:p>
                      <a:pPr algn="l" fontAlgn="t">
                        <a:lnSpc>
                          <a:spcPct val="100000"/>
                        </a:lnSpc>
                      </a:pPr>
                      <a:r>
                        <a:rPr lang="fr-F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Offre limitée à 1 fois 80 € par personne physique. </a:t>
                      </a: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Réservée aux nouveaux clients issus d'un partenariat avec la </a:t>
                      </a:r>
                      <a:r>
                        <a:rPr lang="fr-FR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CEGEE</a:t>
                      </a:r>
                      <a:endParaRPr lang="fr-FR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800" marR="46800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Pérenne</a:t>
                      </a:r>
                      <a:endParaRPr lang="fr-FR" sz="900" b="0" i="0" u="none" strike="noStrike" kern="1200">
                        <a:solidFill>
                          <a:schemeClr val="tx1"/>
                        </a:solidFill>
                        <a:effectLst/>
                        <a:latin typeface="+mj-lt"/>
                        <a:ea typeface="Verdana"/>
                        <a:cs typeface="+mn-cs"/>
                      </a:endParaRPr>
                    </a:p>
                  </a:txBody>
                  <a:tcPr marL="46800" marR="46800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fonction de la nature du Partenariat, sélectionner l’OD correspondante : </a:t>
                      </a: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fr-FR" sz="5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Prime de bienvenue Partenariat </a:t>
                      </a:r>
                      <a:r>
                        <a:rPr lang="fr-FR" sz="9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Salarié des entreprises clients </a:t>
                      </a: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« PART 80 € SALARIES ENTRP CLIENTE CEGEE »</a:t>
                      </a:r>
                    </a:p>
                    <a:p>
                      <a:pPr marL="171450" marR="0" indent="-1714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</a:pPr>
                      <a:endParaRPr lang="fr-FR" sz="5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Prime de bienvenue partenariat </a:t>
                      </a:r>
                      <a:r>
                        <a:rPr lang="fr-FR" sz="9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Ecole &amp; BDE </a:t>
                      </a: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                  « PARTENARIAT 80 € ECOLE BDE »</a:t>
                      </a:r>
                    </a:p>
                    <a:p>
                      <a:pPr marL="171450" marR="0" indent="-1714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</a:pPr>
                      <a:endParaRPr lang="fr-FR" sz="5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Prime de bienvenue Partenariat </a:t>
                      </a:r>
                      <a:r>
                        <a:rPr lang="fr-FR" sz="9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Entreprise &amp; Association </a:t>
                      </a: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       « PART 80 € ASSOCIATION ET ENTREPRISE »</a:t>
                      </a: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712011"/>
                  </a:ext>
                </a:extLst>
              </a:tr>
              <a:tr h="20181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100" b="1" i="0" u="none" strike="noStrike">
                          <a:effectLst/>
                          <a:latin typeface="+mj-lt"/>
                        </a:rPr>
                        <a:t>Bancarisation</a:t>
                      </a: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</a:pPr>
                      <a:r>
                        <a:rPr lang="fr-FR" sz="900" b="0" i="0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Formule Confort à 1 € / mois pendant 6 mois</a:t>
                      </a:r>
                      <a:r>
                        <a:rPr lang="fr-F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pour toute ouverture d’une Formule avec une </a:t>
                      </a:r>
                      <a:r>
                        <a:rPr lang="fr-FR" sz="900" b="0" i="0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Visa Premier (</a:t>
                      </a:r>
                      <a:r>
                        <a:rPr lang="fr-FR" sz="900" b="0" i="0" u="none" strike="noStrike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Izi</a:t>
                      </a:r>
                      <a:r>
                        <a:rPr lang="fr-FR" sz="900" b="0" i="0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, Di ou DD)</a:t>
                      </a:r>
                      <a:r>
                        <a:rPr lang="fr-F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 </a:t>
                      </a: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Réservée aux nouveaux clients issus d'un partenariat avec la </a:t>
                      </a:r>
                      <a:r>
                        <a:rPr lang="fr-FR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CEGEE</a:t>
                      </a:r>
                      <a:endParaRPr lang="fr-FR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800" marR="46800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Pérenne</a:t>
                      </a:r>
                      <a:endParaRPr lang="fr-FR" sz="900" b="0" i="0" u="none" strike="noStrike" kern="1200">
                        <a:solidFill>
                          <a:schemeClr val="tx1"/>
                        </a:solidFill>
                        <a:effectLst/>
                        <a:latin typeface="+mj-lt"/>
                        <a:ea typeface="Verdana"/>
                        <a:cs typeface="+mn-cs"/>
                      </a:endParaRPr>
                    </a:p>
                  </a:txBody>
                  <a:tcPr marL="46800" marR="46800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900"/>
                        <a:t>Une fois votre Formule créée, depuis la synthèse client, taper le code transaction 0154. </a:t>
                      </a:r>
                    </a:p>
                    <a:p>
                      <a:pPr lvl="0" algn="l"/>
                      <a:endParaRPr lang="fr-FR" sz="900"/>
                    </a:p>
                    <a:p>
                      <a:pPr lvl="0" algn="l"/>
                      <a:r>
                        <a:rPr lang="fr-FR" sz="900"/>
                        <a:t>L’écran « Barèmes &amp; promotions applicables – usage privé » s’ouvre, cliquer sur Associer un profil tarifaire</a:t>
                      </a:r>
                    </a:p>
                    <a:p>
                      <a:pPr lvl="0" algn="l"/>
                      <a:endParaRPr lang="fr-FR" sz="900"/>
                    </a:p>
                    <a:p>
                      <a:pPr lvl="0" algn="l"/>
                      <a:r>
                        <a:rPr lang="fr-FR" sz="900"/>
                        <a:t>Un 2nd écran « Gestion des profils tarifaires – usage privé » s’ouvre : Cliquer sur le profil </a:t>
                      </a:r>
                      <a:r>
                        <a:rPr lang="fr-FR" sz="900" b="1"/>
                        <a:t>« Partenariat Bienvenue » </a:t>
                      </a:r>
                    </a:p>
                    <a:p>
                      <a:pPr lvl="0" algn="l"/>
                      <a:endParaRPr lang="fr-FR" sz="900" b="1"/>
                    </a:p>
                    <a:p>
                      <a:pPr lvl="0" algn="l"/>
                      <a:r>
                        <a:rPr lang="fr-FR" sz="900" b="1"/>
                        <a:t>F</a:t>
                      </a:r>
                      <a:r>
                        <a:rPr lang="fr-FR" sz="900"/>
                        <a:t>inir en cliquant sur </a:t>
                      </a:r>
                      <a:r>
                        <a:rPr lang="fr-FR" sz="900" b="1"/>
                        <a:t>Créer.</a:t>
                      </a:r>
                    </a:p>
                    <a:p>
                      <a:pPr lvl="0" algn="l"/>
                      <a:endParaRPr lang="fr-FR" sz="900" b="1"/>
                    </a:p>
                    <a:p>
                      <a:pPr lvl="0" algn="l"/>
                      <a:r>
                        <a:rPr lang="fr-FR" sz="900"/>
                        <a:t>Le client se verra attribuer la promotion pour 6 mois. </a:t>
                      </a:r>
                      <a:endParaRPr lang="fr-FR" sz="9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714360"/>
                  </a:ext>
                </a:extLst>
              </a:tr>
              <a:tr h="7019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fr-FR" sz="1100" b="1" i="0" u="none" strike="noStrike">
                          <a:effectLst/>
                          <a:latin typeface="+mj-lt"/>
                        </a:rPr>
                        <a:t>Crédits consommation </a:t>
                      </a: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Arial"/>
                        </a:rPr>
                        <a:t>Prêt Partenariat Bienvenue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Taux Débiteur Annuel </a:t>
                      </a:r>
                      <a:r>
                        <a:rPr lang="fr-FR" sz="9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4</a:t>
                      </a:r>
                      <a:r>
                        <a:rPr lang="fr-FR" sz="9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Verdana"/>
                          <a:cs typeface="Calibri"/>
                        </a:rPr>
                        <a:t>,75</a:t>
                      </a:r>
                      <a:r>
                        <a:rPr lang="fr-FR" sz="900" b="1" strike="noStrike" baseline="0">
                          <a:solidFill>
                            <a:srgbClr val="C00000"/>
                          </a:solidFill>
                          <a:latin typeface="+mn-lt"/>
                          <a:ea typeface="Verdana"/>
                          <a:cs typeface="Calibri"/>
                        </a:rPr>
                        <a:t>%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Frais de dossiers offerts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2.000 à 5.000 € - amortissement 12 à 60 mois</a:t>
                      </a:r>
                      <a:endParaRPr lang="fr-FR" sz="900" b="0" i="0" u="none" strike="noStrike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  <a:cs typeface="Arial"/>
                      </a:endParaRP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Réservée aux nouveaux clients issus d'un partenariat avec la </a:t>
                      </a:r>
                      <a:r>
                        <a:rPr lang="fr-FR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CEGEE</a:t>
                      </a:r>
                      <a:endParaRPr lang="fr-FR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800" marR="46800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Verdana" panose="020B0604030504040204" pitchFamily="34" charset="0"/>
                        </a:rPr>
                        <a:t>Pérenne</a:t>
                      </a:r>
                      <a:endParaRPr lang="fr-FR" sz="900" b="0" i="0" u="none" strike="noStrike" kern="1200">
                        <a:solidFill>
                          <a:schemeClr val="tx1"/>
                        </a:solidFill>
                        <a:effectLst/>
                        <a:latin typeface="+mj-lt"/>
                        <a:ea typeface="Verdana"/>
                        <a:cs typeface="+mn-cs"/>
                      </a:endParaRPr>
                    </a:p>
                  </a:txBody>
                  <a:tcPr marL="46800" marR="46800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 IZIVENTE sélectionner la ligne « Prêt partenariat Bienvenue »</a:t>
                      </a:r>
                      <a:endParaRPr lang="fr-FR" sz="9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39000" marR="19500" marT="17990" marB="179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137684"/>
                  </a:ext>
                </a:extLst>
              </a:tr>
              <a:tr h="701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100" b="1" i="0" err="1">
                          <a:latin typeface="+mj-lt"/>
                        </a:rPr>
                        <a:t>Domilis</a:t>
                      </a:r>
                    </a:p>
                  </a:txBody>
                  <a:tcPr marL="38999" marR="19499" marT="17989" marB="1798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900" b="0" i="0">
                          <a:solidFill>
                            <a:srgbClr val="C00000"/>
                          </a:solidFill>
                          <a:latin typeface="+mn-lt"/>
                          <a:ea typeface="Verdana"/>
                          <a:cs typeface="Arial"/>
                        </a:rPr>
                        <a:t>50€ offerts </a:t>
                      </a:r>
                      <a:r>
                        <a:rPr lang="fr-FR" sz="900" i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Arial"/>
                        </a:rPr>
                        <a:t>en bons d'achat CADOMILIS </a:t>
                      </a:r>
                    </a:p>
                    <a:p>
                      <a:pPr lvl="0" algn="l">
                        <a:buNone/>
                      </a:pPr>
                      <a:r>
                        <a:rPr lang="fr-FR" sz="900" i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Arial"/>
                        </a:rPr>
                        <a:t>à utiliser sur des sites de e-commerce</a:t>
                      </a:r>
                      <a:endParaRPr lang="fr-FR"/>
                    </a:p>
                  </a:txBody>
                  <a:tcPr marL="38999" marR="19499" marT="17989" marB="1798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900" i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+mn-cs"/>
                        </a:rPr>
                        <a:t>Réservée aux clients utilisant le service </a:t>
                      </a:r>
                      <a:r>
                        <a:rPr lang="fr-FR" sz="900" i="0" err="1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+mn-cs"/>
                        </a:rPr>
                        <a:t>Domilis</a:t>
                      </a:r>
                      <a:r>
                        <a:rPr lang="fr-FR" sz="900" i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+mn-cs"/>
                        </a:rPr>
                        <a:t> (enregistrement d’au moins 3 organismes)</a:t>
                      </a:r>
                      <a:endParaRPr lang="en-US"/>
                    </a:p>
                  </a:txBody>
                  <a:tcPr marL="46799" marR="46799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i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+mn-cs"/>
                        </a:rPr>
                        <a:t>Pérenne</a:t>
                      </a:r>
                      <a:endParaRPr lang="en-US"/>
                    </a:p>
                  </a:txBody>
                  <a:tcPr marL="46799" marR="46799" marT="18000" marB="18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900" i="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  <a:cs typeface="+mn-cs"/>
                        </a:rPr>
                        <a:t>Automatique</a:t>
                      </a:r>
                      <a:endParaRPr lang="en-US" dirty="0"/>
                    </a:p>
                  </a:txBody>
                  <a:tcPr marL="38999" marR="19499" marT="17989" marB="1798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126655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58" b="96763" l="8654" r="8846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349" y="5240487"/>
            <a:ext cx="463793" cy="1239754"/>
          </a:xfrm>
          <a:prstGeom prst="rect">
            <a:avLst/>
          </a:prstGeom>
        </p:spPr>
      </p:pic>
      <p:pic>
        <p:nvPicPr>
          <p:cNvPr id="8" name="Picture 2" descr="Icône de localisation de domicile isolée Vecteur gratuit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1" y="224824"/>
            <a:ext cx="689814" cy="6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5586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6868750-5e7c-417f-b490-3dfc09dcf6af">
      <UserInfo>
        <DisplayName>PARISSE Valerie [CEGEE]</DisplayName>
        <AccountId>20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4FEF9D75C25146859D301F94619FC7" ma:contentTypeVersion="8" ma:contentTypeDescription="Create a new document." ma:contentTypeScope="" ma:versionID="3101a2b4a610cc98c222ba6a0ee8f608">
  <xsd:schema xmlns:xsd="http://www.w3.org/2001/XMLSchema" xmlns:xs="http://www.w3.org/2001/XMLSchema" xmlns:p="http://schemas.microsoft.com/office/2006/metadata/properties" xmlns:ns2="2aae05dc-60b9-495d-89b5-ea67f133273b" xmlns:ns3="c6868750-5e7c-417f-b490-3dfc09dcf6af" targetNamespace="http://schemas.microsoft.com/office/2006/metadata/properties" ma:root="true" ma:fieldsID="53db27432b9dafe336fefcf25bc4ae54" ns2:_="" ns3:_="">
    <xsd:import namespace="2aae05dc-60b9-495d-89b5-ea67f133273b"/>
    <xsd:import namespace="c6868750-5e7c-417f-b490-3dfc09dcf6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ae05dc-60b9-495d-89b5-ea67f13327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868750-5e7c-417f-b490-3dfc09dcf6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c6868750-5e7c-417f-b490-3dfc09dcf6af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2aae05dc-60b9-495d-89b5-ea67f133273b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0013789-E583-4DD6-8DE1-1ECE00C79CAE}">
  <ds:schemaRefs>
    <ds:schemaRef ds:uri="2aae05dc-60b9-495d-89b5-ea67f133273b"/>
    <ds:schemaRef ds:uri="c6868750-5e7c-417f-b490-3dfc09dcf6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307</Words>
  <Application>Microsoft Office PowerPoint</Application>
  <PresentationFormat>Grand écran</PresentationFormat>
  <Paragraphs>46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Montserrat Black</vt:lpstr>
      <vt:lpstr>Wingdings</vt:lpstr>
      <vt:lpstr>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16</cp:revision>
  <cp:lastPrinted>2021-09-13T14:13:56Z</cp:lastPrinted>
  <dcterms:created xsi:type="dcterms:W3CDTF">2020-06-24T09:20:11Z</dcterms:created>
  <dcterms:modified xsi:type="dcterms:W3CDTF">2024-04-17T19:05:13Z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0x0101008D4FEF9D75C25146859D301F94619FC7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2022-12-12T10:45:58Z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