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notesMasterIdLst>
    <p:notesMasterId r:id="rId3"/>
  </p:notesMasterIdLst>
  <p:handoutMasterIdLst>
    <p:handoutMasterId r:id="rId4"/>
  </p:handoutMasterIdLst>
  <p:sldIdLst>
    <p:sldId id="32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6265" autoAdjust="0"/>
  </p:normalViewPr>
  <p:slideViewPr>
    <p:cSldViewPr snapToGrid="0" showGuides="1">
      <p:cViewPr varScale="1">
        <p:scale>
          <a:sx n="103" d="100"/>
          <a:sy n="103" d="100"/>
        </p:scale>
        <p:origin x="984" y="9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01/02/2024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1er février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1er février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CE26DB7C-5267-462C-B94A-1EB8D6172714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1er février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4708BF8-992F-4F23-AA16-AB03FA41F6EE}" type="datetime4">
              <a:rPr lang="fr-FR" smtClean="0"/>
              <a:t>1er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1BAF3030-210E-4F95-B01F-6A5FA5AEE3F1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49D9D62C-DBC2-4333-8F9C-05C7AB945158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A43FFD05-87AB-4452-8462-E40CE5E2E73C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B3B4BAB-2BFB-4220-B06B-DF9CED43EA87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D7E9E631-13D7-40A2-ACE8-EA74897A880B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82CD98D5-62B2-447B-919F-3288137FC0FF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79E26BAF-03C0-4B38-AF75-03D3838D9244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B3B4BAB-2BFB-4220-B06B-DF9CED43EA87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0B3B4BAB-2BFB-4220-B06B-DF9CED43EA87}" type="datetime4">
              <a:rPr lang="fr-FR" smtClean="0"/>
              <a:t>1er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Réunion du 5 mai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EGEE-B-PP@cegee.caisse-epargne.fr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C31096A-A4D8-48BC-BBEF-E1DC9D70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4332" y="6151092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</a:t>
            </a:fld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55307B-F0F3-491E-8C92-709C67FE45E0}"/>
              </a:ext>
            </a:extLst>
          </p:cNvPr>
          <p:cNvSpPr txBox="1"/>
          <p:nvPr/>
        </p:nvSpPr>
        <p:spPr>
          <a:xfrm>
            <a:off x="2306164" y="572086"/>
            <a:ext cx="8134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b="1" u="sng" dirty="0">
              <a:solidFill>
                <a:srgbClr val="9BBB59">
                  <a:lumMod val="75000"/>
                </a:srgbClr>
              </a:solidFill>
              <a:latin typeface="Calibri"/>
            </a:endParaRPr>
          </a:p>
          <a:p>
            <a:endParaRPr lang="fr-FR" sz="1600" b="1" u="sng" dirty="0">
              <a:solidFill>
                <a:srgbClr val="9BBB59">
                  <a:lumMod val="75000"/>
                </a:srgbClr>
              </a:solidFill>
              <a:latin typeface="Calibri"/>
            </a:endParaRPr>
          </a:p>
          <a:p>
            <a:pPr marL="285744" indent="-285744">
              <a:buFontTx/>
              <a:buChar char="-"/>
            </a:pP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1D8D7994-ECCA-4AC6-A59D-A4BD5A953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609" y="249154"/>
            <a:ext cx="7701056" cy="627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à coins arrondis 16">
            <a:extLst>
              <a:ext uri="{FF2B5EF4-FFF2-40B4-BE49-F238E27FC236}">
                <a16:creationId xmlns:a16="http://schemas.microsoft.com/office/drawing/2014/main" id="{32F967EC-F0FF-4889-8174-F231F9E99073}"/>
              </a:ext>
            </a:extLst>
          </p:cNvPr>
          <p:cNvSpPr/>
          <p:nvPr/>
        </p:nvSpPr>
        <p:spPr>
          <a:xfrm>
            <a:off x="2721479" y="1000424"/>
            <a:ext cx="2003095" cy="127532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Marne-Ardennes :</a:t>
            </a:r>
          </a:p>
          <a:p>
            <a:pPr algn="ctr"/>
            <a:endParaRPr lang="fr-FR" sz="500" b="1" dirty="0">
              <a:solidFill>
                <a:srgbClr val="FFFF0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Catherine SAUVAGE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Céline FERREIRA-REIS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Amélie LHUILLIER</a:t>
            </a:r>
          </a:p>
          <a:p>
            <a:pPr algn="ctr"/>
            <a:endParaRPr lang="fr-FR" sz="500" b="1" dirty="0">
              <a:solidFill>
                <a:srgbClr val="00B05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Muriel LABOLLE</a:t>
            </a:r>
          </a:p>
        </p:txBody>
      </p:sp>
      <p:sp>
        <p:nvSpPr>
          <p:cNvPr id="16" name="Rectangle à coins arrondis 17">
            <a:extLst>
              <a:ext uri="{FF2B5EF4-FFF2-40B4-BE49-F238E27FC236}">
                <a16:creationId xmlns:a16="http://schemas.microsoft.com/office/drawing/2014/main" id="{3EEB6CA4-2152-4BF2-A9FD-FFAB56722967}"/>
              </a:ext>
            </a:extLst>
          </p:cNvPr>
          <p:cNvSpPr/>
          <p:nvPr/>
        </p:nvSpPr>
        <p:spPr>
          <a:xfrm>
            <a:off x="3129271" y="4744033"/>
            <a:ext cx="2003095" cy="117550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Aube-Haute Marne :</a:t>
            </a:r>
          </a:p>
          <a:p>
            <a:pPr algn="ctr"/>
            <a:endParaRPr lang="fr-FR" sz="500" b="1" dirty="0">
              <a:solidFill>
                <a:srgbClr val="FFFF0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Caroline HOUDET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Coralie FONTAINE</a:t>
            </a:r>
          </a:p>
          <a:p>
            <a:pPr algn="ctr"/>
            <a:endParaRPr lang="fr-FR" sz="500" b="1" dirty="0">
              <a:solidFill>
                <a:prstClr val="white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Marilyn VILLAUME</a:t>
            </a:r>
          </a:p>
        </p:txBody>
      </p:sp>
      <p:sp>
        <p:nvSpPr>
          <p:cNvPr id="17" name="Rectangle à coins arrondis 18">
            <a:extLst>
              <a:ext uri="{FF2B5EF4-FFF2-40B4-BE49-F238E27FC236}">
                <a16:creationId xmlns:a16="http://schemas.microsoft.com/office/drawing/2014/main" id="{35213028-0B3F-4F87-BCD6-9C60EA1CED0B}"/>
              </a:ext>
            </a:extLst>
          </p:cNvPr>
          <p:cNvSpPr/>
          <p:nvPr/>
        </p:nvSpPr>
        <p:spPr>
          <a:xfrm>
            <a:off x="6134332" y="4744033"/>
            <a:ext cx="1748551" cy="116744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Vosges :</a:t>
            </a:r>
          </a:p>
          <a:p>
            <a:pPr algn="ctr"/>
            <a:endParaRPr lang="fr-FR" sz="500" b="1" dirty="0">
              <a:solidFill>
                <a:srgbClr val="FFFF0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Laurence OUGER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Agnès REMY</a:t>
            </a:r>
          </a:p>
          <a:p>
            <a:pPr algn="ctr"/>
            <a:endParaRPr lang="fr-FR" sz="500" b="1" dirty="0">
              <a:solidFill>
                <a:prstClr val="white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Lamya MAUREL</a:t>
            </a:r>
            <a:endParaRPr lang="fr-FR" sz="1100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18" name="Rectangle à coins arrondis 19">
            <a:extLst>
              <a:ext uri="{FF2B5EF4-FFF2-40B4-BE49-F238E27FC236}">
                <a16:creationId xmlns:a16="http://schemas.microsoft.com/office/drawing/2014/main" id="{0DE01AB5-5E24-4C53-94F3-C64D780A8B61}"/>
              </a:ext>
            </a:extLst>
          </p:cNvPr>
          <p:cNvSpPr/>
          <p:nvPr/>
        </p:nvSpPr>
        <p:spPr>
          <a:xfrm>
            <a:off x="8162445" y="5135365"/>
            <a:ext cx="2003095" cy="101572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Haut-Rhin :</a:t>
            </a:r>
          </a:p>
          <a:p>
            <a:pPr algn="ctr"/>
            <a:endParaRPr lang="fr-FR" sz="500" b="1" dirty="0">
              <a:solidFill>
                <a:srgbClr val="FFFF0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Claudine JAMM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Sylvie DEGOUT</a:t>
            </a:r>
          </a:p>
          <a:p>
            <a:pPr algn="ctr"/>
            <a:endParaRPr lang="fr-FR" sz="500" b="1" dirty="0">
              <a:solidFill>
                <a:prstClr val="white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Marilyn VILLAUME</a:t>
            </a:r>
          </a:p>
        </p:txBody>
      </p:sp>
      <p:sp>
        <p:nvSpPr>
          <p:cNvPr id="19" name="Rectangle à coins arrondis 20">
            <a:extLst>
              <a:ext uri="{FF2B5EF4-FFF2-40B4-BE49-F238E27FC236}">
                <a16:creationId xmlns:a16="http://schemas.microsoft.com/office/drawing/2014/main" id="{A169D8C3-AA20-4C82-B9E2-A4E97C268218}"/>
              </a:ext>
            </a:extLst>
          </p:cNvPr>
          <p:cNvSpPr/>
          <p:nvPr/>
        </p:nvSpPr>
        <p:spPr>
          <a:xfrm>
            <a:off x="8926618" y="3488684"/>
            <a:ext cx="1901306" cy="114670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Bas-Rhin :</a:t>
            </a:r>
          </a:p>
          <a:p>
            <a:pPr algn="ctr"/>
            <a:endParaRPr lang="fr-FR" sz="500" b="1" dirty="0">
              <a:solidFill>
                <a:srgbClr val="FFFF0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Nadia MATHURAI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Girard LEONCE</a:t>
            </a:r>
          </a:p>
          <a:p>
            <a:pPr algn="ctr"/>
            <a:endParaRPr lang="fr-FR" sz="500" b="1" dirty="0">
              <a:solidFill>
                <a:prstClr val="white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Sébastien HARMAND</a:t>
            </a:r>
            <a:endParaRPr lang="fr-FR" sz="1100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0" name="Rectangle à coins arrondis 21">
            <a:extLst>
              <a:ext uri="{FF2B5EF4-FFF2-40B4-BE49-F238E27FC236}">
                <a16:creationId xmlns:a16="http://schemas.microsoft.com/office/drawing/2014/main" id="{B3BA7719-9CDA-46E0-9D32-BC54FEE90AE8}"/>
              </a:ext>
            </a:extLst>
          </p:cNvPr>
          <p:cNvSpPr/>
          <p:nvPr/>
        </p:nvSpPr>
        <p:spPr>
          <a:xfrm>
            <a:off x="6593618" y="1847406"/>
            <a:ext cx="1766017" cy="121167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Moselle :</a:t>
            </a:r>
          </a:p>
          <a:p>
            <a:pPr algn="ctr"/>
            <a:endParaRPr lang="fr-FR" sz="500" b="1" dirty="0">
              <a:solidFill>
                <a:srgbClr val="FFFF0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Bruno HUMBERT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Nathalie BLAISE</a:t>
            </a:r>
          </a:p>
          <a:p>
            <a:pPr algn="ctr"/>
            <a:endParaRPr lang="fr-FR" sz="500" b="1" dirty="0">
              <a:solidFill>
                <a:prstClr val="white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Jean-Michel OSTY</a:t>
            </a:r>
            <a:endParaRPr lang="fr-FR" sz="1100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1" name="Rectangle à coins arrondis 22">
            <a:extLst>
              <a:ext uri="{FF2B5EF4-FFF2-40B4-BE49-F238E27FC236}">
                <a16:creationId xmlns:a16="http://schemas.microsoft.com/office/drawing/2014/main" id="{9004DFEA-7C9E-42A6-9D12-4706F2FEB436}"/>
              </a:ext>
            </a:extLst>
          </p:cNvPr>
          <p:cNvSpPr/>
          <p:nvPr/>
        </p:nvSpPr>
        <p:spPr>
          <a:xfrm>
            <a:off x="4469495" y="3083052"/>
            <a:ext cx="2634896" cy="141122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Meurthe et Moselle - Meuse :</a:t>
            </a:r>
          </a:p>
          <a:p>
            <a:pPr algn="ctr"/>
            <a:endParaRPr lang="fr-FR" sz="500" b="1" dirty="0">
              <a:solidFill>
                <a:srgbClr val="FFFF0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Amandine DANIEL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Céline ZURLI</a:t>
            </a: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Renaud GRANDEMANGE</a:t>
            </a:r>
          </a:p>
          <a:p>
            <a:pPr algn="ctr"/>
            <a:endParaRPr lang="fr-FR" sz="1400" b="1" dirty="0">
              <a:solidFill>
                <a:prstClr val="white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Karim ABDELKADER</a:t>
            </a:r>
            <a:endParaRPr lang="fr-FR" sz="1100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CC6B95-4345-4677-A3D0-B1899FD13877}"/>
              </a:ext>
            </a:extLst>
          </p:cNvPr>
          <p:cNvSpPr/>
          <p:nvPr/>
        </p:nvSpPr>
        <p:spPr>
          <a:xfrm>
            <a:off x="6511930" y="102419"/>
            <a:ext cx="2881223" cy="975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4" name="Rectangle à coins arrondis 15">
            <a:extLst>
              <a:ext uri="{FF2B5EF4-FFF2-40B4-BE49-F238E27FC236}">
                <a16:creationId xmlns:a16="http://schemas.microsoft.com/office/drawing/2014/main" id="{5780770A-84C5-47F1-B497-9706246E7238}"/>
              </a:ext>
            </a:extLst>
          </p:cNvPr>
          <p:cNvSpPr/>
          <p:nvPr/>
        </p:nvSpPr>
        <p:spPr>
          <a:xfrm>
            <a:off x="5887876" y="75783"/>
            <a:ext cx="6226320" cy="13273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Calibri"/>
              </a:rPr>
              <a:t>Assistance Commerciale du marché des Personnes Protégées</a:t>
            </a:r>
            <a:br>
              <a:rPr lang="fr-FR" b="1" dirty="0">
                <a:solidFill>
                  <a:schemeClr val="tx1"/>
                </a:solidFill>
                <a:latin typeface="Calibri"/>
              </a:rPr>
            </a:br>
            <a:r>
              <a:rPr lang="fr-FR" b="1" dirty="0">
                <a:solidFill>
                  <a:schemeClr val="tx1"/>
                </a:solidFill>
                <a:latin typeface="Calibri"/>
              </a:rPr>
              <a:t>(située à Nancy)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latin typeface="Calibri"/>
              </a:rPr>
              <a:t>03 83 17 80 28</a:t>
            </a:r>
          </a:p>
          <a:p>
            <a:pPr algn="ctr"/>
            <a:r>
              <a:rPr lang="fr-FR" sz="1400" b="1" dirty="0">
                <a:solidFill>
                  <a:schemeClr val="tx1"/>
                </a:solidFill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CEGEE-B-PP@cegee.caisse-epargne.fr</a:t>
            </a:r>
            <a:endParaRPr lang="fr-FR" sz="1400" b="1" dirty="0">
              <a:solidFill>
                <a:schemeClr val="tx1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chemeClr val="tx1"/>
                </a:solidFill>
                <a:latin typeface="Calibri"/>
              </a:rPr>
              <a:t>Responsable: </a:t>
            </a:r>
            <a:r>
              <a:rPr lang="fr-FR" sz="1400" b="1" dirty="0">
                <a:solidFill>
                  <a:srgbClr val="0070C0"/>
                </a:solidFill>
                <a:latin typeface="Calibri"/>
              </a:rPr>
              <a:t>Florence DULOISY</a:t>
            </a:r>
          </a:p>
        </p:txBody>
      </p:sp>
      <p:sp>
        <p:nvSpPr>
          <p:cNvPr id="22" name="Rectangle à coins arrondis 16">
            <a:extLst>
              <a:ext uri="{FF2B5EF4-FFF2-40B4-BE49-F238E27FC236}">
                <a16:creationId xmlns:a16="http://schemas.microsoft.com/office/drawing/2014/main" id="{1AD18BE5-9B6B-4497-B8B9-AB11CCB7C22D}"/>
              </a:ext>
            </a:extLst>
          </p:cNvPr>
          <p:cNvSpPr/>
          <p:nvPr/>
        </p:nvSpPr>
        <p:spPr>
          <a:xfrm>
            <a:off x="109686" y="4083113"/>
            <a:ext cx="2713020" cy="266041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/>
              </a:rPr>
              <a:t>Légendes :</a:t>
            </a:r>
          </a:p>
          <a:p>
            <a:pPr algn="ctr"/>
            <a:endParaRPr lang="fr-FR" sz="1400" b="1" u="sng" dirty="0">
              <a:solidFill>
                <a:schemeClr val="accent4">
                  <a:lumMod val="40000"/>
                  <a:lumOff val="60000"/>
                </a:schemeClr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FFFF00"/>
                </a:solidFill>
                <a:latin typeface="Calibri"/>
              </a:rPr>
              <a:t>Nom de la région</a:t>
            </a:r>
          </a:p>
          <a:p>
            <a:pPr algn="ctr"/>
            <a:endParaRPr lang="fr-FR" sz="800" b="1" dirty="0">
              <a:solidFill>
                <a:srgbClr val="92D05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92D050"/>
                </a:solidFill>
                <a:latin typeface="Calibri"/>
              </a:rPr>
              <a:t>Nom des Chargé(e)s d’Affaires Personnes Protégées</a:t>
            </a:r>
          </a:p>
          <a:p>
            <a:pPr algn="ctr"/>
            <a:endParaRPr lang="fr-FR" sz="500" b="1" dirty="0">
              <a:solidFill>
                <a:srgbClr val="92D05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rgbClr val="00B0F0"/>
                </a:solidFill>
                <a:latin typeface="Calibri"/>
              </a:rPr>
              <a:t>Nom du/de la Référent(e) Assistance Commerciale</a:t>
            </a:r>
          </a:p>
          <a:p>
            <a:pPr algn="ctr"/>
            <a:endParaRPr lang="fr-FR" sz="1400" b="1" dirty="0">
              <a:solidFill>
                <a:srgbClr val="00B0F0"/>
              </a:solidFill>
              <a:latin typeface="Calibri"/>
            </a:endParaRPr>
          </a:p>
          <a:p>
            <a:pPr algn="ctr"/>
            <a:endParaRPr lang="fr-FR" sz="1400" b="1" dirty="0">
              <a:solidFill>
                <a:srgbClr val="00B0F0"/>
              </a:solidFill>
              <a:latin typeface="Calibri"/>
            </a:endParaRPr>
          </a:p>
          <a:p>
            <a:pPr algn="ctr"/>
            <a:r>
              <a:rPr lang="fr-FR" sz="14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Direction du marché :</a:t>
            </a:r>
            <a:br>
              <a:rPr lang="fr-FR" sz="14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</a:br>
            <a:r>
              <a:rPr lang="fr-FR" sz="14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Charles ACKERMANN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7EEC97-5840-44C0-9C58-33B3B16CB34E}"/>
              </a:ext>
            </a:extLst>
          </p:cNvPr>
          <p:cNvSpPr/>
          <p:nvPr/>
        </p:nvSpPr>
        <p:spPr>
          <a:xfrm>
            <a:off x="-1" y="247098"/>
            <a:ext cx="2551605" cy="576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Marché des Personnes Protégées</a:t>
            </a:r>
          </a:p>
        </p:txBody>
      </p:sp>
    </p:spTree>
    <p:extLst>
      <p:ext uri="{BB962C8B-B14F-4D97-AF65-F5344CB8AC3E}">
        <p14:creationId xmlns:p14="http://schemas.microsoft.com/office/powerpoint/2010/main" val="2388092100"/>
      </p:ext>
    </p:extLst>
  </p:cSld>
  <p:clrMapOvr>
    <a:masterClrMapping/>
  </p:clrMapOvr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838</TotalTime>
  <Words>133</Words>
  <Application>Microsoft Office PowerPoint</Application>
  <PresentationFormat>Grand écran</PresentationFormat>
  <Paragraphs>61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Wingdings</vt:lpstr>
      <vt:lpstr>Wingdings 2</vt:lpstr>
      <vt:lpstr>Caisse d'Epargne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ARMANT Valerie [CEGEE]</cp:lastModifiedBy>
  <cp:revision>66</cp:revision>
  <dcterms:created xsi:type="dcterms:W3CDTF">2021-07-28T12:57:33Z</dcterms:created>
  <dcterms:modified xsi:type="dcterms:W3CDTF">2024-02-01T15:23:53Z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2023-02-16T13:12:12Z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