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94" r:id="rId2"/>
    <p:sldId id="303" r:id="rId3"/>
    <p:sldId id="299" r:id="rId4"/>
    <p:sldId id="306" r:id="rId5"/>
    <p:sldId id="305" r:id="rId6"/>
  </p:sldIdLst>
  <p:sldSz cx="9144000" cy="6858000" type="screen4x3"/>
  <p:notesSz cx="6797675" cy="98726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10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/>
  <p:cmAuthor id="2" name="Davina Dauzet" initials="DD [2]" lastIdx="1" clrIdx="1"/>
  <p:cmAuthor id="3" name="Davina Dauzet" initials="DD [3]" lastIdx="1" clrIdx="2"/>
  <p:cmAuthor id="4" name="Davina Dauzet" initials="DD [4]" lastIdx="1" clrIdx="3"/>
  <p:cmAuthor id="5" name="Davina Dauzet" initials="DD [5]" lastIdx="1" clrIdx="4"/>
  <p:cmAuthor id="6" name="Davina Dauzet" initials="DD [6]" lastIdx="1" clrIdx="5"/>
  <p:cmAuthor id="7" name="Davina Dauzet" initials="DD [7]" lastIdx="1" clrIdx="6"/>
  <p:cmAuthor id="8" name="Davina Dauzet" initials="DD [8]" lastIdx="1" clrIdx="7"/>
  <p:cmAuthor id="9" name="Davina Dauzet" initials="DD [9]" lastIdx="1" clrIdx="8"/>
  <p:cmAuthor id="10" name="Davina Dauzet" initials="DD [10]" lastIdx="1" clrIdx="9"/>
  <p:cmAuthor id="11" name="Davina Dauzet" initials="DD [11]" lastIdx="1" clrIdx="10"/>
  <p:cmAuthor id="12" name="Davina Dauzet" initials="DD [12]" lastIdx="1" clrIdx="11"/>
  <p:cmAuthor id="13" name="Davina Dauzet" initials="DD [13]" lastIdx="1" clrIdx="12"/>
  <p:cmAuthor id="14" name="Davina Dauzet" initials="DD [14]" lastIdx="1" clrIdx="13"/>
  <p:cmAuthor id="15" name="Davina Dauzet" initials="DD [15]" lastIdx="1" clrIdx="14"/>
  <p:cmAuthor id="16" name="Davina Dauzet" initials="DD [16]" lastIdx="1" clrIdx="15"/>
  <p:cmAuthor id="17" name="Davina Dauzet" initials="DD [17]" lastIdx="1" clrIdx="16"/>
  <p:cmAuthor id="18" name="Davina Dauzet" initials="DD [18]" lastIdx="1" clrIdx="17"/>
  <p:cmAuthor id="19" name="Davina Dauzet" initials="DD [19]" lastIdx="2" clrIdx="18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31632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89" autoAdjust="0"/>
    <p:restoredTop sz="98049" autoAdjust="0"/>
  </p:normalViewPr>
  <p:slideViewPr>
    <p:cSldViewPr showGuides="1">
      <p:cViewPr varScale="1">
        <p:scale>
          <a:sx n="98" d="100"/>
          <a:sy n="98" d="100"/>
        </p:scale>
        <p:origin x="684" y="90"/>
      </p:cViewPr>
      <p:guideLst>
        <p:guide orient="horz"/>
        <p:guide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18/08/2023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18/08/2023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41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41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>
                <a:solidFill>
                  <a:prstClr val="black"/>
                </a:solidFill>
              </a:rPr>
              <a:pPr/>
              <a:t>4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41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41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-1991224" y="-603448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3077856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09120"/>
            <a:ext cx="3077856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/>
              <a:t>tROISIEME</a:t>
            </a:r>
            <a:r>
              <a:rPr lang="fr-FR" dirty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/>
              <a:t>DIRECTION XXX</a:t>
            </a:r>
            <a:r>
              <a:rPr lang="fr-FR" sz="1000" dirty="0">
                <a:solidFill>
                  <a:schemeClr val="tx1"/>
                </a:solidFill>
              </a:rPr>
              <a:t> -</a:t>
            </a:r>
            <a:r>
              <a:rPr lang="fr-FR" sz="1000" dirty="0"/>
              <a:t> </a:t>
            </a:r>
            <a:r>
              <a:rPr lang="fr-FR" sz="1000" baseline="0" dirty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>
                <a:cs typeface="Arial"/>
              </a:rPr>
              <a:t>E</a:t>
            </a:r>
            <a:r>
              <a:rPr lang="fr-FR" sz="1000" baseline="0" dirty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/>
              <a:t>tROISIEME</a:t>
            </a:r>
            <a:r>
              <a:rPr lang="fr-FR" dirty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/>
              <a:t>DIRECTION XXX</a:t>
            </a:r>
            <a:r>
              <a:rPr lang="fr-FR" sz="1000" dirty="0">
                <a:solidFill>
                  <a:schemeClr val="tx1"/>
                </a:solidFill>
              </a:rPr>
              <a:t> -</a:t>
            </a:r>
            <a:r>
              <a:rPr lang="fr-FR" sz="1000" dirty="0"/>
              <a:t> </a:t>
            </a:r>
            <a:r>
              <a:rPr lang="fr-FR" sz="1000" baseline="0" dirty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>
                <a:cs typeface="Arial"/>
              </a:rPr>
              <a:t>E</a:t>
            </a:r>
            <a:r>
              <a:rPr lang="fr-FR" sz="1000" baseline="0" dirty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/>
              <a:t>tROISIEME</a:t>
            </a:r>
            <a:r>
              <a:rPr lang="fr-FR" dirty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/>
              <a:t>DIRECTION XXX</a:t>
            </a:r>
            <a:r>
              <a:rPr lang="fr-FR" sz="1000" dirty="0">
                <a:solidFill>
                  <a:schemeClr val="tx1"/>
                </a:solidFill>
              </a:rPr>
              <a:t> -</a:t>
            </a:r>
            <a:r>
              <a:rPr lang="fr-FR" sz="1000" dirty="0"/>
              <a:t> </a:t>
            </a:r>
            <a:r>
              <a:rPr lang="fr-FR" sz="1000" baseline="0" dirty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>
                <a:cs typeface="Arial"/>
              </a:rPr>
              <a:t>E</a:t>
            </a:r>
            <a:r>
              <a:rPr lang="fr-FR" sz="1000" baseline="0" dirty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4112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/>
              <a:t>tROISIEME</a:t>
            </a:r>
            <a:r>
              <a:rPr lang="fr-FR" dirty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/>
              <a:t>DIRECTION XXX</a:t>
            </a:r>
            <a:r>
              <a:rPr lang="fr-FR" sz="1000" dirty="0">
                <a:solidFill>
                  <a:schemeClr val="tx1"/>
                </a:solidFill>
              </a:rPr>
              <a:t> -</a:t>
            </a:r>
            <a:r>
              <a:rPr lang="fr-FR" sz="1000" dirty="0"/>
              <a:t> </a:t>
            </a:r>
            <a:r>
              <a:rPr lang="fr-FR" sz="1000" baseline="0" dirty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>
                <a:cs typeface="Arial"/>
              </a:rPr>
              <a:t>E</a:t>
            </a:r>
            <a:r>
              <a:rPr lang="fr-FR" sz="1000" baseline="0" dirty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83060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336588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336588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/>
              <a:t>tROISIEME</a:t>
            </a:r>
            <a:r>
              <a:rPr lang="fr-FR" dirty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/>
              <a:t>DIRECTION XXX</a:t>
            </a:r>
            <a:r>
              <a:rPr lang="fr-FR" sz="1000" dirty="0">
                <a:solidFill>
                  <a:schemeClr val="tx1"/>
                </a:solidFill>
              </a:rPr>
              <a:t> -</a:t>
            </a:r>
            <a:r>
              <a:rPr lang="fr-FR" sz="1000" dirty="0"/>
              <a:t> </a:t>
            </a:r>
            <a:r>
              <a:rPr lang="fr-FR" sz="1000" baseline="0" dirty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>
                <a:cs typeface="Arial"/>
              </a:rPr>
              <a:t>E</a:t>
            </a:r>
            <a:r>
              <a:rPr lang="fr-FR" sz="1000" baseline="0" dirty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288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txBody>
          <a:bodyPr lIns="3240000" anchor="ctr"/>
          <a:lstStyle>
            <a:lvl1pPr algn="ctr">
              <a:defRPr/>
            </a:lvl1pPr>
          </a:lstStyle>
          <a:p>
            <a:pPr lvl="0"/>
            <a:r>
              <a:rPr lang="fr-FR" dirty="0"/>
              <a:t>INSÉRER IMAGE </a:t>
            </a:r>
            <a:br>
              <a:rPr lang="fr-FR" dirty="0"/>
            </a:br>
            <a:r>
              <a:rPr lang="fr-FR" dirty="0"/>
              <a:t>254x190,5 mm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995936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/>
              <a:t>Évolution de taux• préconisations de janvier 2018</a:t>
            </a:r>
          </a:p>
        </p:txBody>
      </p:sp>
      <p:sp>
        <p:nvSpPr>
          <p:cNvPr id="10" name="Forme en L 9"/>
          <p:cNvSpPr/>
          <p:nvPr userDrawn="1"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orme en L 10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051050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 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Forme en L 10"/>
          <p:cNvSpPr/>
          <p:nvPr userDrawn="1"/>
        </p:nvSpPr>
        <p:spPr>
          <a:xfrm>
            <a:off x="2016000" y="23328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en L 11"/>
          <p:cNvSpPr/>
          <p:nvPr userDrawn="1"/>
        </p:nvSpPr>
        <p:spPr>
          <a:xfrm rot="10800000">
            <a:off x="5472000" y="1196753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/>
              <a:t>I-</a:t>
            </a:r>
          </a:p>
        </p:txBody>
      </p:sp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Préconisations des taux – février 2018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/>
              <a:t>Préconisations des taux – février 2018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/>
              <a:t>Préconisations des taux – février 2018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e en L 13"/>
          <p:cNvSpPr/>
          <p:nvPr userDrawn="1"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15" name="Forme en L 14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5894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en L 12"/>
          <p:cNvSpPr/>
          <p:nvPr userDrawn="1"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1123200" y="260648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rme en L 14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79" r:id="rId3"/>
    <p:sldLayoutId id="2147483680" r:id="rId4"/>
    <p:sldLayoutId id="2147483683" r:id="rId5"/>
    <p:sldLayoutId id="2147483682" r:id="rId6"/>
    <p:sldLayoutId id="2147483655" r:id="rId7"/>
    <p:sldLayoutId id="2147483671" r:id="rId8"/>
    <p:sldLayoutId id="2147483672" r:id="rId9"/>
    <p:sldLayoutId id="2147483676" r:id="rId10"/>
    <p:sldLayoutId id="2147483673" r:id="rId11"/>
    <p:sldLayoutId id="2147483674" r:id="rId12"/>
    <p:sldLayoutId id="2147483659" r:id="rId13"/>
    <p:sldLayoutId id="2147483684" r:id="rId1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 typeface="Britannic Bold" panose="020B0903060703020204" pitchFamily="34" charset="0"/>
        <a:buChar char="&gt;"/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-72008" y="3212976"/>
            <a:ext cx="3995936" cy="1730213"/>
          </a:xfrm>
        </p:spPr>
        <p:txBody>
          <a:bodyPr/>
          <a:lstStyle/>
          <a:p>
            <a:r>
              <a:rPr lang="fr-FR" dirty="0"/>
              <a:t>Mesures contraignantes et contrôle du dispositif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2537550"/>
            <a:ext cx="3384376" cy="630942"/>
          </a:xfrm>
        </p:spPr>
        <p:txBody>
          <a:bodyPr/>
          <a:lstStyle/>
          <a:p>
            <a:r>
              <a:rPr lang="fr-FR" dirty="0"/>
              <a:t>EAI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234000" y="4597200"/>
            <a:ext cx="3329888" cy="271960"/>
          </a:xfrm>
        </p:spPr>
        <p:txBody>
          <a:bodyPr/>
          <a:lstStyle/>
          <a:p>
            <a:pPr>
              <a:defRPr/>
            </a:pPr>
            <a:r>
              <a:rPr lang="fr-FR" dirty="0"/>
              <a:t>Marché des clientèles grand public &amp; jeunes</a:t>
            </a:r>
          </a:p>
        </p:txBody>
      </p:sp>
    </p:spTree>
    <p:extLst>
      <p:ext uri="{BB962C8B-B14F-4D97-AF65-F5344CB8AC3E}">
        <p14:creationId xmlns:p14="http://schemas.microsoft.com/office/powerpoint/2010/main" val="2693180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/>
              <a:t>EAI – mesures contraignantes et contrôle</a:t>
            </a: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611560" y="404664"/>
            <a:ext cx="4680520" cy="461665"/>
          </a:xfrm>
        </p:spPr>
        <p:txBody>
          <a:bodyPr/>
          <a:lstStyle/>
          <a:p>
            <a:pPr algn="ctr"/>
            <a:r>
              <a:rPr lang="fr-FR" sz="2400" dirty="0"/>
              <a:t>contexte</a:t>
            </a:r>
            <a:endParaRPr lang="fr-FR" sz="2400" b="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9"/>
          </p:nvPr>
        </p:nvSpPr>
        <p:spPr>
          <a:xfrm>
            <a:off x="467544" y="1772816"/>
            <a:ext cx="8208912" cy="46085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fr-FR" sz="13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Depuis le 1</a:t>
            </a:r>
            <a:r>
              <a:rPr lang="fr-FR" sz="1300" cap="none" baseline="30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er</a:t>
            </a:r>
            <a:r>
              <a:rPr lang="fr-FR" sz="13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janvier 2016 </a:t>
            </a:r>
          </a:p>
          <a:p>
            <a:pPr marL="18000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fr-FR" sz="13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Obligation de recueillir une auto-certification de résidence fiscale valide et vraisemblable pour l’ouverture de comptes dans le champ de la règlementation EAI : </a:t>
            </a:r>
          </a:p>
          <a:p>
            <a:pPr marL="1339850" indent="-142875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sz="13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CSL,</a:t>
            </a:r>
          </a:p>
          <a:p>
            <a:pPr marL="1339850" indent="-142875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sz="13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CAT,</a:t>
            </a:r>
          </a:p>
          <a:p>
            <a:pPr marL="1339850" indent="-142875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sz="13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Compte de dépôt,</a:t>
            </a:r>
          </a:p>
          <a:p>
            <a:pPr marL="1339850" indent="-142875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sz="13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Compte-titre,</a:t>
            </a:r>
          </a:p>
          <a:p>
            <a:pPr marL="1339850" indent="-142875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sz="13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PEA,</a:t>
            </a:r>
          </a:p>
          <a:p>
            <a:pPr marL="1339850" indent="-142875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sz="13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Contrat d’assurance-vie.</a:t>
            </a:r>
            <a:endParaRPr lang="fr-FR" sz="130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73038" indent="0">
              <a:lnSpc>
                <a:spcPct val="150000"/>
              </a:lnSpc>
              <a:spcBef>
                <a:spcPts val="600"/>
              </a:spcBef>
              <a:buNone/>
            </a:pPr>
            <a:endParaRPr lang="fr-FR" sz="130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73038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fr-FR" sz="13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Sont exclus : l’épargne réglementée (hors PEL/CEL à compter du 1</a:t>
            </a:r>
            <a:r>
              <a:rPr lang="fr-FR" sz="1300" baseline="300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er</a:t>
            </a:r>
            <a:r>
              <a:rPr lang="fr-FR" sz="13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janvier 2021), épargne retraite, épargne salariale.</a:t>
            </a:r>
          </a:p>
        </p:txBody>
      </p:sp>
      <p:sp>
        <p:nvSpPr>
          <p:cNvPr id="7" name="Espace réservé du texte 7"/>
          <p:cNvSpPr>
            <a:spLocks noGrp="1"/>
          </p:cNvSpPr>
          <p:nvPr>
            <p:ph type="body" sz="quarter" idx="16"/>
          </p:nvPr>
        </p:nvSpPr>
        <p:spPr>
          <a:xfrm>
            <a:off x="611560" y="1412776"/>
            <a:ext cx="7848872" cy="288032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fr-FR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L’échange automatique d’informations</a:t>
            </a:r>
            <a:endParaRPr lang="fr-FR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150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/>
              <a:t>EAI – mesures contraignantes et contrôle</a:t>
            </a: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611560" y="404664"/>
            <a:ext cx="4680520" cy="461665"/>
          </a:xfrm>
        </p:spPr>
        <p:txBody>
          <a:bodyPr/>
          <a:lstStyle/>
          <a:p>
            <a:pPr algn="ctr"/>
            <a:r>
              <a:rPr lang="fr-FR" sz="2400" dirty="0"/>
              <a:t>contexte</a:t>
            </a:r>
            <a:endParaRPr lang="fr-FR" sz="2400" b="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7" name="Espace réservé du texte 7"/>
          <p:cNvSpPr>
            <a:spLocks noGrp="1"/>
          </p:cNvSpPr>
          <p:nvPr>
            <p:ph type="body" sz="quarter" idx="16"/>
          </p:nvPr>
        </p:nvSpPr>
        <p:spPr>
          <a:xfrm>
            <a:off x="611560" y="1412776"/>
            <a:ext cx="7704856" cy="792088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fr-FR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Les dispositions relatives à la loi de finances rectificatives 2017 </a:t>
            </a:r>
            <a:r>
              <a:rPr lang="fr-FR" cap="none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du 30 décembre 2017</a:t>
            </a:r>
          </a:p>
          <a:p>
            <a:pPr marL="0" indent="0" algn="ctr">
              <a:buNone/>
              <a:defRPr/>
            </a:pPr>
            <a:r>
              <a:rPr lang="fr-FR" cap="none" dirty="0">
                <a:latin typeface="Calibri" panose="020F0502020204030204" pitchFamily="34" charset="0"/>
                <a:cs typeface="Calibri" panose="020F0502020204030204" pitchFamily="34" charset="0"/>
              </a:rPr>
              <a:t>4 évolutions majeurs</a:t>
            </a:r>
          </a:p>
        </p:txBody>
      </p:sp>
      <p:sp>
        <p:nvSpPr>
          <p:cNvPr id="8" name="Rectangle 7"/>
          <p:cNvSpPr/>
          <p:nvPr/>
        </p:nvSpPr>
        <p:spPr>
          <a:xfrm>
            <a:off x="7029559" y="4073702"/>
            <a:ext cx="1070833" cy="11695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buClr>
                <a:srgbClr val="581D74"/>
              </a:buClr>
            </a:pPr>
            <a:r>
              <a:rPr lang="fr-F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confié à l’ACPR ou l’AMF selon le statut de l’institution financière</a:t>
            </a:r>
          </a:p>
          <a:p>
            <a:pPr eaLnBrk="1" hangingPunct="1">
              <a:buClr>
                <a:srgbClr val="581D74"/>
              </a:buClr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1187624" y="2342398"/>
            <a:ext cx="1397941" cy="1440160"/>
            <a:chOff x="2721924" y="1047538"/>
            <a:chExt cx="1692000" cy="1692000"/>
          </a:xfrm>
        </p:grpSpPr>
        <p:sp>
          <p:nvSpPr>
            <p:cNvPr id="11" name="Shape 12"/>
            <p:cNvSpPr/>
            <p:nvPr/>
          </p:nvSpPr>
          <p:spPr>
            <a:xfrm>
              <a:off x="2721924" y="1047538"/>
              <a:ext cx="1692000" cy="1692000"/>
            </a:xfrm>
            <a:prstGeom prst="ellipse">
              <a:avLst/>
            </a:prstGeom>
            <a:solidFill>
              <a:schemeClr val="accent1"/>
            </a:solidFill>
            <a:ln w="7620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Shape 190"/>
            <p:cNvSpPr txBox="1">
              <a:spLocks/>
            </p:cNvSpPr>
            <p:nvPr/>
          </p:nvSpPr>
          <p:spPr>
            <a:xfrm>
              <a:off x="2846052" y="1494618"/>
              <a:ext cx="1451267" cy="7955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0" tIns="0" rIns="0" bIns="0" rtlCol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algn="ctr">
                <a:defRPr sz="1200" b="1" cap="all" baseline="0">
                  <a:solidFill>
                    <a:srgbClr val="FFFFFF"/>
                  </a:solidFill>
                  <a:latin typeface="Arial Narrow" panose="020B0606020202030204" pitchFamily="34" charset="0"/>
                  <a:ea typeface="Cabin"/>
                  <a:cs typeface="Cabin"/>
                </a:defRPr>
              </a:lvl1pPr>
            </a:lstStyle>
            <a:p>
              <a:r>
                <a:rPr lang="en-US" sz="1100" dirty="0">
                  <a:latin typeface="Calibri" panose="020F0502020204030204" pitchFamily="34" charset="0"/>
                  <a:cs typeface="Calibri" panose="020F0502020204030204" pitchFamily="34" charset="0"/>
                  <a:sym typeface="Cabin"/>
                </a:rPr>
                <a:t>Obligation pour</a:t>
              </a:r>
            </a:p>
            <a:p>
              <a:r>
                <a:rPr lang="en-US" sz="1100" dirty="0">
                  <a:latin typeface="Calibri" panose="020F0502020204030204" pitchFamily="34" charset="0"/>
                  <a:cs typeface="Calibri" panose="020F0502020204030204" pitchFamily="34" charset="0"/>
                  <a:sym typeface="Cabin"/>
                </a:rPr>
                <a:t>Le client</a:t>
              </a:r>
            </a:p>
            <a:p>
              <a:r>
                <a:rPr lang="en-US" sz="1100" dirty="0">
                  <a:latin typeface="Calibri" panose="020F0502020204030204" pitchFamily="34" charset="0"/>
                  <a:cs typeface="Calibri" panose="020F0502020204030204" pitchFamily="34" charset="0"/>
                  <a:sym typeface="Cabin"/>
                </a:rPr>
                <a:t>De fournir</a:t>
              </a:r>
            </a:p>
            <a:p>
              <a:r>
                <a:rPr lang="en-US" sz="1100" dirty="0">
                  <a:latin typeface="Calibri" panose="020F0502020204030204" pitchFamily="34" charset="0"/>
                  <a:cs typeface="Calibri" panose="020F0502020204030204" pitchFamily="34" charset="0"/>
                  <a:sym typeface="Cabin"/>
                </a:rPr>
                <a:t>Des informations</a:t>
              </a:r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3051650" y="2342394"/>
            <a:ext cx="1390313" cy="1403419"/>
            <a:chOff x="4822568" y="1002129"/>
            <a:chExt cx="1692000" cy="1692000"/>
          </a:xfrm>
        </p:grpSpPr>
        <p:sp>
          <p:nvSpPr>
            <p:cNvPr id="14" name="Shape 12"/>
            <p:cNvSpPr/>
            <p:nvPr/>
          </p:nvSpPr>
          <p:spPr>
            <a:xfrm>
              <a:off x="4822568" y="1002129"/>
              <a:ext cx="1692000" cy="16920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Shape 190"/>
            <p:cNvSpPr txBox="1">
              <a:spLocks/>
            </p:cNvSpPr>
            <p:nvPr/>
          </p:nvSpPr>
          <p:spPr>
            <a:xfrm>
              <a:off x="5165251" y="1541999"/>
              <a:ext cx="1006635" cy="612255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none" lIns="0" tIns="0" rIns="0" bIns="0" rtlCol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lvl="0" algn="ctr"/>
              <a:r>
                <a:rPr lang="en-US" sz="1100" dirty="0">
                  <a:solidFill>
                    <a:srgbClr val="FFFFFF"/>
                  </a:solidFill>
                  <a:latin typeface="Calibri" panose="020F0502020204030204" pitchFamily="34" charset="0"/>
                  <a:ea typeface="Cabin"/>
                  <a:cs typeface="Calibri" panose="020F0502020204030204" pitchFamily="34" charset="0"/>
                  <a:sym typeface="Cabin"/>
                </a:rPr>
                <a:t>Blocage de</a:t>
              </a:r>
            </a:p>
            <a:p>
              <a:pPr lvl="0" algn="ctr"/>
              <a:r>
                <a:rPr lang="en-US" sz="1100" dirty="0">
                  <a:solidFill>
                    <a:srgbClr val="FFFFFF"/>
                  </a:solidFill>
                  <a:latin typeface="Calibri" panose="020F0502020204030204" pitchFamily="34" charset="0"/>
                  <a:ea typeface="Cabin"/>
                  <a:cs typeface="Calibri" panose="020F0502020204030204" pitchFamily="34" charset="0"/>
                  <a:sym typeface="Cabin"/>
                </a:rPr>
                <a:t>L’ouverture</a:t>
              </a:r>
            </a:p>
            <a:p>
              <a:pPr lvl="0" algn="ctr"/>
              <a:r>
                <a:rPr lang="en-US" sz="1100" dirty="0">
                  <a:solidFill>
                    <a:srgbClr val="FFFFFF"/>
                  </a:solidFill>
                  <a:latin typeface="Calibri" panose="020F0502020204030204" pitchFamily="34" charset="0"/>
                  <a:ea typeface="Cabin"/>
                  <a:cs typeface="Calibri" panose="020F0502020204030204" pitchFamily="34" charset="0"/>
                  <a:sym typeface="Cabin"/>
                </a:rPr>
                <a:t> de compte</a:t>
              </a:r>
              <a:endParaRPr lang="fr-FR" sz="1100" dirty="0">
                <a:solidFill>
                  <a:srgbClr val="FFFFFF"/>
                </a:solidFill>
                <a:latin typeface="Calibri" panose="020F0502020204030204" pitchFamily="34" charset="0"/>
                <a:ea typeface="Cabin"/>
                <a:cs typeface="Calibri" panose="020F0502020204030204" pitchFamily="34" charset="0"/>
                <a:sym typeface="Cabin"/>
              </a:endParaRPr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5034842" y="2343927"/>
            <a:ext cx="1409366" cy="1403419"/>
            <a:chOff x="7113127" y="982326"/>
            <a:chExt cx="1692000" cy="1692000"/>
          </a:xfrm>
        </p:grpSpPr>
        <p:sp>
          <p:nvSpPr>
            <p:cNvPr id="17" name="Shape 12"/>
            <p:cNvSpPr/>
            <p:nvPr/>
          </p:nvSpPr>
          <p:spPr>
            <a:xfrm>
              <a:off x="7113127" y="982326"/>
              <a:ext cx="1692000" cy="16920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Shape 190"/>
            <p:cNvSpPr txBox="1">
              <a:spLocks/>
            </p:cNvSpPr>
            <p:nvPr/>
          </p:nvSpPr>
          <p:spPr>
            <a:xfrm>
              <a:off x="7390452" y="1522199"/>
              <a:ext cx="1137361" cy="612255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horz" wrap="none" lIns="0" tIns="0" rIns="0" bIns="0" rtlCol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lvl="0" algn="ctr"/>
              <a:r>
                <a:rPr lang="en-US" sz="1100" dirty="0">
                  <a:solidFill>
                    <a:srgbClr val="FFFFFF"/>
                  </a:solidFill>
                  <a:latin typeface="Calibri" panose="020F0502020204030204" pitchFamily="34" charset="0"/>
                  <a:ea typeface="Cabin"/>
                  <a:cs typeface="Calibri" panose="020F0502020204030204" pitchFamily="34" charset="0"/>
                  <a:sym typeface="Cabin"/>
                </a:rPr>
                <a:t>Déclaration</a:t>
              </a:r>
            </a:p>
            <a:p>
              <a:pPr lvl="0" algn="ctr"/>
              <a:r>
                <a:rPr lang="en-US" sz="1100" dirty="0">
                  <a:solidFill>
                    <a:srgbClr val="FFFFFF"/>
                  </a:solidFill>
                  <a:latin typeface="Calibri" panose="020F0502020204030204" pitchFamily="34" charset="0"/>
                  <a:ea typeface="Cabin"/>
                  <a:cs typeface="Calibri" panose="020F0502020204030204" pitchFamily="34" charset="0"/>
                  <a:sym typeface="Cabin"/>
                </a:rPr>
                <a:t>Des clients</a:t>
              </a:r>
            </a:p>
            <a:p>
              <a:pPr lvl="0" algn="ctr"/>
              <a:r>
                <a:rPr lang="en-US" sz="1100" dirty="0">
                  <a:solidFill>
                    <a:srgbClr val="FFFFFF"/>
                  </a:solidFill>
                  <a:latin typeface="Calibri" panose="020F0502020204030204" pitchFamily="34" charset="0"/>
                  <a:ea typeface="Cabin"/>
                  <a:cs typeface="Calibri" panose="020F0502020204030204" pitchFamily="34" charset="0"/>
                  <a:sym typeface="Cabin"/>
                </a:rPr>
                <a:t>recalcitrants</a:t>
              </a:r>
            </a:p>
          </p:txBody>
        </p:sp>
      </p:grpSp>
      <p:sp>
        <p:nvSpPr>
          <p:cNvPr id="21" name="Rectangle 20"/>
          <p:cNvSpPr/>
          <p:nvPr/>
        </p:nvSpPr>
        <p:spPr>
          <a:xfrm>
            <a:off x="1259632" y="3933056"/>
            <a:ext cx="1260140" cy="16619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eaLnBrk="1" hangingPunct="1">
              <a:buClr>
                <a:srgbClr val="581D74"/>
              </a:buClr>
            </a:pP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Obligation de communiquer les éléments permettant l’identification de la résidence fiscale et du NIF</a:t>
            </a:r>
          </a:p>
          <a:p>
            <a:pPr eaLnBrk="1" hangingPunct="1">
              <a:buClr>
                <a:srgbClr val="581D74"/>
              </a:buClr>
            </a:pP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sous peine de sanction</a:t>
            </a:r>
          </a:p>
        </p:txBody>
      </p:sp>
      <p:grpSp>
        <p:nvGrpSpPr>
          <p:cNvPr id="22" name="Groupe 21"/>
          <p:cNvGrpSpPr/>
          <p:nvPr/>
        </p:nvGrpSpPr>
        <p:grpSpPr>
          <a:xfrm>
            <a:off x="6842005" y="2343927"/>
            <a:ext cx="1402403" cy="1401889"/>
            <a:chOff x="7113127" y="982326"/>
            <a:chExt cx="1692000" cy="1692000"/>
          </a:xfrm>
        </p:grpSpPr>
        <p:sp>
          <p:nvSpPr>
            <p:cNvPr id="23" name="Shape 12"/>
            <p:cNvSpPr/>
            <p:nvPr/>
          </p:nvSpPr>
          <p:spPr>
            <a:xfrm>
              <a:off x="7113127" y="982326"/>
              <a:ext cx="1692000" cy="16920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Shape 190"/>
            <p:cNvSpPr txBox="1">
              <a:spLocks/>
            </p:cNvSpPr>
            <p:nvPr/>
          </p:nvSpPr>
          <p:spPr>
            <a:xfrm>
              <a:off x="7331536" y="1419712"/>
              <a:ext cx="1255180" cy="817231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none" lIns="0" tIns="0" rIns="0" bIns="0" rtlCol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algn="ctr">
                <a:defRPr sz="1200" b="1" cap="all" baseline="0">
                  <a:solidFill>
                    <a:srgbClr val="FFFFFF"/>
                  </a:solidFill>
                  <a:latin typeface="Arial Narrow" panose="020B0606020202030204" pitchFamily="34" charset="0"/>
                  <a:ea typeface="Cabin"/>
                  <a:cs typeface="Cabin"/>
                </a:defRPr>
              </a:lvl1pPr>
            </a:lstStyle>
            <a:p>
              <a:r>
                <a:rPr lang="en-US" sz="1100" dirty="0">
                  <a:latin typeface="Calibri" panose="020F0502020204030204" pitchFamily="34" charset="0"/>
                  <a:cs typeface="Calibri" panose="020F0502020204030204" pitchFamily="34" charset="0"/>
                  <a:sym typeface="Cabin"/>
                </a:rPr>
                <a:t>Definition</a:t>
              </a:r>
            </a:p>
            <a:p>
              <a:r>
                <a:rPr lang="en-US" sz="1100" dirty="0">
                  <a:latin typeface="Calibri" panose="020F0502020204030204" pitchFamily="34" charset="0"/>
                  <a:cs typeface="Calibri" panose="020F0502020204030204" pitchFamily="34" charset="0"/>
                  <a:sym typeface="Cabin"/>
                </a:rPr>
                <a:t>du dispositif de</a:t>
              </a:r>
            </a:p>
            <a:p>
              <a:r>
                <a:rPr lang="en-US" sz="1100" dirty="0">
                  <a:latin typeface="Calibri" panose="020F0502020204030204" pitchFamily="34" charset="0"/>
                  <a:cs typeface="Calibri" panose="020F0502020204030204" pitchFamily="34" charset="0"/>
                  <a:sym typeface="Cabin"/>
                </a:rPr>
                <a:t> contrôle et</a:t>
              </a:r>
            </a:p>
            <a:p>
              <a:r>
                <a:rPr lang="en-US" sz="1100" dirty="0">
                  <a:latin typeface="Calibri" panose="020F0502020204030204" pitchFamily="34" charset="0"/>
                  <a:cs typeface="Calibri" panose="020F0502020204030204" pitchFamily="34" charset="0"/>
                  <a:sym typeface="Cabin"/>
                </a:rPr>
                <a:t>De sanction</a:t>
              </a:r>
            </a:p>
          </p:txBody>
        </p:sp>
      </p:grpSp>
      <p:sp>
        <p:nvSpPr>
          <p:cNvPr id="26" name="Rectangle 25"/>
          <p:cNvSpPr/>
          <p:nvPr/>
        </p:nvSpPr>
        <p:spPr>
          <a:xfrm>
            <a:off x="5076056" y="4054619"/>
            <a:ext cx="1382131" cy="1107996"/>
          </a:xfrm>
          <a:prstGeom prst="rect">
            <a:avLst/>
          </a:prstGeom>
          <a:effectLst/>
        </p:spPr>
        <p:txBody>
          <a:bodyPr wrap="square" lIns="0" tIns="0" rIns="0" bIns="0">
            <a:spAutoFit/>
          </a:bodyPr>
          <a:lstStyle/>
          <a:p>
            <a:pPr eaLnBrk="1" hangingPunct="1">
              <a:buClr>
                <a:srgbClr val="581D74"/>
              </a:buClr>
            </a:pP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En l’absence de communication des éléments permettant l’identification de la résidence fiscale et du NIF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059832" y="4106059"/>
            <a:ext cx="1382131" cy="1107996"/>
          </a:xfrm>
          <a:prstGeom prst="rect">
            <a:avLst/>
          </a:prstGeom>
          <a:effectLst/>
        </p:spPr>
        <p:txBody>
          <a:bodyPr wrap="square" lIns="0" tIns="0" rIns="0" bIns="0">
            <a:spAutoFit/>
          </a:bodyPr>
          <a:lstStyle/>
          <a:p>
            <a:pPr eaLnBrk="1" hangingPunct="1">
              <a:buClr>
                <a:srgbClr val="581D74"/>
              </a:buClr>
            </a:pP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En l’absence de communication des éléments permettant l’identification de la résidence fiscale et du NIF</a:t>
            </a:r>
          </a:p>
        </p:txBody>
      </p:sp>
    </p:spTree>
    <p:extLst>
      <p:ext uri="{BB962C8B-B14F-4D97-AF65-F5344CB8AC3E}">
        <p14:creationId xmlns:p14="http://schemas.microsoft.com/office/powerpoint/2010/main" val="3396280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>
                <a:solidFill>
                  <a:prstClr val="black"/>
                </a:solidFill>
              </a:rPr>
              <a:t>Loi de finances 2018</a:t>
            </a: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611560" y="284455"/>
            <a:ext cx="5040560" cy="830997"/>
          </a:xfrm>
        </p:spPr>
        <p:txBody>
          <a:bodyPr/>
          <a:lstStyle/>
          <a:p>
            <a:pPr marL="0" indent="0" algn="ctr">
              <a:defRPr/>
            </a:pPr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Les dispositions relatives à la loi de finances rectificatives 2017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4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5" name="Espace réservé du texte 4"/>
          <p:cNvSpPr>
            <a:spLocks noGrp="1"/>
          </p:cNvSpPr>
          <p:nvPr>
            <p:ph type="body" sz="quarter" idx="19"/>
          </p:nvPr>
        </p:nvSpPr>
        <p:spPr>
          <a:xfrm>
            <a:off x="1730972" y="1700808"/>
            <a:ext cx="6945484" cy="4176464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70000"/>
              </a:lnSpc>
              <a:spcBef>
                <a:spcPts val="600"/>
              </a:spcBef>
            </a:pPr>
            <a:r>
              <a:rPr lang="fr-FR" sz="3000" dirty="0">
                <a:latin typeface="Calibri" panose="020F0502020204030204" pitchFamily="34" charset="0"/>
                <a:cs typeface="Calibri" panose="020F0502020204030204" pitchFamily="34" charset="0"/>
              </a:rPr>
              <a:t>Obligation de déclarer auprès de la </a:t>
            </a:r>
            <a:r>
              <a:rPr lang="fr-FR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DGFiP</a:t>
            </a:r>
            <a:r>
              <a:rPr lang="fr-FR" sz="3000" dirty="0">
                <a:latin typeface="Calibri" panose="020F0502020204030204" pitchFamily="34" charset="0"/>
                <a:cs typeface="Calibri" panose="020F0502020204030204" pitchFamily="34" charset="0"/>
              </a:rPr>
              <a:t> la liste des clients qui ne communiqueraient pas les éléments  nécessaires à l’identification de leur résidence fiscale.</a:t>
            </a:r>
          </a:p>
          <a:p>
            <a:pPr>
              <a:lnSpc>
                <a:spcPct val="170000"/>
              </a:lnSpc>
              <a:spcBef>
                <a:spcPts val="600"/>
              </a:spcBef>
            </a:pPr>
            <a:r>
              <a:rPr lang="fr-FR" sz="3000" dirty="0">
                <a:latin typeface="Calibri" panose="020F0502020204030204" pitchFamily="34" charset="0"/>
                <a:cs typeface="Calibri" panose="020F0502020204030204" pitchFamily="34" charset="0"/>
              </a:rPr>
              <a:t>Classification du client en récalcitrant : </a:t>
            </a:r>
            <a:r>
              <a:rPr lang="fr-FR" sz="30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 jours après réception de la 2ème relance de l’institution financière.</a:t>
            </a:r>
          </a:p>
          <a:p>
            <a:pPr marL="1074738" lvl="1" indent="-269875">
              <a:lnSpc>
                <a:spcPct val="170000"/>
              </a:lnSpc>
              <a:spcBef>
                <a:spcPts val="600"/>
              </a:spcBef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fr-FR" sz="3000" b="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 l’occasion de l’ouverture d’un nouveau compte : clients ayant ouvert un nouveau compte financier au sens de l’EAI entre le 01/01/2016 et le 31/12/2017 n’ayant pas fourni une auto-certification valide et vraisemblable mais périmètre à confirmer;</a:t>
            </a:r>
          </a:p>
          <a:p>
            <a:pPr marL="1074738" lvl="1" indent="-269875">
              <a:lnSpc>
                <a:spcPct val="170000"/>
              </a:lnSpc>
              <a:spcBef>
                <a:spcPts val="600"/>
              </a:spcBef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fr-FR" sz="3000" b="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Lors d’un changement de circonstance : Clients qui à l’occasion d’un changement de circonstances ne produirait pas l’auto-certification nécessaire à la remédiation de l’indice découvert.</a:t>
            </a:r>
            <a:endParaRPr lang="fr-FR" sz="3000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70000"/>
              </a:lnSpc>
              <a:spcBef>
                <a:spcPts val="600"/>
              </a:spcBef>
            </a:pPr>
            <a:r>
              <a:rPr lang="fr-FR" sz="3000" dirty="0">
                <a:latin typeface="Calibri" panose="020F0502020204030204" pitchFamily="34" charset="0"/>
                <a:cs typeface="Calibri" panose="020F0502020204030204" pitchFamily="34" charset="0"/>
              </a:rPr>
              <a:t>Sanction : </a:t>
            </a:r>
            <a:r>
              <a:rPr lang="fr-FR" sz="30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 euros par client non déclaré</a:t>
            </a:r>
          </a:p>
          <a:p>
            <a:pPr>
              <a:lnSpc>
                <a:spcPct val="17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sz="3000" dirty="0">
                <a:latin typeface="Calibri" panose="020F0502020204030204" pitchFamily="34" charset="0"/>
                <a:cs typeface="Calibri" panose="020F0502020204030204" pitchFamily="34" charset="0"/>
              </a:rPr>
              <a:t>La DGFIP pourra s’adresser aux clients mentionnés sur la liste, un procès verbal avec une amende de 1500€.</a:t>
            </a:r>
          </a:p>
          <a:p>
            <a:pPr marL="180000" indent="0">
              <a:lnSpc>
                <a:spcPct val="170000"/>
              </a:lnSpc>
              <a:spcBef>
                <a:spcPts val="600"/>
              </a:spcBef>
              <a:buNone/>
            </a:pPr>
            <a:endParaRPr lang="fr-FR" sz="3000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321606" y="3033693"/>
            <a:ext cx="1409366" cy="1403419"/>
            <a:chOff x="7113127" y="982326"/>
            <a:chExt cx="1692000" cy="1692000"/>
          </a:xfrm>
        </p:grpSpPr>
        <p:sp>
          <p:nvSpPr>
            <p:cNvPr id="14" name="Shape 12"/>
            <p:cNvSpPr/>
            <p:nvPr/>
          </p:nvSpPr>
          <p:spPr>
            <a:xfrm>
              <a:off x="7113127" y="982326"/>
              <a:ext cx="1692000" cy="16920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25" tIns="91425" rIns="91425" bIns="91425" anchor="ctr" anchorCtr="0">
              <a:noAutofit/>
            </a:bodyPr>
            <a:lstStyle/>
            <a:p>
              <a:endParaRPr sz="105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Shape 190"/>
            <p:cNvSpPr txBox="1">
              <a:spLocks/>
            </p:cNvSpPr>
            <p:nvPr/>
          </p:nvSpPr>
          <p:spPr>
            <a:xfrm>
              <a:off x="7390452" y="1522199"/>
              <a:ext cx="1137361" cy="612255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horz" wrap="none" lIns="0" tIns="0" rIns="0" bIns="0" rtlCol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algn="ctr"/>
              <a:r>
                <a:rPr lang="en-US" sz="1100" dirty="0">
                  <a:solidFill>
                    <a:srgbClr val="FFFFFF"/>
                  </a:solidFill>
                  <a:latin typeface="Calibri" panose="020F0502020204030204" pitchFamily="34" charset="0"/>
                  <a:ea typeface="Cabin"/>
                  <a:cs typeface="Calibri" panose="020F0502020204030204" pitchFamily="34" charset="0"/>
                  <a:sym typeface="Cabin"/>
                </a:rPr>
                <a:t>Déclaration</a:t>
              </a:r>
            </a:p>
            <a:p>
              <a:pPr algn="ctr"/>
              <a:r>
                <a:rPr lang="en-US" sz="1100" dirty="0">
                  <a:solidFill>
                    <a:srgbClr val="FFFFFF"/>
                  </a:solidFill>
                  <a:latin typeface="Calibri" panose="020F0502020204030204" pitchFamily="34" charset="0"/>
                  <a:ea typeface="Cabin"/>
                  <a:cs typeface="Calibri" panose="020F0502020204030204" pitchFamily="34" charset="0"/>
                  <a:sym typeface="Cabin"/>
                </a:rPr>
                <a:t>Des clients</a:t>
              </a:r>
            </a:p>
            <a:p>
              <a:pPr algn="ctr"/>
              <a:r>
                <a:rPr lang="en-US" sz="1100" dirty="0">
                  <a:solidFill>
                    <a:srgbClr val="FFFFFF"/>
                  </a:solidFill>
                  <a:latin typeface="Calibri" panose="020F0502020204030204" pitchFamily="34" charset="0"/>
                  <a:ea typeface="Cabin"/>
                  <a:cs typeface="Calibri" panose="020F0502020204030204" pitchFamily="34" charset="0"/>
                  <a:sym typeface="Cabin"/>
                </a:rPr>
                <a:t>recalcitrants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0546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/>
              <a:t>EAI – mesures contraignantes et contrôle</a:t>
            </a: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93747"/>
            <a:ext cx="3600400" cy="830997"/>
          </a:xfrm>
        </p:spPr>
        <p:txBody>
          <a:bodyPr/>
          <a:lstStyle/>
          <a:p>
            <a:pPr marL="0" indent="0" algn="ctr">
              <a:defRPr/>
            </a:pPr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Déroulement de l’ouverture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31" name="Espace réservé du texte 4"/>
          <p:cNvSpPr>
            <a:spLocks noGrp="1"/>
          </p:cNvSpPr>
          <p:nvPr>
            <p:ph type="body" sz="quarter" idx="19"/>
          </p:nvPr>
        </p:nvSpPr>
        <p:spPr>
          <a:xfrm>
            <a:off x="539552" y="1412776"/>
            <a:ext cx="8064896" cy="79208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fr-FR" sz="13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Lors de la souscription d’un produit éligible EAI (CSL, CAT, Compte de dépôt, Compte-titre, PEA, Contrat d’assurance-vie, PEL et CEL) :</a:t>
            </a:r>
          </a:p>
        </p:txBody>
      </p:sp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8005438"/>
              </p:ext>
            </p:extLst>
          </p:nvPr>
        </p:nvGraphicFramePr>
        <p:xfrm>
          <a:off x="3347864" y="544522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400" imgH="771480" progId="AcroExch.Document.11">
                  <p:embed/>
                </p:oleObj>
              </mc:Choice>
              <mc:Fallback>
                <p:oleObj name="Acrobat Document" showAsIcon="1" r:id="rId3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47864" y="544522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251520" y="2742019"/>
            <a:ext cx="1440160" cy="83099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Le chargé de clientèle vérifie si le client est déjà classifié</a:t>
            </a:r>
          </a:p>
        </p:txBody>
      </p:sp>
      <p:cxnSp>
        <p:nvCxnSpPr>
          <p:cNvPr id="18" name="Connecteur droit avec flèche 17"/>
          <p:cNvCxnSpPr>
            <a:stCxn id="16" idx="3"/>
          </p:cNvCxnSpPr>
          <p:nvPr/>
        </p:nvCxnSpPr>
        <p:spPr>
          <a:xfrm flipV="1">
            <a:off x="1691680" y="2802994"/>
            <a:ext cx="936104" cy="3545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2627784" y="3203176"/>
            <a:ext cx="1440160" cy="193899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Le chargé de clientèle dirige le client vers le formulaire d’auto-certification. </a:t>
            </a:r>
          </a:p>
          <a:p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Il demande en complément le dernier avis d’imposition ou de non-imposition.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5148064" y="3894147"/>
            <a:ext cx="1440160" cy="83099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Le formulaire est dument renseigné et le client a fourni son justificatif fiscal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1907704" y="2647945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oui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1907704" y="3284984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non</a:t>
            </a:r>
          </a:p>
        </p:txBody>
      </p:sp>
      <p:cxnSp>
        <p:nvCxnSpPr>
          <p:cNvPr id="25" name="Connecteur droit avec flèche 24"/>
          <p:cNvCxnSpPr/>
          <p:nvPr/>
        </p:nvCxnSpPr>
        <p:spPr>
          <a:xfrm>
            <a:off x="1691680" y="3190912"/>
            <a:ext cx="936104" cy="238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/>
          <p:cNvSpPr txBox="1"/>
          <p:nvPr/>
        </p:nvSpPr>
        <p:spPr>
          <a:xfrm>
            <a:off x="2627784" y="2350621"/>
            <a:ext cx="1440160" cy="64633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Vérification si le client est certifié ou certifié par défaut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5076056" y="1977344"/>
            <a:ext cx="1440160" cy="83099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Le client a déjà signé une auto certification dans l’année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5076056" y="2967335"/>
            <a:ext cx="1440160" cy="46166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Le client est certifié par défaut</a:t>
            </a:r>
          </a:p>
        </p:txBody>
      </p:sp>
      <p:cxnSp>
        <p:nvCxnSpPr>
          <p:cNvPr id="33" name="Connecteur droit avec flèche 32"/>
          <p:cNvCxnSpPr>
            <a:endCxn id="30" idx="1"/>
          </p:cNvCxnSpPr>
          <p:nvPr/>
        </p:nvCxnSpPr>
        <p:spPr>
          <a:xfrm flipV="1">
            <a:off x="4073966" y="2392843"/>
            <a:ext cx="1002090" cy="135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>
            <a:endCxn id="32" idx="1"/>
          </p:cNvCxnSpPr>
          <p:nvPr/>
        </p:nvCxnSpPr>
        <p:spPr>
          <a:xfrm>
            <a:off x="4067944" y="2742315"/>
            <a:ext cx="1008112" cy="4558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>
            <a:stCxn id="32" idx="2"/>
            <a:endCxn id="20" idx="3"/>
          </p:cNvCxnSpPr>
          <p:nvPr/>
        </p:nvCxnSpPr>
        <p:spPr>
          <a:xfrm flipH="1">
            <a:off x="4067944" y="3429000"/>
            <a:ext cx="1728192" cy="7436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/>
          <p:nvPr/>
        </p:nvCxnSpPr>
        <p:spPr>
          <a:xfrm>
            <a:off x="6516216" y="2342552"/>
            <a:ext cx="648072" cy="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/>
          <p:cNvSpPr txBox="1"/>
          <p:nvPr/>
        </p:nvSpPr>
        <p:spPr>
          <a:xfrm>
            <a:off x="7161667" y="2132856"/>
            <a:ext cx="1010733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Ouverture du compte</a:t>
            </a:r>
          </a:p>
        </p:txBody>
      </p:sp>
      <p:cxnSp>
        <p:nvCxnSpPr>
          <p:cNvPr id="41" name="Connecteur droit avec flèche 40"/>
          <p:cNvCxnSpPr>
            <a:endCxn id="21" idx="1"/>
          </p:cNvCxnSpPr>
          <p:nvPr/>
        </p:nvCxnSpPr>
        <p:spPr>
          <a:xfrm>
            <a:off x="4073966" y="4309646"/>
            <a:ext cx="107409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/>
          <p:nvPr/>
        </p:nvCxnSpPr>
        <p:spPr>
          <a:xfrm>
            <a:off x="6588224" y="4293096"/>
            <a:ext cx="648072" cy="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/>
          <p:cNvSpPr txBox="1"/>
          <p:nvPr/>
        </p:nvSpPr>
        <p:spPr>
          <a:xfrm>
            <a:off x="7236296" y="4005064"/>
            <a:ext cx="1002349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Ouverture du compte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5148064" y="4869160"/>
            <a:ext cx="1440160" cy="83099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Le formulaire est mal renseigné et le client n’a fourni pas son justificatif fiscal</a:t>
            </a:r>
          </a:p>
        </p:txBody>
      </p:sp>
      <p:cxnSp>
        <p:nvCxnSpPr>
          <p:cNvPr id="48" name="Connecteur droit avec flèche 47"/>
          <p:cNvCxnSpPr/>
          <p:nvPr/>
        </p:nvCxnSpPr>
        <p:spPr>
          <a:xfrm>
            <a:off x="6588224" y="5301208"/>
            <a:ext cx="648072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ZoneTexte 48"/>
          <p:cNvSpPr txBox="1"/>
          <p:nvPr/>
        </p:nvSpPr>
        <p:spPr>
          <a:xfrm>
            <a:off x="7236296" y="4581128"/>
            <a:ext cx="1002349" cy="15696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Blocage de la souscription en attente du formulaire conforme et justificatif d’imposition.</a:t>
            </a:r>
          </a:p>
        </p:txBody>
      </p:sp>
      <p:cxnSp>
        <p:nvCxnSpPr>
          <p:cNvPr id="51" name="Connecteur droit avec flèche 50"/>
          <p:cNvCxnSpPr>
            <a:endCxn id="47" idx="1"/>
          </p:cNvCxnSpPr>
          <p:nvPr/>
        </p:nvCxnSpPr>
        <p:spPr>
          <a:xfrm>
            <a:off x="4067944" y="4309646"/>
            <a:ext cx="1080120" cy="9750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4472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16459</TotalTime>
  <Words>512</Words>
  <Application>Microsoft Office PowerPoint</Application>
  <PresentationFormat>Affichage à l'écran (4:3)</PresentationFormat>
  <Paragraphs>74</Paragraphs>
  <Slides>5</Slides>
  <Notes>4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4" baseType="lpstr">
      <vt:lpstr>Arial</vt:lpstr>
      <vt:lpstr>Arial Narrow</vt:lpstr>
      <vt:lpstr>Britannic Bold</vt:lpstr>
      <vt:lpstr>Calibri</vt:lpstr>
      <vt:lpstr>Courier New</vt:lpstr>
      <vt:lpstr>Wingdings</vt:lpstr>
      <vt:lpstr>Wingdings 2</vt:lpstr>
      <vt:lpstr>Thème Office</vt:lpstr>
      <vt:lpstr>Acrobat Document</vt:lpstr>
      <vt:lpstr>EAI</vt:lpstr>
      <vt:lpstr>contexte</vt:lpstr>
      <vt:lpstr>contexte</vt:lpstr>
      <vt:lpstr>Les dispositions relatives à la loi de finances rectificatives 2017</vt:lpstr>
      <vt:lpstr>Déroulement de l’ouverture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GEORGEL Karine [CEGEE]</cp:lastModifiedBy>
  <cp:revision>317</cp:revision>
  <cp:lastPrinted>2018-01-24T13:57:14Z</cp:lastPrinted>
  <dcterms:created xsi:type="dcterms:W3CDTF">2017-05-30T18:41:27Z</dcterms:created>
  <dcterms:modified xsi:type="dcterms:W3CDTF">2023-08-18T11:24:34Z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2023-08-18T11:24:04Z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b2186e31-7976-4c80-b7e1-951d9695039d</vt:lpwstr>
  </property>
  <property fmtid="{D5CDD505-2E9C-101B-9397-08002B2CF9AE}" pid="8" name="MSIP_Label_48a19f0c-bea1-442e-a475-ed109d9ec508_ContentBits">
    <vt:lpwstr>0</vt:lpwstr>
  </property>
</Properties>
</file>