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handoutMasterIdLst>
    <p:handoutMasterId r:id="rId7"/>
  </p:handoutMasterIdLst>
  <p:sldIdLst>
    <p:sldId id="271" r:id="rId2"/>
    <p:sldId id="347" r:id="rId3"/>
    <p:sldId id="354" r:id="rId4"/>
    <p:sldId id="345" r:id="rId5"/>
  </p:sldIdLst>
  <p:sldSz cx="9144000" cy="6858000" type="screen4x3"/>
  <p:notesSz cx="6797675" cy="9874250"/>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DDED"/>
    <a:srgbClr val="FFDDDD"/>
    <a:srgbClr val="FFCCCC"/>
    <a:srgbClr val="ECC8BA"/>
    <a:srgbClr val="CC0000"/>
    <a:srgbClr val="99FF33"/>
    <a:srgbClr val="F7DAAF"/>
    <a:srgbClr val="9933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83" autoAdjust="0"/>
    <p:restoredTop sz="94694" autoAdjust="0"/>
  </p:normalViewPr>
  <p:slideViewPr>
    <p:cSldViewPr snapToGrid="0">
      <p:cViewPr>
        <p:scale>
          <a:sx n="80" d="100"/>
          <a:sy n="80" d="100"/>
        </p:scale>
        <p:origin x="-1116" y="-72"/>
      </p:cViewPr>
      <p:guideLst>
        <p:guide orient="horz" pos="2160"/>
        <p:guide pos="2880"/>
      </p:guideLst>
    </p:cSldViewPr>
  </p:slideViewPr>
  <p:notesTextViewPr>
    <p:cViewPr>
      <p:scale>
        <a:sx n="1" d="1"/>
        <a:sy n="1" d="1"/>
      </p:scale>
      <p:origin x="0" y="0"/>
    </p:cViewPr>
  </p:notesTextViewPr>
  <p:sorterViewPr>
    <p:cViewPr>
      <p:scale>
        <a:sx n="200" d="100"/>
        <a:sy n="200" d="100"/>
      </p:scale>
      <p:origin x="0" y="5112"/>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5"/>
            <a:ext cx="2946400" cy="495377"/>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sz="quarter" idx="1"/>
          </p:nvPr>
        </p:nvSpPr>
        <p:spPr>
          <a:xfrm>
            <a:off x="3849688" y="5"/>
            <a:ext cx="2946400" cy="495377"/>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0FE88F2-CE23-4E9A-B2A0-0A32115CF78F}" type="datetimeFigureOut">
              <a:rPr lang="fr-FR"/>
              <a:pPr>
                <a:defRPr/>
              </a:pPr>
              <a:t>22/09/2017</a:t>
            </a:fld>
            <a:endParaRPr lang="fr-FR"/>
          </a:p>
        </p:txBody>
      </p:sp>
      <p:sp>
        <p:nvSpPr>
          <p:cNvPr id="4" name="Espace réservé du pied de page 3"/>
          <p:cNvSpPr>
            <a:spLocks noGrp="1"/>
          </p:cNvSpPr>
          <p:nvPr>
            <p:ph type="ftr" sz="quarter" idx="2"/>
          </p:nvPr>
        </p:nvSpPr>
        <p:spPr>
          <a:xfrm>
            <a:off x="4" y="9378873"/>
            <a:ext cx="2946400" cy="49537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3849688" y="9378873"/>
            <a:ext cx="2946400" cy="49537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69462B-D955-4ED0-9D33-80BBE8B10806}" type="slidenum">
              <a:rPr lang="fr-FR"/>
              <a:pPr>
                <a:defRPr/>
              </a:pPr>
              <a:t>‹N°›</a:t>
            </a:fld>
            <a:endParaRPr lang="fr-FR"/>
          </a:p>
        </p:txBody>
      </p:sp>
    </p:spTree>
    <p:extLst>
      <p:ext uri="{BB962C8B-B14F-4D97-AF65-F5344CB8AC3E}">
        <p14:creationId xmlns:p14="http://schemas.microsoft.com/office/powerpoint/2010/main" val="15129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5"/>
            <a:ext cx="2946400" cy="495377"/>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49688" y="5"/>
            <a:ext cx="2946400" cy="495377"/>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D693365-0F02-4DF0-B5CE-58E8BC836A2F}" type="datetimeFigureOut">
              <a:rPr lang="fr-FR"/>
              <a:pPr>
                <a:defRPr/>
              </a:pPr>
              <a:t>22/09/2017</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p:cNvSpPr>
            <a:spLocks noGrp="1"/>
          </p:cNvSpPr>
          <p:nvPr>
            <p:ph type="body" sz="quarter" idx="3"/>
          </p:nvPr>
        </p:nvSpPr>
        <p:spPr>
          <a:xfrm>
            <a:off x="679456" y="4752156"/>
            <a:ext cx="5438775" cy="3888412"/>
          </a:xfrm>
          <a:prstGeom prst="rect">
            <a:avLst/>
          </a:prstGeom>
        </p:spPr>
        <p:txBody>
          <a:bodyPr vert="horz" lIns="91440" tIns="45720" rIns="91440" bIns="45720" rtlCol="0"/>
          <a:lstStyle/>
          <a:p>
            <a:pPr lvl="0"/>
            <a:r>
              <a:rPr lang="fr-FR" noProof="0" smtClean="0"/>
              <a:t>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4" y="9378873"/>
            <a:ext cx="2946400" cy="49537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49688" y="9378873"/>
            <a:ext cx="2946400" cy="49537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BB62BEC-44F4-4E8E-A977-885FD2DBF5CB}" type="slidenum">
              <a:rPr lang="fr-FR"/>
              <a:pPr>
                <a:defRPr/>
              </a:pPr>
              <a:t>‹N°›</a:t>
            </a:fld>
            <a:endParaRPr lang="fr-FR"/>
          </a:p>
        </p:txBody>
      </p:sp>
    </p:spTree>
    <p:extLst>
      <p:ext uri="{BB962C8B-B14F-4D97-AF65-F5344CB8AC3E}">
        <p14:creationId xmlns:p14="http://schemas.microsoft.com/office/powerpoint/2010/main" val="27965641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oleObject" Target="../embeddings/Microsoft_Excel_97-2003_Worksheet4.xls"/><Relationship Id="rId3" Type="http://schemas.openxmlformats.org/officeDocument/2006/relationships/oleObject" Target="../embeddings/oleObject1.bin"/><Relationship Id="rId7" Type="http://schemas.openxmlformats.org/officeDocument/2006/relationships/oleObject" Target="../embeddings/Microsoft_Excel_97-2003_Worksheet2.xls"/><Relationship Id="rId12"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oleObject" Target="../embeddings/Microsoft_Excel_97-2003_Worksheet3.xls"/><Relationship Id="rId4" Type="http://schemas.openxmlformats.org/officeDocument/2006/relationships/oleObject" Target="../embeddings/Microsoft_Excel_97-2003_Worksheet1.xls"/><Relationship Id="rId9" Type="http://schemas.openxmlformats.org/officeDocument/2006/relationships/oleObject" Target="../embeddings/oleObject3.bin"/><Relationship Id="rId1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5">
    <p:spTree>
      <p:nvGrpSpPr>
        <p:cNvPr id="1" name=""/>
        <p:cNvGrpSpPr/>
        <p:nvPr/>
      </p:nvGrpSpPr>
      <p:grpSpPr>
        <a:xfrm>
          <a:off x="0" y="0"/>
          <a:ext cx="0" cy="0"/>
          <a:chOff x="0" y="0"/>
          <a:chExt cx="0" cy="0"/>
        </a:xfrm>
      </p:grpSpPr>
      <p:pic>
        <p:nvPicPr>
          <p:cNvPr id="7" name="Imag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238" y="306388"/>
            <a:ext cx="8645525" cy="554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0" y="5838825"/>
            <a:ext cx="9144000" cy="1011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Rectangle 8"/>
          <p:cNvSpPr/>
          <p:nvPr userDrawn="1"/>
        </p:nvSpPr>
        <p:spPr>
          <a:xfrm>
            <a:off x="0" y="0"/>
            <a:ext cx="2762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0" name="Picture 4" descr="D:\Profiles\Lamberta\AppData\Local\Temp\7zEA25C.tmp\Bloc_sign_CE_CMJN.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3175"/>
            <a:ext cx="2333625"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250" y="5438775"/>
            <a:ext cx="1824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userDrawn="1"/>
        </p:nvSpPr>
        <p:spPr>
          <a:xfrm>
            <a:off x="8867775" y="0"/>
            <a:ext cx="2762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3" name="Rectangle 12"/>
          <p:cNvSpPr/>
          <p:nvPr userDrawn="1"/>
        </p:nvSpPr>
        <p:spPr>
          <a:xfrm>
            <a:off x="0" y="9525"/>
            <a:ext cx="9144000" cy="280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16" name="Image 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1413" y="6357938"/>
            <a:ext cx="13239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space réservé du texte 22"/>
          <p:cNvSpPr>
            <a:spLocks noGrp="1"/>
          </p:cNvSpPr>
          <p:nvPr>
            <p:ph type="body" sz="quarter" idx="14"/>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smtClean="0"/>
              <a:t>Modifiez les styles du texte du masque</a:t>
            </a:r>
          </a:p>
        </p:txBody>
      </p:sp>
      <p:sp>
        <p:nvSpPr>
          <p:cNvPr id="20" name="Espace réservé du texte 22"/>
          <p:cNvSpPr>
            <a:spLocks noGrp="1"/>
          </p:cNvSpPr>
          <p:nvPr>
            <p:ph type="body" sz="quarter" idx="15"/>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smtClean="0"/>
              <a:t>Modifiez les styles du texte du masque</a:t>
            </a:r>
          </a:p>
        </p:txBody>
      </p:sp>
      <p:sp>
        <p:nvSpPr>
          <p:cNvPr id="21" name="Espace réservé du texte 22"/>
          <p:cNvSpPr>
            <a:spLocks noGrp="1"/>
          </p:cNvSpPr>
          <p:nvPr>
            <p:ph type="body" sz="quarter" idx="16"/>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smtClean="0"/>
              <a:t>Modifiez les styles du texte du masque</a:t>
            </a:r>
          </a:p>
        </p:txBody>
      </p:sp>
    </p:spTree>
    <p:extLst>
      <p:ext uri="{BB962C8B-B14F-4D97-AF65-F5344CB8AC3E}">
        <p14:creationId xmlns:p14="http://schemas.microsoft.com/office/powerpoint/2010/main" val="270402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grpSp>
        <p:nvGrpSpPr>
          <p:cNvPr id="4" name="Groupe 4"/>
          <p:cNvGrpSpPr>
            <a:grpSpLocks/>
          </p:cNvGrpSpPr>
          <p:nvPr userDrawn="1"/>
        </p:nvGrpSpPr>
        <p:grpSpPr bwMode="auto">
          <a:xfrm>
            <a:off x="231775" y="357188"/>
            <a:ext cx="8594725" cy="709612"/>
            <a:chOff x="231382" y="357376"/>
            <a:chExt cx="8595012" cy="709424"/>
          </a:xfrm>
        </p:grpSpPr>
        <p:sp>
          <p:nvSpPr>
            <p:cNvPr id="5" name="Rectangle 4"/>
            <p:cNvSpPr/>
            <p:nvPr userDrawn="1"/>
          </p:nvSpPr>
          <p:spPr bwMode="auto">
            <a:xfrm>
              <a:off x="298059" y="363724"/>
              <a:ext cx="8528335" cy="703076"/>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fontAlgn="auto">
                <a:spcBef>
                  <a:spcPts val="0"/>
                </a:spcBef>
                <a:spcAft>
                  <a:spcPts val="0"/>
                </a:spcAft>
                <a:defRPr/>
              </a:pPr>
              <a:endParaRPr lang="fr-FR">
                <a:solidFill>
                  <a:srgbClr val="FF0000"/>
                </a:solidFill>
                <a:latin typeface="+mn-lt"/>
                <a:cs typeface="+mn-cs"/>
              </a:endParaRPr>
            </a:p>
          </p:txBody>
        </p:sp>
        <p:sp>
          <p:nvSpPr>
            <p:cNvPr id="6" name="Rectangle 5"/>
            <p:cNvSpPr>
              <a:spLocks noChangeArrowheads="1"/>
            </p:cNvSpPr>
            <p:nvPr userDrawn="1"/>
          </p:nvSpPr>
          <p:spPr bwMode="auto">
            <a:xfrm>
              <a:off x="231382" y="357376"/>
              <a:ext cx="535006" cy="46501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fr-FR" altLang="fr-FR" smtClean="0">
                <a:latin typeface="Arial" charset="0"/>
                <a:cs typeface="Arial" charset="0"/>
              </a:endParaRPr>
            </a:p>
          </p:txBody>
        </p:sp>
        <p:sp>
          <p:nvSpPr>
            <p:cNvPr id="8" name="Rectangle 7"/>
            <p:cNvSpPr>
              <a:spLocks noChangeArrowheads="1"/>
            </p:cNvSpPr>
            <p:nvPr userDrawn="1"/>
          </p:nvSpPr>
          <p:spPr bwMode="auto">
            <a:xfrm>
              <a:off x="336160" y="398640"/>
              <a:ext cx="311160" cy="315828"/>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fr-FR" altLang="fr-FR" smtClean="0">
                <a:cs typeface="Arial" charset="0"/>
              </a:endParaRPr>
            </a:p>
          </p:txBody>
        </p:sp>
      </p:grpSp>
      <p:sp>
        <p:nvSpPr>
          <p:cNvPr id="9" name="Rectangle 8"/>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schemeClr val="bg1"/>
              </a:solidFill>
              <a:latin typeface="Arial Narrow" panose="020B0606020202030204" pitchFamily="34" charset="0"/>
              <a:cs typeface="+mn-cs"/>
            </a:endParaRPr>
          </a:p>
        </p:txBody>
      </p:sp>
      <p:sp>
        <p:nvSpPr>
          <p:cNvPr id="10" name="Espace réservé du numéro de diapositive 1"/>
          <p:cNvSpPr txBox="1">
            <a:spLocks/>
          </p:cNvSpPr>
          <p:nvPr userDrawn="1"/>
        </p:nvSpPr>
        <p:spPr>
          <a:xfrm>
            <a:off x="106363" y="6364288"/>
            <a:ext cx="660400" cy="265112"/>
          </a:xfrm>
          <a:prstGeom prst="rect">
            <a:avLst/>
          </a:prstGeom>
        </p:spPr>
        <p:txBody>
          <a:bodyPr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40855BD7-DF6C-4C12-8042-3AD9CDCC004C}" type="slidenum">
              <a:rPr lang="fr-FR" smtClean="0"/>
              <a:pPr fontAlgn="auto">
                <a:spcBef>
                  <a:spcPts val="0"/>
                </a:spcBef>
                <a:spcAft>
                  <a:spcPts val="0"/>
                </a:spcAft>
                <a:defRPr/>
              </a:pPr>
              <a:t>‹N°›</a:t>
            </a:fld>
            <a:endParaRPr lang="fr-FR" dirty="0"/>
          </a:p>
        </p:txBody>
      </p:sp>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15" name="Espace réservé du texte 22"/>
          <p:cNvSpPr>
            <a:spLocks noGrp="1"/>
          </p:cNvSpPr>
          <p:nvPr>
            <p:ph type="body" sz="quarter" idx="16"/>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2677820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4" name="Rectangle 3"/>
          <p:cNvSpPr/>
          <p:nvPr userDrawn="1"/>
        </p:nvSpPr>
        <p:spPr bwMode="auto">
          <a:xfrm>
            <a:off x="298450" y="363538"/>
            <a:ext cx="8528050" cy="70326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fontAlgn="auto">
              <a:spcBef>
                <a:spcPts val="0"/>
              </a:spcBef>
              <a:spcAft>
                <a:spcPts val="0"/>
              </a:spcAft>
              <a:defRPr/>
            </a:pPr>
            <a:endParaRPr lang="fr-FR">
              <a:solidFill>
                <a:srgbClr val="FF0000"/>
              </a:solidFill>
              <a:latin typeface="+mn-lt"/>
              <a:cs typeface="+mn-cs"/>
            </a:endParaRPr>
          </a:p>
        </p:txBody>
      </p:sp>
      <p:sp>
        <p:nvSpPr>
          <p:cNvPr id="5" name="Rectangle 4"/>
          <p:cNvSpPr>
            <a:spLocks noChangeArrowheads="1"/>
          </p:cNvSpPr>
          <p:nvPr userDrawn="1"/>
        </p:nvSpPr>
        <p:spPr bwMode="auto">
          <a:xfrm>
            <a:off x="231775" y="357188"/>
            <a:ext cx="534988" cy="4651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fr-FR" altLang="fr-FR" smtClean="0">
              <a:latin typeface="Arial" charset="0"/>
              <a:cs typeface="Arial" charset="0"/>
            </a:endParaRPr>
          </a:p>
        </p:txBody>
      </p:sp>
      <p:sp>
        <p:nvSpPr>
          <p:cNvPr id="6" name="Rectangle 5"/>
          <p:cNvSpPr>
            <a:spLocks noChangeArrowheads="1"/>
          </p:cNvSpPr>
          <p:nvPr userDrawn="1"/>
        </p:nvSpPr>
        <p:spPr bwMode="auto">
          <a:xfrm>
            <a:off x="336550" y="398463"/>
            <a:ext cx="311150" cy="317500"/>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fr-FR" altLang="fr-FR" smtClean="0">
              <a:cs typeface="Arial" charset="0"/>
            </a:endParaRPr>
          </a:p>
        </p:txBody>
      </p:sp>
      <p:sp>
        <p:nvSpPr>
          <p:cNvPr id="8" name="Rectangle 7"/>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schemeClr val="bg1"/>
              </a:solidFill>
              <a:latin typeface="Arial Narrow" panose="020B0606020202030204" pitchFamily="34" charset="0"/>
              <a:cs typeface="+mn-cs"/>
            </a:endParaRPr>
          </a:p>
        </p:txBody>
      </p:sp>
      <p:sp>
        <p:nvSpPr>
          <p:cNvPr id="9" name="Espace réservé du numéro de diapositive 1"/>
          <p:cNvSpPr txBox="1">
            <a:spLocks/>
          </p:cNvSpPr>
          <p:nvPr userDrawn="1"/>
        </p:nvSpPr>
        <p:spPr>
          <a:xfrm>
            <a:off x="106363" y="6364288"/>
            <a:ext cx="660400" cy="265112"/>
          </a:xfrm>
          <a:prstGeom prst="rect">
            <a:avLst/>
          </a:prstGeom>
        </p:spPr>
        <p:txBody>
          <a:bodyPr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038C2353-CE91-4CC1-B0C5-9C5C687C0007}" type="slidenum">
              <a:rPr lang="fr-FR" smtClean="0"/>
              <a:pPr fontAlgn="auto">
                <a:spcBef>
                  <a:spcPts val="0"/>
                </a:spcBef>
                <a:spcAft>
                  <a:spcPts val="0"/>
                </a:spcAft>
                <a:defRPr/>
              </a:pPr>
              <a:t>‹N°›</a:t>
            </a:fld>
            <a:endParaRPr lang="fr-FR" dirty="0"/>
          </a:p>
        </p:txBody>
      </p:sp>
      <p:sp>
        <p:nvSpPr>
          <p:cNvPr id="7" name="Text Placeholder 2"/>
          <p:cNvSpPr>
            <a:spLocks noGrp="1"/>
          </p:cNvSpPr>
          <p:nvPr>
            <p:ph idx="1"/>
          </p:nvPr>
        </p:nvSpPr>
        <p:spPr>
          <a:xfrm>
            <a:off x="298594" y="1336341"/>
            <a:ext cx="8527800" cy="4351338"/>
          </a:xfrm>
          <a:prstGeom prst="rect">
            <a:avLst/>
          </a:prstGeom>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15" name="Espace réservé du texte 22"/>
          <p:cNvSpPr>
            <a:spLocks noGrp="1"/>
          </p:cNvSpPr>
          <p:nvPr>
            <p:ph type="body" sz="quarter" idx="16"/>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750552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3" name="Groupe 4"/>
          <p:cNvGrpSpPr>
            <a:grpSpLocks/>
          </p:cNvGrpSpPr>
          <p:nvPr userDrawn="1"/>
        </p:nvGrpSpPr>
        <p:grpSpPr bwMode="auto">
          <a:xfrm>
            <a:off x="231775" y="357188"/>
            <a:ext cx="8594725" cy="709612"/>
            <a:chOff x="231382" y="357376"/>
            <a:chExt cx="8595012" cy="709424"/>
          </a:xfrm>
        </p:grpSpPr>
        <p:sp>
          <p:nvSpPr>
            <p:cNvPr id="4" name="Rectangle 3"/>
            <p:cNvSpPr/>
            <p:nvPr userDrawn="1"/>
          </p:nvSpPr>
          <p:spPr bwMode="auto">
            <a:xfrm>
              <a:off x="298059" y="363724"/>
              <a:ext cx="8528335" cy="703076"/>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fontAlgn="auto">
                <a:spcBef>
                  <a:spcPts val="0"/>
                </a:spcBef>
                <a:spcAft>
                  <a:spcPts val="0"/>
                </a:spcAft>
                <a:defRPr/>
              </a:pPr>
              <a:endParaRPr lang="fr-FR">
                <a:solidFill>
                  <a:srgbClr val="FF0000"/>
                </a:solidFill>
                <a:latin typeface="+mn-lt"/>
                <a:cs typeface="+mn-cs"/>
              </a:endParaRPr>
            </a:p>
          </p:txBody>
        </p:sp>
        <p:sp>
          <p:nvSpPr>
            <p:cNvPr id="5" name="Rectangle 4"/>
            <p:cNvSpPr>
              <a:spLocks noChangeArrowheads="1"/>
            </p:cNvSpPr>
            <p:nvPr userDrawn="1"/>
          </p:nvSpPr>
          <p:spPr bwMode="auto">
            <a:xfrm>
              <a:off x="231382" y="357376"/>
              <a:ext cx="535006" cy="46501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fr-FR" altLang="fr-FR" smtClean="0">
                <a:latin typeface="Arial" charset="0"/>
                <a:cs typeface="Arial" charset="0"/>
              </a:endParaRPr>
            </a:p>
          </p:txBody>
        </p:sp>
        <p:sp>
          <p:nvSpPr>
            <p:cNvPr id="6" name="Rectangle 5"/>
            <p:cNvSpPr>
              <a:spLocks noChangeArrowheads="1"/>
            </p:cNvSpPr>
            <p:nvPr userDrawn="1"/>
          </p:nvSpPr>
          <p:spPr bwMode="auto">
            <a:xfrm>
              <a:off x="336160" y="398640"/>
              <a:ext cx="311160" cy="315828"/>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fr-FR" altLang="fr-FR" smtClean="0">
                <a:cs typeface="Arial" charset="0"/>
              </a:endParaRPr>
            </a:p>
          </p:txBody>
        </p:sp>
      </p:grpSp>
      <p:graphicFrame>
        <p:nvGraphicFramePr>
          <p:cNvPr id="7" name="Graphique 8"/>
          <p:cNvGraphicFramePr>
            <a:graphicFrameLocks/>
          </p:cNvGraphicFramePr>
          <p:nvPr/>
        </p:nvGraphicFramePr>
        <p:xfrm>
          <a:off x="5013325" y="2028825"/>
          <a:ext cx="3159125" cy="1781175"/>
        </p:xfrm>
        <a:graphic>
          <a:graphicData uri="http://schemas.openxmlformats.org/presentationml/2006/ole">
            <mc:AlternateContent xmlns:mc="http://schemas.openxmlformats.org/markup-compatibility/2006">
              <mc:Choice xmlns:v="urn:schemas-microsoft-com:vml" Requires="v">
                <p:oleObj spid="_x0000_s173398" r:id="rId4" imgW="3164098" imgH="1780186" progId="Excel.Chart.8">
                  <p:embed/>
                </p:oleObj>
              </mc:Choice>
              <mc:Fallback>
                <p:oleObj r:id="rId4" imgW="3164098" imgH="1780186"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3325" y="2028825"/>
                        <a:ext cx="315912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Graphique 9"/>
          <p:cNvGraphicFramePr>
            <a:graphicFrameLocks/>
          </p:cNvGraphicFramePr>
          <p:nvPr/>
        </p:nvGraphicFramePr>
        <p:xfrm>
          <a:off x="455613" y="2043113"/>
          <a:ext cx="3614737" cy="1811337"/>
        </p:xfrm>
        <a:graphic>
          <a:graphicData uri="http://schemas.openxmlformats.org/presentationml/2006/ole">
            <mc:AlternateContent xmlns:mc="http://schemas.openxmlformats.org/markup-compatibility/2006">
              <mc:Choice xmlns:v="urn:schemas-microsoft-com:vml" Requires="v">
                <p:oleObj spid="_x0000_s173399" r:id="rId7" imgW="3615241" imgH="1810669" progId="Excel.Chart.8">
                  <p:embed/>
                </p:oleObj>
              </mc:Choice>
              <mc:Fallback>
                <p:oleObj r:id="rId7" imgW="3615241" imgH="1810669" progId="Excel.Char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613" y="2043113"/>
                        <a:ext cx="3614737" cy="18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Graphique 10"/>
          <p:cNvGraphicFramePr>
            <a:graphicFrameLocks/>
          </p:cNvGraphicFramePr>
          <p:nvPr/>
        </p:nvGraphicFramePr>
        <p:xfrm>
          <a:off x="5067300" y="4087813"/>
          <a:ext cx="3157538" cy="1779587"/>
        </p:xfrm>
        <a:graphic>
          <a:graphicData uri="http://schemas.openxmlformats.org/presentationml/2006/ole">
            <mc:AlternateContent xmlns:mc="http://schemas.openxmlformats.org/markup-compatibility/2006">
              <mc:Choice xmlns:v="urn:schemas-microsoft-com:vml" Requires="v">
                <p:oleObj spid="_x0000_s173400" r:id="rId10" imgW="3158002" imgH="1780186" progId="Excel.Chart.8">
                  <p:embed/>
                </p:oleObj>
              </mc:Choice>
              <mc:Fallback>
                <p:oleObj r:id="rId10" imgW="3158002" imgH="1780186" progId="Excel.Chart.8">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67300" y="4087813"/>
                        <a:ext cx="3157538"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Graphique 11"/>
          <p:cNvGraphicFramePr>
            <a:graphicFrameLocks/>
          </p:cNvGraphicFramePr>
          <p:nvPr/>
        </p:nvGraphicFramePr>
        <p:xfrm>
          <a:off x="509588" y="4100513"/>
          <a:ext cx="3613150" cy="1811337"/>
        </p:xfrm>
        <a:graphic>
          <a:graphicData uri="http://schemas.openxmlformats.org/presentationml/2006/ole">
            <mc:AlternateContent xmlns:mc="http://schemas.openxmlformats.org/markup-compatibility/2006">
              <mc:Choice xmlns:v="urn:schemas-microsoft-com:vml" Requires="v">
                <p:oleObj spid="_x0000_s173401" r:id="rId13" imgW="3609145" imgH="1810669" progId="Excel.Chart.8">
                  <p:embed/>
                </p:oleObj>
              </mc:Choice>
              <mc:Fallback>
                <p:oleObj r:id="rId13" imgW="3609145" imgH="1810669" progId="Excel.Chart.8">
                  <p:embed/>
                  <p:pic>
                    <p:nvPicPr>
                      <p:cNvPr id="0" name=""/>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9588" y="4100513"/>
                        <a:ext cx="3613150" cy="18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ZoneTexte 10"/>
          <p:cNvSpPr txBox="1">
            <a:spLocks noChangeArrowheads="1"/>
          </p:cNvSpPr>
          <p:nvPr userDrawn="1"/>
        </p:nvSpPr>
        <p:spPr bwMode="auto">
          <a:xfrm>
            <a:off x="330200" y="1612900"/>
            <a:ext cx="8496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fr-FR" altLang="fr-FR" smtClean="0">
                <a:solidFill>
                  <a:srgbClr val="A6A6A6"/>
                </a:solidFill>
                <a:latin typeface="Arial Narrow" pitchFamily="34" charset="0"/>
                <a:cs typeface="Arial" charset="0"/>
              </a:rPr>
              <a:t>Des graphiques aux couleurs unies et dégradées</a:t>
            </a:r>
          </a:p>
        </p:txBody>
      </p:sp>
      <p:sp>
        <p:nvSpPr>
          <p:cNvPr id="12" name="Rectangle 11"/>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schemeClr val="bg1"/>
              </a:solidFill>
              <a:latin typeface="Arial Narrow" panose="020B0606020202030204" pitchFamily="34" charset="0"/>
              <a:cs typeface="+mn-cs"/>
            </a:endParaRPr>
          </a:p>
        </p:txBody>
      </p:sp>
      <p:sp>
        <p:nvSpPr>
          <p:cNvPr id="13" name="Espace réservé du numéro de diapositive 1"/>
          <p:cNvSpPr txBox="1">
            <a:spLocks/>
          </p:cNvSpPr>
          <p:nvPr userDrawn="1"/>
        </p:nvSpPr>
        <p:spPr>
          <a:xfrm>
            <a:off x="106363" y="6364288"/>
            <a:ext cx="660400" cy="265112"/>
          </a:xfrm>
          <a:prstGeom prst="rect">
            <a:avLst/>
          </a:prstGeom>
        </p:spPr>
        <p:txBody>
          <a:bodyPr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80F0FEBD-4DEA-4E02-961B-3D78ADDD16A3}" type="slidenum">
              <a:rPr lang="fr-FR" smtClean="0"/>
              <a:pPr fontAlgn="auto">
                <a:spcBef>
                  <a:spcPts val="0"/>
                </a:spcBef>
                <a:spcAft>
                  <a:spcPts val="0"/>
                </a:spcAft>
                <a:defRPr/>
              </a:pPr>
              <a:t>‹N°›</a:t>
            </a:fld>
            <a:endParaRPr lang="fr-FR" dirty="0"/>
          </a:p>
        </p:txBody>
      </p:sp>
      <p:sp>
        <p:nvSpPr>
          <p:cNvPr id="15" name="Espace réservé du texte 22"/>
          <p:cNvSpPr>
            <a:spLocks noGrp="1"/>
          </p:cNvSpPr>
          <p:nvPr>
            <p:ph type="body" sz="quarter" idx="16"/>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smtClean="0"/>
              <a:t>Modifiez les styles du texte du masque</a:t>
            </a:r>
          </a:p>
        </p:txBody>
      </p:sp>
    </p:spTree>
    <p:extLst>
      <p:ext uri="{BB962C8B-B14F-4D97-AF65-F5344CB8AC3E}">
        <p14:creationId xmlns:p14="http://schemas.microsoft.com/office/powerpoint/2010/main" val="3345413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7" name="Groupe 4"/>
          <p:cNvGrpSpPr>
            <a:grpSpLocks/>
          </p:cNvGrpSpPr>
          <p:nvPr userDrawn="1"/>
        </p:nvGrpSpPr>
        <p:grpSpPr bwMode="auto">
          <a:xfrm>
            <a:off x="231775" y="357188"/>
            <a:ext cx="8594725" cy="709612"/>
            <a:chOff x="231382" y="357376"/>
            <a:chExt cx="8595012" cy="709424"/>
          </a:xfrm>
        </p:grpSpPr>
        <p:sp>
          <p:nvSpPr>
            <p:cNvPr id="8" name="Rectangle 7"/>
            <p:cNvSpPr/>
            <p:nvPr userDrawn="1"/>
          </p:nvSpPr>
          <p:spPr bwMode="auto">
            <a:xfrm>
              <a:off x="298059" y="363724"/>
              <a:ext cx="8528335" cy="703076"/>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fontAlgn="auto">
                <a:spcBef>
                  <a:spcPts val="0"/>
                </a:spcBef>
                <a:spcAft>
                  <a:spcPts val="0"/>
                </a:spcAft>
                <a:defRPr/>
              </a:pPr>
              <a:endParaRPr lang="fr-FR">
                <a:solidFill>
                  <a:srgbClr val="FF0000"/>
                </a:solidFill>
                <a:latin typeface="+mn-lt"/>
                <a:cs typeface="+mn-cs"/>
              </a:endParaRPr>
            </a:p>
          </p:txBody>
        </p:sp>
        <p:sp>
          <p:nvSpPr>
            <p:cNvPr id="9" name="Rectangle 8"/>
            <p:cNvSpPr>
              <a:spLocks noChangeArrowheads="1"/>
            </p:cNvSpPr>
            <p:nvPr userDrawn="1"/>
          </p:nvSpPr>
          <p:spPr bwMode="auto">
            <a:xfrm>
              <a:off x="231382" y="357376"/>
              <a:ext cx="535006" cy="46501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fr-FR" altLang="fr-FR" smtClean="0">
                <a:latin typeface="Arial" charset="0"/>
                <a:cs typeface="Arial" charset="0"/>
              </a:endParaRPr>
            </a:p>
          </p:txBody>
        </p:sp>
        <p:sp>
          <p:nvSpPr>
            <p:cNvPr id="10" name="Rectangle 9"/>
            <p:cNvSpPr>
              <a:spLocks noChangeArrowheads="1"/>
            </p:cNvSpPr>
            <p:nvPr userDrawn="1"/>
          </p:nvSpPr>
          <p:spPr bwMode="auto">
            <a:xfrm>
              <a:off x="336160" y="398640"/>
              <a:ext cx="311160" cy="315828"/>
            </a:xfrm>
            <a:prstGeom prst="rect">
              <a:avLst/>
            </a:prstGeom>
            <a:solidFill>
              <a:srgbClr val="EA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fr-FR" altLang="fr-FR" smtClean="0">
                <a:cs typeface="Arial" charset="0"/>
              </a:endParaRPr>
            </a:p>
          </p:txBody>
        </p:sp>
      </p:grpSp>
      <p:sp>
        <p:nvSpPr>
          <p:cNvPr id="11" name="Rectangle 10"/>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schemeClr val="bg1"/>
              </a:solidFill>
              <a:latin typeface="Arial Narrow" panose="020B0606020202030204" pitchFamily="34" charset="0"/>
              <a:cs typeface="+mn-cs"/>
            </a:endParaRPr>
          </a:p>
        </p:txBody>
      </p:sp>
      <p:sp>
        <p:nvSpPr>
          <p:cNvPr id="12" name="Espace réservé du numéro de diapositive 1"/>
          <p:cNvSpPr txBox="1">
            <a:spLocks/>
          </p:cNvSpPr>
          <p:nvPr userDrawn="1"/>
        </p:nvSpPr>
        <p:spPr>
          <a:xfrm>
            <a:off x="106363" y="6364288"/>
            <a:ext cx="660400" cy="265112"/>
          </a:xfrm>
          <a:prstGeom prst="rect">
            <a:avLst/>
          </a:prstGeom>
        </p:spPr>
        <p:txBody>
          <a:bodyPr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9B300AF5-2FB6-4059-9949-0D8059A8564D}" type="slidenum">
              <a:rPr lang="fr-FR" smtClean="0"/>
              <a:pPr fontAlgn="auto">
                <a:spcBef>
                  <a:spcPts val="0"/>
                </a:spcBef>
                <a:spcAft>
                  <a:spcPts val="0"/>
                </a:spcAft>
                <a:defRPr/>
              </a:pPr>
              <a:t>‹N°›</a:t>
            </a:fld>
            <a:endParaRPr lang="fr-FR" dirty="0"/>
          </a:p>
        </p:txBody>
      </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r>
              <a:rPr lang="fr-FR" dirty="0" smtClean="0"/>
              <a:t>Contenu</a:t>
            </a:r>
          </a:p>
          <a:p>
            <a:pPr lvl="1"/>
            <a:r>
              <a:rPr lang="fr-FR" dirty="0" smtClean="0"/>
              <a:t>Contenu</a:t>
            </a:r>
          </a:p>
          <a:p>
            <a:pPr lvl="2"/>
            <a:r>
              <a:rPr lang="fr-FR" dirty="0" smtClean="0"/>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3342634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Rectangle 1"/>
          <p:cNvSpPr/>
          <p:nvPr userDrawn="1"/>
        </p:nvSpPr>
        <p:spPr bwMode="auto">
          <a:xfrm>
            <a:off x="298450" y="6364288"/>
            <a:ext cx="274638" cy="265112"/>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lnSpc>
                <a:spcPct val="150000"/>
              </a:lnSpc>
              <a:defRPr/>
            </a:pPr>
            <a:endParaRPr lang="fr-FR" sz="700" dirty="0">
              <a:solidFill>
                <a:schemeClr val="bg1"/>
              </a:solidFill>
              <a:latin typeface="Arial Narrow" panose="020B0606020202030204" pitchFamily="34" charset="0"/>
              <a:cs typeface="+mn-cs"/>
            </a:endParaRPr>
          </a:p>
        </p:txBody>
      </p:sp>
      <p:sp>
        <p:nvSpPr>
          <p:cNvPr id="3" name="Espace réservé du numéro de diapositive 1"/>
          <p:cNvSpPr txBox="1">
            <a:spLocks/>
          </p:cNvSpPr>
          <p:nvPr userDrawn="1"/>
        </p:nvSpPr>
        <p:spPr>
          <a:xfrm>
            <a:off x="106363" y="6364288"/>
            <a:ext cx="660400" cy="265112"/>
          </a:xfrm>
          <a:prstGeom prst="rect">
            <a:avLst/>
          </a:prstGeom>
        </p:spPr>
        <p:txBody>
          <a:bodyPr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582937A3-4DF6-48A1-B058-D9E4DFEEC5D0}" type="slidenum">
              <a:rPr lang="fr-FR" smtClean="0"/>
              <a:pPr fontAlgn="auto">
                <a:spcBef>
                  <a:spcPts val="0"/>
                </a:spcBef>
                <a:spcAft>
                  <a:spcPts val="0"/>
                </a:spcAft>
                <a:defRPr/>
              </a:pPr>
              <a:t>‹N°›</a:t>
            </a:fld>
            <a:endParaRPr lang="fr-FR" dirty="0"/>
          </a:p>
        </p:txBody>
      </p:sp>
    </p:spTree>
    <p:extLst>
      <p:ext uri="{BB962C8B-B14F-4D97-AF65-F5344CB8AC3E}">
        <p14:creationId xmlns:p14="http://schemas.microsoft.com/office/powerpoint/2010/main" val="1118523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Rectangle 1"/>
          <p:cNvSpPr/>
          <p:nvPr userDrawn="1"/>
        </p:nvSpPr>
        <p:spPr>
          <a:xfrm>
            <a:off x="6350" y="0"/>
            <a:ext cx="9137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 name="Image 5"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5675" y="2830513"/>
            <a:ext cx="46926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690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p:nvCxnSpPr>
        <p:spPr bwMode="auto">
          <a:xfrm>
            <a:off x="298450" y="6205538"/>
            <a:ext cx="8528050"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7" name="Imag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491413" y="6357938"/>
            <a:ext cx="13239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fr-FR"/>
              <a:t>titre de la présentation</a:t>
            </a:r>
          </a:p>
        </p:txBody>
      </p:sp>
    </p:spTree>
  </p:cSld>
  <p:clrMap bg1="lt1" tx1="dk1" bg2="lt2" tx2="dk2" accent1="accent1" accent2="accent2" accent3="accent3" accent4="accent4" accent5="accent5" accent6="accent6" hlink="hlink" folHlink="folHlink"/>
  <p:sldLayoutIdLst>
    <p:sldLayoutId id="2147485941" r:id="rId1"/>
    <p:sldLayoutId id="2147485944" r:id="rId2"/>
    <p:sldLayoutId id="2147485945" r:id="rId3"/>
    <p:sldLayoutId id="2147485946" r:id="rId4"/>
    <p:sldLayoutId id="2147485947" r:id="rId5"/>
    <p:sldLayoutId id="2147485948" r:id="rId6"/>
    <p:sldLayoutId id="2147486011" r:id="rId7"/>
  </p:sldLayoutIdLst>
  <p:timing>
    <p:tnLst>
      <p:par>
        <p:cTn id="1" dur="indefinite" restart="never" nodeType="tmRoot"/>
      </p:par>
    </p:tnLst>
  </p:timing>
  <p:hf sldNum="0" hdr="0" dt="0"/>
  <p:txStyles>
    <p:titleStyle>
      <a:lvl1pPr algn="ctr" rtl="0" eaLnBrk="0" fontAlgn="base" hangingPunct="0">
        <a:lnSpc>
          <a:spcPct val="90000"/>
        </a:lnSpc>
        <a:spcBef>
          <a:spcPct val="0"/>
        </a:spcBef>
        <a:spcAft>
          <a:spcPct val="0"/>
        </a:spcAft>
        <a:defRPr sz="3200" b="1" kern="1200">
          <a:solidFill>
            <a:srgbClr val="A6A6A6"/>
          </a:solidFill>
          <a:latin typeface="Arial Narrow" panose="020B0606020202030204" pitchFamily="34" charset="0"/>
          <a:ea typeface="+mj-ea"/>
          <a:cs typeface="+mj-cs"/>
        </a:defRPr>
      </a:lvl1pPr>
      <a:lvl2pPr algn="ctr" rtl="0" eaLnBrk="0" fontAlgn="base" hangingPunct="0">
        <a:lnSpc>
          <a:spcPct val="90000"/>
        </a:lnSpc>
        <a:spcBef>
          <a:spcPct val="0"/>
        </a:spcBef>
        <a:spcAft>
          <a:spcPct val="0"/>
        </a:spcAft>
        <a:defRPr sz="3200" b="1">
          <a:solidFill>
            <a:srgbClr val="A6A6A6"/>
          </a:solidFill>
          <a:latin typeface="Arial Narrow" pitchFamily="34" charset="0"/>
        </a:defRPr>
      </a:lvl2pPr>
      <a:lvl3pPr algn="ctr" rtl="0" eaLnBrk="0" fontAlgn="base" hangingPunct="0">
        <a:lnSpc>
          <a:spcPct val="90000"/>
        </a:lnSpc>
        <a:spcBef>
          <a:spcPct val="0"/>
        </a:spcBef>
        <a:spcAft>
          <a:spcPct val="0"/>
        </a:spcAft>
        <a:defRPr sz="3200" b="1">
          <a:solidFill>
            <a:srgbClr val="A6A6A6"/>
          </a:solidFill>
          <a:latin typeface="Arial Narrow" pitchFamily="34" charset="0"/>
        </a:defRPr>
      </a:lvl3pPr>
      <a:lvl4pPr algn="ctr" rtl="0" eaLnBrk="0" fontAlgn="base" hangingPunct="0">
        <a:lnSpc>
          <a:spcPct val="90000"/>
        </a:lnSpc>
        <a:spcBef>
          <a:spcPct val="0"/>
        </a:spcBef>
        <a:spcAft>
          <a:spcPct val="0"/>
        </a:spcAft>
        <a:defRPr sz="3200" b="1">
          <a:solidFill>
            <a:srgbClr val="A6A6A6"/>
          </a:solidFill>
          <a:latin typeface="Arial Narrow" pitchFamily="34" charset="0"/>
        </a:defRPr>
      </a:lvl4pPr>
      <a:lvl5pPr algn="ctr" rtl="0" eaLnBrk="0" fontAlgn="base" hangingPunct="0">
        <a:lnSpc>
          <a:spcPct val="90000"/>
        </a:lnSpc>
        <a:spcBef>
          <a:spcPct val="0"/>
        </a:spcBef>
        <a:spcAft>
          <a:spcPct val="0"/>
        </a:spcAft>
        <a:defRPr sz="3200" b="1">
          <a:solidFill>
            <a:srgbClr val="A6A6A6"/>
          </a:solidFill>
          <a:latin typeface="Arial Narrow" pitchFamily="34" charset="0"/>
        </a:defRPr>
      </a:lvl5pPr>
      <a:lvl6pPr marL="457200" algn="ctr" rtl="0" fontAlgn="base">
        <a:lnSpc>
          <a:spcPct val="90000"/>
        </a:lnSpc>
        <a:spcBef>
          <a:spcPct val="0"/>
        </a:spcBef>
        <a:spcAft>
          <a:spcPct val="0"/>
        </a:spcAft>
        <a:defRPr sz="3200" b="1">
          <a:solidFill>
            <a:srgbClr val="A6A6A6"/>
          </a:solidFill>
          <a:latin typeface="Arial Narrow" pitchFamily="34" charset="0"/>
        </a:defRPr>
      </a:lvl6pPr>
      <a:lvl7pPr marL="914400" algn="ctr" rtl="0" fontAlgn="base">
        <a:lnSpc>
          <a:spcPct val="90000"/>
        </a:lnSpc>
        <a:spcBef>
          <a:spcPct val="0"/>
        </a:spcBef>
        <a:spcAft>
          <a:spcPct val="0"/>
        </a:spcAft>
        <a:defRPr sz="3200" b="1">
          <a:solidFill>
            <a:srgbClr val="A6A6A6"/>
          </a:solidFill>
          <a:latin typeface="Arial Narrow" pitchFamily="34" charset="0"/>
        </a:defRPr>
      </a:lvl7pPr>
      <a:lvl8pPr marL="1371600" algn="ctr" rtl="0" fontAlgn="base">
        <a:lnSpc>
          <a:spcPct val="90000"/>
        </a:lnSpc>
        <a:spcBef>
          <a:spcPct val="0"/>
        </a:spcBef>
        <a:spcAft>
          <a:spcPct val="0"/>
        </a:spcAft>
        <a:defRPr sz="3200" b="1">
          <a:solidFill>
            <a:srgbClr val="A6A6A6"/>
          </a:solidFill>
          <a:latin typeface="Arial Narrow" pitchFamily="34" charset="0"/>
        </a:defRPr>
      </a:lvl8pPr>
      <a:lvl9pPr marL="1828800" algn="ctr" rtl="0" fontAlgn="base">
        <a:lnSpc>
          <a:spcPct val="90000"/>
        </a:lnSpc>
        <a:spcBef>
          <a:spcPct val="0"/>
        </a:spcBef>
        <a:spcAft>
          <a:spcPct val="0"/>
        </a:spcAft>
        <a:defRPr sz="3200" b="1">
          <a:solidFill>
            <a:srgbClr val="A6A6A6"/>
          </a:solidFill>
          <a:latin typeface="Arial Narrow" pitchFamily="34" charset="0"/>
        </a:defRPr>
      </a:lvl9pPr>
    </p:titleStyle>
    <p:bodyStyle>
      <a:lvl1pPr marL="285750" indent="-285750" algn="l" rtl="0" eaLnBrk="0" fontAlgn="base" hangingPunct="0">
        <a:lnSpc>
          <a:spcPct val="90000"/>
        </a:lnSpc>
        <a:spcBef>
          <a:spcPts val="1000"/>
        </a:spcBef>
        <a:spcAft>
          <a:spcPct val="0"/>
        </a:spcAft>
        <a:buClr>
          <a:srgbClr val="EA0000"/>
        </a:buClr>
        <a:buFont typeface="Arial Narrow" pitchFamily="34" charset="0"/>
        <a:buChar char="■"/>
        <a:defRPr kern="1200">
          <a:solidFill>
            <a:schemeClr val="tx1"/>
          </a:solidFill>
          <a:latin typeface="Arial Narrow" panose="020B0606020202030204" pitchFamily="34" charset="0"/>
          <a:ea typeface="+mn-ea"/>
          <a:cs typeface="+mn-cs"/>
        </a:defRPr>
      </a:lvl1pPr>
      <a:lvl2pPr marL="742950" indent="-285750" algn="l" rtl="0" eaLnBrk="0" fontAlgn="base" hangingPunct="0">
        <a:lnSpc>
          <a:spcPct val="90000"/>
        </a:lnSpc>
        <a:spcBef>
          <a:spcPts val="500"/>
        </a:spcBef>
        <a:spcAft>
          <a:spcPct val="0"/>
        </a:spcAft>
        <a:buClr>
          <a:srgbClr val="A6A6A6"/>
        </a:buClr>
        <a:buFont typeface="Arial Narrow" pitchFamily="34" charset="0"/>
        <a:buChar char="■"/>
        <a:defRPr sz="1600" kern="1200">
          <a:solidFill>
            <a:schemeClr val="tx1"/>
          </a:solidFill>
          <a:latin typeface="Arial Narrow" panose="020B0606020202030204" pitchFamily="34" charset="0"/>
          <a:ea typeface="+mn-ea"/>
          <a:cs typeface="+mn-cs"/>
        </a:defRPr>
      </a:lvl2pPr>
      <a:lvl3pPr marL="1200150" indent="-285750" algn="l" rtl="0" eaLnBrk="0" fontAlgn="base" hangingPunct="0">
        <a:lnSpc>
          <a:spcPct val="90000"/>
        </a:lnSpc>
        <a:spcBef>
          <a:spcPts val="500"/>
        </a:spcBef>
        <a:spcAft>
          <a:spcPct val="0"/>
        </a:spcAft>
        <a:buClr>
          <a:srgbClr val="FF0000"/>
        </a:buClr>
        <a:buFont typeface="Arial Narrow" pitchFamily="34" charset="0"/>
        <a:buChar char="■"/>
        <a:defRPr sz="1600" kern="1200">
          <a:solidFill>
            <a:schemeClr val="tx1"/>
          </a:solidFill>
          <a:latin typeface="Arial Narrow" panose="020B0606020202030204" pitchFamily="34" charset="0"/>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sz="1600" kern="1200">
          <a:solidFill>
            <a:schemeClr val="tx1"/>
          </a:solidFill>
          <a:latin typeface="Arial Narrow" panose="020B0606020202030204" pitchFamily="34" charset="0"/>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aisse-epargne.fr/" TargetMode="External"/><Relationship Id="rId2" Type="http://schemas.openxmlformats.org/officeDocument/2006/relationships/hyperlink" Target="http://www.ciclade.f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ciclade.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5"/>
          </p:nvPr>
        </p:nvSpPr>
        <p:spPr>
          <a:xfrm>
            <a:off x="267894" y="3936644"/>
            <a:ext cx="8580438" cy="516604"/>
          </a:xfrm>
        </p:spPr>
        <p:txBody>
          <a:bodyPr/>
          <a:lstStyle/>
          <a:p>
            <a:pPr eaLnBrk="1" fontAlgn="auto" hangingPunct="1">
              <a:spcAft>
                <a:spcPts val="0"/>
              </a:spcAft>
              <a:defRPr/>
            </a:pPr>
            <a:r>
              <a:rPr lang="fr-FR" sz="2400" dirty="0" smtClean="0"/>
              <a:t>Argumentaire</a:t>
            </a:r>
            <a:endParaRPr lang="fr-FR" sz="2400" dirty="0"/>
          </a:p>
        </p:txBody>
      </p:sp>
      <p:sp>
        <p:nvSpPr>
          <p:cNvPr id="4" name="Espace réservé du texte 3"/>
          <p:cNvSpPr>
            <a:spLocks noGrp="1"/>
          </p:cNvSpPr>
          <p:nvPr>
            <p:ph type="body" sz="quarter" idx="16"/>
          </p:nvPr>
        </p:nvSpPr>
        <p:spPr>
          <a:xfrm>
            <a:off x="314633" y="3125352"/>
            <a:ext cx="8580437" cy="709669"/>
          </a:xfrm>
        </p:spPr>
        <p:txBody>
          <a:bodyPr/>
          <a:lstStyle/>
          <a:p>
            <a:pPr algn="l" eaLnBrk="1" fontAlgn="auto" hangingPunct="1">
              <a:spcAft>
                <a:spcPts val="0"/>
              </a:spcAft>
              <a:defRPr/>
            </a:pPr>
            <a:r>
              <a:rPr lang="fr-FR" sz="2800" dirty="0"/>
              <a:t>Loi Eckert </a:t>
            </a:r>
            <a:r>
              <a:rPr lang="fr-FR" sz="2800" dirty="0" smtClean="0"/>
              <a:t>sur les </a:t>
            </a:r>
            <a:r>
              <a:rPr lang="fr-FR" sz="2800" dirty="0"/>
              <a:t>comptes bancaires </a:t>
            </a:r>
            <a:r>
              <a:rPr lang="fr-FR" sz="2800" dirty="0" smtClean="0"/>
              <a:t>inactifs</a:t>
            </a:r>
            <a:endParaRPr lang="fr-FR"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pPr marL="355600" indent="-355600"/>
            <a:r>
              <a:rPr lang="fr-FR" sz="2200" dirty="0" smtClean="0"/>
              <a:t>Argumentaire en cas de réclamation du client</a:t>
            </a:r>
            <a:endParaRPr lang="fr-FR" sz="2200" dirty="0"/>
          </a:p>
        </p:txBody>
      </p:sp>
      <p:sp>
        <p:nvSpPr>
          <p:cNvPr id="5" name="Rectangle à coins arrondis 4"/>
          <p:cNvSpPr/>
          <p:nvPr/>
        </p:nvSpPr>
        <p:spPr>
          <a:xfrm>
            <a:off x="1054142" y="1104406"/>
            <a:ext cx="7538575" cy="59376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bg1"/>
                </a:solidFill>
              </a:rPr>
              <a:t>Cas de figure :</a:t>
            </a:r>
          </a:p>
          <a:p>
            <a:pPr algn="ctr"/>
            <a:r>
              <a:rPr lang="fr-FR" sz="1200" b="1" dirty="0" smtClean="0">
                <a:solidFill>
                  <a:schemeClr val="bg1"/>
                </a:solidFill>
              </a:rPr>
              <a:t>Le client a reçu son RMP sur lequel figure la notification de la clôture de son compte. </a:t>
            </a:r>
          </a:p>
          <a:p>
            <a:pPr algn="ctr"/>
            <a:r>
              <a:rPr lang="fr-FR" sz="1200" b="1" dirty="0" smtClean="0">
                <a:solidFill>
                  <a:schemeClr val="bg1"/>
                </a:solidFill>
              </a:rPr>
              <a:t>Il se présente en agence afin d’avoir des explications / récupérer les fonds lui appartenant</a:t>
            </a:r>
            <a:endParaRPr lang="fr-FR" sz="1200" b="1" dirty="0">
              <a:solidFill>
                <a:schemeClr val="bg1"/>
              </a:solidFill>
            </a:endParaRPr>
          </a:p>
        </p:txBody>
      </p:sp>
      <p:sp>
        <p:nvSpPr>
          <p:cNvPr id="8" name="Flèche droite 7"/>
          <p:cNvSpPr/>
          <p:nvPr/>
        </p:nvSpPr>
        <p:spPr>
          <a:xfrm>
            <a:off x="485047" y="1128157"/>
            <a:ext cx="461297" cy="57001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118756" y="1751622"/>
            <a:ext cx="2624444" cy="267185"/>
          </a:xfrm>
          <a:prstGeom prst="round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Le client</a:t>
            </a:r>
            <a:endParaRPr lang="fr-FR" sz="1600" b="1" dirty="0"/>
          </a:p>
        </p:txBody>
      </p:sp>
      <p:sp>
        <p:nvSpPr>
          <p:cNvPr id="10" name="Rectangle à coins arrondis 9"/>
          <p:cNvSpPr/>
          <p:nvPr/>
        </p:nvSpPr>
        <p:spPr>
          <a:xfrm>
            <a:off x="3064734" y="1763497"/>
            <a:ext cx="5911345" cy="267185"/>
          </a:xfrm>
          <a:prstGeom prst="round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L’agence</a:t>
            </a:r>
            <a:endParaRPr lang="fr-FR" sz="1600" b="1" dirty="0"/>
          </a:p>
        </p:txBody>
      </p:sp>
      <p:sp>
        <p:nvSpPr>
          <p:cNvPr id="12" name="Rectangle 11"/>
          <p:cNvSpPr/>
          <p:nvPr/>
        </p:nvSpPr>
        <p:spPr>
          <a:xfrm>
            <a:off x="3064734" y="2090075"/>
            <a:ext cx="5925788" cy="795636"/>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solidFill>
                  <a:schemeClr val="tx1">
                    <a:lumMod val="65000"/>
                    <a:lumOff val="35000"/>
                  </a:schemeClr>
                </a:solidFill>
              </a:rPr>
              <a:t>La Loi sur les comptes bancaires inactifs (appelée Loi Eckert) est entrée en vigueur depuis le 1</a:t>
            </a:r>
            <a:r>
              <a:rPr lang="fr-FR" sz="1200" baseline="30000" dirty="0" smtClean="0">
                <a:solidFill>
                  <a:schemeClr val="tx1">
                    <a:lumMod val="65000"/>
                    <a:lumOff val="35000"/>
                  </a:schemeClr>
                </a:solidFill>
              </a:rPr>
              <a:t>er</a:t>
            </a:r>
            <a:r>
              <a:rPr lang="fr-FR" sz="1200" dirty="0" smtClean="0">
                <a:solidFill>
                  <a:schemeClr val="tx1">
                    <a:lumMod val="65000"/>
                    <a:lumOff val="35000"/>
                  </a:schemeClr>
                </a:solidFill>
              </a:rPr>
              <a:t> janvier 2016. Elle impose aux établissements </a:t>
            </a:r>
            <a:r>
              <a:rPr lang="fr-FR" sz="1200" dirty="0">
                <a:solidFill>
                  <a:schemeClr val="tx1">
                    <a:lumMod val="65000"/>
                    <a:lumOff val="35000"/>
                  </a:schemeClr>
                </a:solidFill>
              </a:rPr>
              <a:t>d</a:t>
            </a:r>
            <a:r>
              <a:rPr lang="fr-FR" sz="1200" dirty="0" smtClean="0">
                <a:solidFill>
                  <a:schemeClr val="tx1">
                    <a:lumMod val="65000"/>
                    <a:lumOff val="35000"/>
                  </a:schemeClr>
                </a:solidFill>
              </a:rPr>
              <a:t>e crédit  de clôturer l’ensemble des comptes d’un client en l’absence de manifestation de celui-ci  depuis 10 ans au moins, et à transférer les fonds à la Caisse des Dépôts et Consignation. </a:t>
            </a:r>
            <a:endParaRPr lang="fr-FR" sz="1200" dirty="0">
              <a:solidFill>
                <a:schemeClr val="tx1">
                  <a:lumMod val="65000"/>
                  <a:lumOff val="35000"/>
                </a:schemeClr>
              </a:solidFill>
            </a:endParaRPr>
          </a:p>
        </p:txBody>
      </p:sp>
      <p:sp>
        <p:nvSpPr>
          <p:cNvPr id="13" name="Rectangle 12"/>
          <p:cNvSpPr/>
          <p:nvPr/>
        </p:nvSpPr>
        <p:spPr>
          <a:xfrm>
            <a:off x="118752" y="4101904"/>
            <a:ext cx="2624445" cy="661035"/>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anose="020B0604020202020204" pitchFamily="34" charset="0"/>
              <a:buChar char="•"/>
            </a:pPr>
            <a:r>
              <a:rPr lang="fr-FR" sz="1300" dirty="0" smtClean="0">
                <a:solidFill>
                  <a:schemeClr val="tx1">
                    <a:lumMod val="65000"/>
                    <a:lumOff val="35000"/>
                  </a:schemeClr>
                </a:solidFill>
              </a:rPr>
              <a:t>Où est mon argent ?</a:t>
            </a:r>
          </a:p>
          <a:p>
            <a:pPr marL="177800" indent="-177800">
              <a:buFont typeface="Arial" panose="020B0604020202020204" pitchFamily="34" charset="0"/>
              <a:buChar char="•"/>
            </a:pPr>
            <a:r>
              <a:rPr lang="fr-FR" sz="1300" dirty="0" smtClean="0">
                <a:solidFill>
                  <a:schemeClr val="tx1">
                    <a:lumMod val="65000"/>
                    <a:lumOff val="35000"/>
                  </a:schemeClr>
                </a:solidFill>
              </a:rPr>
              <a:t>Comment puis-je récupérer les fonds m’appartenant  ?</a:t>
            </a:r>
          </a:p>
        </p:txBody>
      </p:sp>
      <p:sp>
        <p:nvSpPr>
          <p:cNvPr id="14" name="Rectangle 13"/>
          <p:cNvSpPr/>
          <p:nvPr/>
        </p:nvSpPr>
        <p:spPr>
          <a:xfrm>
            <a:off x="3073170" y="4054404"/>
            <a:ext cx="5925788" cy="1146977"/>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solidFill>
                  <a:schemeClr val="tx1">
                    <a:lumMod val="65000"/>
                    <a:lumOff val="35000"/>
                  </a:schemeClr>
                </a:solidFill>
              </a:rPr>
              <a:t>En fonction de la durée d’inactivité, les fonds ont été :</a:t>
            </a:r>
          </a:p>
          <a:p>
            <a:pPr marL="171450" indent="-171450">
              <a:buFont typeface="Arial" panose="020B0604020202020204" pitchFamily="34" charset="0"/>
              <a:buChar char="•"/>
            </a:pPr>
            <a:r>
              <a:rPr lang="fr-FR" sz="1200" dirty="0" smtClean="0">
                <a:solidFill>
                  <a:schemeClr val="tx1">
                    <a:lumMod val="65000"/>
                    <a:lumOff val="35000"/>
                  </a:schemeClr>
                </a:solidFill>
              </a:rPr>
              <a:t>soit transférés à la Caisse des Dépôts et Consignations (CDC) </a:t>
            </a:r>
            <a:r>
              <a:rPr lang="fr-FR" sz="1200" dirty="0" smtClean="0">
                <a:solidFill>
                  <a:schemeClr val="tx1">
                    <a:lumMod val="65000"/>
                    <a:lumOff val="35000"/>
                  </a:schemeClr>
                </a:solidFill>
                <a:sym typeface="Wingdings"/>
              </a:rPr>
              <a:t> où ils pourront être réclamés durant un certain laps de temps  allant de quelques mois à 20 ans (en fonction de la date de dernière manifestation auprès  de la Caisse d’Epargne) (jusqu’à 27 ans  dans le cas d’un décès </a:t>
            </a:r>
            <a:r>
              <a:rPr lang="fr-FR" sz="1200" dirty="0" smtClean="0">
                <a:solidFill>
                  <a:schemeClr val="tx1">
                    <a:lumMod val="65000"/>
                    <a:lumOff val="35000"/>
                  </a:schemeClr>
                </a:solidFill>
                <a:sym typeface="Wingdings"/>
              </a:rPr>
              <a:t>)</a:t>
            </a:r>
            <a:endParaRPr lang="fr-FR" sz="1200" dirty="0" smtClean="0">
              <a:solidFill>
                <a:schemeClr val="tx1">
                  <a:lumMod val="65000"/>
                  <a:lumOff val="35000"/>
                </a:schemeClr>
              </a:solidFill>
              <a:sym typeface="Wingdings"/>
            </a:endParaRPr>
          </a:p>
          <a:p>
            <a:pPr marL="171450" indent="-171450">
              <a:buFont typeface="Arial" panose="020B0604020202020204" pitchFamily="34" charset="0"/>
              <a:buChar char="•"/>
            </a:pPr>
            <a:r>
              <a:rPr lang="fr-FR" sz="1200" dirty="0" smtClean="0">
                <a:solidFill>
                  <a:schemeClr val="tx1">
                    <a:lumMod val="65000"/>
                    <a:lumOff val="35000"/>
                  </a:schemeClr>
                </a:solidFill>
                <a:sym typeface="Wingdings"/>
              </a:rPr>
              <a:t>Soit  transférés directement à l’Etat où ils ne pourront plus être réclamés.</a:t>
            </a:r>
            <a:endParaRPr lang="fr-FR" sz="1200" dirty="0">
              <a:solidFill>
                <a:schemeClr val="tx1">
                  <a:lumMod val="65000"/>
                  <a:lumOff val="35000"/>
                </a:schemeClr>
              </a:solidFill>
            </a:endParaRPr>
          </a:p>
        </p:txBody>
      </p:sp>
      <p:sp>
        <p:nvSpPr>
          <p:cNvPr id="15" name="Rectangle 14"/>
          <p:cNvSpPr/>
          <p:nvPr/>
        </p:nvSpPr>
        <p:spPr>
          <a:xfrm>
            <a:off x="118754" y="4833258"/>
            <a:ext cx="2624443" cy="1436915"/>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300" dirty="0" smtClean="0">
                <a:solidFill>
                  <a:schemeClr val="tx1">
                    <a:lumMod val="65000"/>
                    <a:lumOff val="35000"/>
                  </a:schemeClr>
                </a:solidFill>
              </a:rPr>
              <a:t>Pouvez–vous organiser les démarches à ma place pour récupérer ces fonds (je ne sais pas comment faire, je n’ai pas le temps, c’est vous qui avez clôturé mon compte c’est donc à vous le de rouvrir….)</a:t>
            </a:r>
            <a:endParaRPr lang="fr-FR" sz="1300" dirty="0">
              <a:solidFill>
                <a:schemeClr val="tx1">
                  <a:lumMod val="65000"/>
                  <a:lumOff val="35000"/>
                </a:schemeClr>
              </a:solidFill>
            </a:endParaRPr>
          </a:p>
        </p:txBody>
      </p:sp>
      <p:sp>
        <p:nvSpPr>
          <p:cNvPr id="16" name="Rectangle 15"/>
          <p:cNvSpPr/>
          <p:nvPr/>
        </p:nvSpPr>
        <p:spPr>
          <a:xfrm>
            <a:off x="3064733" y="5272631"/>
            <a:ext cx="5911345" cy="810010"/>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solidFill>
                  <a:schemeClr val="tx1">
                    <a:lumMod val="65000"/>
                    <a:lumOff val="35000"/>
                  </a:schemeClr>
                </a:solidFill>
              </a:rPr>
              <a:t>C’est au titulaire du compte de procéder lui-même à la demande de récupération des fonds lui appartenant via le site internet </a:t>
            </a:r>
            <a:r>
              <a:rPr lang="fr-FR" sz="1200" dirty="0" smtClean="0">
                <a:solidFill>
                  <a:schemeClr val="tx1">
                    <a:lumMod val="65000"/>
                    <a:lumOff val="35000"/>
                  </a:schemeClr>
                </a:solidFill>
                <a:hlinkClick r:id="rId2"/>
              </a:rPr>
              <a:t>www.ciclade.fr</a:t>
            </a:r>
            <a:r>
              <a:rPr lang="fr-FR" sz="1200" dirty="0" smtClean="0">
                <a:solidFill>
                  <a:schemeClr val="tx1">
                    <a:lumMod val="65000"/>
                    <a:lumOff val="35000"/>
                  </a:schemeClr>
                </a:solidFill>
              </a:rPr>
              <a:t>  de la Caisse des Dépôts.  La CDC va procéder à des vérifications d’identité. A ce titre, il est incontournable que ce soit le titulaire lui-même qui réalise ces démarches</a:t>
            </a:r>
            <a:endParaRPr lang="fr-FR" sz="1200" dirty="0">
              <a:solidFill>
                <a:schemeClr val="tx1">
                  <a:lumMod val="65000"/>
                  <a:lumOff val="35000"/>
                </a:schemeClr>
              </a:solidFill>
            </a:endParaRPr>
          </a:p>
        </p:txBody>
      </p:sp>
      <p:sp>
        <p:nvSpPr>
          <p:cNvPr id="17" name="Rectangle 16"/>
          <p:cNvSpPr/>
          <p:nvPr/>
        </p:nvSpPr>
        <p:spPr>
          <a:xfrm>
            <a:off x="126205" y="2161325"/>
            <a:ext cx="2624445" cy="712511"/>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300" dirty="0" smtClean="0">
                <a:solidFill>
                  <a:schemeClr val="tx1">
                    <a:lumMod val="65000"/>
                    <a:lumOff val="35000"/>
                  </a:schemeClr>
                </a:solidFill>
              </a:rPr>
              <a:t>Comment se fait –il que vous ayez clôturé mon compte; je ne vous l’ai jamais  demandé</a:t>
            </a:r>
            <a:endParaRPr lang="fr-FR" sz="1300" dirty="0">
              <a:solidFill>
                <a:schemeClr val="tx1">
                  <a:lumMod val="65000"/>
                  <a:lumOff val="35000"/>
                </a:schemeClr>
              </a:solidFill>
            </a:endParaRPr>
          </a:p>
        </p:txBody>
      </p:sp>
      <p:sp>
        <p:nvSpPr>
          <p:cNvPr id="19" name="ZoneTexte 18"/>
          <p:cNvSpPr txBox="1"/>
          <p:nvPr/>
        </p:nvSpPr>
        <p:spPr>
          <a:xfrm>
            <a:off x="2743200" y="6246420"/>
            <a:ext cx="4465122" cy="415498"/>
          </a:xfrm>
          <a:prstGeom prst="rect">
            <a:avLst/>
          </a:prstGeom>
          <a:noFill/>
          <a:ln>
            <a:solidFill>
              <a:schemeClr val="tx1">
                <a:lumMod val="65000"/>
                <a:lumOff val="35000"/>
              </a:schemeClr>
            </a:solidFill>
          </a:ln>
        </p:spPr>
        <p:txBody>
          <a:bodyPr wrap="square" rtlCol="0">
            <a:spAutoFit/>
          </a:bodyPr>
          <a:lstStyle/>
          <a:p>
            <a:r>
              <a:rPr lang="fr-FR" sz="1050" dirty="0" smtClean="0"/>
              <a:t>*Courriers de fin mai-début juin 2016 </a:t>
            </a:r>
            <a:r>
              <a:rPr lang="fr-FR" sz="1050" dirty="0" smtClean="0">
                <a:sym typeface="Wingdings"/>
              </a:rPr>
              <a:t> en recommandé</a:t>
            </a:r>
          </a:p>
          <a:p>
            <a:r>
              <a:rPr lang="fr-FR" sz="1050" dirty="0" smtClean="0">
                <a:sym typeface="Wingdings"/>
              </a:rPr>
              <a:t>*Courriers ultérieurs (fin juin, août, novembre, février 2017….) envoi simple</a:t>
            </a:r>
            <a:endParaRPr lang="fr-FR" sz="1050" dirty="0"/>
          </a:p>
        </p:txBody>
      </p:sp>
      <p:sp>
        <p:nvSpPr>
          <p:cNvPr id="20" name="Flèche droite 19"/>
          <p:cNvSpPr/>
          <p:nvPr/>
        </p:nvSpPr>
        <p:spPr>
          <a:xfrm>
            <a:off x="2785838" y="5468586"/>
            <a:ext cx="290753" cy="30875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droite 20"/>
          <p:cNvSpPr/>
          <p:nvPr/>
        </p:nvSpPr>
        <p:spPr>
          <a:xfrm>
            <a:off x="2750650" y="4338925"/>
            <a:ext cx="290753" cy="30875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21"/>
          <p:cNvSpPr/>
          <p:nvPr/>
        </p:nvSpPr>
        <p:spPr>
          <a:xfrm>
            <a:off x="2759650" y="2381014"/>
            <a:ext cx="290753" cy="30875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35205" y="3011358"/>
            <a:ext cx="2640898" cy="396863"/>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300" dirty="0" smtClean="0">
                <a:solidFill>
                  <a:schemeClr val="tx1">
                    <a:lumMod val="65000"/>
                    <a:lumOff val="35000"/>
                  </a:schemeClr>
                </a:solidFill>
              </a:rPr>
              <a:t>Vous ne m’avez jamais avisé de cette loi</a:t>
            </a:r>
            <a:endParaRPr lang="fr-FR" sz="1300" dirty="0">
              <a:solidFill>
                <a:schemeClr val="tx1">
                  <a:lumMod val="65000"/>
                  <a:lumOff val="35000"/>
                </a:schemeClr>
              </a:solidFill>
            </a:endParaRPr>
          </a:p>
        </p:txBody>
      </p:sp>
      <p:sp>
        <p:nvSpPr>
          <p:cNvPr id="25" name="Flèche droite 24"/>
          <p:cNvSpPr/>
          <p:nvPr/>
        </p:nvSpPr>
        <p:spPr>
          <a:xfrm>
            <a:off x="2785838" y="3058858"/>
            <a:ext cx="290753" cy="30875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3065100" y="2942598"/>
            <a:ext cx="5925422" cy="644234"/>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solidFill>
                  <a:schemeClr val="tx1">
                    <a:lumMod val="65000"/>
                    <a:lumOff val="35000"/>
                  </a:schemeClr>
                </a:solidFill>
              </a:rPr>
              <a:t>Lors de l’envoi de votre relevé de compte début 2016, un document expliquait les contours de cette Loi. De même, une rubrique spécifique  est consultable sur le portail internet </a:t>
            </a:r>
            <a:r>
              <a:rPr lang="fr-FR" sz="1200" dirty="0" smtClean="0">
                <a:solidFill>
                  <a:schemeClr val="tx1">
                    <a:lumMod val="65000"/>
                    <a:lumOff val="35000"/>
                  </a:schemeClr>
                </a:solidFill>
                <a:hlinkClick r:id="rId3"/>
              </a:rPr>
              <a:t>www.caisse-epargne.fr</a:t>
            </a:r>
            <a:endParaRPr lang="fr-FR" sz="1200" dirty="0">
              <a:solidFill>
                <a:schemeClr val="tx1">
                  <a:lumMod val="65000"/>
                  <a:lumOff val="35000"/>
                </a:schemeClr>
              </a:solidFill>
            </a:endParaRPr>
          </a:p>
        </p:txBody>
      </p:sp>
      <p:sp>
        <p:nvSpPr>
          <p:cNvPr id="28" name="Rectangle 27"/>
          <p:cNvSpPr/>
          <p:nvPr/>
        </p:nvSpPr>
        <p:spPr>
          <a:xfrm>
            <a:off x="135205" y="3563082"/>
            <a:ext cx="2624445" cy="429464"/>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300" dirty="0" smtClean="0">
                <a:solidFill>
                  <a:schemeClr val="tx1">
                    <a:lumMod val="65000"/>
                    <a:lumOff val="35000"/>
                  </a:schemeClr>
                </a:solidFill>
              </a:rPr>
              <a:t>Vous ne m’avez jamais avisé de la clôture de mon compte.</a:t>
            </a:r>
            <a:endParaRPr lang="fr-FR" sz="1300" dirty="0">
              <a:solidFill>
                <a:schemeClr val="tx1">
                  <a:lumMod val="65000"/>
                  <a:lumOff val="35000"/>
                </a:schemeClr>
              </a:solidFill>
            </a:endParaRPr>
          </a:p>
        </p:txBody>
      </p:sp>
      <p:sp>
        <p:nvSpPr>
          <p:cNvPr id="29" name="Rectangle 28"/>
          <p:cNvSpPr/>
          <p:nvPr/>
        </p:nvSpPr>
        <p:spPr>
          <a:xfrm>
            <a:off x="3076591" y="3669957"/>
            <a:ext cx="5925422" cy="298839"/>
          </a:xfrm>
          <a:prstGeom prst="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solidFill>
                  <a:schemeClr val="tx1">
                    <a:lumMod val="65000"/>
                    <a:lumOff val="35000"/>
                  </a:schemeClr>
                </a:solidFill>
              </a:rPr>
              <a:t>6 mois avant la clôture de votre compte, nous vous avons adressé un courrier*</a:t>
            </a:r>
            <a:endParaRPr lang="fr-FR" sz="1200" dirty="0">
              <a:solidFill>
                <a:schemeClr val="tx1">
                  <a:lumMod val="65000"/>
                  <a:lumOff val="35000"/>
                </a:schemeClr>
              </a:solidFill>
            </a:endParaRPr>
          </a:p>
        </p:txBody>
      </p:sp>
      <p:sp>
        <p:nvSpPr>
          <p:cNvPr id="30" name="Flèche droite 29"/>
          <p:cNvSpPr/>
          <p:nvPr/>
        </p:nvSpPr>
        <p:spPr>
          <a:xfrm>
            <a:off x="2782417" y="3663574"/>
            <a:ext cx="290753" cy="30875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01191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09402" y="2695681"/>
            <a:ext cx="8527801" cy="2042556"/>
          </a:xfrm>
        </p:spPr>
        <p:txBody>
          <a:bodyPr>
            <a:normAutofit/>
          </a:bodyPr>
          <a:lstStyle/>
          <a:p>
            <a:pPr marL="0" indent="0">
              <a:buNone/>
            </a:pPr>
            <a:endParaRPr lang="fr-FR" dirty="0" smtClean="0"/>
          </a:p>
          <a:p>
            <a:r>
              <a:rPr lang="fr-FR" dirty="0" smtClean="0"/>
              <a:t>Les informations à caractère personnel et confidentiel doivent transiter uniquement via le site sécurisé de la Caisse de Dépôts </a:t>
            </a:r>
            <a:r>
              <a:rPr lang="fr-FR" dirty="0" smtClean="0">
                <a:hlinkClick r:id="rId2"/>
              </a:rPr>
              <a:t>www.ciclade.fr</a:t>
            </a:r>
            <a:r>
              <a:rPr lang="fr-FR" dirty="0" smtClean="0"/>
              <a:t> </a:t>
            </a:r>
          </a:p>
          <a:p>
            <a:r>
              <a:rPr lang="fr-FR" dirty="0"/>
              <a:t>Seul, le titulaire du compte, son représentant légal ou l’ayant droit / notaire est habilité à effectuer </a:t>
            </a:r>
            <a:r>
              <a:rPr lang="fr-FR" dirty="0" smtClean="0"/>
              <a:t>la </a:t>
            </a:r>
            <a:r>
              <a:rPr lang="fr-FR" dirty="0"/>
              <a:t>demande auprès de la CDC</a:t>
            </a:r>
          </a:p>
          <a:p>
            <a:endParaRPr lang="fr-FR" dirty="0" smtClean="0"/>
          </a:p>
          <a:p>
            <a:endParaRPr lang="fr-FR" dirty="0"/>
          </a:p>
        </p:txBody>
      </p:sp>
      <p:sp>
        <p:nvSpPr>
          <p:cNvPr id="3" name="Espace réservé du texte 2"/>
          <p:cNvSpPr>
            <a:spLocks noGrp="1"/>
          </p:cNvSpPr>
          <p:nvPr>
            <p:ph type="body" sz="quarter" idx="16"/>
          </p:nvPr>
        </p:nvSpPr>
        <p:spPr/>
        <p:txBody>
          <a:bodyPr/>
          <a:lstStyle/>
          <a:p>
            <a:r>
              <a:rPr lang="fr-FR" sz="2400" dirty="0" smtClean="0"/>
              <a:t>Rappel de quelques principes</a:t>
            </a:r>
            <a:endParaRPr lang="fr-FR" sz="2400" dirty="0"/>
          </a:p>
        </p:txBody>
      </p:sp>
      <p:sp>
        <p:nvSpPr>
          <p:cNvPr id="4" name="Espace réservé du contenu 1"/>
          <p:cNvSpPr txBox="1">
            <a:spLocks/>
          </p:cNvSpPr>
          <p:nvPr/>
        </p:nvSpPr>
        <p:spPr>
          <a:xfrm>
            <a:off x="926275" y="1401129"/>
            <a:ext cx="7490294" cy="1009561"/>
          </a:xfrm>
          <a:prstGeom prst="rect">
            <a:avLst/>
          </a:prstGeom>
          <a:solidFill>
            <a:srgbClr val="C00000"/>
          </a:solidFill>
        </p:spPr>
        <p:txBody>
          <a:bodyPr vert="horz" lIns="91440" tIns="45720" rIns="91440" bIns="45720" rtlCol="0" anchor="ctr">
            <a:noAutofit/>
          </a:bodyPr>
          <a:lstStyle>
            <a:lvl1pPr marL="285750" indent="-285750" algn="l" rtl="0" eaLnBrk="0" fontAlgn="base" hangingPunct="0">
              <a:lnSpc>
                <a:spcPct val="90000"/>
              </a:lnSpc>
              <a:spcBef>
                <a:spcPts val="1000"/>
              </a:spcBef>
              <a:spcAft>
                <a:spcPct val="0"/>
              </a:spcAft>
              <a:buClr>
                <a:srgbClr val="EA0000"/>
              </a:buClr>
              <a:buFont typeface="Arial Narrow" pitchFamily="34" charset="0"/>
              <a:buChar char="■"/>
              <a:defRPr kern="1200">
                <a:solidFill>
                  <a:schemeClr val="tx1"/>
                </a:solidFill>
                <a:latin typeface="Arial Narrow" panose="020B0606020202030204" pitchFamily="34" charset="0"/>
                <a:ea typeface="+mn-ea"/>
                <a:cs typeface="+mn-cs"/>
              </a:defRPr>
            </a:lvl1pPr>
            <a:lvl2pPr marL="742950" indent="-285750" algn="l" rtl="0" eaLnBrk="0" fontAlgn="base" hangingPunct="0">
              <a:lnSpc>
                <a:spcPct val="90000"/>
              </a:lnSpc>
              <a:spcBef>
                <a:spcPts val="500"/>
              </a:spcBef>
              <a:spcAft>
                <a:spcPct val="0"/>
              </a:spcAft>
              <a:buClr>
                <a:srgbClr val="A6A6A6"/>
              </a:buClr>
              <a:buFont typeface="Arial Narrow" pitchFamily="34" charset="0"/>
              <a:buChar char="■"/>
              <a:defRPr sz="1600" kern="1200">
                <a:solidFill>
                  <a:schemeClr val="tx1"/>
                </a:solidFill>
                <a:latin typeface="Arial Narrow" panose="020B0606020202030204" pitchFamily="34" charset="0"/>
                <a:ea typeface="+mn-ea"/>
                <a:cs typeface="+mn-cs"/>
              </a:defRPr>
            </a:lvl2pPr>
            <a:lvl3pPr marL="1200150" indent="-285750" algn="l" rtl="0" eaLnBrk="0" fontAlgn="base" hangingPunct="0">
              <a:lnSpc>
                <a:spcPct val="90000"/>
              </a:lnSpc>
              <a:spcBef>
                <a:spcPts val="500"/>
              </a:spcBef>
              <a:spcAft>
                <a:spcPct val="0"/>
              </a:spcAft>
              <a:buClr>
                <a:srgbClr val="FF0000"/>
              </a:buClr>
              <a:buFont typeface="Arial Narrow" pitchFamily="34" charset="0"/>
              <a:buChar char="■"/>
              <a:defRPr sz="1600" kern="1200">
                <a:solidFill>
                  <a:schemeClr val="tx1"/>
                </a:solidFill>
                <a:latin typeface="Arial Narrow" panose="020B0606020202030204" pitchFamily="34" charset="0"/>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sz="1600" kern="1200">
                <a:solidFill>
                  <a:schemeClr val="tx1"/>
                </a:solidFill>
                <a:latin typeface="Arial Narrow" panose="020B0606020202030204" pitchFamily="34" charset="0"/>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Narrow" pitchFamily="34" charset="0"/>
              <a:buNone/>
            </a:pPr>
            <a:r>
              <a:rPr lang="fr-FR" sz="1600" b="1" dirty="0" smtClean="0">
                <a:solidFill>
                  <a:schemeClr val="bg1"/>
                </a:solidFill>
              </a:rPr>
              <a:t>Afin de ne pas engager la responsabilité de la Caisse d’Epargne, il est demandé de ne pas réaliser les démarches pour le compte des clients qui se présenteraient en agence pour récupérer leurs avoirs.</a:t>
            </a:r>
            <a:endParaRPr lang="fr-FR" sz="1600" b="1" dirty="0">
              <a:solidFill>
                <a:schemeClr val="bg1"/>
              </a:solidFill>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993" y="1327630"/>
            <a:ext cx="712517" cy="622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lèche vers le bas 5"/>
          <p:cNvSpPr/>
          <p:nvPr/>
        </p:nvSpPr>
        <p:spPr>
          <a:xfrm>
            <a:off x="4073236" y="2636233"/>
            <a:ext cx="950026" cy="2850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6615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44384" y="1045029"/>
            <a:ext cx="8657112" cy="4880761"/>
          </a:xfrm>
        </p:spPr>
        <p:txBody>
          <a:bodyPr>
            <a:normAutofit/>
          </a:bodyPr>
          <a:lstStyle/>
          <a:p>
            <a:r>
              <a:rPr lang="fr-FR" sz="1700" b="1" dirty="0" smtClean="0"/>
              <a:t>La CDC </a:t>
            </a:r>
            <a:r>
              <a:rPr lang="fr-FR" sz="1700" b="1" dirty="0" smtClean="0"/>
              <a:t>met à </a:t>
            </a:r>
            <a:r>
              <a:rPr lang="fr-FR" sz="1700" b="1" dirty="0" smtClean="0"/>
              <a:t>disposition depuis le </a:t>
            </a:r>
            <a:r>
              <a:rPr lang="fr-FR" sz="1700" b="1" dirty="0" smtClean="0"/>
              <a:t>2 janvier 2017 un </a:t>
            </a:r>
            <a:r>
              <a:rPr lang="fr-FR" sz="1700" b="1" dirty="0" smtClean="0"/>
              <a:t>site pour le grand </a:t>
            </a:r>
            <a:r>
              <a:rPr lang="fr-FR" sz="1700" b="1" dirty="0" smtClean="0"/>
              <a:t>public</a:t>
            </a:r>
          </a:p>
          <a:p>
            <a:pPr marL="0" indent="0">
              <a:buNone/>
            </a:pPr>
            <a:endParaRPr lang="fr-FR" b="1" dirty="0" smtClean="0"/>
          </a:p>
          <a:p>
            <a:pPr marL="530225" lvl="1"/>
            <a:r>
              <a:rPr lang="fr-FR" dirty="0" smtClean="0"/>
              <a:t>Ce site </a:t>
            </a:r>
            <a:r>
              <a:rPr lang="fr-FR" dirty="0" smtClean="0"/>
              <a:t>permet à la </a:t>
            </a:r>
            <a:r>
              <a:rPr lang="fr-FR" dirty="0" smtClean="0"/>
              <a:t>personne ayant eu des comptes clôturés dans un établissement financier et des fonds consignés d’effectuer la demande directement auprès de la Caisse des Dépôts</a:t>
            </a:r>
          </a:p>
          <a:p>
            <a:pPr marL="930275" lvl="3"/>
            <a:r>
              <a:rPr lang="fr-FR" sz="1400" dirty="0" smtClean="0"/>
              <a:t>A partir de l’état civil du demandeur</a:t>
            </a:r>
          </a:p>
          <a:p>
            <a:pPr marL="930275" lvl="3"/>
            <a:r>
              <a:rPr lang="fr-FR" sz="1400" dirty="0" smtClean="0"/>
              <a:t>Réponse immédiate par internet s’il y a ou non une possible concordance </a:t>
            </a:r>
          </a:p>
          <a:p>
            <a:pPr marL="530225" lvl="1"/>
            <a:r>
              <a:rPr lang="fr-FR" dirty="0" smtClean="0"/>
              <a:t>Le client doit alors compléter un formulaire en créant un environnement personnel sécurisé avec : 	</a:t>
            </a:r>
          </a:p>
          <a:p>
            <a:pPr marL="930275" lvl="3"/>
            <a:r>
              <a:rPr lang="fr-FR" sz="1400" dirty="0" smtClean="0"/>
              <a:t>Distinction de la qualité du demandeur (titulaire, représentant légal, ayant droit)</a:t>
            </a:r>
          </a:p>
          <a:p>
            <a:pPr marL="930275" lvl="3"/>
            <a:r>
              <a:rPr lang="fr-FR" sz="1400" dirty="0" smtClean="0"/>
              <a:t>Téléchargement de pièces justificatives (ex: CNI)</a:t>
            </a:r>
            <a:endParaRPr lang="fr-FR" sz="1400" dirty="0"/>
          </a:p>
          <a:p>
            <a:pPr marL="930275" lvl="3"/>
            <a:r>
              <a:rPr lang="fr-FR" sz="1400" dirty="0" smtClean="0"/>
              <a:t>Validation et envoi de la demande</a:t>
            </a:r>
          </a:p>
          <a:p>
            <a:pPr marL="530225" lvl="1"/>
            <a:r>
              <a:rPr lang="fr-FR" dirty="0" smtClean="0"/>
              <a:t>La CDC s’engage à traiter la demande dans un délai de 90 jours à compter de son envoi. Elle s’appuiera, en tant que de besoin sur les établissements financiers ou le notaire en charge de la succession en cas de décès du titulaire</a:t>
            </a:r>
          </a:p>
          <a:p>
            <a:pPr marL="73025"/>
            <a:r>
              <a:rPr lang="fr-FR" b="1" dirty="0" smtClean="0"/>
              <a:t>Les </a:t>
            </a:r>
            <a:r>
              <a:rPr lang="fr-FR" b="1" dirty="0"/>
              <a:t>clients ne disposant pas d’internet pourront adresser leur demande par courrier (process dérogatoire). Il a été précisé que les demandes par Internet seront prioritaires.</a:t>
            </a:r>
            <a:endParaRPr lang="fr-FR" dirty="0"/>
          </a:p>
          <a:p>
            <a:pPr marL="73025"/>
            <a:endParaRPr lang="fr-FR" dirty="0" smtClean="0"/>
          </a:p>
        </p:txBody>
      </p:sp>
      <p:sp>
        <p:nvSpPr>
          <p:cNvPr id="3" name="Espace réservé du texte 2"/>
          <p:cNvSpPr>
            <a:spLocks noGrp="1"/>
          </p:cNvSpPr>
          <p:nvPr>
            <p:ph type="body" sz="quarter" idx="16"/>
          </p:nvPr>
        </p:nvSpPr>
        <p:spPr/>
        <p:txBody>
          <a:bodyPr/>
          <a:lstStyle/>
          <a:p>
            <a:r>
              <a:rPr lang="fr-FR" sz="2000" dirty="0" smtClean="0"/>
              <a:t>Point sur le site internet de la Caisse des dépôts</a:t>
            </a:r>
            <a:endParaRPr lang="fr-FR" sz="2000" dirty="0"/>
          </a:p>
        </p:txBody>
      </p:sp>
      <p:sp>
        <p:nvSpPr>
          <p:cNvPr id="4" name="Rectangle à coins arrondis 3"/>
          <p:cNvSpPr/>
          <p:nvPr/>
        </p:nvSpPr>
        <p:spPr>
          <a:xfrm>
            <a:off x="2707251" y="1365676"/>
            <a:ext cx="3064148" cy="320625"/>
          </a:xfrm>
          <a:prstGeom prst="round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www.ciclade.fr</a:t>
            </a:r>
            <a:endParaRPr lang="fr-FR" b="1" dirty="0">
              <a:solidFill>
                <a:schemeClr val="tx1">
                  <a:lumMod val="75000"/>
                  <a:lumOff val="25000"/>
                </a:schemeClr>
              </a:solidFill>
            </a:endParaRPr>
          </a:p>
        </p:txBody>
      </p:sp>
      <p:sp>
        <p:nvSpPr>
          <p:cNvPr id="7" name="Rectangle à coins arrondis 6"/>
          <p:cNvSpPr/>
          <p:nvPr/>
        </p:nvSpPr>
        <p:spPr>
          <a:xfrm>
            <a:off x="5505169" y="5248858"/>
            <a:ext cx="3503061" cy="866902"/>
          </a:xfrm>
          <a:prstGeom prst="roundRect">
            <a:avLst/>
          </a:prstGeom>
          <a:solidFill>
            <a:srgbClr val="FFDDDD"/>
          </a:solidFill>
          <a:ln>
            <a:solidFill>
              <a:srgbClr val="FFD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2"/>
            <a:r>
              <a:rPr lang="fr-FR" sz="1200" b="1" i="1" dirty="0">
                <a:solidFill>
                  <a:schemeClr val="tx1">
                    <a:lumMod val="75000"/>
                    <a:lumOff val="25000"/>
                  </a:schemeClr>
                </a:solidFill>
              </a:rPr>
              <a:t>Caisse des </a:t>
            </a:r>
            <a:r>
              <a:rPr lang="fr-FR" sz="1200" b="1" i="1" dirty="0" smtClean="0">
                <a:solidFill>
                  <a:schemeClr val="tx1">
                    <a:lumMod val="75000"/>
                    <a:lumOff val="25000"/>
                  </a:schemeClr>
                </a:solidFill>
              </a:rPr>
              <a:t>Dépôts </a:t>
            </a:r>
            <a:r>
              <a:rPr lang="fr-FR" sz="1200" b="1" i="1" dirty="0">
                <a:solidFill>
                  <a:schemeClr val="tx1">
                    <a:lumMod val="75000"/>
                    <a:lumOff val="25000"/>
                  </a:schemeClr>
                </a:solidFill>
              </a:rPr>
              <a:t>et Consignations</a:t>
            </a:r>
            <a:endParaRPr lang="fr-FR" sz="1200" dirty="0">
              <a:solidFill>
                <a:schemeClr val="tx1">
                  <a:lumMod val="75000"/>
                  <a:lumOff val="25000"/>
                </a:schemeClr>
              </a:solidFill>
            </a:endParaRPr>
          </a:p>
          <a:p>
            <a:pPr marL="177800" lvl="1"/>
            <a:r>
              <a:rPr lang="fr-FR" sz="1200" b="1" i="1" dirty="0" smtClean="0">
                <a:solidFill>
                  <a:schemeClr val="tx1">
                    <a:lumMod val="75000"/>
                    <a:lumOff val="25000"/>
                  </a:schemeClr>
                </a:solidFill>
              </a:rPr>
              <a:t>Service </a:t>
            </a:r>
            <a:r>
              <a:rPr lang="fr-FR" sz="1200" b="1" i="1" dirty="0">
                <a:solidFill>
                  <a:schemeClr val="tx1">
                    <a:lumMod val="75000"/>
                    <a:lumOff val="25000"/>
                  </a:schemeClr>
                </a:solidFill>
              </a:rPr>
              <a:t>de Restitution des Avoirs </a:t>
            </a:r>
            <a:r>
              <a:rPr lang="fr-FR" sz="1200" b="1" i="1" dirty="0" smtClean="0">
                <a:solidFill>
                  <a:schemeClr val="tx1">
                    <a:lumMod val="75000"/>
                    <a:lumOff val="25000"/>
                  </a:schemeClr>
                </a:solidFill>
              </a:rPr>
              <a:t>en déshérence</a:t>
            </a:r>
            <a:endParaRPr lang="fr-FR" sz="1200" dirty="0">
              <a:solidFill>
                <a:schemeClr val="tx1">
                  <a:lumMod val="75000"/>
                  <a:lumOff val="25000"/>
                </a:schemeClr>
              </a:solidFill>
            </a:endParaRPr>
          </a:p>
          <a:p>
            <a:pPr marL="177800" lvl="1"/>
            <a:r>
              <a:rPr lang="fr-FR" sz="1200" b="1" i="1" dirty="0">
                <a:solidFill>
                  <a:schemeClr val="tx1">
                    <a:lumMod val="75000"/>
                    <a:lumOff val="25000"/>
                  </a:schemeClr>
                </a:solidFill>
              </a:rPr>
              <a:t>56 rue de Lille</a:t>
            </a:r>
            <a:endParaRPr lang="fr-FR" sz="1200" dirty="0">
              <a:solidFill>
                <a:schemeClr val="tx1">
                  <a:lumMod val="75000"/>
                  <a:lumOff val="25000"/>
                </a:schemeClr>
              </a:solidFill>
            </a:endParaRPr>
          </a:p>
          <a:p>
            <a:pPr marL="177800"/>
            <a:r>
              <a:rPr lang="fr-FR" sz="1200" b="1" i="1" dirty="0">
                <a:solidFill>
                  <a:schemeClr val="tx1">
                    <a:lumMod val="75000"/>
                    <a:lumOff val="25000"/>
                  </a:schemeClr>
                </a:solidFill>
              </a:rPr>
              <a:t>75007 </a:t>
            </a:r>
            <a:r>
              <a:rPr lang="fr-FR" sz="1200" b="1" i="1" dirty="0" smtClean="0">
                <a:solidFill>
                  <a:schemeClr val="tx1">
                    <a:lumMod val="75000"/>
                    <a:lumOff val="25000"/>
                  </a:schemeClr>
                </a:solidFill>
              </a:rPr>
              <a:t>PARIS</a:t>
            </a:r>
            <a:endParaRPr lang="fr-FR" sz="1200" dirty="0">
              <a:solidFill>
                <a:schemeClr val="tx1">
                  <a:lumMod val="75000"/>
                  <a:lumOff val="25000"/>
                </a:schemeClr>
              </a:solidFill>
            </a:endParaRPr>
          </a:p>
        </p:txBody>
      </p:sp>
      <p:pic>
        <p:nvPicPr>
          <p:cNvPr id="8" name="Picture 2" descr="Afficher l'image d'orig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0099" y="5697140"/>
            <a:ext cx="717641" cy="5700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à coins arrondis 9"/>
          <p:cNvSpPr/>
          <p:nvPr/>
        </p:nvSpPr>
        <p:spPr>
          <a:xfrm>
            <a:off x="332509" y="5308215"/>
            <a:ext cx="5070764" cy="1092589"/>
          </a:xfrm>
          <a:prstGeom prst="roundRect">
            <a:avLst>
              <a:gd name="adj"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u="sng" dirty="0" smtClean="0">
                <a:solidFill>
                  <a:schemeClr val="bg1"/>
                </a:solidFill>
              </a:rPr>
              <a:t>Nota Bene :</a:t>
            </a:r>
            <a:r>
              <a:rPr lang="fr-FR" sz="1600" b="1" dirty="0" smtClean="0">
                <a:solidFill>
                  <a:schemeClr val="bg1"/>
                </a:solidFill>
              </a:rPr>
              <a:t> Le </a:t>
            </a:r>
            <a:r>
              <a:rPr lang="fr-FR" sz="1600" b="1" dirty="0">
                <a:solidFill>
                  <a:schemeClr val="bg1"/>
                </a:solidFill>
              </a:rPr>
              <a:t>point de contact à communiquer aux clients est le site ciclade.fr. </a:t>
            </a:r>
            <a:r>
              <a:rPr lang="fr-FR" sz="1600" b="1" dirty="0" smtClean="0">
                <a:solidFill>
                  <a:schemeClr val="bg1"/>
                </a:solidFill>
              </a:rPr>
              <a:t>L’adresse </a:t>
            </a:r>
            <a:r>
              <a:rPr lang="fr-FR" sz="1600" b="1" dirty="0">
                <a:solidFill>
                  <a:schemeClr val="bg1"/>
                </a:solidFill>
              </a:rPr>
              <a:t>courrier ne doit être communiquée que dans le cas avéré où le client n’est pas en mesure d’avoir accès au </a:t>
            </a:r>
            <a:r>
              <a:rPr lang="fr-FR" sz="1600" b="1" dirty="0" smtClean="0">
                <a:solidFill>
                  <a:schemeClr val="bg1"/>
                </a:solidFill>
              </a:rPr>
              <a:t>site.</a:t>
            </a:r>
            <a:endParaRPr lang="fr-FR" sz="1600" b="1" dirty="0">
              <a:solidFill>
                <a:schemeClr val="bg1"/>
              </a:solidFill>
            </a:endParaRPr>
          </a:p>
        </p:txBody>
      </p:sp>
      <p:pic>
        <p:nvPicPr>
          <p:cNvPr id="174081"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4234" y="1971304"/>
            <a:ext cx="1052195" cy="789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lèche droite 10"/>
          <p:cNvSpPr/>
          <p:nvPr/>
        </p:nvSpPr>
        <p:spPr>
          <a:xfrm rot="1616796">
            <a:off x="5278573" y="5225138"/>
            <a:ext cx="350322" cy="213756"/>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45416014"/>
      </p:ext>
    </p:extLst>
  </p:cSld>
  <p:clrMapOvr>
    <a:masterClrMapping/>
  </p:clrMapOvr>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24928</TotalTime>
  <Words>643</Words>
  <Application>Microsoft Office PowerPoint</Application>
  <PresentationFormat>Affichage à l'écran (4:3)</PresentationFormat>
  <Paragraphs>46</Paragraphs>
  <Slides>4</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vt:i4>
      </vt:variant>
    </vt:vector>
  </HeadingPairs>
  <TitlesOfParts>
    <vt:vector size="6" baseType="lpstr">
      <vt:lpstr>Thème Office</vt:lpstr>
      <vt:lpstr>Graphique Microsoft Excel</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A5700598</cp:lastModifiedBy>
  <cp:revision>671</cp:revision>
  <cp:lastPrinted>2016-12-20T10:27:26Z</cp:lastPrinted>
  <dcterms:created xsi:type="dcterms:W3CDTF">2016-06-03T08:10:53Z</dcterms:created>
  <dcterms:modified xsi:type="dcterms:W3CDTF">2017-09-22T09:49:00Z</dcterms:modified>
</cp:coreProperties>
</file>