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5"/>
  </p:notesMasterIdLst>
  <p:handoutMasterIdLst>
    <p:handoutMasterId r:id="rId26"/>
  </p:handoutMasterIdLst>
  <p:sldIdLst>
    <p:sldId id="278" r:id="rId13"/>
    <p:sldId id="288" r:id="rId14"/>
    <p:sldId id="289" r:id="rId15"/>
    <p:sldId id="290" r:id="rId16"/>
    <p:sldId id="291" r:id="rId17"/>
    <p:sldId id="292" r:id="rId18"/>
    <p:sldId id="293" r:id="rId19"/>
    <p:sldId id="294" r:id="rId20"/>
    <p:sldId id="295" r:id="rId21"/>
    <p:sldId id="296" r:id="rId22"/>
    <p:sldId id="298" r:id="rId23"/>
    <p:sldId id="297" r:id="rId24"/>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F2D"/>
    <a:srgbClr val="EA9922"/>
    <a:srgbClr val="581D41"/>
    <a:srgbClr val="DE6225"/>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4645" autoAdjust="0"/>
  </p:normalViewPr>
  <p:slideViewPr>
    <p:cSldViewPr snapToGrid="0">
      <p:cViewPr>
        <p:scale>
          <a:sx n="77" d="100"/>
          <a:sy n="77" d="100"/>
        </p:scale>
        <p:origin x="-2604" y="-822"/>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223"/>
        <p:guide pos="223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3508"/>
          </a:xfrm>
          <a:prstGeom prst="rect">
            <a:avLst/>
          </a:prstGeom>
        </p:spPr>
        <p:txBody>
          <a:bodyPr vert="horz" lIns="95500" tIns="47750" rIns="95500" bIns="47750" rtlCol="0"/>
          <a:lstStyle>
            <a:lvl1pPr algn="r">
              <a:defRPr sz="1300"/>
            </a:lvl1pPr>
          </a:lstStyle>
          <a:p>
            <a:fld id="{F77A0AB4-7775-4FC7-B8A1-46CFA9F0F0E9}" type="datetimeFigureOut">
              <a:rPr lang="fr-FR" smtClean="0"/>
              <a:t>18/06/2018</a:t>
            </a:fld>
            <a:endParaRPr lang="fr-FR"/>
          </a:p>
        </p:txBody>
      </p:sp>
      <p:sp>
        <p:nvSpPr>
          <p:cNvPr id="4" name="Espace réservé du pied de page 3"/>
          <p:cNvSpPr>
            <a:spLocks noGrp="1"/>
          </p:cNvSpPr>
          <p:nvPr>
            <p:ph type="ftr" sz="quarter" idx="2"/>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8"/>
            <a:ext cx="3076363" cy="513507"/>
          </a:xfrm>
          <a:prstGeom prst="rect">
            <a:avLst/>
          </a:prstGeom>
        </p:spPr>
        <p:txBody>
          <a:bodyPr vert="horz" lIns="95500" tIns="47750" rIns="95500" bIns="47750"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3508"/>
          </a:xfrm>
          <a:prstGeom prst="rect">
            <a:avLst/>
          </a:prstGeom>
        </p:spPr>
        <p:txBody>
          <a:bodyPr vert="horz" lIns="95500" tIns="47750" rIns="95500" bIns="47750" rtlCol="0"/>
          <a:lstStyle>
            <a:lvl1pPr algn="r">
              <a:defRPr sz="1300"/>
            </a:lvl1pPr>
          </a:lstStyle>
          <a:p>
            <a:fld id="{11D46B69-4552-46CB-8059-651E9FE79FD0}" type="datetimeFigureOut">
              <a:rPr lang="fr-FR" smtClean="0"/>
              <a:t>18/06/2018</a:t>
            </a:fld>
            <a:endParaRPr lang="fr-FR"/>
          </a:p>
        </p:txBody>
      </p:sp>
      <p:sp>
        <p:nvSpPr>
          <p:cNvPr id="4" name="Espace réservé de l'image des diapositives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5500" tIns="47750" rIns="95500" bIns="47750" rtlCol="0" anchor="ctr"/>
          <a:lstStyle/>
          <a:p>
            <a:endParaRPr lang="fr-FR"/>
          </a:p>
        </p:txBody>
      </p:sp>
      <p:sp>
        <p:nvSpPr>
          <p:cNvPr id="5" name="Espace réservé des notes 4"/>
          <p:cNvSpPr>
            <a:spLocks noGrp="1"/>
          </p:cNvSpPr>
          <p:nvPr>
            <p:ph type="body" sz="quarter" idx="3"/>
          </p:nvPr>
        </p:nvSpPr>
        <p:spPr>
          <a:xfrm>
            <a:off x="709930" y="4925408"/>
            <a:ext cx="5679440" cy="4029879"/>
          </a:xfrm>
          <a:prstGeom prst="rect">
            <a:avLst/>
          </a:prstGeom>
        </p:spPr>
        <p:txBody>
          <a:bodyPr vert="horz" lIns="95500" tIns="47750" rIns="95500" bIns="4775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8"/>
            <a:ext cx="3076363" cy="513507"/>
          </a:xfrm>
          <a:prstGeom prst="rect">
            <a:avLst/>
          </a:prstGeom>
        </p:spPr>
        <p:txBody>
          <a:bodyPr vert="horz" lIns="95500" tIns="47750" rIns="95500" bIns="47750"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429080" y="6357938"/>
            <a:ext cx="10888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429080" y="6357938"/>
            <a:ext cx="10888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Loi Eckert</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ciclade.f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aissedesdepots.fr/comptes-inactifs-et-contrats-dassurance-vie-non-reclames" TargetMode="External"/><Relationship Id="rId2" Type="http://schemas.openxmlformats.org/officeDocument/2006/relationships/hyperlink" Target="http://www.ciclade.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normAutofit/>
          </a:bodyPr>
          <a:lstStyle/>
          <a:p>
            <a:r>
              <a:rPr lang="fr-FR" dirty="0" smtClean="0"/>
              <a:t>LOI </a:t>
            </a:r>
            <a:r>
              <a:rPr lang="fr-FR" dirty="0" smtClean="0">
                <a:solidFill>
                  <a:schemeClr val="tx2"/>
                </a:solidFill>
              </a:rPr>
              <a:t>ECKERT</a:t>
            </a:r>
            <a:endParaRPr lang="fr-FR" dirty="0">
              <a:solidFill>
                <a:srgbClr val="EB0F2D"/>
              </a:solidFill>
            </a:endParaRPr>
          </a:p>
        </p:txBody>
      </p:sp>
      <p:sp>
        <p:nvSpPr>
          <p:cNvPr id="113" name="Sous-titre 112"/>
          <p:cNvSpPr>
            <a:spLocks noGrp="1"/>
          </p:cNvSpPr>
          <p:nvPr>
            <p:ph type="subTitle" idx="1"/>
          </p:nvPr>
        </p:nvSpPr>
        <p:spPr>
          <a:xfrm>
            <a:off x="298449" y="3964304"/>
            <a:ext cx="8575675" cy="641498"/>
          </a:xfrm>
        </p:spPr>
        <p:txBody>
          <a:bodyPr>
            <a:normAutofit/>
          </a:bodyPr>
          <a:lstStyle/>
          <a:p>
            <a:r>
              <a:rPr lang="fr-FR" sz="2000" dirty="0" smtClean="0"/>
              <a:t>Présentation actualisée le 20/01/2017</a:t>
            </a:r>
            <a:endParaRPr lang="fr-FR" sz="2000" dirty="0"/>
          </a:p>
        </p:txBody>
      </p:sp>
      <p:sp>
        <p:nvSpPr>
          <p:cNvPr id="142" name="Espace réservé du texte 141"/>
          <p:cNvSpPr>
            <a:spLocks noGrp="1"/>
          </p:cNvSpPr>
          <p:nvPr>
            <p:ph type="body" sz="quarter" idx="20"/>
          </p:nvPr>
        </p:nvSpPr>
        <p:spPr/>
        <p:txBody>
          <a:bodyPr/>
          <a:lstStyle/>
          <a:p>
            <a:r>
              <a:rPr lang="fr-FR" dirty="0" smtClean="0"/>
              <a:t>Direction Marketing et Animation</a:t>
            </a:r>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80474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lgn="just">
              <a:spcBef>
                <a:spcPts val="300"/>
              </a:spcBef>
              <a:spcAft>
                <a:spcPts val="300"/>
              </a:spcAft>
            </a:pPr>
            <a:r>
              <a:rPr lang="fr-FR" dirty="0">
                <a:latin typeface="Arial Narrow" panose="020B0606020202030204" pitchFamily="34" charset="0"/>
              </a:rPr>
              <a:t>De manière générale, la loi Eckert vise à offrir plus de sécurité aux épargnants en imposant aux Etablissements bancaires d’informer </a:t>
            </a:r>
            <a:r>
              <a:rPr lang="fr-FR" dirty="0" smtClean="0">
                <a:latin typeface="Arial Narrow" panose="020B0606020202030204" pitchFamily="34" charset="0"/>
              </a:rPr>
              <a:t>de l’inactivité de </a:t>
            </a:r>
            <a:r>
              <a:rPr lang="fr-FR" smtClean="0">
                <a:latin typeface="Arial Narrow" panose="020B0606020202030204" pitchFamily="34" charset="0"/>
              </a:rPr>
              <a:t>leur compte, les </a:t>
            </a:r>
            <a:r>
              <a:rPr lang="fr-FR" dirty="0">
                <a:latin typeface="Arial Narrow" panose="020B0606020202030204" pitchFamily="34" charset="0"/>
              </a:rPr>
              <a:t>titulaires et les ayants-droits </a:t>
            </a:r>
            <a:r>
              <a:rPr lang="fr-FR" dirty="0" smtClean="0">
                <a:latin typeface="Arial Narrow" panose="020B0606020202030204" pitchFamily="34" charset="0"/>
              </a:rPr>
              <a:t>connus, annuellement dès détection de l’inactivité et 6 mois avant </a:t>
            </a:r>
            <a:r>
              <a:rPr lang="fr-FR" dirty="0">
                <a:latin typeface="Arial Narrow" panose="020B0606020202030204" pitchFamily="34" charset="0"/>
              </a:rPr>
              <a:t>la clôture de leur(s) compte(s) au bout de 10 ans d’inactivité.</a:t>
            </a:r>
          </a:p>
          <a:p>
            <a:pPr marL="1588" indent="0" algn="just">
              <a:spcBef>
                <a:spcPts val="300"/>
              </a:spcBef>
              <a:spcAft>
                <a:spcPts val="300"/>
              </a:spcAft>
              <a:buNone/>
            </a:pPr>
            <a:endParaRPr lang="fr-FR" sz="500" dirty="0">
              <a:latin typeface="Arial Narrow" panose="020B0606020202030204" pitchFamily="34" charset="0"/>
            </a:endParaRPr>
          </a:p>
          <a:p>
            <a:pPr algn="just">
              <a:spcBef>
                <a:spcPts val="300"/>
              </a:spcBef>
              <a:spcAft>
                <a:spcPts val="300"/>
              </a:spcAft>
            </a:pPr>
            <a:r>
              <a:rPr lang="fr-FR" b="1" dirty="0">
                <a:latin typeface="Arial Narrow" panose="020B0606020202030204" pitchFamily="34" charset="0"/>
              </a:rPr>
              <a:t>La Loi Eckert remplace la « Prescription Trentenaire » </a:t>
            </a:r>
            <a:r>
              <a:rPr lang="fr-FR" b="1" dirty="0" smtClean="0">
                <a:latin typeface="Arial Narrow" panose="020B0606020202030204" pitchFamily="34" charset="0"/>
              </a:rPr>
              <a:t>depuis le 1</a:t>
            </a:r>
            <a:r>
              <a:rPr lang="fr-FR" b="1" baseline="30000" dirty="0" smtClean="0">
                <a:latin typeface="Arial Narrow" panose="020B0606020202030204" pitchFamily="34" charset="0"/>
              </a:rPr>
              <a:t>er</a:t>
            </a:r>
            <a:r>
              <a:rPr lang="fr-FR" b="1" dirty="0" smtClean="0">
                <a:latin typeface="Arial Narrow" panose="020B0606020202030204" pitchFamily="34" charset="0"/>
              </a:rPr>
              <a:t> </a:t>
            </a:r>
            <a:r>
              <a:rPr lang="fr-FR" b="1" dirty="0">
                <a:latin typeface="Arial Narrow" panose="020B0606020202030204" pitchFamily="34" charset="0"/>
              </a:rPr>
              <a:t>janvier 2016.</a:t>
            </a:r>
            <a:endParaRPr lang="fr-FR" b="1" kern="0" dirty="0">
              <a:latin typeface="Arial Narrow" panose="020B0606020202030204" pitchFamily="34" charset="0"/>
            </a:endParaRPr>
          </a:p>
          <a:p>
            <a:pPr algn="just">
              <a:spcBef>
                <a:spcPts val="300"/>
              </a:spcBef>
              <a:spcAft>
                <a:spcPts val="300"/>
              </a:spcAft>
            </a:pPr>
            <a:endParaRPr lang="fr-FR" dirty="0" smtClean="0">
              <a:latin typeface="Arial Narrow" panose="020B0606020202030204" pitchFamily="34" charset="0"/>
            </a:endParaRPr>
          </a:p>
          <a:p>
            <a:pPr algn="just">
              <a:spcBef>
                <a:spcPts val="300"/>
              </a:spcBef>
              <a:spcAft>
                <a:spcPts val="300"/>
              </a:spcAft>
            </a:pPr>
            <a:r>
              <a:rPr lang="fr-FR" dirty="0" smtClean="0">
                <a:latin typeface="Arial Narrow" panose="020B0606020202030204" pitchFamily="34" charset="0"/>
              </a:rPr>
              <a:t>Elle impose </a:t>
            </a:r>
            <a:r>
              <a:rPr lang="fr-FR" dirty="0">
                <a:latin typeface="Arial Narrow" panose="020B0606020202030204" pitchFamily="34" charset="0"/>
              </a:rPr>
              <a:t>aux établissements bancaires :</a:t>
            </a:r>
          </a:p>
          <a:p>
            <a:pPr lvl="1" algn="just">
              <a:spcBef>
                <a:spcPts val="300"/>
              </a:spcBef>
              <a:spcAft>
                <a:spcPts val="300"/>
              </a:spcAft>
              <a:defRPr/>
            </a:pPr>
            <a:r>
              <a:rPr lang="fr-FR" dirty="0" smtClean="0">
                <a:latin typeface="Arial Narrow" panose="020B0606020202030204" pitchFamily="34" charset="0"/>
              </a:rPr>
              <a:t>d’</a:t>
            </a:r>
            <a:r>
              <a:rPr lang="fr-FR" b="1" dirty="0" smtClean="0">
                <a:latin typeface="Arial Narrow" panose="020B0606020202030204" pitchFamily="34" charset="0"/>
              </a:rPr>
              <a:t>informer </a:t>
            </a:r>
            <a:r>
              <a:rPr lang="fr-FR" dirty="0" smtClean="0">
                <a:latin typeface="Arial Narrow" panose="020B0606020202030204" pitchFamily="34" charset="0"/>
              </a:rPr>
              <a:t>les clients concernés:</a:t>
            </a:r>
          </a:p>
          <a:p>
            <a:pPr marL="1069975" lvl="2" algn="just">
              <a:spcBef>
                <a:spcPts val="300"/>
              </a:spcBef>
              <a:spcAft>
                <a:spcPts val="300"/>
              </a:spcAft>
              <a:defRPr/>
            </a:pPr>
            <a:r>
              <a:rPr lang="fr-FR" sz="1800" b="1" dirty="0" smtClean="0">
                <a:latin typeface="Arial Narrow" panose="020B0606020202030204" pitchFamily="34" charset="0"/>
              </a:rPr>
              <a:t>dès que l’inactivité est constatée </a:t>
            </a:r>
            <a:r>
              <a:rPr lang="fr-FR" sz="1800" dirty="0" smtClean="0">
                <a:latin typeface="Arial Narrow" panose="020B0606020202030204" pitchFamily="34" charset="0"/>
              </a:rPr>
              <a:t>en précisant les conséquences inhérentes. Cette information sera annuelle jusqu’à l’année précédent la consignation à la CDC</a:t>
            </a:r>
          </a:p>
          <a:p>
            <a:pPr marL="1069975" lvl="2" algn="just">
              <a:spcBef>
                <a:spcPts val="300"/>
              </a:spcBef>
              <a:spcAft>
                <a:spcPts val="300"/>
              </a:spcAft>
              <a:defRPr/>
            </a:pPr>
            <a:r>
              <a:rPr lang="fr-FR" sz="1800" b="1" dirty="0" smtClean="0">
                <a:latin typeface="Arial Narrow" panose="020B0606020202030204" pitchFamily="34" charset="0"/>
              </a:rPr>
              <a:t>6 mois</a:t>
            </a:r>
            <a:r>
              <a:rPr lang="fr-FR" sz="1800" dirty="0" smtClean="0">
                <a:latin typeface="Arial Narrow" panose="020B0606020202030204" pitchFamily="34" charset="0"/>
              </a:rPr>
              <a:t> avant la clôture des comptes et la consignation à la CDC</a:t>
            </a:r>
          </a:p>
          <a:p>
            <a:pPr lvl="1" algn="just">
              <a:spcBef>
                <a:spcPts val="300"/>
              </a:spcBef>
              <a:spcAft>
                <a:spcPts val="300"/>
              </a:spcAft>
              <a:defRPr/>
            </a:pPr>
            <a:r>
              <a:rPr lang="fr-FR" dirty="0" smtClean="0">
                <a:latin typeface="Arial Narrow" panose="020B0606020202030204" pitchFamily="34" charset="0"/>
              </a:rPr>
              <a:t>la</a:t>
            </a:r>
            <a:r>
              <a:rPr lang="fr-FR" b="1" dirty="0" smtClean="0">
                <a:latin typeface="Arial Narrow" panose="020B0606020202030204" pitchFamily="34" charset="0"/>
              </a:rPr>
              <a:t> </a:t>
            </a:r>
            <a:r>
              <a:rPr lang="fr-FR" b="1" dirty="0">
                <a:latin typeface="Arial Narrow" panose="020B0606020202030204" pitchFamily="34" charset="0"/>
              </a:rPr>
              <a:t>clôture et le transfert </a:t>
            </a:r>
            <a:r>
              <a:rPr lang="fr-FR" dirty="0">
                <a:latin typeface="Arial Narrow" panose="020B0606020202030204" pitchFamily="34" charset="0"/>
              </a:rPr>
              <a:t>à la Caisse des Dépôts et des Consignations (CDC) des comptes d’épargne et des comptes de dépôts des clients </a:t>
            </a:r>
            <a:r>
              <a:rPr lang="fr-FR" b="1" dirty="0">
                <a:latin typeface="Arial Narrow" panose="020B0606020202030204" pitchFamily="34" charset="0"/>
              </a:rPr>
              <a:t>inactifs </a:t>
            </a:r>
          </a:p>
        </p:txBody>
      </p:sp>
      <p:sp>
        <p:nvSpPr>
          <p:cNvPr id="3" name="Titre 2"/>
          <p:cNvSpPr>
            <a:spLocks noGrp="1"/>
          </p:cNvSpPr>
          <p:nvPr>
            <p:ph type="title"/>
          </p:nvPr>
        </p:nvSpPr>
        <p:spPr/>
        <p:txBody>
          <a:bodyPr/>
          <a:lstStyle/>
          <a:p>
            <a:r>
              <a:rPr lang="fr-FR" dirty="0" smtClean="0"/>
              <a:t>Rappel – loi </a:t>
            </a:r>
            <a:r>
              <a:rPr lang="fr-FR" dirty="0" err="1" smtClean="0"/>
              <a:t>eckert</a:t>
            </a:r>
            <a:r>
              <a:rPr lang="fr-FR" dirty="0" smtClean="0"/>
              <a:t> </a:t>
            </a:r>
            <a:endParaRPr lang="fr-FR" dirty="0"/>
          </a:p>
        </p:txBody>
      </p:sp>
    </p:spTree>
    <p:extLst>
      <p:ext uri="{BB962C8B-B14F-4D97-AF65-F5344CB8AC3E}">
        <p14:creationId xmlns:p14="http://schemas.microsoft.com/office/powerpoint/2010/main" val="3446051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lgn="just">
              <a:spcBef>
                <a:spcPts val="300"/>
              </a:spcBef>
              <a:spcAft>
                <a:spcPts val="300"/>
              </a:spcAft>
            </a:pPr>
            <a:r>
              <a:rPr lang="fr-FR" dirty="0">
                <a:latin typeface="Arial Narrow" panose="020B0606020202030204" pitchFamily="34" charset="0"/>
              </a:rPr>
              <a:t>L’approche se fait </a:t>
            </a:r>
            <a:r>
              <a:rPr lang="fr-FR" dirty="0" smtClean="0">
                <a:latin typeface="Arial Narrow" panose="020B0606020202030204" pitchFamily="34" charset="0"/>
              </a:rPr>
              <a:t>par </a:t>
            </a:r>
            <a:r>
              <a:rPr lang="fr-FR" b="1" dirty="0">
                <a:latin typeface="Arial Narrow" panose="020B0606020202030204" pitchFamily="34" charset="0"/>
              </a:rPr>
              <a:t>« la manifestation du client » </a:t>
            </a:r>
            <a:r>
              <a:rPr lang="fr-FR" dirty="0" smtClean="0">
                <a:latin typeface="Arial Narrow" panose="020B0606020202030204" pitchFamily="34" charset="0"/>
              </a:rPr>
              <a:t>quelle </a:t>
            </a:r>
            <a:r>
              <a:rPr lang="fr-FR" dirty="0">
                <a:latin typeface="Arial Narrow" panose="020B0606020202030204" pitchFamily="34" charset="0"/>
              </a:rPr>
              <a:t>qu’elle soit et non plus uniquement par </a:t>
            </a:r>
            <a:r>
              <a:rPr lang="fr-FR" dirty="0" smtClean="0">
                <a:latin typeface="Arial Narrow" panose="020B0606020202030204" pitchFamily="34" charset="0"/>
              </a:rPr>
              <a:t>compte </a:t>
            </a:r>
            <a:r>
              <a:rPr lang="fr-FR" b="1" dirty="0" smtClean="0">
                <a:latin typeface="Arial Narrow" panose="020B0606020202030204" pitchFamily="34" charset="0"/>
              </a:rPr>
              <a:t>(</a:t>
            </a:r>
            <a:r>
              <a:rPr lang="fr-FR" b="1" dirty="0">
                <a:latin typeface="Arial Narrow" panose="020B0606020202030204" pitchFamily="34" charset="0"/>
              </a:rPr>
              <a:t>DDM : Date de Dernière Manifestation</a:t>
            </a:r>
            <a:r>
              <a:rPr lang="fr-FR" b="1" dirty="0" smtClean="0">
                <a:latin typeface="Arial Narrow" panose="020B0606020202030204" pitchFamily="34" charset="0"/>
              </a:rPr>
              <a:t>)</a:t>
            </a:r>
            <a:r>
              <a:rPr lang="fr-FR" dirty="0" smtClean="0">
                <a:latin typeface="Arial Narrow" panose="020B0606020202030204" pitchFamily="34" charset="0"/>
              </a:rPr>
              <a:t>. </a:t>
            </a:r>
            <a:r>
              <a:rPr lang="fr-FR" dirty="0">
                <a:latin typeface="Arial Narrow" panose="020B0606020202030204" pitchFamily="34" charset="0"/>
              </a:rPr>
              <a:t>En effet, toute opération effectuée sur l’un des comptes du client (ou toute manifestation de sa part telle qu’une connexion DEI) fait courir un nouveau point de départ de présomption d’activité pour l’ensemble des comptes).</a:t>
            </a:r>
          </a:p>
          <a:p>
            <a:pPr algn="just">
              <a:spcBef>
                <a:spcPts val="300"/>
              </a:spcBef>
              <a:spcAft>
                <a:spcPts val="300"/>
              </a:spcAft>
            </a:pPr>
            <a:endParaRPr lang="fr-FR" sz="500" dirty="0">
              <a:latin typeface="Arial Narrow" panose="020B0606020202030204" pitchFamily="34" charset="0"/>
            </a:endParaRPr>
          </a:p>
          <a:p>
            <a:pPr algn="just">
              <a:spcBef>
                <a:spcPts val="300"/>
              </a:spcBef>
              <a:spcAft>
                <a:spcPts val="300"/>
              </a:spcAft>
            </a:pPr>
            <a:r>
              <a:rPr lang="fr-FR" b="1" dirty="0">
                <a:solidFill>
                  <a:srgbClr val="C00000"/>
                </a:solidFill>
                <a:latin typeface="Arial Narrow" panose="020B0606020202030204" pitchFamily="34" charset="0"/>
              </a:rPr>
              <a:t>A partir de la date de dernière manifestation du client, un compte est considéré inactif :</a:t>
            </a:r>
          </a:p>
          <a:p>
            <a:pPr algn="just">
              <a:spcBef>
                <a:spcPts val="300"/>
              </a:spcBef>
              <a:spcAft>
                <a:spcPts val="300"/>
              </a:spcAft>
            </a:pPr>
            <a:endParaRPr lang="fr-FR" sz="500" dirty="0">
              <a:latin typeface="Arial Narrow" panose="020B0606020202030204" pitchFamily="34" charset="0"/>
            </a:endParaRPr>
          </a:p>
          <a:p>
            <a:pPr lvl="1" algn="just">
              <a:spcBef>
                <a:spcPts val="300"/>
              </a:spcBef>
              <a:spcAft>
                <a:spcPts val="300"/>
              </a:spcAft>
            </a:pPr>
            <a:r>
              <a:rPr lang="fr-FR" b="1" dirty="0">
                <a:latin typeface="Arial Narrow" panose="020B0606020202030204" pitchFamily="34" charset="0"/>
              </a:rPr>
              <a:t>Pour un CDD </a:t>
            </a:r>
            <a:r>
              <a:rPr lang="fr-FR" dirty="0">
                <a:latin typeface="Arial Narrow" panose="020B0606020202030204" pitchFamily="34" charset="0"/>
              </a:rPr>
              <a:t>: après 12 mois d’inactivité </a:t>
            </a:r>
            <a:r>
              <a:rPr lang="fr-FR" dirty="0" smtClean="0">
                <a:latin typeface="Arial Narrow" panose="020B0606020202030204" pitchFamily="34" charset="0"/>
              </a:rPr>
              <a:t>(les </a:t>
            </a:r>
            <a:r>
              <a:rPr lang="fr-FR" dirty="0">
                <a:latin typeface="Arial Narrow" panose="020B0606020202030204" pitchFamily="34" charset="0"/>
              </a:rPr>
              <a:t>intérêts et </a:t>
            </a:r>
            <a:r>
              <a:rPr lang="fr-FR" dirty="0" smtClean="0">
                <a:latin typeface="Arial Narrow" panose="020B0606020202030204" pitchFamily="34" charset="0"/>
              </a:rPr>
              <a:t>débits, les </a:t>
            </a:r>
            <a:r>
              <a:rPr lang="fr-FR" dirty="0">
                <a:latin typeface="Arial Narrow" panose="020B0606020202030204" pitchFamily="34" charset="0"/>
              </a:rPr>
              <a:t>frais et commissions de toutes natures ou versements de produits, ou remboursements de titres de capital ou de </a:t>
            </a:r>
            <a:r>
              <a:rPr lang="fr-FR" dirty="0" smtClean="0">
                <a:latin typeface="Arial Narrow" panose="020B0606020202030204" pitchFamily="34" charset="0"/>
              </a:rPr>
              <a:t>créance, </a:t>
            </a:r>
            <a:r>
              <a:rPr lang="fr-FR" dirty="0">
                <a:latin typeface="Arial Narrow" panose="020B0606020202030204" pitchFamily="34" charset="0"/>
              </a:rPr>
              <a:t>par l’établissement tenant le compte ne réactivent pas le client). </a:t>
            </a:r>
          </a:p>
          <a:p>
            <a:pPr marL="542925" lvl="1" indent="0" algn="just">
              <a:spcBef>
                <a:spcPts val="300"/>
              </a:spcBef>
              <a:spcAft>
                <a:spcPts val="300"/>
              </a:spcAft>
              <a:buNone/>
            </a:pPr>
            <a:endParaRPr lang="fr-FR" sz="500" dirty="0">
              <a:latin typeface="Arial Narrow" panose="020B0606020202030204" pitchFamily="34" charset="0"/>
            </a:endParaRPr>
          </a:p>
          <a:p>
            <a:pPr lvl="1" algn="just">
              <a:spcBef>
                <a:spcPts val="300"/>
              </a:spcBef>
              <a:spcAft>
                <a:spcPts val="300"/>
              </a:spcAft>
            </a:pPr>
            <a:r>
              <a:rPr lang="fr-FR" b="1" dirty="0">
                <a:latin typeface="Arial Narrow" panose="020B0606020202030204" pitchFamily="34" charset="0"/>
              </a:rPr>
              <a:t>Pour un compte d’Epargne </a:t>
            </a:r>
            <a:r>
              <a:rPr lang="fr-FR" dirty="0">
                <a:latin typeface="Arial Narrow" panose="020B0606020202030204" pitchFamily="34" charset="0"/>
              </a:rPr>
              <a:t>(Comptes sur livrets, comptes titres, comptes à termes, PEL et Epargne Salariale) : après 5 ans d’inactivité </a:t>
            </a:r>
          </a:p>
          <a:p>
            <a:pPr marL="542925" lvl="1" indent="0" algn="just">
              <a:spcBef>
                <a:spcPts val="300"/>
              </a:spcBef>
              <a:spcAft>
                <a:spcPts val="300"/>
              </a:spcAft>
              <a:buNone/>
            </a:pPr>
            <a:endParaRPr lang="fr-FR" sz="500" dirty="0">
              <a:latin typeface="Arial Narrow" panose="020B0606020202030204" pitchFamily="34" charset="0"/>
            </a:endParaRPr>
          </a:p>
          <a:p>
            <a:pPr lvl="1" algn="just">
              <a:spcBef>
                <a:spcPts val="300"/>
              </a:spcBef>
              <a:spcAft>
                <a:spcPts val="300"/>
              </a:spcAft>
            </a:pPr>
            <a:r>
              <a:rPr lang="fr-FR" b="1" dirty="0">
                <a:latin typeface="Arial Narrow" panose="020B0606020202030204" pitchFamily="34" charset="0"/>
              </a:rPr>
              <a:t>Pour les coffres forts </a:t>
            </a:r>
            <a:r>
              <a:rPr lang="fr-FR" dirty="0">
                <a:latin typeface="Arial Narrow" panose="020B0606020202030204" pitchFamily="34" charset="0"/>
              </a:rPr>
              <a:t>(sous réserve que les frais de location n’aient pas été payés au moins une fois sur cette période) : après 10 ans d’inactivité</a:t>
            </a:r>
          </a:p>
          <a:p>
            <a:pPr algn="just">
              <a:spcBef>
                <a:spcPts val="300"/>
              </a:spcBef>
              <a:spcAft>
                <a:spcPts val="300"/>
              </a:spcAft>
            </a:pPr>
            <a:endParaRPr lang="fr-FR" sz="1800" dirty="0">
              <a:latin typeface="Arial Narrow" panose="020B0606020202030204" pitchFamily="34" charset="0"/>
            </a:endParaRPr>
          </a:p>
        </p:txBody>
      </p:sp>
      <p:sp>
        <p:nvSpPr>
          <p:cNvPr id="3" name="Titre 2"/>
          <p:cNvSpPr>
            <a:spLocks noGrp="1"/>
          </p:cNvSpPr>
          <p:nvPr>
            <p:ph type="title"/>
          </p:nvPr>
        </p:nvSpPr>
        <p:spPr/>
        <p:txBody>
          <a:bodyPr/>
          <a:lstStyle/>
          <a:p>
            <a:r>
              <a:rPr lang="fr-FR" dirty="0" smtClean="0"/>
              <a:t>Rappel – loi </a:t>
            </a:r>
            <a:r>
              <a:rPr lang="fr-FR" dirty="0" err="1" smtClean="0"/>
              <a:t>eckert</a:t>
            </a:r>
            <a:r>
              <a:rPr lang="fr-FR" dirty="0" smtClean="0"/>
              <a:t> </a:t>
            </a:r>
            <a:endParaRPr lang="fr-FR" dirty="0"/>
          </a:p>
        </p:txBody>
      </p:sp>
    </p:spTree>
    <p:extLst>
      <p:ext uri="{BB962C8B-B14F-4D97-AF65-F5344CB8AC3E}">
        <p14:creationId xmlns:p14="http://schemas.microsoft.com/office/powerpoint/2010/main" val="5636203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lgn="just">
              <a:spcBef>
                <a:spcPts val="300"/>
              </a:spcBef>
              <a:spcAft>
                <a:spcPts val="300"/>
              </a:spcAft>
            </a:pPr>
            <a:r>
              <a:rPr lang="fr-FR" dirty="0">
                <a:latin typeface="Arial Narrow" panose="020B0606020202030204" pitchFamily="34" charset="0"/>
              </a:rPr>
              <a:t>La loi prévoit que les sommes appartenant à des clients inactifs devront être déposées à la Caisse des dépôts et consignations (CDC) à l’issue d’un délai de : </a:t>
            </a:r>
          </a:p>
          <a:p>
            <a:pPr lvl="1" algn="just">
              <a:spcBef>
                <a:spcPts val="300"/>
              </a:spcBef>
              <a:spcAft>
                <a:spcPts val="300"/>
              </a:spcAft>
            </a:pPr>
            <a:r>
              <a:rPr lang="fr-FR" dirty="0">
                <a:latin typeface="Arial Narrow" panose="020B0606020202030204" pitchFamily="34" charset="0"/>
              </a:rPr>
              <a:t>10 ans suivant le début de la période d’inactivité </a:t>
            </a:r>
          </a:p>
          <a:p>
            <a:pPr lvl="1" algn="just">
              <a:spcBef>
                <a:spcPts val="300"/>
              </a:spcBef>
              <a:spcAft>
                <a:spcPts val="300"/>
              </a:spcAft>
            </a:pPr>
            <a:r>
              <a:rPr lang="fr-FR" dirty="0">
                <a:latin typeface="Arial Narrow" panose="020B0606020202030204" pitchFamily="34" charset="0"/>
              </a:rPr>
              <a:t>Ou 3 ans en cas de décès </a:t>
            </a:r>
          </a:p>
          <a:p>
            <a:pPr marL="542925" lvl="1" indent="0" algn="just">
              <a:spcBef>
                <a:spcPts val="300"/>
              </a:spcBef>
              <a:spcAft>
                <a:spcPts val="300"/>
              </a:spcAft>
              <a:buNone/>
            </a:pPr>
            <a:endParaRPr lang="fr-FR" sz="500" dirty="0">
              <a:latin typeface="Arial Narrow" panose="020B0606020202030204" pitchFamily="34" charset="0"/>
            </a:endParaRPr>
          </a:p>
          <a:p>
            <a:pPr marL="96838" indent="0" algn="just">
              <a:spcBef>
                <a:spcPts val="300"/>
              </a:spcBef>
              <a:spcAft>
                <a:spcPts val="300"/>
              </a:spcAft>
              <a:buNone/>
            </a:pPr>
            <a:r>
              <a:rPr lang="fr-FR" b="1" dirty="0">
                <a:latin typeface="Arial Narrow" panose="020B0606020202030204" pitchFamily="34" charset="0"/>
              </a:rPr>
              <a:t>Dans le cas où ces sommes demeureraient non réclamées par leurs titulaires ou par leurs ayants droit, elles seront ensuite acquises à l’État au bout de 20 ans (27 ans en cas de décès).</a:t>
            </a:r>
          </a:p>
          <a:p>
            <a:pPr marL="96838" indent="0" algn="just">
              <a:spcBef>
                <a:spcPts val="300"/>
              </a:spcBef>
              <a:spcAft>
                <a:spcPts val="300"/>
              </a:spcAft>
              <a:buNone/>
            </a:pPr>
            <a:endParaRPr lang="fr-FR" b="1" dirty="0">
              <a:latin typeface="Arial Narrow" panose="020B0606020202030204" pitchFamily="34" charset="0"/>
            </a:endParaRPr>
          </a:p>
          <a:p>
            <a:pPr marL="96838" indent="0" algn="just">
              <a:spcBef>
                <a:spcPts val="300"/>
              </a:spcBef>
              <a:spcAft>
                <a:spcPts val="300"/>
              </a:spcAft>
              <a:buNone/>
            </a:pPr>
            <a:endParaRPr lang="fr-FR" b="1" dirty="0">
              <a:latin typeface="Arial Narrow" panose="020B0606020202030204" pitchFamily="34" charset="0"/>
            </a:endParaRPr>
          </a:p>
          <a:p>
            <a:pPr marL="96838" indent="0" algn="just">
              <a:spcBef>
                <a:spcPts val="300"/>
              </a:spcBef>
              <a:spcAft>
                <a:spcPts val="300"/>
              </a:spcAft>
              <a:buNone/>
            </a:pPr>
            <a:endParaRPr lang="fr-FR" b="1" dirty="0">
              <a:latin typeface="Arial Narrow" panose="020B0606020202030204" pitchFamily="34" charset="0"/>
            </a:endParaRPr>
          </a:p>
          <a:p>
            <a:pPr lvl="1" algn="just">
              <a:spcBef>
                <a:spcPts val="300"/>
              </a:spcBef>
              <a:spcAft>
                <a:spcPts val="300"/>
              </a:spcAft>
            </a:pPr>
            <a:endParaRPr lang="fr-FR" dirty="0">
              <a:latin typeface="Arial Narrow" panose="020B0606020202030204" pitchFamily="34" charset="0"/>
            </a:endParaRPr>
          </a:p>
          <a:p>
            <a:pPr algn="just">
              <a:spcBef>
                <a:spcPts val="300"/>
              </a:spcBef>
              <a:spcAft>
                <a:spcPts val="300"/>
              </a:spcAft>
            </a:pPr>
            <a:endParaRPr lang="fr-FR" sz="500" dirty="0">
              <a:latin typeface="Arial Narrow" panose="020B0606020202030204" pitchFamily="34" charset="0"/>
            </a:endParaRPr>
          </a:p>
          <a:p>
            <a:pPr algn="just">
              <a:spcBef>
                <a:spcPts val="300"/>
              </a:spcBef>
              <a:spcAft>
                <a:spcPts val="300"/>
              </a:spcAft>
            </a:pPr>
            <a:endParaRPr lang="fr-FR" sz="1800" dirty="0">
              <a:latin typeface="Arial Narrow" panose="020B0606020202030204" pitchFamily="34" charset="0"/>
            </a:endParaRPr>
          </a:p>
        </p:txBody>
      </p:sp>
      <p:sp>
        <p:nvSpPr>
          <p:cNvPr id="3" name="Titre 2"/>
          <p:cNvSpPr>
            <a:spLocks noGrp="1"/>
          </p:cNvSpPr>
          <p:nvPr>
            <p:ph type="title"/>
          </p:nvPr>
        </p:nvSpPr>
        <p:spPr/>
        <p:txBody>
          <a:bodyPr/>
          <a:lstStyle/>
          <a:p>
            <a:r>
              <a:rPr lang="fr-FR" dirty="0" smtClean="0"/>
              <a:t>Rappel – loi </a:t>
            </a:r>
            <a:r>
              <a:rPr lang="fr-FR" dirty="0" err="1" smtClean="0"/>
              <a:t>eckert</a:t>
            </a:r>
            <a:r>
              <a:rPr lang="fr-FR" dirty="0" smtClean="0"/>
              <a:t> </a:t>
            </a:r>
            <a:endParaRPr lang="fr-FR" dirty="0"/>
          </a:p>
        </p:txBody>
      </p:sp>
      <p:sp>
        <p:nvSpPr>
          <p:cNvPr id="4" name="Espace réservé du contenu 2"/>
          <p:cNvSpPr txBox="1">
            <a:spLocks/>
          </p:cNvSpPr>
          <p:nvPr/>
        </p:nvSpPr>
        <p:spPr bwMode="auto">
          <a:xfrm>
            <a:off x="343967" y="3785266"/>
            <a:ext cx="8647389" cy="2340328"/>
          </a:xfrm>
          <a:prstGeom prst="rect">
            <a:avLst/>
          </a:prstGeom>
          <a:solidFill>
            <a:schemeClr val="bg1">
              <a:lumMod val="95000"/>
            </a:schemeClr>
          </a:solidFill>
          <a:ln w="9525">
            <a:noFill/>
            <a:miter lim="800000"/>
            <a:headEnd/>
            <a:tailEnd/>
          </a:ln>
          <a:effectLst/>
          <a:extLst/>
        </p:spPr>
        <p:txBody>
          <a:bodyPr vert="horz" wrap="square" lIns="91440" tIns="45720" rIns="91440" bIns="45720" numCol="1" anchor="t" anchorCtr="0" compatLnSpc="1">
            <a:prstTxWarp prst="textNoShape">
              <a:avLst/>
            </a:prstTxWarp>
          </a:bodyPr>
          <a:lstStyle>
            <a:lvl1pPr marL="363538" indent="-361950" algn="l" rtl="0" eaLnBrk="1" fontAlgn="base" hangingPunct="1">
              <a:spcBef>
                <a:spcPct val="20000"/>
              </a:spcBef>
              <a:spcAft>
                <a:spcPct val="0"/>
              </a:spcAft>
              <a:buClr>
                <a:srgbClr val="E6001A"/>
              </a:buClr>
              <a:buSzPct val="80000"/>
              <a:buFont typeface="Wingdings" pitchFamily="-128" charset="2"/>
              <a:buChar char="n"/>
              <a:defRPr sz="2200">
                <a:solidFill>
                  <a:schemeClr val="tx1"/>
                </a:solidFill>
                <a:latin typeface="+mn-lt"/>
                <a:ea typeface="+mn-ea"/>
                <a:cs typeface="+mn-cs"/>
              </a:defRPr>
            </a:lvl1pPr>
            <a:lvl2pPr marL="809625" indent="-266700" algn="l" rtl="0" eaLnBrk="1" fontAlgn="base" hangingPunct="1">
              <a:spcBef>
                <a:spcPct val="20000"/>
              </a:spcBef>
              <a:spcAft>
                <a:spcPct val="0"/>
              </a:spcAft>
              <a:buClr>
                <a:schemeClr val="accent2"/>
              </a:buClr>
              <a:buSzPct val="80000"/>
              <a:buFont typeface="Arial Black" pitchFamily="-128" charset="0"/>
              <a:buChar char="&gt;"/>
              <a:defRPr>
                <a:solidFill>
                  <a:schemeClr val="tx1"/>
                </a:solidFill>
                <a:latin typeface="+mn-lt"/>
              </a:defRPr>
            </a:lvl2pPr>
            <a:lvl3pPr marL="1446213" indent="-276225" algn="l" rtl="0" eaLnBrk="1" fontAlgn="base" hangingPunct="1">
              <a:spcBef>
                <a:spcPct val="20000"/>
              </a:spcBef>
              <a:spcAft>
                <a:spcPct val="0"/>
              </a:spcAft>
              <a:buClr>
                <a:schemeClr val="tx2"/>
              </a:buClr>
              <a:buSzPct val="70000"/>
              <a:buFont typeface="Wingdings" pitchFamily="-128" charset="2"/>
              <a:buChar char="o"/>
              <a:defRPr sz="1600">
                <a:solidFill>
                  <a:schemeClr val="tx1"/>
                </a:solidFill>
                <a:latin typeface="+mn-lt"/>
              </a:defRPr>
            </a:lvl3pPr>
            <a:lvl4pPr marL="2066925" indent="-228600" algn="l" rtl="0" eaLnBrk="1" fontAlgn="base" hangingPunct="1">
              <a:spcBef>
                <a:spcPct val="20000"/>
              </a:spcBef>
              <a:spcAft>
                <a:spcPct val="0"/>
              </a:spcAft>
              <a:buClr>
                <a:schemeClr val="folHlink"/>
              </a:buClr>
              <a:buSzPct val="80000"/>
              <a:buFont typeface="Arial Black" pitchFamily="-128" charset="0"/>
              <a:buChar char="–"/>
              <a:defRPr sz="1400">
                <a:solidFill>
                  <a:schemeClr val="tx1"/>
                </a:solidFill>
                <a:latin typeface="+mn-lt"/>
              </a:defRPr>
            </a:lvl4pPr>
            <a:lvl5pPr marL="2600325" indent="-196850" algn="l" rtl="0" eaLnBrk="1" fontAlgn="base" hangingPunct="1">
              <a:spcBef>
                <a:spcPct val="20000"/>
              </a:spcBef>
              <a:spcAft>
                <a:spcPct val="0"/>
              </a:spcAft>
              <a:buClr>
                <a:schemeClr val="accent1"/>
              </a:buClr>
              <a:buSzPct val="70000"/>
              <a:buFont typeface="Wingdings" pitchFamily="-128" charset="2"/>
              <a:buChar char="n"/>
              <a:defRPr sz="1300">
                <a:solidFill>
                  <a:schemeClr val="tx1"/>
                </a:solidFill>
                <a:latin typeface="+mn-lt"/>
              </a:defRPr>
            </a:lvl5pPr>
            <a:lvl6pPr marL="3057525" indent="-196850" algn="l" rtl="0" eaLnBrk="1" fontAlgn="base" hangingPunct="1">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eaLnBrk="1" fontAlgn="base" hangingPunct="1">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eaLnBrk="1" fontAlgn="base" hangingPunct="1">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eaLnBrk="1" fontAlgn="base" hangingPunct="1">
              <a:spcBef>
                <a:spcPct val="20000"/>
              </a:spcBef>
              <a:spcAft>
                <a:spcPct val="0"/>
              </a:spcAft>
              <a:buClr>
                <a:schemeClr val="accent1"/>
              </a:buClr>
              <a:buSzPct val="70000"/>
              <a:buFont typeface="Wingdings" pitchFamily="-128" charset="2"/>
              <a:buChar char="n"/>
              <a:defRPr sz="1300">
                <a:solidFill>
                  <a:schemeClr val="tx1"/>
                </a:solidFill>
                <a:latin typeface="+mn-lt"/>
              </a:defRPr>
            </a:lvl9pPr>
          </a:lstStyle>
          <a:p>
            <a:r>
              <a:rPr lang="fr-FR" sz="1800" b="1" dirty="0" smtClean="0">
                <a:latin typeface="Arial Narrow" panose="020B0606020202030204" pitchFamily="34" charset="0"/>
              </a:rPr>
              <a:t>Zoom sur l’Assurance Vie : </a:t>
            </a:r>
          </a:p>
          <a:p>
            <a:pPr marL="357188" indent="0">
              <a:buNone/>
            </a:pPr>
            <a:r>
              <a:rPr lang="fr-FR" sz="1800" b="1" i="1" dirty="0" smtClean="0">
                <a:solidFill>
                  <a:srgbClr val="C00000"/>
                </a:solidFill>
                <a:latin typeface="Arial Narrow" panose="020B0606020202030204" pitchFamily="34" charset="0"/>
              </a:rPr>
              <a:t>La </a:t>
            </a:r>
            <a:r>
              <a:rPr lang="fr-FR" sz="1800" b="1" i="1" dirty="0">
                <a:solidFill>
                  <a:srgbClr val="C00000"/>
                </a:solidFill>
                <a:latin typeface="Arial Narrow" panose="020B0606020202030204" pitchFamily="34" charset="0"/>
              </a:rPr>
              <a:t>loi Eckert impacte également les contrats d’assurance vie en déshérence.</a:t>
            </a:r>
            <a:endParaRPr lang="fr-FR" sz="1800" dirty="0">
              <a:solidFill>
                <a:srgbClr val="C00000"/>
              </a:solidFill>
              <a:latin typeface="Arial Narrow" panose="020B0606020202030204" pitchFamily="34" charset="0"/>
            </a:endParaRPr>
          </a:p>
          <a:p>
            <a:pPr marL="712788" lvl="1" indent="-255588" algn="just">
              <a:spcBef>
                <a:spcPts val="300"/>
              </a:spcBef>
              <a:spcAft>
                <a:spcPts val="300"/>
              </a:spcAft>
              <a:buClr>
                <a:schemeClr val="bg2"/>
              </a:buClr>
              <a:buFont typeface="Wingdings" panose="05000000000000000000" pitchFamily="2" charset="2"/>
              <a:buChar char="n"/>
            </a:pPr>
            <a:r>
              <a:rPr lang="fr-FR" sz="1600" i="1" dirty="0">
                <a:latin typeface="Arial Narrow" panose="020B0606020202030204" pitchFamily="34" charset="0"/>
              </a:rPr>
              <a:t>Les assureurs sont dorénavant tenus de verser à la CDC les bons et les contrats d’assurance vie et de capitalisation non réclamés par les bénéficiaires 10 ans après la connaissance du décès.</a:t>
            </a:r>
          </a:p>
          <a:p>
            <a:pPr marL="712788" lvl="1" indent="-255588" algn="just">
              <a:spcBef>
                <a:spcPts val="300"/>
              </a:spcBef>
              <a:spcAft>
                <a:spcPts val="300"/>
              </a:spcAft>
              <a:buClr>
                <a:schemeClr val="bg2"/>
              </a:buClr>
              <a:buFont typeface="Wingdings" panose="05000000000000000000" pitchFamily="2" charset="2"/>
              <a:buChar char="n"/>
            </a:pPr>
            <a:r>
              <a:rPr lang="fr-FR" sz="1600" i="1" dirty="0">
                <a:latin typeface="Arial Narrow" panose="020B0606020202030204" pitchFamily="34" charset="0"/>
              </a:rPr>
              <a:t>Tout comme les fonds issus des comptes bancaires, les fonds sont consignés pendant 20 ans puis définitivement acquis à l’Etat (soit 30 ans à compter de la date de connaissance du décès).</a:t>
            </a:r>
          </a:p>
          <a:p>
            <a:pPr marL="712788" lvl="1" indent="-255588" algn="just">
              <a:spcBef>
                <a:spcPts val="300"/>
              </a:spcBef>
              <a:spcAft>
                <a:spcPts val="300"/>
              </a:spcAft>
              <a:buClr>
                <a:schemeClr val="bg2"/>
              </a:buClr>
              <a:buFont typeface="Wingdings" panose="05000000000000000000" pitchFamily="2" charset="2"/>
              <a:buChar char="n"/>
            </a:pPr>
            <a:r>
              <a:rPr lang="fr-FR" sz="1600" i="1" dirty="0">
                <a:latin typeface="Arial Narrow" panose="020B0606020202030204" pitchFamily="34" charset="0"/>
              </a:rPr>
              <a:t>La loi encadre également les délais de constitution de dossier et de versement des fonds aux bénéficiaires, lorsque le souscripteur est décédé.</a:t>
            </a:r>
          </a:p>
          <a:p>
            <a:pPr marL="96838" indent="0" algn="just">
              <a:spcBef>
                <a:spcPts val="300"/>
              </a:spcBef>
              <a:spcAft>
                <a:spcPts val="300"/>
              </a:spcAft>
              <a:buNone/>
            </a:pPr>
            <a:endParaRPr lang="fr-FR" sz="1800" b="1" dirty="0" smtClean="0">
              <a:latin typeface="Arial Narrow" panose="020B0606020202030204" pitchFamily="34" charset="0"/>
            </a:endParaRPr>
          </a:p>
          <a:p>
            <a:pPr marL="96838" indent="0" algn="just">
              <a:spcBef>
                <a:spcPts val="300"/>
              </a:spcBef>
              <a:spcAft>
                <a:spcPts val="300"/>
              </a:spcAft>
              <a:buNone/>
            </a:pPr>
            <a:endParaRPr lang="fr-FR" sz="1800" b="1" dirty="0" smtClean="0">
              <a:latin typeface="Arial Narrow" panose="020B0606020202030204" pitchFamily="34" charset="0"/>
            </a:endParaRPr>
          </a:p>
          <a:p>
            <a:pPr lvl="1" algn="just">
              <a:spcBef>
                <a:spcPts val="300"/>
              </a:spcBef>
              <a:spcAft>
                <a:spcPts val="300"/>
              </a:spcAft>
            </a:pPr>
            <a:endParaRPr lang="fr-FR" dirty="0">
              <a:latin typeface="Arial Narrow" panose="020B0606020202030204" pitchFamily="34" charset="0"/>
            </a:endParaRPr>
          </a:p>
          <a:p>
            <a:pPr algn="just">
              <a:spcBef>
                <a:spcPts val="300"/>
              </a:spcBef>
              <a:spcAft>
                <a:spcPts val="300"/>
              </a:spcAft>
            </a:pPr>
            <a:endParaRPr lang="fr-FR" sz="1800" dirty="0">
              <a:latin typeface="Arial Narrow" panose="020B0606020202030204" pitchFamily="34" charset="0"/>
            </a:endParaRPr>
          </a:p>
        </p:txBody>
      </p:sp>
    </p:spTree>
    <p:extLst>
      <p:ext uri="{BB962C8B-B14F-4D97-AF65-F5344CB8AC3E}">
        <p14:creationId xmlns:p14="http://schemas.microsoft.com/office/powerpoint/2010/main" val="36263333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26841"/>
            <a:ext cx="8542338" cy="4940131"/>
          </a:xfrm>
        </p:spPr>
        <p:txBody>
          <a:bodyPr>
            <a:normAutofit fontScale="85000" lnSpcReduction="10000"/>
          </a:bodyPr>
          <a:lstStyle/>
          <a:p>
            <a:pPr>
              <a:lnSpc>
                <a:spcPct val="110000"/>
              </a:lnSpc>
              <a:spcBef>
                <a:spcPts val="300"/>
              </a:spcBef>
              <a:spcAft>
                <a:spcPts val="300"/>
              </a:spcAft>
              <a:buClr>
                <a:srgbClr val="E9030A"/>
              </a:buClr>
              <a:buSzPct val="70000"/>
            </a:pPr>
            <a:r>
              <a:rPr lang="fr-FR" b="1" dirty="0">
                <a:solidFill>
                  <a:prstClr val="black"/>
                </a:solidFill>
                <a:cs typeface="Arial" panose="020B0604020202020204" pitchFamily="34" charset="0"/>
              </a:rPr>
              <a:t>Compte tenu de l’entrée en vigueur de la loi au 1</a:t>
            </a:r>
            <a:r>
              <a:rPr lang="fr-FR" b="1" baseline="30000" dirty="0">
                <a:solidFill>
                  <a:prstClr val="black"/>
                </a:solidFill>
                <a:cs typeface="Arial" panose="020B0604020202020204" pitchFamily="34" charset="0"/>
              </a:rPr>
              <a:t>er</a:t>
            </a:r>
            <a:r>
              <a:rPr lang="fr-FR" b="1" dirty="0">
                <a:solidFill>
                  <a:prstClr val="black"/>
                </a:solidFill>
                <a:cs typeface="Arial" panose="020B0604020202020204" pitchFamily="34" charset="0"/>
              </a:rPr>
              <a:t> janvier 2016, le stock 2016 de compte inactifs depuis au moins 10 ans </a:t>
            </a:r>
            <a:r>
              <a:rPr lang="fr-FR" b="1" dirty="0" smtClean="0">
                <a:solidFill>
                  <a:prstClr val="black"/>
                </a:solidFill>
                <a:cs typeface="Arial" panose="020B0604020202020204" pitchFamily="34" charset="0"/>
              </a:rPr>
              <a:t>bénéficie </a:t>
            </a:r>
            <a:r>
              <a:rPr lang="fr-FR" b="1" dirty="0">
                <a:solidFill>
                  <a:prstClr val="black"/>
                </a:solidFill>
                <a:cs typeface="Arial" panose="020B0604020202020204" pitchFamily="34" charset="0"/>
              </a:rPr>
              <a:t>d’un traitement particulier</a:t>
            </a:r>
            <a:r>
              <a:rPr lang="fr-FR" b="1" dirty="0" smtClean="0">
                <a:solidFill>
                  <a:prstClr val="black"/>
                </a:solidFill>
                <a:cs typeface="Arial" panose="020B0604020202020204" pitchFamily="34" charset="0"/>
              </a:rPr>
              <a:t>.</a:t>
            </a:r>
          </a:p>
          <a:p>
            <a:pPr>
              <a:lnSpc>
                <a:spcPct val="110000"/>
              </a:lnSpc>
              <a:spcBef>
                <a:spcPts val="300"/>
              </a:spcBef>
              <a:spcAft>
                <a:spcPts val="300"/>
              </a:spcAft>
              <a:buClr>
                <a:srgbClr val="E9030A"/>
              </a:buClr>
              <a:buSzPct val="70000"/>
            </a:pPr>
            <a:r>
              <a:rPr lang="fr-FR" b="1" dirty="0" smtClean="0">
                <a:solidFill>
                  <a:prstClr val="black"/>
                </a:solidFill>
                <a:cs typeface="Arial" panose="020B0604020202020204" pitchFamily="34" charset="0"/>
              </a:rPr>
              <a:t>Plusieurs actions ont été menées :  </a:t>
            </a:r>
          </a:p>
          <a:p>
            <a:pPr lvl="1" algn="just">
              <a:lnSpc>
                <a:spcPct val="110000"/>
              </a:lnSpc>
              <a:spcBef>
                <a:spcPts val="300"/>
              </a:spcBef>
              <a:spcAft>
                <a:spcPts val="300"/>
              </a:spcAft>
            </a:pPr>
            <a:r>
              <a:rPr lang="fr-FR" b="1" dirty="0"/>
              <a:t>Novembre et décembre 2015 </a:t>
            </a:r>
            <a:r>
              <a:rPr lang="fr-FR" dirty="0"/>
              <a:t>: envoi d’un courrier de réactivation à l’ensemble des clients inactifs non NPAI de SFG &gt; 300</a:t>
            </a:r>
            <a:r>
              <a:rPr lang="fr-FR" dirty="0" smtClean="0"/>
              <a:t>€. </a:t>
            </a:r>
            <a:r>
              <a:rPr lang="fr-FR" b="1" dirty="0" smtClean="0">
                <a:solidFill>
                  <a:srgbClr val="C00000"/>
                </a:solidFill>
              </a:rPr>
              <a:t>25 000 clients concernés </a:t>
            </a:r>
            <a:r>
              <a:rPr lang="fr-FR" b="1" dirty="0" smtClean="0">
                <a:solidFill>
                  <a:srgbClr val="C00000"/>
                </a:solidFill>
                <a:sym typeface="Wingdings" panose="05000000000000000000" pitchFamily="2" charset="2"/>
              </a:rPr>
              <a:t> 17 500 coupons réceptionnés (taux de retour : 68%)</a:t>
            </a:r>
            <a:endParaRPr lang="fr-FR" b="1" dirty="0">
              <a:solidFill>
                <a:srgbClr val="C00000"/>
              </a:solidFill>
            </a:endParaRPr>
          </a:p>
          <a:p>
            <a:pPr lvl="1" algn="just">
              <a:lnSpc>
                <a:spcPct val="110000"/>
              </a:lnSpc>
              <a:spcBef>
                <a:spcPts val="300"/>
              </a:spcBef>
              <a:spcAft>
                <a:spcPts val="300"/>
              </a:spcAft>
            </a:pPr>
            <a:r>
              <a:rPr lang="fr-FR" b="1" dirty="0"/>
              <a:t>Janvier 2016</a:t>
            </a:r>
            <a:r>
              <a:rPr lang="fr-FR" dirty="0"/>
              <a:t> : information de l’ensemble de nos clients de la loi Eckert dans les relevés de compte, avec en sus, pour les </a:t>
            </a:r>
            <a:r>
              <a:rPr lang="fr-FR" dirty="0" smtClean="0"/>
              <a:t>60 000 clients </a:t>
            </a:r>
            <a:r>
              <a:rPr lang="fr-FR" dirty="0"/>
              <a:t>inactifs non NPAI </a:t>
            </a:r>
            <a:r>
              <a:rPr lang="fr-FR" dirty="0" smtClean="0"/>
              <a:t>uniquement avec une SFG &lt; 300 euros, </a:t>
            </a:r>
            <a:r>
              <a:rPr lang="fr-FR" dirty="0"/>
              <a:t>un encart dédié sur la remontée potentielle de leurs fonds à la CDC d’ici fin 2016 (encart avec coupon qui pouvait être retourné pour </a:t>
            </a:r>
            <a:r>
              <a:rPr lang="fr-FR" dirty="0" smtClean="0"/>
              <a:t>réactivation) </a:t>
            </a:r>
          </a:p>
          <a:p>
            <a:pPr marL="722313" lvl="1" indent="0" algn="just">
              <a:lnSpc>
                <a:spcPct val="110000"/>
              </a:lnSpc>
              <a:spcBef>
                <a:spcPts val="300"/>
              </a:spcBef>
              <a:spcAft>
                <a:spcPts val="300"/>
              </a:spcAft>
              <a:buNone/>
            </a:pPr>
            <a:r>
              <a:rPr lang="fr-FR" dirty="0" smtClean="0"/>
              <a:t> </a:t>
            </a:r>
            <a:r>
              <a:rPr lang="fr-FR" b="1" dirty="0" smtClean="0">
                <a:solidFill>
                  <a:srgbClr val="C00000"/>
                </a:solidFill>
              </a:rPr>
              <a:t>7000 coupons traités soit un taux de retour de 11,6% de taux de retour</a:t>
            </a:r>
            <a:endParaRPr lang="fr-FR" dirty="0"/>
          </a:p>
          <a:p>
            <a:pPr lvl="1" algn="just">
              <a:lnSpc>
                <a:spcPct val="110000"/>
              </a:lnSpc>
              <a:spcBef>
                <a:spcPts val="300"/>
              </a:spcBef>
              <a:spcAft>
                <a:spcPts val="300"/>
              </a:spcAft>
            </a:pPr>
            <a:r>
              <a:rPr lang="fr-FR" b="1" dirty="0"/>
              <a:t>Avril 2016 </a:t>
            </a:r>
            <a:r>
              <a:rPr lang="fr-FR" dirty="0"/>
              <a:t>: envoi d’un courrier simple à l’ensemble des </a:t>
            </a:r>
            <a:r>
              <a:rPr lang="fr-FR" dirty="0" smtClean="0"/>
              <a:t>90 000 clients </a:t>
            </a:r>
            <a:r>
              <a:rPr lang="fr-FR" dirty="0"/>
              <a:t>inactifs NPAI afin de valider le critère NPAI et d’éviter ainsi l’envoi d’un </a:t>
            </a:r>
            <a:r>
              <a:rPr lang="fr-FR" dirty="0" smtClean="0"/>
              <a:t>recommandé</a:t>
            </a:r>
          </a:p>
          <a:p>
            <a:pPr lvl="1" algn="just">
              <a:lnSpc>
                <a:spcPct val="110000"/>
              </a:lnSpc>
              <a:spcBef>
                <a:spcPts val="300"/>
              </a:spcBef>
              <a:spcAft>
                <a:spcPts val="300"/>
              </a:spcAft>
            </a:pPr>
            <a:r>
              <a:rPr lang="fr-FR" b="1" dirty="0" smtClean="0"/>
              <a:t>Mai et juin 2016 </a:t>
            </a:r>
            <a:r>
              <a:rPr lang="fr-FR" dirty="0" smtClean="0"/>
              <a:t>: envoi d’un courrier en recommandé aux 65 900 clients inactifs, non NPAI, concernés par la clôture de leur comptes en décembre 2016. </a:t>
            </a:r>
            <a:r>
              <a:rPr lang="fr-FR" b="1" dirty="0" smtClean="0">
                <a:solidFill>
                  <a:srgbClr val="C00000"/>
                </a:solidFill>
              </a:rPr>
              <a:t>32 700 retours soit 50% de taux de retour</a:t>
            </a:r>
            <a:endParaRPr lang="fr-FR" dirty="0" smtClean="0"/>
          </a:p>
          <a:p>
            <a:pPr lvl="1" algn="just">
              <a:lnSpc>
                <a:spcPct val="110000"/>
              </a:lnSpc>
              <a:spcBef>
                <a:spcPts val="300"/>
              </a:spcBef>
              <a:spcAft>
                <a:spcPts val="300"/>
              </a:spcAft>
            </a:pPr>
            <a:r>
              <a:rPr lang="fr-FR" b="1" dirty="0"/>
              <a:t>Octobre 2016 : </a:t>
            </a:r>
            <a:r>
              <a:rPr lang="fr-FR" dirty="0"/>
              <a:t>envoi du courrier annuel d’information de l’inactivité du client et de ses conséquences (sans clôture) aux 164 000 clients CELCA </a:t>
            </a:r>
            <a:r>
              <a:rPr lang="fr-FR" dirty="0" smtClean="0"/>
              <a:t>en </a:t>
            </a:r>
            <a:r>
              <a:rPr lang="fr-FR" dirty="0"/>
              <a:t>stock ayant un/des compte(s) inactif(s) et n’étant pas concernés par une clôture d’ici à fin S1 2017. </a:t>
            </a:r>
          </a:p>
          <a:p>
            <a:pPr lvl="1" algn="just">
              <a:lnSpc>
                <a:spcPct val="110000"/>
              </a:lnSpc>
              <a:spcBef>
                <a:spcPts val="300"/>
              </a:spcBef>
              <a:spcAft>
                <a:spcPts val="300"/>
              </a:spcAft>
              <a:buSzPct val="70000"/>
            </a:pPr>
            <a:r>
              <a:rPr lang="fr-FR" b="1" dirty="0" smtClean="0"/>
              <a:t>Novembre 2016 </a:t>
            </a:r>
            <a:r>
              <a:rPr lang="fr-FR" dirty="0" smtClean="0"/>
              <a:t>: Envoi d’un SMS ou d’un email aux 2 100 clients inactifs NPAI concernés par la clôture de leur compte en décembre 2016, avec un numéro de téléphone portable ou une adresse mail renseignée dans nos bases.</a:t>
            </a:r>
          </a:p>
          <a:p>
            <a:pPr lvl="1" algn="just">
              <a:lnSpc>
                <a:spcPct val="110000"/>
              </a:lnSpc>
              <a:spcBef>
                <a:spcPts val="300"/>
              </a:spcBef>
              <a:spcAft>
                <a:spcPts val="300"/>
              </a:spcAft>
              <a:buSzPct val="70000"/>
            </a:pPr>
            <a:r>
              <a:rPr lang="fr-FR" b="1" dirty="0" smtClean="0"/>
              <a:t>Décembre 2016 </a:t>
            </a:r>
            <a:r>
              <a:rPr lang="fr-FR" dirty="0" smtClean="0"/>
              <a:t>: clôture des comptes inactifs non réactivés (NPAI, non NPAI, DCD) et transfert des fonds à la CDC.</a:t>
            </a:r>
            <a:endParaRPr lang="fr-FR" sz="500" dirty="0" smtClean="0"/>
          </a:p>
          <a:p>
            <a:pPr algn="just">
              <a:spcBef>
                <a:spcPts val="300"/>
              </a:spcBef>
              <a:spcAft>
                <a:spcPts val="300"/>
              </a:spcAft>
            </a:pPr>
            <a:endParaRPr lang="fr-FR" sz="1800" dirty="0"/>
          </a:p>
        </p:txBody>
      </p:sp>
      <p:sp>
        <p:nvSpPr>
          <p:cNvPr id="3" name="Titre 2"/>
          <p:cNvSpPr>
            <a:spLocks noGrp="1"/>
          </p:cNvSpPr>
          <p:nvPr>
            <p:ph type="title"/>
          </p:nvPr>
        </p:nvSpPr>
        <p:spPr/>
        <p:txBody>
          <a:bodyPr/>
          <a:lstStyle/>
          <a:p>
            <a:r>
              <a:rPr lang="fr-FR" dirty="0"/>
              <a:t>loi </a:t>
            </a:r>
            <a:r>
              <a:rPr lang="fr-FR" dirty="0" err="1"/>
              <a:t>eckert</a:t>
            </a:r>
            <a:r>
              <a:rPr lang="fr-FR" dirty="0"/>
              <a:t> </a:t>
            </a:r>
            <a:r>
              <a:rPr lang="fr-FR" dirty="0" smtClean="0"/>
              <a:t>- Actions sur le stock 2016</a:t>
            </a:r>
            <a:endParaRPr lang="fr-FR" dirty="0"/>
          </a:p>
        </p:txBody>
      </p:sp>
      <p:sp>
        <p:nvSpPr>
          <p:cNvPr id="4" name="ZoneTexte 3"/>
          <p:cNvSpPr txBox="1"/>
          <p:nvPr/>
        </p:nvSpPr>
        <p:spPr>
          <a:xfrm>
            <a:off x="704336" y="0"/>
            <a:ext cx="1752403" cy="369332"/>
          </a:xfrm>
          <a:prstGeom prst="rect">
            <a:avLst/>
          </a:prstGeom>
          <a:noFill/>
        </p:spPr>
        <p:txBody>
          <a:bodyPr wrap="none" rtlCol="0">
            <a:spAutoFit/>
          </a:bodyPr>
          <a:lstStyle/>
          <a:p>
            <a:r>
              <a:rPr lang="fr-FR" b="1" dirty="0" smtClean="0"/>
              <a:t>Périmètre CELCA</a:t>
            </a:r>
            <a:endParaRPr lang="fr-FR" b="1" dirty="0"/>
          </a:p>
        </p:txBody>
      </p:sp>
    </p:spTree>
    <p:extLst>
      <p:ext uri="{BB962C8B-B14F-4D97-AF65-F5344CB8AC3E}">
        <p14:creationId xmlns:p14="http://schemas.microsoft.com/office/powerpoint/2010/main" val="873316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loi </a:t>
            </a:r>
            <a:r>
              <a:rPr lang="fr-FR" dirty="0" err="1"/>
              <a:t>eckert</a:t>
            </a:r>
            <a:r>
              <a:rPr lang="fr-FR" dirty="0"/>
              <a:t> </a:t>
            </a:r>
            <a:r>
              <a:rPr lang="fr-FR" dirty="0" smtClean="0"/>
              <a:t>- VOLUME DU stock 2016</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2195788002"/>
              </p:ext>
            </p:extLst>
          </p:nvPr>
        </p:nvGraphicFramePr>
        <p:xfrm>
          <a:off x="271819" y="1936929"/>
          <a:ext cx="8641364" cy="2020840"/>
        </p:xfrm>
        <a:graphic>
          <a:graphicData uri="http://schemas.openxmlformats.org/drawingml/2006/table">
            <a:tbl>
              <a:tblPr/>
              <a:tblGrid>
                <a:gridCol w="1265219"/>
                <a:gridCol w="57380"/>
                <a:gridCol w="800445"/>
                <a:gridCol w="800445"/>
                <a:gridCol w="800445"/>
                <a:gridCol w="57380"/>
                <a:gridCol w="800445"/>
                <a:gridCol w="800445"/>
                <a:gridCol w="800445"/>
                <a:gridCol w="57380"/>
                <a:gridCol w="800445"/>
                <a:gridCol w="800445"/>
                <a:gridCol w="800445"/>
              </a:tblGrid>
              <a:tr h="169715">
                <a:tc>
                  <a:txBody>
                    <a:bodyPr/>
                    <a:lstStyle/>
                    <a:p>
                      <a:pPr algn="l" fontAlgn="ctr"/>
                      <a:r>
                        <a:rPr lang="fr-FR" sz="1050" b="1" i="0" u="none" strike="noStrike" dirty="0">
                          <a:solidFill>
                            <a:srgbClr val="000000"/>
                          </a:solidFill>
                          <a:effectLst/>
                          <a:latin typeface="Arial"/>
                        </a:rPr>
                        <a:t> </a:t>
                      </a:r>
                    </a:p>
                  </a:txBody>
                  <a:tcPr marL="8486" marR="8486" marT="8486" marB="0" anchor="ctr">
                    <a:lnL>
                      <a:noFill/>
                    </a:lnL>
                    <a:lnR>
                      <a:noFill/>
                    </a:lnR>
                    <a:lnT>
                      <a:noFill/>
                    </a:lnT>
                    <a:lnB>
                      <a:noFill/>
                    </a:lnB>
                    <a:solidFill>
                      <a:srgbClr val="FFFFFF"/>
                    </a:solidFill>
                  </a:tcPr>
                </a:tc>
                <a:tc>
                  <a:txBody>
                    <a:bodyPr/>
                    <a:lstStyle/>
                    <a:p>
                      <a:pPr algn="l" fontAlgn="ctr"/>
                      <a:endParaRPr lang="fr-FR" sz="1050" b="1" i="0" u="none" strike="noStrike">
                        <a:solidFill>
                          <a:srgbClr val="000000"/>
                        </a:solidFill>
                        <a:effectLst/>
                        <a:latin typeface="Arial"/>
                      </a:endParaRPr>
                    </a:p>
                  </a:txBody>
                  <a:tcPr marL="8486" marR="8486" marT="8486" marB="0" anchor="ctr">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fr-FR" sz="1050" b="1" i="0" u="none" strike="noStrike">
                          <a:solidFill>
                            <a:srgbClr val="244062"/>
                          </a:solidFill>
                          <a:effectLst/>
                          <a:latin typeface="Arial"/>
                        </a:rPr>
                        <a:t>non NPAI</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lang="fr-FR"/>
                    </a:p>
                  </a:txBody>
                  <a:tcPr/>
                </a:tc>
                <a:tc hMerge="1">
                  <a:txBody>
                    <a:bodyPr/>
                    <a:lstStyle/>
                    <a:p>
                      <a:endParaRPr lang="fr-FR"/>
                    </a:p>
                  </a:txBody>
                  <a:tcPr/>
                </a:tc>
                <a:tc>
                  <a:txBody>
                    <a:bodyPr/>
                    <a:lstStyle/>
                    <a:p>
                      <a:pPr algn="l" fontAlgn="ctr"/>
                      <a:endParaRPr lang="fr-FR" sz="1050" b="1" i="0" u="none" strike="noStrike">
                        <a:solidFill>
                          <a:srgbClr val="000000"/>
                        </a:solidFill>
                        <a:effectLst/>
                        <a:latin typeface="Arial"/>
                      </a:endParaRP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fr-FR" sz="1050" b="1" i="0" u="none" strike="noStrike">
                          <a:solidFill>
                            <a:srgbClr val="244062"/>
                          </a:solidFill>
                          <a:effectLst/>
                          <a:latin typeface="Arial"/>
                        </a:rPr>
                        <a:t>NPAI</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lang="fr-FR"/>
                    </a:p>
                  </a:txBody>
                  <a:tcPr/>
                </a:tc>
                <a:tc hMerge="1">
                  <a:txBody>
                    <a:bodyPr/>
                    <a:lstStyle/>
                    <a:p>
                      <a:endParaRPr lang="fr-FR"/>
                    </a:p>
                  </a:txBody>
                  <a:tcPr/>
                </a:tc>
                <a:tc>
                  <a:txBody>
                    <a:bodyPr/>
                    <a:lstStyle/>
                    <a:p>
                      <a:pPr algn="l" fontAlgn="ctr"/>
                      <a:endParaRPr lang="fr-FR" sz="1050" b="1" i="0" u="none" strike="noStrike">
                        <a:solidFill>
                          <a:srgbClr val="000000"/>
                        </a:solidFill>
                        <a:effectLst/>
                        <a:latin typeface="Arial"/>
                      </a:endParaRP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fr-FR" sz="1050" b="1" i="0" u="none" strike="noStrike">
                          <a:solidFill>
                            <a:srgbClr val="244062"/>
                          </a:solidFill>
                          <a:effectLst/>
                          <a:latin typeface="Arial"/>
                        </a:rPr>
                        <a:t>total</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lang="fr-FR"/>
                    </a:p>
                  </a:txBody>
                  <a:tcPr/>
                </a:tc>
                <a:tc hMerge="1">
                  <a:txBody>
                    <a:bodyPr/>
                    <a:lstStyle/>
                    <a:p>
                      <a:endParaRPr lang="fr-FR"/>
                    </a:p>
                  </a:txBody>
                  <a:tcPr/>
                </a:tc>
              </a:tr>
              <a:tr h="130681">
                <a:tc>
                  <a:txBody>
                    <a:bodyPr/>
                    <a:lstStyle/>
                    <a:p>
                      <a:pPr algn="l" fontAlgn="ctr"/>
                      <a:r>
                        <a:rPr lang="fr-FR" sz="1050" b="1" i="0" u="none" strike="noStrike">
                          <a:solidFill>
                            <a:srgbClr val="000000"/>
                          </a:solidFill>
                          <a:effectLst/>
                          <a:latin typeface="Arial"/>
                        </a:rPr>
                        <a:t> </a:t>
                      </a:r>
                    </a:p>
                  </a:txBody>
                  <a:tcPr marL="8486" marR="8486" marT="8486"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1" i="0" u="none" strike="noStrike">
                          <a:solidFill>
                            <a:srgbClr val="000000"/>
                          </a:solidFill>
                          <a:effectLst/>
                          <a:latin typeface="Arial"/>
                        </a:rPr>
                        <a:t> </a:t>
                      </a:r>
                    </a:p>
                  </a:txBody>
                  <a:tcPr marL="8486" marR="8486" marT="8486" marB="0" anchor="ctr">
                    <a:lnL>
                      <a:noFill/>
                    </a:lnL>
                    <a:lnR>
                      <a:noFill/>
                    </a:lnR>
                    <a:lnT>
                      <a:noFill/>
                    </a:lnT>
                    <a:lnB>
                      <a:noFill/>
                    </a:lnB>
                    <a:solidFill>
                      <a:srgbClr val="FFFFFF"/>
                    </a:solidFill>
                  </a:tcPr>
                </a:tc>
                <a:tc>
                  <a:txBody>
                    <a:bodyPr/>
                    <a:lstStyle/>
                    <a:p>
                      <a:pPr algn="ctr"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1" i="0" u="none" strike="noStrike">
                          <a:solidFill>
                            <a:srgbClr val="000000"/>
                          </a:solidFill>
                          <a:effectLst/>
                          <a:latin typeface="Arial"/>
                        </a:rPr>
                        <a:t> </a:t>
                      </a:r>
                    </a:p>
                  </a:txBody>
                  <a:tcPr marL="8486" marR="8486" marT="8486" marB="0" anchor="ctr">
                    <a:lnL>
                      <a:noFill/>
                    </a:lnL>
                    <a:lnR>
                      <a:noFill/>
                    </a:lnR>
                    <a:lnT>
                      <a:noFill/>
                    </a:lnT>
                    <a:lnB>
                      <a:noFill/>
                    </a:lnB>
                    <a:solidFill>
                      <a:srgbClr val="FFFFFF"/>
                    </a:solidFill>
                  </a:tcPr>
                </a:tc>
                <a:tc>
                  <a:txBody>
                    <a:bodyPr/>
                    <a:lstStyle/>
                    <a:p>
                      <a:pPr algn="ctr"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1" i="0" u="none" strike="noStrike">
                          <a:solidFill>
                            <a:srgbClr val="000000"/>
                          </a:solidFill>
                          <a:effectLst/>
                          <a:latin typeface="Arial"/>
                        </a:rPr>
                        <a:t> </a:t>
                      </a:r>
                    </a:p>
                  </a:txBody>
                  <a:tcPr marL="8486" marR="8486" marT="8486" marB="0" anchor="ctr">
                    <a:lnL>
                      <a:noFill/>
                    </a:lnL>
                    <a:lnR>
                      <a:noFill/>
                    </a:lnR>
                    <a:lnT>
                      <a:noFill/>
                    </a:lnT>
                    <a:lnB>
                      <a:noFill/>
                    </a:lnB>
                    <a:solidFill>
                      <a:srgbClr val="FFFFFF"/>
                    </a:solidFill>
                  </a:tcPr>
                </a:tc>
                <a:tc>
                  <a:txBody>
                    <a:bodyPr/>
                    <a:lstStyle/>
                    <a:p>
                      <a:pPr algn="l"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1" i="0" u="none" strike="noStrike">
                          <a:solidFill>
                            <a:srgbClr val="000000"/>
                          </a:solidFill>
                          <a:effectLst/>
                          <a:latin typeface="Arial"/>
                        </a:rPr>
                        <a:t> </a:t>
                      </a: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69715">
                <a:tc>
                  <a:txBody>
                    <a:bodyPr/>
                    <a:lstStyle/>
                    <a:p>
                      <a:pPr algn="ctr" fontAlgn="ctr"/>
                      <a:r>
                        <a:rPr lang="fr-FR" sz="1050" b="1" i="0" u="none" strike="noStrike">
                          <a:solidFill>
                            <a:srgbClr val="366092"/>
                          </a:solidFill>
                          <a:effectLst/>
                          <a:latin typeface="Arial"/>
                        </a:rPr>
                        <a:t>SFG (€)</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050" b="1" i="0" u="none" strike="noStrike">
                        <a:solidFill>
                          <a:srgbClr val="366092"/>
                        </a:solidFill>
                        <a:effectLst/>
                        <a:latin typeface="Arial"/>
                      </a:endParaRP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050" b="1" i="0" u="none" strike="noStrike">
                          <a:solidFill>
                            <a:srgbClr val="366092"/>
                          </a:solidFill>
                          <a:effectLst/>
                          <a:latin typeface="Arial"/>
                        </a:rPr>
                        <a:t>nb clients </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050" b="1" i="0" u="none" strike="noStrike">
                          <a:solidFill>
                            <a:srgbClr val="366092"/>
                          </a:solidFill>
                          <a:effectLst/>
                          <a:latin typeface="Arial"/>
                        </a:rPr>
                        <a:t>SFG (k€)</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050" b="1" i="0" u="none" strike="noStrike">
                          <a:solidFill>
                            <a:srgbClr val="366092"/>
                          </a:solidFill>
                          <a:effectLst/>
                          <a:latin typeface="Arial"/>
                        </a:rPr>
                        <a:t>dt Ass Vie (k€)</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endParaRPr lang="fr-FR" sz="1050" b="1" i="0" u="none" strike="noStrike">
                        <a:solidFill>
                          <a:srgbClr val="366092"/>
                        </a:solidFill>
                        <a:effectLst/>
                        <a:latin typeface="Arial"/>
                      </a:endParaRP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050" b="1" i="0" u="none" strike="noStrike">
                          <a:solidFill>
                            <a:srgbClr val="366092"/>
                          </a:solidFill>
                          <a:effectLst/>
                          <a:latin typeface="Arial"/>
                        </a:rPr>
                        <a:t>nb clients </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050" b="1" i="0" u="none" strike="noStrike">
                          <a:solidFill>
                            <a:srgbClr val="366092"/>
                          </a:solidFill>
                          <a:effectLst/>
                          <a:latin typeface="Arial"/>
                        </a:rPr>
                        <a:t>SFG (k€)</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050" b="1" i="0" u="none" strike="noStrike">
                          <a:solidFill>
                            <a:srgbClr val="366092"/>
                          </a:solidFill>
                          <a:effectLst/>
                          <a:latin typeface="Arial"/>
                        </a:rPr>
                        <a:t>dt Ass Vie (k€)</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050" b="1" i="0" u="none" strike="noStrike">
                        <a:solidFill>
                          <a:srgbClr val="366092"/>
                        </a:solidFill>
                        <a:effectLst/>
                        <a:latin typeface="Arial"/>
                      </a:endParaRP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050" b="1" i="0" u="none" strike="noStrike">
                          <a:solidFill>
                            <a:srgbClr val="366092"/>
                          </a:solidFill>
                          <a:effectLst/>
                          <a:latin typeface="Arial"/>
                        </a:rPr>
                        <a:t>nb clients </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050" b="1" i="0" u="none" strike="noStrike">
                          <a:solidFill>
                            <a:srgbClr val="366092"/>
                          </a:solidFill>
                          <a:effectLst/>
                          <a:latin typeface="Arial"/>
                        </a:rPr>
                        <a:t>SFG (k€)</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050" b="1" i="0" u="none" strike="noStrike">
                          <a:solidFill>
                            <a:srgbClr val="366092"/>
                          </a:solidFill>
                          <a:effectLst/>
                          <a:latin typeface="Arial"/>
                        </a:rPr>
                        <a:t>dt Ass Vie (k€)</a:t>
                      </a:r>
                    </a:p>
                  </a:txBody>
                  <a:tcPr marL="8486" marR="8486" marT="8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30681">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a:noFill/>
                    </a:lnT>
                    <a:lnB>
                      <a:noFill/>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a:noFill/>
                    </a:lnT>
                    <a:lnB>
                      <a:noFill/>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a:noFill/>
                    </a:lnT>
                    <a:lnB>
                      <a:noFill/>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69715">
                <a:tc>
                  <a:txBody>
                    <a:bodyPr/>
                    <a:lstStyle/>
                    <a:p>
                      <a:pPr algn="l" fontAlgn="ctr"/>
                      <a:r>
                        <a:rPr lang="fr-FR" sz="1050" b="0" i="0" u="none" strike="noStrike">
                          <a:solidFill>
                            <a:srgbClr val="000000"/>
                          </a:solidFill>
                          <a:effectLst/>
                          <a:latin typeface="Arial"/>
                        </a:rPr>
                        <a:t>&lt; 300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dirty="0">
                          <a:solidFill>
                            <a:srgbClr val="000000"/>
                          </a:solidFill>
                          <a:effectLst/>
                          <a:latin typeface="Arial"/>
                        </a:rPr>
                        <a:t>93 135</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dirty="0">
                          <a:solidFill>
                            <a:srgbClr val="000000"/>
                          </a:solidFill>
                          <a:effectLst/>
                          <a:latin typeface="Arial"/>
                        </a:rPr>
                        <a:t>1 880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43</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180 581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2 313</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12</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dirty="0">
                          <a:solidFill>
                            <a:srgbClr val="000000"/>
                          </a:solidFill>
                          <a:effectLst/>
                          <a:latin typeface="Arial"/>
                        </a:rPr>
                        <a:t>273 716</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4 194</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a:solidFill>
                            <a:srgbClr val="000000"/>
                          </a:solidFill>
                          <a:effectLst/>
                          <a:latin typeface="Arial"/>
                        </a:rPr>
                        <a:t>55</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9715">
                <a:tc>
                  <a:txBody>
                    <a:bodyPr/>
                    <a:lstStyle/>
                    <a:p>
                      <a:pPr algn="l" fontAlgn="ctr"/>
                      <a:r>
                        <a:rPr lang="fr-FR" sz="1050" b="0" i="0" u="none" strike="noStrike">
                          <a:solidFill>
                            <a:srgbClr val="000000"/>
                          </a:solidFill>
                          <a:effectLst/>
                          <a:latin typeface="Arial"/>
                        </a:rPr>
                        <a:t>entre 300 et 5 000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2 937</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3 090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dirty="0">
                          <a:solidFill>
                            <a:srgbClr val="000000"/>
                          </a:solidFill>
                          <a:effectLst/>
                          <a:latin typeface="Arial"/>
                        </a:rPr>
                        <a:t>301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dirty="0">
                          <a:solidFill>
                            <a:srgbClr val="000000"/>
                          </a:solidFill>
                          <a:effectLst/>
                          <a:latin typeface="Arial"/>
                        </a:rPr>
                        <a:t>5 883</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6 087</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151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dirty="0">
                          <a:solidFill>
                            <a:srgbClr val="000000"/>
                          </a:solidFill>
                          <a:effectLst/>
                          <a:latin typeface="Arial"/>
                        </a:rPr>
                        <a:t>8 820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9 178</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a:solidFill>
                            <a:srgbClr val="000000"/>
                          </a:solidFill>
                          <a:effectLst/>
                          <a:latin typeface="Arial"/>
                        </a:rPr>
                        <a:t>453</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9715">
                <a:tc>
                  <a:txBody>
                    <a:bodyPr/>
                    <a:lstStyle/>
                    <a:p>
                      <a:pPr algn="l" fontAlgn="ctr"/>
                      <a:r>
                        <a:rPr lang="fr-FR" sz="1050" b="0" i="0" u="none" strike="noStrike" dirty="0">
                          <a:solidFill>
                            <a:srgbClr val="000000"/>
                          </a:solidFill>
                          <a:effectLst/>
                          <a:latin typeface="Arial"/>
                        </a:rPr>
                        <a:t>entre 5 </a:t>
                      </a:r>
                      <a:r>
                        <a:rPr lang="fr-FR" sz="1050" b="0" i="0" u="none" strike="noStrike" dirty="0" smtClean="0">
                          <a:solidFill>
                            <a:srgbClr val="000000"/>
                          </a:solidFill>
                          <a:effectLst/>
                          <a:latin typeface="Arial"/>
                        </a:rPr>
                        <a:t>et </a:t>
                      </a:r>
                      <a:r>
                        <a:rPr lang="fr-FR" sz="1050" b="0" i="0" u="none" strike="noStrike" dirty="0">
                          <a:solidFill>
                            <a:srgbClr val="000000"/>
                          </a:solidFill>
                          <a:effectLst/>
                          <a:latin typeface="Arial"/>
                        </a:rPr>
                        <a:t>20 </a:t>
                      </a:r>
                      <a:r>
                        <a:rPr lang="fr-FR" sz="1050" b="0" i="0" u="none" strike="noStrike" dirty="0" smtClean="0">
                          <a:solidFill>
                            <a:srgbClr val="000000"/>
                          </a:solidFill>
                          <a:effectLst/>
                          <a:latin typeface="Arial"/>
                        </a:rPr>
                        <a:t>K€</a:t>
                      </a:r>
                      <a:endParaRPr lang="fr-FR" sz="1050" b="0" i="0" u="none" strike="noStrike" dirty="0">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350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3 807</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731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dirty="0">
                          <a:solidFill>
                            <a:srgbClr val="000000"/>
                          </a:solidFill>
                          <a:effectLst/>
                          <a:latin typeface="Arial"/>
                        </a:rPr>
                        <a:t>545</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dirty="0">
                          <a:solidFill>
                            <a:srgbClr val="000000"/>
                          </a:solidFill>
                          <a:effectLst/>
                          <a:latin typeface="Arial"/>
                        </a:rPr>
                        <a:t>5 504</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291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dirty="0">
                          <a:solidFill>
                            <a:srgbClr val="000000"/>
                          </a:solidFill>
                          <a:effectLst/>
                          <a:latin typeface="Arial"/>
                        </a:rPr>
                        <a:t>895</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9 311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1 022</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9715">
                <a:tc>
                  <a:txBody>
                    <a:bodyPr/>
                    <a:lstStyle/>
                    <a:p>
                      <a:pPr algn="l" fontAlgn="ctr"/>
                      <a:r>
                        <a:rPr lang="fr-FR" sz="1050" b="0" i="0" u="none" strike="noStrike" dirty="0">
                          <a:solidFill>
                            <a:srgbClr val="000000"/>
                          </a:solidFill>
                          <a:effectLst/>
                          <a:latin typeface="Arial"/>
                        </a:rPr>
                        <a:t>entre 20 </a:t>
                      </a:r>
                      <a:r>
                        <a:rPr lang="fr-FR" sz="1050" b="0" i="0" u="none" strike="noStrike" dirty="0" smtClean="0">
                          <a:solidFill>
                            <a:srgbClr val="000000"/>
                          </a:solidFill>
                          <a:effectLst/>
                          <a:latin typeface="Arial"/>
                        </a:rPr>
                        <a:t>et </a:t>
                      </a:r>
                      <a:r>
                        <a:rPr lang="fr-FR" sz="1050" b="0" i="0" u="none" strike="noStrike" dirty="0">
                          <a:solidFill>
                            <a:srgbClr val="000000"/>
                          </a:solidFill>
                          <a:effectLst/>
                          <a:latin typeface="Arial"/>
                        </a:rPr>
                        <a:t>75 </a:t>
                      </a:r>
                      <a:r>
                        <a:rPr lang="fr-FR" sz="1050" b="0" i="0" u="none" strike="noStrike" dirty="0" smtClean="0">
                          <a:solidFill>
                            <a:srgbClr val="000000"/>
                          </a:solidFill>
                          <a:effectLst/>
                          <a:latin typeface="Arial"/>
                        </a:rPr>
                        <a:t>K€</a:t>
                      </a:r>
                      <a:endParaRPr lang="fr-FR" sz="1050" b="0" i="0" u="none" strike="noStrike" dirty="0">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167</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4 802</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1 335</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162</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4 771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dirty="0">
                          <a:solidFill>
                            <a:srgbClr val="000000"/>
                          </a:solidFill>
                          <a:effectLst/>
                          <a:latin typeface="Arial"/>
                        </a:rPr>
                        <a:t>567</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329</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9 573</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1 902</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9715">
                <a:tc>
                  <a:txBody>
                    <a:bodyPr/>
                    <a:lstStyle/>
                    <a:p>
                      <a:pPr algn="l" fontAlgn="ctr"/>
                      <a:r>
                        <a:rPr lang="fr-FR" sz="1050" b="0" i="0" u="none" strike="noStrike" dirty="0">
                          <a:solidFill>
                            <a:srgbClr val="000000"/>
                          </a:solidFill>
                          <a:effectLst/>
                          <a:latin typeface="Arial"/>
                        </a:rPr>
                        <a:t>&gt;= 75 </a:t>
                      </a:r>
                      <a:r>
                        <a:rPr lang="fr-FR" sz="1050" b="0" i="0" u="none" strike="noStrike" dirty="0" smtClean="0">
                          <a:solidFill>
                            <a:srgbClr val="000000"/>
                          </a:solidFill>
                          <a:effectLst/>
                          <a:latin typeface="Arial"/>
                        </a:rPr>
                        <a:t>K€</a:t>
                      </a:r>
                      <a:endParaRPr lang="fr-FR" sz="1050" b="0" i="0" u="none" strike="noStrike" dirty="0">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15</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2 001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1 677</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a:solidFill>
                            <a:srgbClr val="000000"/>
                          </a:solidFill>
                          <a:effectLst/>
                          <a:latin typeface="Arial"/>
                        </a:rPr>
                        <a:t>5</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a:solidFill>
                            <a:srgbClr val="000000"/>
                          </a:solidFill>
                          <a:effectLst/>
                          <a:latin typeface="Arial"/>
                        </a:rPr>
                        <a:t>538</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050" b="0" i="0" u="none" strike="noStrike" dirty="0">
                          <a:solidFill>
                            <a:srgbClr val="000000"/>
                          </a:solidFill>
                          <a:effectLst/>
                          <a:latin typeface="Arial"/>
                        </a:rPr>
                        <a:t>404</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endParaRPr lang="fr-FR" sz="1050" b="0" i="0" u="none" strike="noStrike">
                        <a:solidFill>
                          <a:srgbClr val="000000"/>
                        </a:solidFill>
                        <a:effectLst/>
                        <a:latin typeface="Arial"/>
                      </a:endParaRP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050" b="0" i="0" u="none" strike="noStrike" dirty="0">
                          <a:solidFill>
                            <a:srgbClr val="000000"/>
                          </a:solidFill>
                          <a:effectLst/>
                          <a:latin typeface="Arial"/>
                        </a:rPr>
                        <a:t>20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2 540</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chemeClr val="accent4">
                        <a:lumMod val="20000"/>
                        <a:lumOff val="80000"/>
                      </a:schemeClr>
                    </a:solidFill>
                  </a:tcPr>
                </a:tc>
                <a:tc>
                  <a:txBody>
                    <a:bodyPr/>
                    <a:lstStyle/>
                    <a:p>
                      <a:pPr algn="ctr" fontAlgn="ctr"/>
                      <a:r>
                        <a:rPr lang="fr-FR" sz="1050" b="0" i="0" u="none" strike="noStrike" dirty="0">
                          <a:solidFill>
                            <a:srgbClr val="000000"/>
                          </a:solidFill>
                          <a:effectLst/>
                          <a:latin typeface="Arial"/>
                        </a:rPr>
                        <a:t>2 081</a:t>
                      </a:r>
                    </a:p>
                  </a:txBody>
                  <a:tcPr marL="8486" marR="8486" marT="8486"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30681">
                <a:tc>
                  <a:txBody>
                    <a:bodyPr/>
                    <a:lstStyle/>
                    <a:p>
                      <a:pPr algn="l" fontAlgn="b"/>
                      <a:r>
                        <a:rPr lang="fr-FR" sz="1050" b="0" i="0" u="none" strike="noStrike">
                          <a:solidFill>
                            <a:srgbClr val="000000"/>
                          </a:solidFill>
                          <a:effectLst/>
                          <a:latin typeface="Arial"/>
                        </a:rPr>
                        <a:t> </a:t>
                      </a:r>
                    </a:p>
                  </a:txBody>
                  <a:tcPr marL="8486" marR="8486" marT="8486"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1050" b="0" i="0" u="none" strike="noStrike">
                          <a:solidFill>
                            <a:srgbClr val="000000"/>
                          </a:solidFill>
                          <a:effectLst/>
                          <a:latin typeface="Arial"/>
                        </a:rPr>
                        <a:t> </a:t>
                      </a:r>
                    </a:p>
                  </a:txBody>
                  <a:tcPr marL="8486" marR="8486" marT="8486" marB="0" anchor="b">
                    <a:lnL>
                      <a:noFill/>
                    </a:lnL>
                    <a:lnR>
                      <a:noFill/>
                    </a:lnR>
                    <a:lnT>
                      <a:noFill/>
                    </a:lnT>
                    <a:lnB>
                      <a:noFill/>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a:noFill/>
                    </a:lnT>
                    <a:lnB>
                      <a:noFill/>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050" b="0" i="0" u="none" strike="noStrike">
                          <a:solidFill>
                            <a:srgbClr val="000000"/>
                          </a:solidFill>
                          <a:effectLst/>
                          <a:latin typeface="Arial"/>
                        </a:rPr>
                        <a:t> </a:t>
                      </a:r>
                    </a:p>
                  </a:txBody>
                  <a:tcPr marL="8486" marR="8486" marT="8486" marB="0" anchor="b">
                    <a:lnL>
                      <a:noFill/>
                    </a:lnL>
                    <a:lnR>
                      <a:noFill/>
                    </a:lnR>
                    <a:lnT>
                      <a:noFill/>
                    </a:lnT>
                    <a:lnB>
                      <a:noFill/>
                    </a:lnB>
                    <a:solidFill>
                      <a:srgbClr val="FFFFFF"/>
                    </a:solidFill>
                  </a:tcPr>
                </a:tc>
                <a:tc>
                  <a:txBody>
                    <a:bodyPr/>
                    <a:lstStyle/>
                    <a:p>
                      <a:pPr algn="ctr" fontAlgn="ctr"/>
                      <a:r>
                        <a:rPr lang="fr-FR" sz="1050" b="0" i="0" u="none" strike="noStrike" dirty="0">
                          <a:solidFill>
                            <a:srgbClr val="000000"/>
                          </a:solidFill>
                          <a:effectLst/>
                          <a:latin typeface="Arial"/>
                        </a:rPr>
                        <a:t> </a:t>
                      </a:r>
                    </a:p>
                  </a:txBody>
                  <a:tcPr marL="8486" marR="8486" marT="8486"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50" b="0" i="0" u="none" strike="noStrike" dirty="0">
                          <a:solidFill>
                            <a:srgbClr val="000000"/>
                          </a:solidFill>
                          <a:effectLst/>
                          <a:latin typeface="Arial"/>
                        </a:rPr>
                        <a:t> </a:t>
                      </a:r>
                    </a:p>
                  </a:txBody>
                  <a:tcPr marL="8486" marR="8486" marT="8486"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50" b="0" i="0" u="none" strike="noStrike" dirty="0">
                          <a:solidFill>
                            <a:srgbClr val="000000"/>
                          </a:solidFill>
                          <a:effectLst/>
                          <a:latin typeface="Arial"/>
                        </a:rPr>
                        <a:t> </a:t>
                      </a:r>
                    </a:p>
                  </a:txBody>
                  <a:tcPr marL="8486" marR="8486" marT="8486"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5772">
                <a:tc>
                  <a:txBody>
                    <a:bodyPr/>
                    <a:lstStyle/>
                    <a:p>
                      <a:pPr algn="ctr" fontAlgn="b"/>
                      <a:r>
                        <a:rPr lang="fr-FR" sz="1050" b="1" i="0" u="none" strike="noStrike">
                          <a:solidFill>
                            <a:srgbClr val="000000"/>
                          </a:solidFill>
                          <a:effectLst/>
                          <a:latin typeface="Arial"/>
                        </a:rPr>
                        <a:t>total</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050" b="0" i="0" u="none" strike="noStrike">
                        <a:solidFill>
                          <a:srgbClr val="000000"/>
                        </a:solidFill>
                        <a:effectLst/>
                        <a:latin typeface="Arial"/>
                      </a:endParaRP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50" b="1" i="0" u="none" strike="noStrike">
                          <a:solidFill>
                            <a:srgbClr val="000000"/>
                          </a:solidFill>
                          <a:effectLst/>
                          <a:latin typeface="Arial"/>
                        </a:rPr>
                        <a:t>96 604</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50" b="1" i="0" u="none" strike="noStrike">
                          <a:solidFill>
                            <a:srgbClr val="000000"/>
                          </a:solidFill>
                          <a:effectLst/>
                          <a:latin typeface="Arial"/>
                        </a:rPr>
                        <a:t>15 581</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50" b="1" i="0" u="none" strike="noStrike">
                          <a:solidFill>
                            <a:srgbClr val="000000"/>
                          </a:solidFill>
                          <a:effectLst/>
                          <a:latin typeface="Arial"/>
                        </a:rPr>
                        <a:t>4 088</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FR" sz="1050" b="1" i="0" u="none" strike="noStrike">
                        <a:solidFill>
                          <a:srgbClr val="000000"/>
                        </a:solidFill>
                        <a:effectLst/>
                        <a:latin typeface="Arial"/>
                      </a:endParaRP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50" b="1" i="0" u="none" strike="noStrike">
                          <a:solidFill>
                            <a:srgbClr val="000000"/>
                          </a:solidFill>
                          <a:effectLst/>
                          <a:latin typeface="Arial"/>
                        </a:rPr>
                        <a:t>187 176</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50" b="1" i="0" u="none" strike="noStrike">
                          <a:solidFill>
                            <a:srgbClr val="000000"/>
                          </a:solidFill>
                          <a:effectLst/>
                          <a:latin typeface="Arial"/>
                        </a:rPr>
                        <a:t>19 214</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50" b="1" i="0" u="none" strike="noStrike">
                          <a:solidFill>
                            <a:srgbClr val="000000"/>
                          </a:solidFill>
                          <a:effectLst/>
                          <a:latin typeface="Arial"/>
                        </a:rPr>
                        <a:t>1 425</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FR" sz="1050" b="1" i="0" u="none" strike="noStrike">
                        <a:solidFill>
                          <a:srgbClr val="000000"/>
                        </a:solidFill>
                        <a:effectLst/>
                        <a:latin typeface="Arial"/>
                      </a:endParaRP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50" b="1" i="0" u="none" strike="noStrike">
                          <a:solidFill>
                            <a:srgbClr val="000000"/>
                          </a:solidFill>
                          <a:effectLst/>
                          <a:latin typeface="Arial"/>
                        </a:rPr>
                        <a:t>283 780</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50" b="1" i="0" u="none" strike="noStrike">
                          <a:solidFill>
                            <a:srgbClr val="000000"/>
                          </a:solidFill>
                          <a:effectLst/>
                          <a:latin typeface="Arial"/>
                        </a:rPr>
                        <a:t>34 795</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50" b="1" i="0" u="none" strike="noStrike" dirty="0">
                          <a:solidFill>
                            <a:srgbClr val="000000"/>
                          </a:solidFill>
                          <a:effectLst/>
                          <a:latin typeface="Arial"/>
                        </a:rPr>
                        <a:t>5 513</a:t>
                      </a:r>
                    </a:p>
                  </a:txBody>
                  <a:tcPr marL="8486" marR="8486" marT="8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ZoneTexte 1"/>
          <p:cNvSpPr txBox="1"/>
          <p:nvPr/>
        </p:nvSpPr>
        <p:spPr>
          <a:xfrm>
            <a:off x="221942" y="1455949"/>
            <a:ext cx="3266983" cy="369332"/>
          </a:xfrm>
          <a:prstGeom prst="rect">
            <a:avLst/>
          </a:prstGeom>
          <a:noFill/>
        </p:spPr>
        <p:txBody>
          <a:bodyPr wrap="square" rtlCol="0">
            <a:spAutoFit/>
          </a:bodyPr>
          <a:lstStyle/>
          <a:p>
            <a:r>
              <a:rPr lang="fr-FR" b="1" dirty="0" smtClean="0"/>
              <a:t>Volumes hors clients décédés</a:t>
            </a:r>
            <a:endParaRPr lang="fr-FR" b="1" dirty="0"/>
          </a:p>
        </p:txBody>
      </p:sp>
      <p:sp>
        <p:nvSpPr>
          <p:cNvPr id="6" name="ZoneTexte 5"/>
          <p:cNvSpPr txBox="1"/>
          <p:nvPr/>
        </p:nvSpPr>
        <p:spPr>
          <a:xfrm>
            <a:off x="704336" y="0"/>
            <a:ext cx="1763624" cy="369332"/>
          </a:xfrm>
          <a:prstGeom prst="rect">
            <a:avLst/>
          </a:prstGeom>
          <a:noFill/>
        </p:spPr>
        <p:txBody>
          <a:bodyPr wrap="none" rtlCol="0">
            <a:spAutoFit/>
          </a:bodyPr>
          <a:lstStyle/>
          <a:p>
            <a:r>
              <a:rPr lang="fr-FR" b="1" dirty="0"/>
              <a:t>Périmètre CELCA</a:t>
            </a:r>
            <a:endParaRPr lang="fr-FR" b="1" dirty="0"/>
          </a:p>
        </p:txBody>
      </p:sp>
    </p:spTree>
    <p:extLst>
      <p:ext uri="{BB962C8B-B14F-4D97-AF65-F5344CB8AC3E}">
        <p14:creationId xmlns:p14="http://schemas.microsoft.com/office/powerpoint/2010/main" val="2393799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loi </a:t>
            </a:r>
            <a:r>
              <a:rPr lang="fr-FR" dirty="0" err="1"/>
              <a:t>eckert</a:t>
            </a:r>
            <a:r>
              <a:rPr lang="fr-FR" dirty="0"/>
              <a:t> </a:t>
            </a:r>
            <a:r>
              <a:rPr lang="fr-FR" dirty="0" smtClean="0"/>
              <a:t>- Actions sur le flux</a:t>
            </a:r>
            <a:endParaRPr lang="fr-FR" dirty="0"/>
          </a:p>
        </p:txBody>
      </p:sp>
      <p:sp>
        <p:nvSpPr>
          <p:cNvPr id="5" name="Espace réservé du contenu 1"/>
          <p:cNvSpPr>
            <a:spLocks noGrp="1"/>
          </p:cNvSpPr>
          <p:nvPr>
            <p:ph idx="1"/>
          </p:nvPr>
        </p:nvSpPr>
        <p:spPr>
          <a:xfrm>
            <a:off x="298450" y="1354137"/>
            <a:ext cx="8542338" cy="5126561"/>
          </a:xfrm>
        </p:spPr>
        <p:txBody>
          <a:bodyPr>
            <a:normAutofit/>
          </a:bodyPr>
          <a:lstStyle/>
          <a:p>
            <a:pPr marL="0" indent="0">
              <a:lnSpc>
                <a:spcPct val="110000"/>
              </a:lnSpc>
              <a:spcBef>
                <a:spcPts val="300"/>
              </a:spcBef>
              <a:spcAft>
                <a:spcPts val="300"/>
              </a:spcAft>
              <a:buClr>
                <a:srgbClr val="E9030A"/>
              </a:buClr>
              <a:buSzPct val="70000"/>
              <a:buNone/>
            </a:pPr>
            <a:r>
              <a:rPr lang="fr-FR" sz="1700" b="1" dirty="0" smtClean="0">
                <a:solidFill>
                  <a:prstClr val="black"/>
                </a:solidFill>
                <a:cs typeface="Arial" panose="020B0604020202020204" pitchFamily="34" charset="0"/>
              </a:rPr>
              <a:t>Plusieurs actions pérennes sont mises en place afin de traiter le flux des clients inactifs.</a:t>
            </a:r>
          </a:p>
          <a:p>
            <a:pPr marL="342900" indent="-342900">
              <a:lnSpc>
                <a:spcPct val="110000"/>
              </a:lnSpc>
              <a:spcBef>
                <a:spcPts val="300"/>
              </a:spcBef>
              <a:spcAft>
                <a:spcPts val="300"/>
              </a:spcAft>
              <a:buClr>
                <a:srgbClr val="E9030A"/>
              </a:buClr>
              <a:buSzPct val="70000"/>
              <a:buFont typeface="+mj-lt"/>
              <a:buAutoNum type="arabicPeriod"/>
            </a:pPr>
            <a:r>
              <a:rPr lang="fr-FR" sz="1700" b="1" dirty="0" smtClean="0">
                <a:solidFill>
                  <a:prstClr val="black"/>
                </a:solidFill>
                <a:cs typeface="Arial" panose="020B0604020202020204" pitchFamily="34" charset="0"/>
              </a:rPr>
              <a:t>Comme indiqué précédemment, la CELCA est ten</a:t>
            </a:r>
            <a:r>
              <a:rPr lang="fr-FR" sz="1700" b="1" dirty="0" smtClean="0">
                <a:cs typeface="Arial" panose="020B0604020202020204" pitchFamily="34" charset="0"/>
              </a:rPr>
              <a:t>ue</a:t>
            </a:r>
            <a:r>
              <a:rPr lang="fr-FR" sz="1700" b="1" dirty="0" smtClean="0">
                <a:solidFill>
                  <a:srgbClr val="FF0000"/>
                </a:solidFill>
                <a:cs typeface="Arial" panose="020B0604020202020204" pitchFamily="34" charset="0"/>
              </a:rPr>
              <a:t> </a:t>
            </a:r>
            <a:r>
              <a:rPr lang="fr-FR" sz="1700" b="1" dirty="0" smtClean="0">
                <a:solidFill>
                  <a:prstClr val="black"/>
                </a:solidFill>
                <a:cs typeface="Arial" panose="020B0604020202020204" pitchFamily="34" charset="0"/>
              </a:rPr>
              <a:t>d’informer </a:t>
            </a:r>
            <a:r>
              <a:rPr lang="fr-FR" sz="1700" b="1" dirty="0">
                <a:solidFill>
                  <a:prstClr val="black"/>
                </a:solidFill>
                <a:cs typeface="Arial" panose="020B0604020202020204" pitchFamily="34" charset="0"/>
              </a:rPr>
              <a:t>les clients </a:t>
            </a:r>
            <a:r>
              <a:rPr lang="fr-FR" sz="1700" b="1" dirty="0" smtClean="0">
                <a:solidFill>
                  <a:prstClr val="black"/>
                </a:solidFill>
                <a:cs typeface="Arial" panose="020B0604020202020204" pitchFamily="34" charset="0"/>
              </a:rPr>
              <a:t>inactifs Eckert </a:t>
            </a:r>
            <a:r>
              <a:rPr lang="fr-FR" sz="1700" dirty="0" smtClean="0"/>
              <a:t>dès </a:t>
            </a:r>
            <a:r>
              <a:rPr lang="fr-FR" sz="1700" dirty="0"/>
              <a:t>que l’inactivité est constatée en précisant les conséquences inhérentes. Cette information </a:t>
            </a:r>
            <a:r>
              <a:rPr lang="fr-FR" sz="1700" dirty="0" smtClean="0"/>
              <a:t>est annuelle </a:t>
            </a:r>
            <a:r>
              <a:rPr lang="fr-FR" sz="1700" dirty="0"/>
              <a:t>jusqu’à l’année </a:t>
            </a:r>
            <a:r>
              <a:rPr lang="fr-FR" sz="1700" dirty="0" smtClean="0"/>
              <a:t>précédant </a:t>
            </a:r>
            <a:r>
              <a:rPr lang="fr-FR" sz="1700" dirty="0"/>
              <a:t>la consignation à la </a:t>
            </a:r>
            <a:r>
              <a:rPr lang="fr-FR" sz="1700" dirty="0" smtClean="0"/>
              <a:t>CDC.</a:t>
            </a:r>
          </a:p>
          <a:p>
            <a:pPr marL="0" indent="0">
              <a:lnSpc>
                <a:spcPct val="110000"/>
              </a:lnSpc>
              <a:spcBef>
                <a:spcPts val="300"/>
              </a:spcBef>
              <a:spcAft>
                <a:spcPts val="300"/>
              </a:spcAft>
              <a:buClr>
                <a:srgbClr val="E9030A"/>
              </a:buClr>
              <a:buSzPct val="70000"/>
              <a:buNone/>
            </a:pPr>
            <a:endParaRPr lang="fr-FR" sz="1700" dirty="0" smtClean="0"/>
          </a:p>
          <a:p>
            <a:pPr marL="355600" indent="0">
              <a:lnSpc>
                <a:spcPct val="110000"/>
              </a:lnSpc>
              <a:spcBef>
                <a:spcPts val="300"/>
              </a:spcBef>
              <a:spcAft>
                <a:spcPts val="300"/>
              </a:spcAft>
              <a:buClr>
                <a:srgbClr val="E9030A"/>
              </a:buClr>
              <a:buSzPct val="70000"/>
              <a:buNone/>
            </a:pPr>
            <a:r>
              <a:rPr lang="fr-FR" sz="1700" dirty="0">
                <a:solidFill>
                  <a:prstClr val="black"/>
                </a:solidFill>
                <a:cs typeface="Arial" panose="020B0604020202020204" pitchFamily="34" charset="0"/>
              </a:rPr>
              <a:t>Les courriers </a:t>
            </a:r>
            <a:r>
              <a:rPr lang="fr-FR" sz="1700" dirty="0" smtClean="0">
                <a:solidFill>
                  <a:prstClr val="black"/>
                </a:solidFill>
                <a:cs typeface="Arial" panose="020B0604020202020204" pitchFamily="34" charset="0"/>
              </a:rPr>
              <a:t>annuels d’information de </a:t>
            </a:r>
            <a:r>
              <a:rPr lang="fr-FR" sz="1700" dirty="0" smtClean="0">
                <a:cs typeface="Arial" panose="020B0604020202020204" pitchFamily="34" charset="0"/>
              </a:rPr>
              <a:t>l’inactivité des comptes invitent le client à se manifester et </a:t>
            </a:r>
            <a:r>
              <a:rPr lang="fr-FR" sz="1700" dirty="0" smtClean="0">
                <a:solidFill>
                  <a:prstClr val="black"/>
                </a:solidFill>
                <a:cs typeface="Arial" panose="020B0604020202020204" pitchFamily="34" charset="0"/>
              </a:rPr>
              <a:t>sont envoyés à chaque début de mois de la date anniversaire de l’inactivité. </a:t>
            </a:r>
          </a:p>
          <a:p>
            <a:pPr marL="355600" indent="0">
              <a:lnSpc>
                <a:spcPct val="110000"/>
              </a:lnSpc>
              <a:spcBef>
                <a:spcPts val="300"/>
              </a:spcBef>
              <a:spcAft>
                <a:spcPts val="300"/>
              </a:spcAft>
              <a:buClr>
                <a:srgbClr val="E9030A"/>
              </a:buClr>
              <a:buSzPct val="70000"/>
              <a:buNone/>
            </a:pPr>
            <a:endParaRPr lang="fr-FR" sz="1700" dirty="0" smtClean="0"/>
          </a:p>
          <a:p>
            <a:pPr marL="342900" indent="-342900">
              <a:lnSpc>
                <a:spcPct val="110000"/>
              </a:lnSpc>
              <a:spcBef>
                <a:spcPts val="300"/>
              </a:spcBef>
              <a:spcAft>
                <a:spcPts val="300"/>
              </a:spcAft>
              <a:buClr>
                <a:srgbClr val="E9030A"/>
              </a:buClr>
              <a:buSzPct val="70000"/>
              <a:buFont typeface="+mj-lt"/>
              <a:buAutoNum type="arabicPeriod" startAt="2"/>
            </a:pPr>
            <a:r>
              <a:rPr lang="fr-FR" sz="1700" b="1" dirty="0" smtClean="0"/>
              <a:t>La CELCA doit également informer le client 6 mois avant la clôture des comptes et la consignation à la CDC.</a:t>
            </a:r>
            <a:endParaRPr lang="fr-FR" sz="1700" b="1" dirty="0"/>
          </a:p>
          <a:p>
            <a:pPr marL="641350" indent="-285750">
              <a:lnSpc>
                <a:spcPct val="110000"/>
              </a:lnSpc>
              <a:spcBef>
                <a:spcPts val="300"/>
              </a:spcBef>
              <a:spcAft>
                <a:spcPts val="300"/>
              </a:spcAft>
              <a:buClr>
                <a:srgbClr val="E9030A"/>
              </a:buClr>
              <a:buSzPct val="70000"/>
            </a:pPr>
            <a:r>
              <a:rPr lang="fr-FR" sz="1700" dirty="0">
                <a:solidFill>
                  <a:prstClr val="black"/>
                </a:solidFill>
                <a:cs typeface="Arial" panose="020B0604020202020204" pitchFamily="34" charset="0"/>
              </a:rPr>
              <a:t>Les courriers d’avis de clôtures sur les flux sont adressés de façon </a:t>
            </a:r>
            <a:r>
              <a:rPr lang="fr-FR" sz="1700" dirty="0" smtClean="0">
                <a:solidFill>
                  <a:prstClr val="black"/>
                </a:solidFill>
                <a:cs typeface="Arial" panose="020B0604020202020204" pitchFamily="34" charset="0"/>
              </a:rPr>
              <a:t>trimestrielle et concernent les clients qui ont 10 ans d’inactivité entre J + 6 mois et J + 9 mois.</a:t>
            </a:r>
            <a:endParaRPr lang="fr-FR" sz="1700" dirty="0">
              <a:solidFill>
                <a:prstClr val="black"/>
              </a:solidFill>
              <a:cs typeface="Arial" panose="020B0604020202020204" pitchFamily="34" charset="0"/>
            </a:endParaRPr>
          </a:p>
          <a:p>
            <a:pPr marL="641350" indent="-285750">
              <a:lnSpc>
                <a:spcPct val="110000"/>
              </a:lnSpc>
              <a:spcBef>
                <a:spcPts val="300"/>
              </a:spcBef>
              <a:spcAft>
                <a:spcPts val="300"/>
              </a:spcAft>
              <a:buClr>
                <a:srgbClr val="E9030A"/>
              </a:buClr>
              <a:buSzPct val="70000"/>
            </a:pPr>
            <a:r>
              <a:rPr lang="fr-FR" sz="1700" dirty="0" smtClean="0">
                <a:solidFill>
                  <a:prstClr val="black"/>
                </a:solidFill>
                <a:cs typeface="Arial" panose="020B0604020202020204" pitchFamily="34" charset="0"/>
              </a:rPr>
              <a:t>En </a:t>
            </a:r>
            <a:r>
              <a:rPr lang="fr-FR" sz="1700" dirty="0">
                <a:solidFill>
                  <a:prstClr val="black"/>
                </a:solidFill>
                <a:cs typeface="Arial" panose="020B0604020202020204" pitchFamily="34" charset="0"/>
              </a:rPr>
              <a:t>complément, la CELCA adresse un email ou un SMS aux clients NPAI concernés par la clôture de leur compte (entre J + 6 mois et J + 9 mois), avec un numéro de téléphone portable ou une adresse mail renseignée dans nos bases.</a:t>
            </a:r>
          </a:p>
          <a:p>
            <a:pPr>
              <a:lnSpc>
                <a:spcPct val="110000"/>
              </a:lnSpc>
              <a:spcBef>
                <a:spcPts val="300"/>
              </a:spcBef>
              <a:spcAft>
                <a:spcPts val="300"/>
              </a:spcAft>
              <a:buClr>
                <a:srgbClr val="E9030A"/>
              </a:buClr>
              <a:buSzPct val="70000"/>
            </a:pPr>
            <a:endParaRPr lang="fr-FR" sz="1700" b="1" dirty="0" smtClean="0">
              <a:solidFill>
                <a:prstClr val="black"/>
              </a:solidFill>
              <a:cs typeface="Arial" panose="020B0604020202020204" pitchFamily="34" charset="0"/>
            </a:endParaRPr>
          </a:p>
          <a:p>
            <a:pPr algn="just">
              <a:spcBef>
                <a:spcPts val="300"/>
              </a:spcBef>
              <a:spcAft>
                <a:spcPts val="300"/>
              </a:spcAft>
            </a:pPr>
            <a:endParaRPr lang="fr-FR" sz="1700" dirty="0"/>
          </a:p>
        </p:txBody>
      </p:sp>
      <p:sp>
        <p:nvSpPr>
          <p:cNvPr id="4" name="ZoneTexte 3"/>
          <p:cNvSpPr txBox="1"/>
          <p:nvPr/>
        </p:nvSpPr>
        <p:spPr>
          <a:xfrm>
            <a:off x="704336" y="0"/>
            <a:ext cx="1763624" cy="369332"/>
          </a:xfrm>
          <a:prstGeom prst="rect">
            <a:avLst/>
          </a:prstGeom>
          <a:noFill/>
        </p:spPr>
        <p:txBody>
          <a:bodyPr wrap="none" rtlCol="0">
            <a:spAutoFit/>
          </a:bodyPr>
          <a:lstStyle/>
          <a:p>
            <a:r>
              <a:rPr lang="fr-FR" b="1" dirty="0"/>
              <a:t>Périmètre CELCA</a:t>
            </a:r>
            <a:endParaRPr lang="fr-FR" b="1" dirty="0"/>
          </a:p>
        </p:txBody>
      </p:sp>
    </p:spTree>
    <p:extLst>
      <p:ext uri="{BB962C8B-B14F-4D97-AF65-F5344CB8AC3E}">
        <p14:creationId xmlns:p14="http://schemas.microsoft.com/office/powerpoint/2010/main" val="13677450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061163"/>
            <a:ext cx="8542338" cy="5126561"/>
          </a:xfrm>
        </p:spPr>
        <p:txBody>
          <a:bodyPr>
            <a:normAutofit/>
          </a:bodyPr>
          <a:lstStyle/>
          <a:p>
            <a:pPr marL="0" indent="0">
              <a:lnSpc>
                <a:spcPct val="110000"/>
              </a:lnSpc>
              <a:spcBef>
                <a:spcPts val="300"/>
              </a:spcBef>
              <a:spcAft>
                <a:spcPts val="300"/>
              </a:spcAft>
              <a:buClr>
                <a:srgbClr val="E9030A"/>
              </a:buClr>
              <a:buSzPct val="70000"/>
              <a:buNone/>
            </a:pPr>
            <a:r>
              <a:rPr lang="fr-FR" sz="1700" b="1" dirty="0" smtClean="0">
                <a:solidFill>
                  <a:prstClr val="black"/>
                </a:solidFill>
                <a:cs typeface="Arial" panose="020B0604020202020204" pitchFamily="34" charset="0"/>
              </a:rPr>
              <a:t>Exemple de cadencement des envois de courriers :</a:t>
            </a:r>
          </a:p>
          <a:p>
            <a:pPr>
              <a:lnSpc>
                <a:spcPct val="110000"/>
              </a:lnSpc>
              <a:spcBef>
                <a:spcPts val="300"/>
              </a:spcBef>
              <a:spcAft>
                <a:spcPts val="300"/>
              </a:spcAft>
              <a:buClr>
                <a:srgbClr val="E9030A"/>
              </a:buClr>
              <a:buSzPct val="70000"/>
            </a:pPr>
            <a:endParaRPr lang="fr-FR" sz="1700" b="1" dirty="0" smtClean="0">
              <a:solidFill>
                <a:prstClr val="black"/>
              </a:solidFill>
              <a:cs typeface="Arial" panose="020B0604020202020204" pitchFamily="34" charset="0"/>
            </a:endParaRPr>
          </a:p>
          <a:p>
            <a:pPr algn="just">
              <a:spcBef>
                <a:spcPts val="300"/>
              </a:spcBef>
              <a:spcAft>
                <a:spcPts val="300"/>
              </a:spcAft>
            </a:pPr>
            <a:endParaRPr lang="fr-FR" sz="1700" dirty="0"/>
          </a:p>
        </p:txBody>
      </p:sp>
      <p:sp>
        <p:nvSpPr>
          <p:cNvPr id="3" name="Titre 2"/>
          <p:cNvSpPr>
            <a:spLocks noGrp="1"/>
          </p:cNvSpPr>
          <p:nvPr>
            <p:ph type="title"/>
          </p:nvPr>
        </p:nvSpPr>
        <p:spPr/>
        <p:txBody>
          <a:bodyPr/>
          <a:lstStyle/>
          <a:p>
            <a:r>
              <a:rPr lang="fr-FR" dirty="0"/>
              <a:t>loi </a:t>
            </a:r>
            <a:r>
              <a:rPr lang="fr-FR" dirty="0" err="1"/>
              <a:t>eckert</a:t>
            </a:r>
            <a:r>
              <a:rPr lang="fr-FR" dirty="0"/>
              <a:t> </a:t>
            </a:r>
            <a:r>
              <a:rPr lang="fr-FR" dirty="0" smtClean="0"/>
              <a:t>- Actions sur le flux</a:t>
            </a:r>
            <a:endParaRPr lang="fr-FR" dirty="0"/>
          </a:p>
        </p:txBody>
      </p:sp>
      <p:sp>
        <p:nvSpPr>
          <p:cNvPr id="4" name="Flèche droite 3"/>
          <p:cNvSpPr/>
          <p:nvPr/>
        </p:nvSpPr>
        <p:spPr>
          <a:xfrm>
            <a:off x="424262" y="1850403"/>
            <a:ext cx="7104702" cy="843148"/>
          </a:xfrm>
          <a:prstGeom prst="rightArrow">
            <a:avLst/>
          </a:prstGeom>
          <a:gradFill>
            <a:gsLst>
              <a:gs pos="47000">
                <a:srgbClr val="D79A1D"/>
              </a:gs>
              <a:gs pos="0">
                <a:srgbClr val="92D050"/>
              </a:gs>
              <a:gs pos="100000">
                <a:srgbClr val="FF7A00"/>
              </a:gs>
              <a:gs pos="100000">
                <a:srgbClr val="FF0300"/>
              </a:gs>
              <a:gs pos="100000">
                <a:srgbClr val="FF0500"/>
              </a:gs>
              <a:gs pos="100000">
                <a:srgbClr val="4D0808"/>
              </a:gs>
            </a:gsLst>
            <a:lin ang="0" scaled="0"/>
          </a:gra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13"/>
          <p:cNvSpPr txBox="1">
            <a:spLocks noChangeArrowheads="1"/>
          </p:cNvSpPr>
          <p:nvPr/>
        </p:nvSpPr>
        <p:spPr bwMode="auto">
          <a:xfrm>
            <a:off x="3566730" y="1862292"/>
            <a:ext cx="325437" cy="830263"/>
          </a:xfrm>
          <a:prstGeom prst="rect">
            <a:avLst/>
          </a:prstGeom>
          <a:noFill/>
          <a:ln>
            <a:solidFill>
              <a:srgbClr val="C00000"/>
            </a:solid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400" dirty="0">
                <a:solidFill>
                  <a:srgbClr val="000000"/>
                </a:solidFill>
              </a:rPr>
              <a:t>I</a:t>
            </a:r>
          </a:p>
          <a:p>
            <a:pPr eaLnBrk="1" hangingPunct="1"/>
            <a:r>
              <a:rPr lang="fr-FR" sz="2400" dirty="0">
                <a:solidFill>
                  <a:srgbClr val="000000"/>
                </a:solidFill>
              </a:rPr>
              <a:t>I</a:t>
            </a:r>
          </a:p>
        </p:txBody>
      </p:sp>
      <p:sp>
        <p:nvSpPr>
          <p:cNvPr id="8" name="ZoneTexte 7"/>
          <p:cNvSpPr txBox="1"/>
          <p:nvPr/>
        </p:nvSpPr>
        <p:spPr>
          <a:xfrm>
            <a:off x="3193606" y="1517559"/>
            <a:ext cx="1128152" cy="261610"/>
          </a:xfrm>
          <a:prstGeom prst="rect">
            <a:avLst/>
          </a:prstGeom>
          <a:noFill/>
          <a:ln>
            <a:solidFill>
              <a:schemeClr val="tx1"/>
            </a:solidFill>
          </a:ln>
        </p:spPr>
        <p:txBody>
          <a:bodyPr wrap="square">
            <a:spAutoFit/>
          </a:bodyPr>
          <a:lstStyle/>
          <a:p>
            <a:pPr algn="ctr">
              <a:defRPr/>
            </a:pPr>
            <a:r>
              <a:rPr lang="fr-FR" sz="1100" dirty="0" smtClean="0">
                <a:solidFill>
                  <a:srgbClr val="000000"/>
                </a:solidFill>
              </a:rPr>
              <a:t>Janvier 2017</a:t>
            </a:r>
            <a:endParaRPr lang="fr-FR" sz="1100" dirty="0">
              <a:solidFill>
                <a:srgbClr val="000000"/>
              </a:solidFill>
            </a:endParaRPr>
          </a:p>
        </p:txBody>
      </p:sp>
      <p:sp>
        <p:nvSpPr>
          <p:cNvPr id="10" name="ZoneTexte 9"/>
          <p:cNvSpPr txBox="1"/>
          <p:nvPr/>
        </p:nvSpPr>
        <p:spPr>
          <a:xfrm>
            <a:off x="3256710" y="3439836"/>
            <a:ext cx="1223413" cy="1015663"/>
          </a:xfrm>
          <a:prstGeom prst="rect">
            <a:avLst/>
          </a:prstGeom>
          <a:solidFill>
            <a:schemeClr val="accent5">
              <a:lumMod val="20000"/>
              <a:lumOff val="80000"/>
            </a:schemeClr>
          </a:solidFill>
          <a:ln>
            <a:solidFill>
              <a:schemeClr val="tx1"/>
            </a:solidFill>
          </a:ln>
        </p:spPr>
        <p:txBody>
          <a:bodyPr wrap="square">
            <a:spAutoFit/>
          </a:bodyPr>
          <a:lstStyle/>
          <a:p>
            <a:pPr marL="82550" indent="-82550">
              <a:buFont typeface="Arial" panose="020B0604020202020204" pitchFamily="34" charset="0"/>
              <a:buChar char="•"/>
              <a:defRPr/>
            </a:pPr>
            <a:r>
              <a:rPr lang="fr-FR" sz="1200" b="1" dirty="0" smtClean="0">
                <a:solidFill>
                  <a:srgbClr val="000000"/>
                </a:solidFill>
              </a:rPr>
              <a:t>janvier 2016 </a:t>
            </a:r>
            <a:r>
              <a:rPr lang="fr-FR" sz="1200" dirty="0" smtClean="0">
                <a:solidFill>
                  <a:srgbClr val="000000"/>
                </a:solidFill>
              </a:rPr>
              <a:t>(CDD/CCE) </a:t>
            </a:r>
          </a:p>
          <a:p>
            <a:pPr algn="ctr">
              <a:defRPr/>
            </a:pPr>
            <a:r>
              <a:rPr lang="fr-FR" sz="1200" dirty="0" smtClean="0">
                <a:solidFill>
                  <a:srgbClr val="000000"/>
                </a:solidFill>
              </a:rPr>
              <a:t>ou</a:t>
            </a:r>
          </a:p>
          <a:p>
            <a:pPr marL="82550" indent="-82550">
              <a:buFont typeface="Arial" panose="020B0604020202020204" pitchFamily="34" charset="0"/>
              <a:buChar char="•"/>
              <a:defRPr/>
            </a:pPr>
            <a:r>
              <a:rPr lang="fr-FR" sz="1200" dirty="0" smtClean="0">
                <a:solidFill>
                  <a:srgbClr val="000000"/>
                </a:solidFill>
              </a:rPr>
              <a:t> </a:t>
            </a:r>
            <a:r>
              <a:rPr lang="fr-FR" sz="1200" b="1" dirty="0" smtClean="0">
                <a:solidFill>
                  <a:srgbClr val="000000"/>
                </a:solidFill>
              </a:rPr>
              <a:t>janvier 2012</a:t>
            </a:r>
            <a:r>
              <a:rPr lang="fr-FR" sz="1200" dirty="0" smtClean="0">
                <a:solidFill>
                  <a:srgbClr val="000000"/>
                </a:solidFill>
              </a:rPr>
              <a:t> (épargne)</a:t>
            </a:r>
            <a:endParaRPr lang="fr-FR" sz="1200" dirty="0">
              <a:solidFill>
                <a:srgbClr val="000000"/>
              </a:solidFill>
            </a:endParaRPr>
          </a:p>
        </p:txBody>
      </p:sp>
      <p:sp>
        <p:nvSpPr>
          <p:cNvPr id="11" name="ZoneTexte 13"/>
          <p:cNvSpPr txBox="1">
            <a:spLocks noChangeArrowheads="1"/>
          </p:cNvSpPr>
          <p:nvPr/>
        </p:nvSpPr>
        <p:spPr bwMode="auto">
          <a:xfrm>
            <a:off x="6227461" y="1814794"/>
            <a:ext cx="325437" cy="830263"/>
          </a:xfrm>
          <a:prstGeom prst="rect">
            <a:avLst/>
          </a:prstGeom>
          <a:noFill/>
          <a:ln>
            <a:solidFill>
              <a:srgbClr val="C00000"/>
            </a:solid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400" dirty="0">
                <a:solidFill>
                  <a:srgbClr val="000000"/>
                </a:solidFill>
              </a:rPr>
              <a:t>I</a:t>
            </a:r>
          </a:p>
          <a:p>
            <a:pPr eaLnBrk="1" hangingPunct="1"/>
            <a:r>
              <a:rPr lang="fr-FR" sz="2400" dirty="0">
                <a:solidFill>
                  <a:srgbClr val="000000"/>
                </a:solidFill>
              </a:rPr>
              <a:t>I</a:t>
            </a:r>
          </a:p>
        </p:txBody>
      </p:sp>
      <p:sp>
        <p:nvSpPr>
          <p:cNvPr id="12" name="ZoneTexte 11"/>
          <p:cNvSpPr txBox="1"/>
          <p:nvPr/>
        </p:nvSpPr>
        <p:spPr>
          <a:xfrm>
            <a:off x="4540765" y="1508717"/>
            <a:ext cx="1166347" cy="261610"/>
          </a:xfrm>
          <a:prstGeom prst="rect">
            <a:avLst/>
          </a:prstGeom>
          <a:noFill/>
          <a:ln>
            <a:solidFill>
              <a:schemeClr val="tx1"/>
            </a:solidFill>
          </a:ln>
        </p:spPr>
        <p:txBody>
          <a:bodyPr wrap="square">
            <a:spAutoFit/>
          </a:bodyPr>
          <a:lstStyle/>
          <a:p>
            <a:pPr algn="ctr">
              <a:defRPr/>
            </a:pPr>
            <a:r>
              <a:rPr lang="fr-FR" sz="1100" dirty="0" smtClean="0">
                <a:solidFill>
                  <a:srgbClr val="000000"/>
                </a:solidFill>
              </a:rPr>
              <a:t>Février 2017</a:t>
            </a:r>
            <a:endParaRPr lang="fr-FR" sz="1100" dirty="0">
              <a:solidFill>
                <a:srgbClr val="000000"/>
              </a:solidFill>
            </a:endParaRPr>
          </a:p>
        </p:txBody>
      </p:sp>
      <p:sp>
        <p:nvSpPr>
          <p:cNvPr id="13" name="ZoneTexte 12"/>
          <p:cNvSpPr txBox="1"/>
          <p:nvPr/>
        </p:nvSpPr>
        <p:spPr>
          <a:xfrm>
            <a:off x="4641418" y="3438953"/>
            <a:ext cx="1166346" cy="1015663"/>
          </a:xfrm>
          <a:prstGeom prst="rect">
            <a:avLst/>
          </a:prstGeom>
          <a:solidFill>
            <a:schemeClr val="accent5">
              <a:lumMod val="20000"/>
              <a:lumOff val="80000"/>
            </a:schemeClr>
          </a:solidFill>
          <a:ln>
            <a:solidFill>
              <a:schemeClr val="tx1"/>
            </a:solidFill>
          </a:ln>
        </p:spPr>
        <p:txBody>
          <a:bodyPr wrap="square">
            <a:spAutoFit/>
          </a:bodyPr>
          <a:lstStyle/>
          <a:p>
            <a:pPr marL="82550" indent="-82550">
              <a:buFont typeface="Arial" panose="020B0604020202020204" pitchFamily="34" charset="0"/>
              <a:buChar char="•"/>
              <a:defRPr/>
            </a:pPr>
            <a:r>
              <a:rPr lang="fr-FR" sz="1200" b="1" dirty="0" smtClean="0">
                <a:solidFill>
                  <a:srgbClr val="000000"/>
                </a:solidFill>
              </a:rPr>
              <a:t>février </a:t>
            </a:r>
            <a:r>
              <a:rPr lang="fr-FR" sz="1200" b="1" dirty="0">
                <a:solidFill>
                  <a:srgbClr val="000000"/>
                </a:solidFill>
              </a:rPr>
              <a:t>2016  </a:t>
            </a:r>
            <a:r>
              <a:rPr lang="fr-FR" sz="1200" dirty="0">
                <a:solidFill>
                  <a:srgbClr val="000000"/>
                </a:solidFill>
              </a:rPr>
              <a:t>(CDD/CCE) </a:t>
            </a:r>
            <a:endParaRPr lang="fr-FR" sz="1200" dirty="0" smtClean="0">
              <a:solidFill>
                <a:srgbClr val="000000"/>
              </a:solidFill>
            </a:endParaRPr>
          </a:p>
          <a:p>
            <a:pPr algn="ctr">
              <a:defRPr/>
            </a:pPr>
            <a:r>
              <a:rPr lang="fr-FR" sz="1200" dirty="0" smtClean="0">
                <a:solidFill>
                  <a:srgbClr val="000000"/>
                </a:solidFill>
              </a:rPr>
              <a:t>ou</a:t>
            </a:r>
          </a:p>
          <a:p>
            <a:pPr marL="82550" indent="-82550">
              <a:buFont typeface="Arial" panose="020B0604020202020204" pitchFamily="34" charset="0"/>
              <a:buChar char="•"/>
              <a:defRPr/>
            </a:pPr>
            <a:r>
              <a:rPr lang="fr-FR" sz="1200" b="1" dirty="0" smtClean="0">
                <a:solidFill>
                  <a:srgbClr val="000000"/>
                </a:solidFill>
              </a:rPr>
              <a:t>février </a:t>
            </a:r>
            <a:r>
              <a:rPr lang="fr-FR" sz="1200" b="1" dirty="0">
                <a:solidFill>
                  <a:srgbClr val="000000"/>
                </a:solidFill>
              </a:rPr>
              <a:t>2012</a:t>
            </a:r>
            <a:r>
              <a:rPr lang="fr-FR" sz="1200" dirty="0">
                <a:solidFill>
                  <a:srgbClr val="000000"/>
                </a:solidFill>
              </a:rPr>
              <a:t> (épargne)</a:t>
            </a:r>
          </a:p>
        </p:txBody>
      </p:sp>
      <p:sp>
        <p:nvSpPr>
          <p:cNvPr id="14" name="ZoneTexte 13"/>
          <p:cNvSpPr txBox="1">
            <a:spLocks noChangeArrowheads="1"/>
          </p:cNvSpPr>
          <p:nvPr/>
        </p:nvSpPr>
        <p:spPr bwMode="auto">
          <a:xfrm>
            <a:off x="5113456" y="1852000"/>
            <a:ext cx="325437" cy="830263"/>
          </a:xfrm>
          <a:prstGeom prst="rect">
            <a:avLst/>
          </a:prstGeom>
          <a:noFill/>
          <a:ln>
            <a:solidFill>
              <a:srgbClr val="C00000"/>
            </a:solid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400" dirty="0">
                <a:solidFill>
                  <a:srgbClr val="000000"/>
                </a:solidFill>
              </a:rPr>
              <a:t>I</a:t>
            </a:r>
          </a:p>
          <a:p>
            <a:pPr eaLnBrk="1" hangingPunct="1"/>
            <a:r>
              <a:rPr lang="fr-FR" sz="2400" dirty="0">
                <a:solidFill>
                  <a:srgbClr val="000000"/>
                </a:solidFill>
              </a:rPr>
              <a:t>I</a:t>
            </a:r>
          </a:p>
        </p:txBody>
      </p:sp>
      <p:sp>
        <p:nvSpPr>
          <p:cNvPr id="15" name="ZoneTexte 14"/>
          <p:cNvSpPr txBox="1"/>
          <p:nvPr/>
        </p:nvSpPr>
        <p:spPr>
          <a:xfrm>
            <a:off x="5776848" y="1516113"/>
            <a:ext cx="1087772" cy="267524"/>
          </a:xfrm>
          <a:prstGeom prst="rect">
            <a:avLst/>
          </a:prstGeom>
          <a:noFill/>
          <a:ln>
            <a:solidFill>
              <a:schemeClr val="tx1"/>
            </a:solidFill>
          </a:ln>
        </p:spPr>
        <p:txBody>
          <a:bodyPr wrap="square">
            <a:spAutoFit/>
          </a:bodyPr>
          <a:lstStyle/>
          <a:p>
            <a:pPr algn="ctr">
              <a:defRPr/>
            </a:pPr>
            <a:r>
              <a:rPr lang="fr-FR" sz="1100" dirty="0" smtClean="0">
                <a:solidFill>
                  <a:srgbClr val="000000"/>
                </a:solidFill>
              </a:rPr>
              <a:t>Mars  2017</a:t>
            </a:r>
            <a:endParaRPr lang="fr-FR" sz="1100" dirty="0">
              <a:solidFill>
                <a:srgbClr val="000000"/>
              </a:solidFill>
            </a:endParaRPr>
          </a:p>
        </p:txBody>
      </p:sp>
      <p:sp>
        <p:nvSpPr>
          <p:cNvPr id="16" name="ZoneTexte 15"/>
          <p:cNvSpPr txBox="1"/>
          <p:nvPr/>
        </p:nvSpPr>
        <p:spPr>
          <a:xfrm>
            <a:off x="1754452" y="1525319"/>
            <a:ext cx="1240674" cy="261610"/>
          </a:xfrm>
          <a:prstGeom prst="rect">
            <a:avLst/>
          </a:prstGeom>
          <a:noFill/>
          <a:ln>
            <a:solidFill>
              <a:schemeClr val="tx1"/>
            </a:solidFill>
          </a:ln>
        </p:spPr>
        <p:txBody>
          <a:bodyPr wrap="square">
            <a:spAutoFit/>
          </a:bodyPr>
          <a:lstStyle/>
          <a:p>
            <a:pPr algn="ctr">
              <a:defRPr/>
            </a:pPr>
            <a:r>
              <a:rPr lang="fr-FR" sz="1100" dirty="0" smtClean="0">
                <a:solidFill>
                  <a:srgbClr val="000000"/>
                </a:solidFill>
              </a:rPr>
              <a:t>Décembre 2016</a:t>
            </a:r>
            <a:endParaRPr lang="fr-FR" sz="1100" dirty="0">
              <a:solidFill>
                <a:srgbClr val="000000"/>
              </a:solidFill>
            </a:endParaRPr>
          </a:p>
        </p:txBody>
      </p:sp>
      <p:sp>
        <p:nvSpPr>
          <p:cNvPr id="17" name="ZoneTexte 16"/>
          <p:cNvSpPr txBox="1"/>
          <p:nvPr/>
        </p:nvSpPr>
        <p:spPr>
          <a:xfrm>
            <a:off x="424262" y="1532591"/>
            <a:ext cx="1168596" cy="261610"/>
          </a:xfrm>
          <a:prstGeom prst="rect">
            <a:avLst/>
          </a:prstGeom>
          <a:noFill/>
          <a:ln>
            <a:solidFill>
              <a:schemeClr val="tx1"/>
            </a:solidFill>
          </a:ln>
        </p:spPr>
        <p:txBody>
          <a:bodyPr wrap="square">
            <a:spAutoFit/>
          </a:bodyPr>
          <a:lstStyle/>
          <a:p>
            <a:pPr algn="ctr">
              <a:defRPr/>
            </a:pPr>
            <a:r>
              <a:rPr lang="fr-FR" sz="1100" dirty="0" smtClean="0">
                <a:solidFill>
                  <a:srgbClr val="000000"/>
                </a:solidFill>
              </a:rPr>
              <a:t>Novembre</a:t>
            </a:r>
            <a:endParaRPr lang="fr-FR" sz="1100" dirty="0">
              <a:solidFill>
                <a:srgbClr val="000000"/>
              </a:solidFill>
            </a:endParaRPr>
          </a:p>
        </p:txBody>
      </p:sp>
      <p:sp>
        <p:nvSpPr>
          <p:cNvPr id="18" name="ZoneTexte 13"/>
          <p:cNvSpPr txBox="1">
            <a:spLocks noChangeArrowheads="1"/>
          </p:cNvSpPr>
          <p:nvPr/>
        </p:nvSpPr>
        <p:spPr bwMode="auto">
          <a:xfrm>
            <a:off x="2318284" y="1862293"/>
            <a:ext cx="325437" cy="830263"/>
          </a:xfrm>
          <a:prstGeom prst="rect">
            <a:avLst/>
          </a:prstGeom>
          <a:noFill/>
          <a:ln>
            <a:solidFill>
              <a:srgbClr val="C00000"/>
            </a:solid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400" dirty="0">
                <a:solidFill>
                  <a:srgbClr val="000000"/>
                </a:solidFill>
              </a:rPr>
              <a:t>I</a:t>
            </a:r>
          </a:p>
          <a:p>
            <a:pPr eaLnBrk="1" hangingPunct="1"/>
            <a:r>
              <a:rPr lang="fr-FR" sz="2400" dirty="0">
                <a:solidFill>
                  <a:srgbClr val="000000"/>
                </a:solidFill>
              </a:rPr>
              <a:t>I</a:t>
            </a:r>
          </a:p>
        </p:txBody>
      </p:sp>
      <p:sp>
        <p:nvSpPr>
          <p:cNvPr id="19" name="ZoneTexte 13"/>
          <p:cNvSpPr txBox="1">
            <a:spLocks noChangeArrowheads="1"/>
          </p:cNvSpPr>
          <p:nvPr/>
        </p:nvSpPr>
        <p:spPr bwMode="auto">
          <a:xfrm>
            <a:off x="854185" y="1868200"/>
            <a:ext cx="325437" cy="830263"/>
          </a:xfrm>
          <a:prstGeom prst="rect">
            <a:avLst/>
          </a:prstGeom>
          <a:noFill/>
          <a:ln>
            <a:solidFill>
              <a:srgbClr val="C00000"/>
            </a:solid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400" dirty="0">
                <a:solidFill>
                  <a:srgbClr val="000000"/>
                </a:solidFill>
              </a:rPr>
              <a:t>I</a:t>
            </a:r>
          </a:p>
          <a:p>
            <a:pPr eaLnBrk="1" hangingPunct="1"/>
            <a:r>
              <a:rPr lang="fr-FR" sz="2400" dirty="0">
                <a:solidFill>
                  <a:srgbClr val="000000"/>
                </a:solidFill>
              </a:rPr>
              <a:t>I</a:t>
            </a:r>
          </a:p>
        </p:txBody>
      </p:sp>
      <p:sp>
        <p:nvSpPr>
          <p:cNvPr id="20" name="ZoneTexte 19"/>
          <p:cNvSpPr txBox="1"/>
          <p:nvPr/>
        </p:nvSpPr>
        <p:spPr>
          <a:xfrm>
            <a:off x="424261" y="3095202"/>
            <a:ext cx="7138595" cy="276999"/>
          </a:xfrm>
          <a:prstGeom prst="rect">
            <a:avLst/>
          </a:prstGeom>
          <a:solidFill>
            <a:schemeClr val="accent5">
              <a:lumMod val="20000"/>
              <a:lumOff val="80000"/>
            </a:schemeClr>
          </a:solidFill>
          <a:ln>
            <a:noFill/>
          </a:ln>
        </p:spPr>
        <p:txBody>
          <a:bodyPr wrap="square">
            <a:spAutoFit/>
          </a:bodyPr>
          <a:lstStyle/>
          <a:p>
            <a:pPr algn="ctr">
              <a:defRPr/>
            </a:pPr>
            <a:r>
              <a:rPr lang="fr-FR" sz="1200" dirty="0">
                <a:solidFill>
                  <a:srgbClr val="000000"/>
                </a:solidFill>
              </a:rPr>
              <a:t>clients dont les comptes sont inactifs </a:t>
            </a:r>
            <a:r>
              <a:rPr lang="fr-FR" sz="1200" dirty="0" smtClean="0">
                <a:solidFill>
                  <a:srgbClr val="000000"/>
                </a:solidFill>
              </a:rPr>
              <a:t>depuis l’envoi précédent ou qui ont atteint leur date anniversaire d’inactivité </a:t>
            </a:r>
            <a:endParaRPr lang="fr-FR" sz="1200" dirty="0">
              <a:solidFill>
                <a:srgbClr val="000000"/>
              </a:solidFill>
            </a:endParaRPr>
          </a:p>
        </p:txBody>
      </p:sp>
      <p:sp>
        <p:nvSpPr>
          <p:cNvPr id="21" name="ZoneTexte 20"/>
          <p:cNvSpPr txBox="1"/>
          <p:nvPr/>
        </p:nvSpPr>
        <p:spPr>
          <a:xfrm>
            <a:off x="5885129" y="3439836"/>
            <a:ext cx="1166346" cy="1015663"/>
          </a:xfrm>
          <a:prstGeom prst="rect">
            <a:avLst/>
          </a:prstGeom>
          <a:solidFill>
            <a:schemeClr val="accent5">
              <a:lumMod val="20000"/>
              <a:lumOff val="80000"/>
            </a:schemeClr>
          </a:solidFill>
          <a:ln>
            <a:solidFill>
              <a:schemeClr val="tx1"/>
            </a:solidFill>
          </a:ln>
        </p:spPr>
        <p:txBody>
          <a:bodyPr wrap="square">
            <a:spAutoFit/>
          </a:bodyPr>
          <a:lstStyle/>
          <a:p>
            <a:pPr marL="82550" indent="-82550">
              <a:buFont typeface="Arial" panose="020B0604020202020204" pitchFamily="34" charset="0"/>
              <a:buChar char="•"/>
              <a:defRPr/>
            </a:pPr>
            <a:r>
              <a:rPr lang="fr-FR" sz="1200" b="1" dirty="0" smtClean="0">
                <a:solidFill>
                  <a:srgbClr val="000000"/>
                </a:solidFill>
              </a:rPr>
              <a:t>mars </a:t>
            </a:r>
            <a:r>
              <a:rPr lang="fr-FR" sz="1200" b="1" dirty="0">
                <a:solidFill>
                  <a:srgbClr val="000000"/>
                </a:solidFill>
              </a:rPr>
              <a:t>2016  </a:t>
            </a:r>
            <a:r>
              <a:rPr lang="fr-FR" sz="1200" dirty="0">
                <a:solidFill>
                  <a:srgbClr val="000000"/>
                </a:solidFill>
              </a:rPr>
              <a:t>(CDD/CCE) </a:t>
            </a:r>
            <a:endParaRPr lang="fr-FR" sz="1200" dirty="0" smtClean="0">
              <a:solidFill>
                <a:srgbClr val="000000"/>
              </a:solidFill>
            </a:endParaRPr>
          </a:p>
          <a:p>
            <a:pPr algn="ctr">
              <a:defRPr/>
            </a:pPr>
            <a:r>
              <a:rPr lang="fr-FR" sz="1200" dirty="0" smtClean="0">
                <a:solidFill>
                  <a:srgbClr val="000000"/>
                </a:solidFill>
              </a:rPr>
              <a:t>ou</a:t>
            </a:r>
          </a:p>
          <a:p>
            <a:pPr marL="82550" indent="-82550">
              <a:buFont typeface="Arial" panose="020B0604020202020204" pitchFamily="34" charset="0"/>
              <a:buChar char="•"/>
              <a:defRPr/>
            </a:pPr>
            <a:r>
              <a:rPr lang="fr-FR" sz="1200" b="1" dirty="0" smtClean="0">
                <a:solidFill>
                  <a:srgbClr val="000000"/>
                </a:solidFill>
              </a:rPr>
              <a:t>mars </a:t>
            </a:r>
            <a:r>
              <a:rPr lang="fr-FR" sz="1200" b="1" dirty="0">
                <a:solidFill>
                  <a:srgbClr val="000000"/>
                </a:solidFill>
              </a:rPr>
              <a:t>2012</a:t>
            </a:r>
            <a:r>
              <a:rPr lang="fr-FR" sz="1200" dirty="0">
                <a:solidFill>
                  <a:srgbClr val="000000"/>
                </a:solidFill>
              </a:rPr>
              <a:t> (épargne)</a:t>
            </a:r>
          </a:p>
        </p:txBody>
      </p:sp>
      <p:sp>
        <p:nvSpPr>
          <p:cNvPr id="22" name="ZoneTexte 21"/>
          <p:cNvSpPr txBox="1"/>
          <p:nvPr/>
        </p:nvSpPr>
        <p:spPr>
          <a:xfrm>
            <a:off x="1767203" y="3444920"/>
            <a:ext cx="1295777" cy="1015663"/>
          </a:xfrm>
          <a:prstGeom prst="rect">
            <a:avLst/>
          </a:prstGeom>
          <a:solidFill>
            <a:schemeClr val="accent5">
              <a:lumMod val="20000"/>
              <a:lumOff val="80000"/>
            </a:schemeClr>
          </a:solidFill>
          <a:ln>
            <a:solidFill>
              <a:schemeClr val="tx1"/>
            </a:solidFill>
          </a:ln>
        </p:spPr>
        <p:txBody>
          <a:bodyPr wrap="square">
            <a:spAutoFit/>
          </a:bodyPr>
          <a:lstStyle/>
          <a:p>
            <a:pPr marL="82550" indent="-82550">
              <a:buFont typeface="Arial" panose="020B0604020202020204" pitchFamily="34" charset="0"/>
              <a:buChar char="•"/>
              <a:defRPr/>
            </a:pPr>
            <a:r>
              <a:rPr lang="fr-FR" sz="1200" b="1" dirty="0" smtClean="0">
                <a:solidFill>
                  <a:srgbClr val="000000"/>
                </a:solidFill>
              </a:rPr>
              <a:t>Décembre 2015 </a:t>
            </a:r>
            <a:r>
              <a:rPr lang="fr-FR" sz="1200" dirty="0" smtClean="0">
                <a:solidFill>
                  <a:srgbClr val="000000"/>
                </a:solidFill>
              </a:rPr>
              <a:t>(CDD/CCE</a:t>
            </a:r>
            <a:r>
              <a:rPr lang="fr-FR" sz="1200" dirty="0">
                <a:solidFill>
                  <a:srgbClr val="000000"/>
                </a:solidFill>
              </a:rPr>
              <a:t>) </a:t>
            </a:r>
            <a:endParaRPr lang="fr-FR" sz="1200" dirty="0" smtClean="0">
              <a:solidFill>
                <a:srgbClr val="000000"/>
              </a:solidFill>
            </a:endParaRPr>
          </a:p>
          <a:p>
            <a:pPr algn="ctr">
              <a:defRPr/>
            </a:pPr>
            <a:r>
              <a:rPr lang="fr-FR" sz="1200" dirty="0" smtClean="0">
                <a:solidFill>
                  <a:srgbClr val="000000"/>
                </a:solidFill>
              </a:rPr>
              <a:t>ou</a:t>
            </a:r>
          </a:p>
          <a:p>
            <a:pPr marL="82550" indent="-82550">
              <a:buFont typeface="Arial" panose="020B0604020202020204" pitchFamily="34" charset="0"/>
              <a:buChar char="•"/>
              <a:defRPr/>
            </a:pPr>
            <a:r>
              <a:rPr lang="fr-FR" sz="1200" b="1" dirty="0" smtClean="0">
                <a:solidFill>
                  <a:srgbClr val="000000"/>
                </a:solidFill>
              </a:rPr>
              <a:t>Décembre  2011</a:t>
            </a:r>
            <a:r>
              <a:rPr lang="fr-FR" sz="1200" dirty="0" smtClean="0">
                <a:solidFill>
                  <a:srgbClr val="000000"/>
                </a:solidFill>
              </a:rPr>
              <a:t> </a:t>
            </a:r>
            <a:r>
              <a:rPr lang="fr-FR" sz="1200" dirty="0">
                <a:solidFill>
                  <a:srgbClr val="000000"/>
                </a:solidFill>
              </a:rPr>
              <a:t>(épargne)</a:t>
            </a:r>
          </a:p>
        </p:txBody>
      </p:sp>
      <p:sp>
        <p:nvSpPr>
          <p:cNvPr id="23" name="ZoneTexte 22"/>
          <p:cNvSpPr txBox="1"/>
          <p:nvPr/>
        </p:nvSpPr>
        <p:spPr>
          <a:xfrm>
            <a:off x="424262" y="3444920"/>
            <a:ext cx="1257376" cy="1015663"/>
          </a:xfrm>
          <a:prstGeom prst="rect">
            <a:avLst/>
          </a:prstGeom>
          <a:solidFill>
            <a:schemeClr val="accent5">
              <a:lumMod val="20000"/>
              <a:lumOff val="80000"/>
            </a:schemeClr>
          </a:solidFill>
          <a:ln>
            <a:solidFill>
              <a:schemeClr val="tx1"/>
            </a:solidFill>
          </a:ln>
        </p:spPr>
        <p:txBody>
          <a:bodyPr wrap="square">
            <a:spAutoFit/>
          </a:bodyPr>
          <a:lstStyle/>
          <a:p>
            <a:pPr marL="82550" indent="-82550">
              <a:buFont typeface="Arial" panose="020B0604020202020204" pitchFamily="34" charset="0"/>
              <a:buChar char="•"/>
              <a:defRPr/>
            </a:pPr>
            <a:r>
              <a:rPr lang="fr-FR" sz="1200" b="1" dirty="0" smtClean="0">
                <a:solidFill>
                  <a:srgbClr val="000000"/>
                </a:solidFill>
              </a:rPr>
              <a:t>Novembre 2015 </a:t>
            </a:r>
            <a:r>
              <a:rPr lang="fr-FR" sz="1200" dirty="0" smtClean="0">
                <a:solidFill>
                  <a:srgbClr val="000000"/>
                </a:solidFill>
              </a:rPr>
              <a:t>(CDD/CCE</a:t>
            </a:r>
            <a:r>
              <a:rPr lang="fr-FR" sz="1200" dirty="0">
                <a:solidFill>
                  <a:srgbClr val="000000"/>
                </a:solidFill>
              </a:rPr>
              <a:t>) </a:t>
            </a:r>
            <a:endParaRPr lang="fr-FR" sz="1200" dirty="0" smtClean="0">
              <a:solidFill>
                <a:srgbClr val="000000"/>
              </a:solidFill>
            </a:endParaRPr>
          </a:p>
          <a:p>
            <a:pPr algn="ctr">
              <a:defRPr/>
            </a:pPr>
            <a:r>
              <a:rPr lang="fr-FR" sz="1200" dirty="0" smtClean="0">
                <a:solidFill>
                  <a:srgbClr val="000000"/>
                </a:solidFill>
              </a:rPr>
              <a:t>ou</a:t>
            </a:r>
          </a:p>
          <a:p>
            <a:pPr marL="82550" indent="-82550">
              <a:buFont typeface="Arial" panose="020B0604020202020204" pitchFamily="34" charset="0"/>
              <a:buChar char="•"/>
              <a:defRPr/>
            </a:pPr>
            <a:r>
              <a:rPr lang="fr-FR" sz="1200" b="1" dirty="0" smtClean="0">
                <a:solidFill>
                  <a:srgbClr val="000000"/>
                </a:solidFill>
              </a:rPr>
              <a:t>Novembre  2011</a:t>
            </a:r>
            <a:r>
              <a:rPr lang="fr-FR" sz="1200" dirty="0" smtClean="0">
                <a:solidFill>
                  <a:srgbClr val="000000"/>
                </a:solidFill>
              </a:rPr>
              <a:t> </a:t>
            </a:r>
            <a:r>
              <a:rPr lang="fr-FR" sz="1200" dirty="0">
                <a:solidFill>
                  <a:srgbClr val="000000"/>
                </a:solidFill>
              </a:rPr>
              <a:t>(épargne)</a:t>
            </a:r>
          </a:p>
        </p:txBody>
      </p:sp>
      <p:sp>
        <p:nvSpPr>
          <p:cNvPr id="24" name="ZoneTexte 23"/>
          <p:cNvSpPr txBox="1"/>
          <p:nvPr/>
        </p:nvSpPr>
        <p:spPr>
          <a:xfrm>
            <a:off x="424261" y="2778688"/>
            <a:ext cx="7138595" cy="369332"/>
          </a:xfrm>
          <a:prstGeom prst="rect">
            <a:avLst/>
          </a:prstGeom>
          <a:solidFill>
            <a:srgbClr val="0070C0"/>
          </a:solidFill>
        </p:spPr>
        <p:txBody>
          <a:bodyPr wrap="square" rtlCol="0">
            <a:spAutoFit/>
          </a:bodyPr>
          <a:lstStyle/>
          <a:p>
            <a:pPr algn="ctr"/>
            <a:r>
              <a:rPr lang="fr-FR" b="1" dirty="0">
                <a:solidFill>
                  <a:schemeClr val="bg1"/>
                </a:solidFill>
                <a:cs typeface="Arial" panose="020B0604020202020204" pitchFamily="34" charset="0"/>
              </a:rPr>
              <a:t>courriers annuels d’information de l’inactivité du client</a:t>
            </a:r>
            <a:endParaRPr lang="fr-FR" b="1" dirty="0">
              <a:solidFill>
                <a:schemeClr val="bg1"/>
              </a:solidFill>
            </a:endParaRPr>
          </a:p>
        </p:txBody>
      </p:sp>
      <p:sp>
        <p:nvSpPr>
          <p:cNvPr id="25" name="ZoneTexte 24"/>
          <p:cNvSpPr txBox="1"/>
          <p:nvPr/>
        </p:nvSpPr>
        <p:spPr>
          <a:xfrm>
            <a:off x="424262" y="4564578"/>
            <a:ext cx="7138595" cy="369332"/>
          </a:xfrm>
          <a:prstGeom prst="rect">
            <a:avLst/>
          </a:prstGeom>
          <a:solidFill>
            <a:srgbClr val="C00000"/>
          </a:solidFill>
        </p:spPr>
        <p:txBody>
          <a:bodyPr wrap="square" rtlCol="0">
            <a:spAutoFit/>
          </a:bodyPr>
          <a:lstStyle/>
          <a:p>
            <a:pPr algn="ctr"/>
            <a:r>
              <a:rPr lang="fr-FR" b="1" dirty="0">
                <a:solidFill>
                  <a:schemeClr val="bg1"/>
                </a:solidFill>
                <a:cs typeface="Arial" panose="020B0604020202020204" pitchFamily="34" charset="0"/>
              </a:rPr>
              <a:t>courriers d’avis de clôtures sur les flux</a:t>
            </a:r>
            <a:endParaRPr lang="fr-FR" b="1" dirty="0">
              <a:solidFill>
                <a:schemeClr val="bg1"/>
              </a:solidFill>
            </a:endParaRPr>
          </a:p>
        </p:txBody>
      </p:sp>
      <p:sp>
        <p:nvSpPr>
          <p:cNvPr id="26" name="ZoneTexte 25"/>
          <p:cNvSpPr txBox="1"/>
          <p:nvPr/>
        </p:nvSpPr>
        <p:spPr>
          <a:xfrm>
            <a:off x="424263" y="4969634"/>
            <a:ext cx="1257376" cy="830997"/>
          </a:xfrm>
          <a:prstGeom prst="rect">
            <a:avLst/>
          </a:prstGeom>
          <a:solidFill>
            <a:schemeClr val="accent2">
              <a:lumMod val="20000"/>
              <a:lumOff val="80000"/>
            </a:schemeClr>
          </a:solidFill>
          <a:ln>
            <a:solidFill>
              <a:schemeClr val="tx1"/>
            </a:solidFill>
          </a:ln>
        </p:spPr>
        <p:txBody>
          <a:bodyPr wrap="square">
            <a:spAutoFit/>
          </a:bodyPr>
          <a:lstStyle/>
          <a:p>
            <a:pPr algn="ctr">
              <a:defRPr/>
            </a:pPr>
            <a:r>
              <a:rPr lang="fr-FR" sz="1200" dirty="0">
                <a:solidFill>
                  <a:srgbClr val="000000"/>
                </a:solidFill>
              </a:rPr>
              <a:t>Ceux qui auront 10 </a:t>
            </a:r>
            <a:r>
              <a:rPr lang="fr-FR" sz="1200" dirty="0" smtClean="0">
                <a:solidFill>
                  <a:srgbClr val="000000"/>
                </a:solidFill>
              </a:rPr>
              <a:t>ans </a:t>
            </a:r>
            <a:r>
              <a:rPr lang="fr-FR" sz="1200" dirty="0">
                <a:solidFill>
                  <a:srgbClr val="000000"/>
                </a:solidFill>
              </a:rPr>
              <a:t>d’inactivité </a:t>
            </a:r>
            <a:r>
              <a:rPr lang="fr-FR" sz="1200" dirty="0" smtClean="0">
                <a:solidFill>
                  <a:srgbClr val="000000"/>
                </a:solidFill>
              </a:rPr>
              <a:t>entre le 28 mai et le 19 août 2017</a:t>
            </a:r>
            <a:endParaRPr lang="fr-FR" sz="1200" dirty="0">
              <a:solidFill>
                <a:srgbClr val="000000"/>
              </a:solidFill>
            </a:endParaRPr>
          </a:p>
        </p:txBody>
      </p:sp>
      <p:sp>
        <p:nvSpPr>
          <p:cNvPr id="27" name="ZoneTexte 26"/>
          <p:cNvSpPr txBox="1"/>
          <p:nvPr/>
        </p:nvSpPr>
        <p:spPr>
          <a:xfrm>
            <a:off x="4632541" y="4969634"/>
            <a:ext cx="1243710" cy="830997"/>
          </a:xfrm>
          <a:prstGeom prst="rect">
            <a:avLst/>
          </a:prstGeom>
          <a:solidFill>
            <a:schemeClr val="accent2">
              <a:lumMod val="20000"/>
              <a:lumOff val="80000"/>
            </a:schemeClr>
          </a:solidFill>
          <a:ln>
            <a:solidFill>
              <a:schemeClr val="tx1"/>
            </a:solidFill>
          </a:ln>
        </p:spPr>
        <p:txBody>
          <a:bodyPr wrap="square">
            <a:spAutoFit/>
          </a:bodyPr>
          <a:lstStyle/>
          <a:p>
            <a:pPr algn="ctr">
              <a:defRPr/>
            </a:pPr>
            <a:r>
              <a:rPr lang="fr-FR" sz="1200" dirty="0">
                <a:solidFill>
                  <a:srgbClr val="000000"/>
                </a:solidFill>
              </a:rPr>
              <a:t>Ceux qui auront 10 </a:t>
            </a:r>
            <a:r>
              <a:rPr lang="fr-FR" sz="1200" dirty="0" smtClean="0">
                <a:solidFill>
                  <a:srgbClr val="000000"/>
                </a:solidFill>
              </a:rPr>
              <a:t>ans </a:t>
            </a:r>
            <a:r>
              <a:rPr lang="fr-FR" sz="1200" dirty="0">
                <a:solidFill>
                  <a:srgbClr val="000000"/>
                </a:solidFill>
              </a:rPr>
              <a:t>d’inactivité </a:t>
            </a:r>
            <a:r>
              <a:rPr lang="fr-FR" sz="1200" dirty="0" smtClean="0">
                <a:solidFill>
                  <a:srgbClr val="000000"/>
                </a:solidFill>
              </a:rPr>
              <a:t>entre le 20/08 et le 18/11/2017</a:t>
            </a:r>
            <a:endParaRPr lang="fr-FR" sz="1200" dirty="0">
              <a:solidFill>
                <a:srgbClr val="000000"/>
              </a:solidFill>
            </a:endParaRPr>
          </a:p>
        </p:txBody>
      </p:sp>
      <p:cxnSp>
        <p:nvCxnSpPr>
          <p:cNvPr id="29" name="Connecteur droit avec flèche 28"/>
          <p:cNvCxnSpPr>
            <a:stCxn id="26" idx="2"/>
          </p:cNvCxnSpPr>
          <p:nvPr/>
        </p:nvCxnSpPr>
        <p:spPr>
          <a:xfrm>
            <a:off x="1052951" y="5800631"/>
            <a:ext cx="0" cy="209552"/>
          </a:xfrm>
          <a:prstGeom prst="straightConnector1">
            <a:avLst/>
          </a:prstGeom>
          <a:ln w="38100">
            <a:solidFill>
              <a:srgbClr val="C00000"/>
            </a:solidFill>
            <a:tailEnd type="arrow"/>
          </a:ln>
        </p:spPr>
        <p:style>
          <a:lnRef idx="1">
            <a:schemeClr val="accent2"/>
          </a:lnRef>
          <a:fillRef idx="0">
            <a:schemeClr val="accent2"/>
          </a:fillRef>
          <a:effectRef idx="0">
            <a:schemeClr val="accent2"/>
          </a:effectRef>
          <a:fontRef idx="minor">
            <a:schemeClr val="tx1"/>
          </a:fontRef>
        </p:style>
      </p:cxnSp>
      <p:sp>
        <p:nvSpPr>
          <p:cNvPr id="30" name="ZoneTexte 29"/>
          <p:cNvSpPr txBox="1"/>
          <p:nvPr/>
        </p:nvSpPr>
        <p:spPr>
          <a:xfrm>
            <a:off x="115405" y="5974671"/>
            <a:ext cx="1997476" cy="276999"/>
          </a:xfrm>
          <a:prstGeom prst="rect">
            <a:avLst/>
          </a:prstGeom>
          <a:noFill/>
        </p:spPr>
        <p:txBody>
          <a:bodyPr wrap="square" rtlCol="0">
            <a:spAutoFit/>
          </a:bodyPr>
          <a:lstStyle/>
          <a:p>
            <a:pPr algn="ctr"/>
            <a:r>
              <a:rPr lang="fr-FR" sz="1200" b="1" dirty="0" smtClean="0">
                <a:solidFill>
                  <a:srgbClr val="C00000"/>
                </a:solidFill>
              </a:rPr>
              <a:t>Clôture courant Sept. 2017</a:t>
            </a:r>
            <a:endParaRPr lang="fr-FR" sz="1200" b="1" dirty="0">
              <a:solidFill>
                <a:srgbClr val="C00000"/>
              </a:solidFill>
            </a:endParaRPr>
          </a:p>
        </p:txBody>
      </p:sp>
      <p:cxnSp>
        <p:nvCxnSpPr>
          <p:cNvPr id="31" name="Connecteur droit avec flèche 30"/>
          <p:cNvCxnSpPr/>
          <p:nvPr/>
        </p:nvCxnSpPr>
        <p:spPr>
          <a:xfrm>
            <a:off x="5285938" y="5796747"/>
            <a:ext cx="0" cy="209552"/>
          </a:xfrm>
          <a:prstGeom prst="straightConnector1">
            <a:avLst/>
          </a:prstGeom>
          <a:ln w="38100">
            <a:solidFill>
              <a:srgbClr val="C00000"/>
            </a:solidFill>
            <a:tailEnd type="arrow"/>
          </a:ln>
        </p:spPr>
        <p:style>
          <a:lnRef idx="1">
            <a:schemeClr val="accent2"/>
          </a:lnRef>
          <a:fillRef idx="0">
            <a:schemeClr val="accent2"/>
          </a:fillRef>
          <a:effectRef idx="0">
            <a:schemeClr val="accent2"/>
          </a:effectRef>
          <a:fontRef idx="minor">
            <a:schemeClr val="tx1"/>
          </a:fontRef>
        </p:style>
      </p:cxnSp>
      <p:sp>
        <p:nvSpPr>
          <p:cNvPr id="32" name="ZoneTexte 31"/>
          <p:cNvSpPr txBox="1"/>
          <p:nvPr/>
        </p:nvSpPr>
        <p:spPr>
          <a:xfrm>
            <a:off x="4348392" y="5953031"/>
            <a:ext cx="1997476" cy="276999"/>
          </a:xfrm>
          <a:prstGeom prst="rect">
            <a:avLst/>
          </a:prstGeom>
          <a:noFill/>
        </p:spPr>
        <p:txBody>
          <a:bodyPr wrap="square" rtlCol="0">
            <a:spAutoFit/>
          </a:bodyPr>
          <a:lstStyle/>
          <a:p>
            <a:pPr algn="ctr"/>
            <a:r>
              <a:rPr lang="fr-FR" sz="1200" b="1" dirty="0" smtClean="0">
                <a:solidFill>
                  <a:srgbClr val="C00000"/>
                </a:solidFill>
              </a:rPr>
              <a:t>Clôture courant Déc. 2017</a:t>
            </a:r>
            <a:endParaRPr lang="fr-FR" sz="1200" b="1" dirty="0">
              <a:solidFill>
                <a:srgbClr val="C00000"/>
              </a:solidFill>
            </a:endParaRPr>
          </a:p>
        </p:txBody>
      </p:sp>
      <p:sp>
        <p:nvSpPr>
          <p:cNvPr id="33" name="ZoneTexte 32"/>
          <p:cNvSpPr txBox="1"/>
          <p:nvPr/>
        </p:nvSpPr>
        <p:spPr>
          <a:xfrm>
            <a:off x="704336" y="0"/>
            <a:ext cx="1763624" cy="646331"/>
          </a:xfrm>
          <a:prstGeom prst="rect">
            <a:avLst/>
          </a:prstGeom>
          <a:noFill/>
        </p:spPr>
        <p:txBody>
          <a:bodyPr wrap="none" rtlCol="0">
            <a:spAutoFit/>
          </a:bodyPr>
          <a:lstStyle/>
          <a:p>
            <a:r>
              <a:rPr lang="fr-FR" b="1" dirty="0"/>
              <a:t>Périmètre CELCA</a:t>
            </a:r>
          </a:p>
          <a:p>
            <a:endParaRPr lang="fr-FR" b="1" dirty="0">
              <a:solidFill>
                <a:srgbClr val="FF0000"/>
              </a:solidFill>
            </a:endParaRPr>
          </a:p>
        </p:txBody>
      </p:sp>
    </p:spTree>
    <p:extLst>
      <p:ext uri="{BB962C8B-B14F-4D97-AF65-F5344CB8AC3E}">
        <p14:creationId xmlns:p14="http://schemas.microsoft.com/office/powerpoint/2010/main" val="1957410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283113"/>
            <a:ext cx="8542338" cy="5126561"/>
          </a:xfrm>
        </p:spPr>
        <p:txBody>
          <a:bodyPr>
            <a:normAutofit/>
          </a:bodyPr>
          <a:lstStyle/>
          <a:p>
            <a:pPr algn="just">
              <a:spcBef>
                <a:spcPts val="300"/>
              </a:spcBef>
              <a:spcAft>
                <a:spcPts val="300"/>
              </a:spcAft>
            </a:pPr>
            <a:r>
              <a:rPr lang="fr-FR" b="1" dirty="0" smtClean="0">
                <a:latin typeface="Arial Narrow" panose="020B0606020202030204" pitchFamily="34" charset="0"/>
              </a:rPr>
              <a:t>Identification des clients inactifs </a:t>
            </a:r>
          </a:p>
          <a:p>
            <a:pPr marL="266700" lvl="0" indent="0">
              <a:buNone/>
            </a:pPr>
            <a:r>
              <a:rPr lang="fr-FR" dirty="0" smtClean="0"/>
              <a:t>Les </a:t>
            </a:r>
            <a:r>
              <a:rPr lang="fr-FR" dirty="0"/>
              <a:t>comptes soumis à la loi Eckert se distinguent par </a:t>
            </a:r>
            <a:r>
              <a:rPr lang="fr-FR" dirty="0" smtClean="0"/>
              <a:t>l’icône </a:t>
            </a:r>
            <a:r>
              <a:rPr lang="fr-FR" dirty="0"/>
              <a:t>rouge sur la synthèse du </a:t>
            </a:r>
            <a:r>
              <a:rPr lang="fr-FR" dirty="0" smtClean="0"/>
              <a:t>client.</a:t>
            </a:r>
          </a:p>
          <a:p>
            <a:pPr marL="266700" indent="0">
              <a:buNone/>
            </a:pPr>
            <a:endParaRPr lang="fr-FR" dirty="0" smtClean="0"/>
          </a:p>
          <a:p>
            <a:pPr lvl="0"/>
            <a:r>
              <a:rPr lang="fr-FR" b="1" dirty="0" smtClean="0"/>
              <a:t>Si </a:t>
            </a:r>
            <a:r>
              <a:rPr lang="fr-FR" b="1" dirty="0"/>
              <a:t>un client se présente en agence</a:t>
            </a:r>
            <a:r>
              <a:rPr lang="fr-FR" dirty="0"/>
              <a:t> :</a:t>
            </a:r>
          </a:p>
          <a:p>
            <a:pPr lvl="1"/>
            <a:r>
              <a:rPr lang="fr-FR" dirty="0"/>
              <a:t>avec le coupon : il convient de lui faire signer et de l’envoyer à la DSB – Service produits </a:t>
            </a:r>
            <a:r>
              <a:rPr lang="fr-FR" dirty="0" smtClean="0"/>
              <a:t>d’Epargne.</a:t>
            </a:r>
            <a:endParaRPr lang="fr-FR" strike="sngStrike" dirty="0" smtClean="0">
              <a:solidFill>
                <a:srgbClr val="00B0F0"/>
              </a:solidFill>
            </a:endParaRPr>
          </a:p>
          <a:p>
            <a:pPr lvl="1"/>
            <a:r>
              <a:rPr lang="fr-FR" dirty="0" smtClean="0"/>
              <a:t>sans coupon : le client peut être réactivé par toute opération, ouverture de compte ou mise à jour du DRC. A défaut, le formulaire AGIL CLI001 (AGIL \ Clients Commercial) doit être complété et signé par le client. Il convient de le transmettre à la DSB – Service produits d’Epargne via la mousseline caramel.</a:t>
            </a:r>
          </a:p>
          <a:p>
            <a:pPr lvl="1"/>
            <a:r>
              <a:rPr lang="fr-FR" dirty="0" smtClean="0"/>
              <a:t>dans </a:t>
            </a:r>
            <a:r>
              <a:rPr lang="fr-FR" dirty="0"/>
              <a:t>tous les cas, il conviendra de mettre à jour les coordonnées du client (Adresse, Mail, Téléphone).</a:t>
            </a:r>
          </a:p>
          <a:p>
            <a:pPr lvl="0"/>
            <a:endParaRPr lang="fr-FR" dirty="0" smtClean="0"/>
          </a:p>
          <a:p>
            <a:pPr lvl="0"/>
            <a:r>
              <a:rPr lang="fr-FR" b="1" dirty="0" smtClean="0"/>
              <a:t>Les actions ci-dessus permettront de réactiver le client. </a:t>
            </a:r>
            <a:r>
              <a:rPr lang="fr-FR" dirty="0" smtClean="0"/>
              <a:t>Le </a:t>
            </a:r>
            <a:r>
              <a:rPr lang="fr-FR" dirty="0"/>
              <a:t>point de départ de la déshérence de notre client sera enregistré </a:t>
            </a:r>
            <a:r>
              <a:rPr lang="fr-FR" dirty="0" smtClean="0"/>
              <a:t>et </a:t>
            </a:r>
            <a:r>
              <a:rPr lang="fr-FR" dirty="0"/>
              <a:t>l’icône rouge de la synthèse s’enlèvera automatiquement par traitement hebdomadaire. </a:t>
            </a:r>
          </a:p>
          <a:p>
            <a:endParaRPr lang="fr-FR" dirty="0"/>
          </a:p>
          <a:p>
            <a:pPr algn="just">
              <a:spcBef>
                <a:spcPts val="300"/>
              </a:spcBef>
              <a:spcAft>
                <a:spcPts val="300"/>
              </a:spcAft>
            </a:pPr>
            <a:endParaRPr lang="fr-FR" b="1" dirty="0">
              <a:latin typeface="Arial Narrow" panose="020B0606020202030204" pitchFamily="34" charset="0"/>
            </a:endParaRPr>
          </a:p>
        </p:txBody>
      </p:sp>
      <p:sp>
        <p:nvSpPr>
          <p:cNvPr id="3" name="Titre 2"/>
          <p:cNvSpPr>
            <a:spLocks noGrp="1"/>
          </p:cNvSpPr>
          <p:nvPr>
            <p:ph type="title"/>
          </p:nvPr>
        </p:nvSpPr>
        <p:spPr/>
        <p:txBody>
          <a:bodyPr>
            <a:normAutofit/>
          </a:bodyPr>
          <a:lstStyle/>
          <a:p>
            <a:r>
              <a:rPr lang="fr-FR" dirty="0"/>
              <a:t>loi </a:t>
            </a:r>
            <a:r>
              <a:rPr lang="fr-FR" dirty="0" err="1"/>
              <a:t>eckert</a:t>
            </a:r>
            <a:r>
              <a:rPr lang="fr-FR" dirty="0"/>
              <a:t> </a:t>
            </a:r>
            <a:r>
              <a:rPr lang="fr-FR" dirty="0" smtClean="0"/>
              <a:t>- en agence</a:t>
            </a:r>
            <a:endParaRPr lang="fr-FR"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117" t="41628" r="44101" b="55555"/>
          <a:stretch/>
        </p:blipFill>
        <p:spPr bwMode="auto">
          <a:xfrm>
            <a:off x="3724837" y="1339888"/>
            <a:ext cx="325926" cy="289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704336" y="0"/>
            <a:ext cx="1763624" cy="646331"/>
          </a:xfrm>
          <a:prstGeom prst="rect">
            <a:avLst/>
          </a:prstGeom>
          <a:noFill/>
        </p:spPr>
        <p:txBody>
          <a:bodyPr wrap="none" rtlCol="0">
            <a:spAutoFit/>
          </a:bodyPr>
          <a:lstStyle/>
          <a:p>
            <a:r>
              <a:rPr lang="fr-FR" b="1" dirty="0"/>
              <a:t>Périmètre CELCA</a:t>
            </a:r>
          </a:p>
          <a:p>
            <a:endParaRPr lang="fr-FR" b="1" dirty="0">
              <a:solidFill>
                <a:srgbClr val="FF0000"/>
              </a:solidFill>
            </a:endParaRPr>
          </a:p>
        </p:txBody>
      </p:sp>
    </p:spTree>
    <p:extLst>
      <p:ext uri="{BB962C8B-B14F-4D97-AF65-F5344CB8AC3E}">
        <p14:creationId xmlns:p14="http://schemas.microsoft.com/office/powerpoint/2010/main" val="29928183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94333"/>
            <a:ext cx="8542338" cy="5126561"/>
          </a:xfrm>
        </p:spPr>
        <p:txBody>
          <a:bodyPr>
            <a:normAutofit fontScale="92500" lnSpcReduction="20000"/>
          </a:bodyPr>
          <a:lstStyle/>
          <a:p>
            <a:pPr marL="0" lvl="0" indent="0">
              <a:buNone/>
            </a:pPr>
            <a:r>
              <a:rPr lang="fr-FR" dirty="0" smtClean="0"/>
              <a:t>Comme </a:t>
            </a:r>
            <a:r>
              <a:rPr lang="fr-FR" dirty="0"/>
              <a:t>indiqué précédemment, </a:t>
            </a:r>
            <a:r>
              <a:rPr lang="fr-FR" dirty="0" smtClean="0"/>
              <a:t>les </a:t>
            </a:r>
            <a:r>
              <a:rPr lang="fr-FR" dirty="0"/>
              <a:t>clients dont l’inactivité est inférieure à 30 ans peuvent récupérer leurs fonds auprès de la CDC.</a:t>
            </a:r>
            <a:endParaRPr lang="fr-FR" dirty="0" smtClean="0"/>
          </a:p>
          <a:p>
            <a:pPr marL="266700" indent="0">
              <a:buNone/>
            </a:pPr>
            <a:endParaRPr lang="fr-FR" sz="1100" dirty="0" smtClean="0"/>
          </a:p>
          <a:p>
            <a:pPr marL="0" lvl="0" indent="0">
              <a:buNone/>
            </a:pPr>
            <a:r>
              <a:rPr lang="fr-FR" dirty="0"/>
              <a:t>Pour ce faire, la CDC met à disposition du grand public un site internet dédié à la Loi Eckert et les comptes bancaires en déshérence : </a:t>
            </a:r>
            <a:r>
              <a:rPr lang="fr-FR" u="sng" dirty="0">
                <a:hlinkClick r:id="rId2"/>
              </a:rPr>
              <a:t>www.ciclade.fr</a:t>
            </a:r>
            <a:endParaRPr lang="fr-FR" sz="2400" dirty="0"/>
          </a:p>
          <a:p>
            <a:pPr lvl="1"/>
            <a:r>
              <a:rPr lang="fr-FR" dirty="0"/>
              <a:t>Le client a la possibilité de rechercher de potentiels avoirs transférés </a:t>
            </a:r>
            <a:endParaRPr lang="fr-FR" sz="2000" dirty="0"/>
          </a:p>
          <a:p>
            <a:pPr lvl="1"/>
            <a:r>
              <a:rPr lang="fr-FR" dirty="0"/>
              <a:t>Dans l’éventualité d’une réponse positive, le client remplit un dossier plus complet dans un environnement </a:t>
            </a:r>
            <a:r>
              <a:rPr lang="fr-FR" dirty="0" smtClean="0"/>
              <a:t>sécurisé.</a:t>
            </a:r>
            <a:endParaRPr lang="fr-FR" sz="2000" dirty="0"/>
          </a:p>
          <a:p>
            <a:pPr marL="0" lvl="0" indent="0">
              <a:buNone/>
            </a:pPr>
            <a:r>
              <a:rPr lang="fr-FR" dirty="0" smtClean="0"/>
              <a:t>Pour </a:t>
            </a:r>
            <a:r>
              <a:rPr lang="fr-FR" dirty="0"/>
              <a:t>les clients particuliers, la demande de restitution des fonds ne peut s’effectuer que par le site www.ciclade.fr. Seules les personnes n’étant pas équipées d’internet pourront effectuer leur demande à l’adresse ci-dessus et uniquement dans ce cas.</a:t>
            </a:r>
          </a:p>
          <a:p>
            <a:pPr marL="0" indent="0">
              <a:buNone/>
            </a:pPr>
            <a:endParaRPr lang="fr-FR" sz="500" dirty="0" smtClean="0"/>
          </a:p>
          <a:p>
            <a:pPr marL="0" indent="0">
              <a:buNone/>
            </a:pPr>
            <a:endParaRPr lang="fr-FR" sz="500" dirty="0"/>
          </a:p>
          <a:p>
            <a:pPr marL="2249487" lvl="5" indent="0">
              <a:buNone/>
            </a:pPr>
            <a:r>
              <a:rPr lang="fr-FR" sz="1700" dirty="0" smtClean="0">
                <a:solidFill>
                  <a:schemeClr val="tx1">
                    <a:lumMod val="50000"/>
                    <a:lumOff val="50000"/>
                  </a:schemeClr>
                </a:solidFill>
              </a:rPr>
              <a:t>Caisse </a:t>
            </a:r>
            <a:r>
              <a:rPr lang="fr-FR" sz="1700" dirty="0">
                <a:solidFill>
                  <a:schemeClr val="tx1">
                    <a:lumMod val="50000"/>
                    <a:lumOff val="50000"/>
                  </a:schemeClr>
                </a:solidFill>
              </a:rPr>
              <a:t>des Dépôts et Consignations</a:t>
            </a:r>
          </a:p>
          <a:p>
            <a:pPr marL="2249487" lvl="5" indent="0">
              <a:buNone/>
            </a:pPr>
            <a:r>
              <a:rPr lang="fr-FR" sz="1700" dirty="0" smtClean="0">
                <a:solidFill>
                  <a:schemeClr val="tx1">
                    <a:lumMod val="50000"/>
                    <a:lumOff val="50000"/>
                  </a:schemeClr>
                </a:solidFill>
              </a:rPr>
              <a:t>Service </a:t>
            </a:r>
            <a:r>
              <a:rPr lang="fr-FR" sz="1700" dirty="0">
                <a:solidFill>
                  <a:schemeClr val="tx1">
                    <a:lumMod val="50000"/>
                    <a:lumOff val="50000"/>
                  </a:schemeClr>
                </a:solidFill>
              </a:rPr>
              <a:t>de Restitution des Avoirs en </a:t>
            </a:r>
            <a:r>
              <a:rPr lang="fr-FR" sz="1700" dirty="0" smtClean="0">
                <a:solidFill>
                  <a:schemeClr val="tx1">
                    <a:lumMod val="50000"/>
                    <a:lumOff val="50000"/>
                  </a:schemeClr>
                </a:solidFill>
              </a:rPr>
              <a:t>déshérence</a:t>
            </a:r>
          </a:p>
          <a:p>
            <a:pPr marL="2249487" lvl="5" indent="0">
              <a:buNone/>
            </a:pPr>
            <a:r>
              <a:rPr lang="fr-FR" sz="1700" dirty="0" smtClean="0">
                <a:solidFill>
                  <a:schemeClr val="tx1">
                    <a:lumMod val="50000"/>
                    <a:lumOff val="50000"/>
                  </a:schemeClr>
                </a:solidFill>
              </a:rPr>
              <a:t>56 </a:t>
            </a:r>
            <a:r>
              <a:rPr lang="fr-FR" sz="1700" dirty="0">
                <a:solidFill>
                  <a:schemeClr val="tx1">
                    <a:lumMod val="50000"/>
                    <a:lumOff val="50000"/>
                  </a:schemeClr>
                </a:solidFill>
              </a:rPr>
              <a:t>rue de Lille</a:t>
            </a:r>
          </a:p>
          <a:p>
            <a:pPr marL="2249487" lvl="5" indent="0">
              <a:buNone/>
            </a:pPr>
            <a:r>
              <a:rPr lang="fr-FR" sz="1700" dirty="0" smtClean="0">
                <a:solidFill>
                  <a:schemeClr val="tx1">
                    <a:lumMod val="50000"/>
                    <a:lumOff val="50000"/>
                  </a:schemeClr>
                </a:solidFill>
              </a:rPr>
              <a:t>75007 </a:t>
            </a:r>
            <a:r>
              <a:rPr lang="fr-FR" sz="1700" dirty="0">
                <a:solidFill>
                  <a:schemeClr val="tx1">
                    <a:lumMod val="50000"/>
                    <a:lumOff val="50000"/>
                  </a:schemeClr>
                </a:solidFill>
              </a:rPr>
              <a:t>PARIS</a:t>
            </a:r>
          </a:p>
          <a:p>
            <a:pPr marL="0" indent="0">
              <a:buNone/>
            </a:pPr>
            <a:endParaRPr lang="fr-FR" sz="1100" dirty="0"/>
          </a:p>
          <a:p>
            <a:pPr marL="0" indent="0">
              <a:buNone/>
            </a:pPr>
            <a:r>
              <a:rPr lang="fr-FR" b="1" dirty="0" smtClean="0"/>
              <a:t>L’accès au site est, pour l’instant, réservé uniquement aux clients particuliers.</a:t>
            </a:r>
            <a:r>
              <a:rPr lang="fr-FR" dirty="0" smtClean="0"/>
              <a:t> Une évolution est prévue (au plus tôt courant octobre 2017) afin de prendre en compte les personnes morales.</a:t>
            </a:r>
          </a:p>
          <a:p>
            <a:pPr marL="0" indent="0">
              <a:buNone/>
            </a:pPr>
            <a:endParaRPr lang="fr-FR" sz="1100" dirty="0" smtClean="0"/>
          </a:p>
          <a:p>
            <a:pPr marL="0" indent="0">
              <a:buNone/>
            </a:pPr>
            <a:r>
              <a:rPr lang="fr-FR" dirty="0"/>
              <a:t>Si un client ou </a:t>
            </a:r>
            <a:r>
              <a:rPr lang="fr-FR" dirty="0" smtClean="0"/>
              <a:t>ayant-droit </a:t>
            </a:r>
            <a:r>
              <a:rPr lang="fr-FR" dirty="0"/>
              <a:t>ne peut pas récupérer ses fonds à la CDC en raison de </a:t>
            </a:r>
            <a:r>
              <a:rPr lang="fr-FR" b="1" dirty="0"/>
              <a:t>données </a:t>
            </a:r>
            <a:r>
              <a:rPr lang="fr-FR" b="1" dirty="0" smtClean="0"/>
              <a:t>erronées transmises lors </a:t>
            </a:r>
            <a:r>
              <a:rPr lang="fr-FR" b="1" dirty="0"/>
              <a:t>du transfert des fonds</a:t>
            </a:r>
            <a:r>
              <a:rPr lang="fr-FR" dirty="0"/>
              <a:t>, il convient de prendre contact avec la DSB via la boite générique </a:t>
            </a:r>
            <a:r>
              <a:rPr lang="fr-FR" dirty="0" smtClean="0"/>
              <a:t>BG-513-DSB-EPARGNE-BANCAIRE, qui </a:t>
            </a:r>
            <a:r>
              <a:rPr lang="fr-FR" dirty="0"/>
              <a:t>délivrera une attestation à remettre au </a:t>
            </a:r>
            <a:r>
              <a:rPr lang="fr-FR" dirty="0" smtClean="0"/>
              <a:t>client</a:t>
            </a:r>
            <a:r>
              <a:rPr lang="fr-FR" dirty="0"/>
              <a:t>.</a:t>
            </a:r>
          </a:p>
          <a:p>
            <a:pPr algn="just">
              <a:spcBef>
                <a:spcPts val="300"/>
              </a:spcBef>
              <a:spcAft>
                <a:spcPts val="300"/>
              </a:spcAft>
            </a:pPr>
            <a:endParaRPr lang="fr-FR" b="1" dirty="0">
              <a:latin typeface="Arial Narrow" panose="020B0606020202030204" pitchFamily="34" charset="0"/>
            </a:endParaRPr>
          </a:p>
        </p:txBody>
      </p:sp>
      <p:sp>
        <p:nvSpPr>
          <p:cNvPr id="3" name="Titre 2"/>
          <p:cNvSpPr>
            <a:spLocks noGrp="1"/>
          </p:cNvSpPr>
          <p:nvPr>
            <p:ph type="title"/>
          </p:nvPr>
        </p:nvSpPr>
        <p:spPr/>
        <p:txBody>
          <a:bodyPr>
            <a:normAutofit/>
          </a:bodyPr>
          <a:lstStyle/>
          <a:p>
            <a:r>
              <a:rPr lang="fr-FR" dirty="0"/>
              <a:t>loi </a:t>
            </a:r>
            <a:r>
              <a:rPr lang="fr-FR" dirty="0" err="1"/>
              <a:t>eckert</a:t>
            </a:r>
            <a:r>
              <a:rPr lang="fr-FR" dirty="0"/>
              <a:t> </a:t>
            </a:r>
            <a:r>
              <a:rPr lang="fr-FR" dirty="0" smtClean="0"/>
              <a:t>– demande clients - particuliers</a:t>
            </a:r>
            <a:endParaRPr lang="fr-FR" dirty="0"/>
          </a:p>
        </p:txBody>
      </p:sp>
    </p:spTree>
    <p:extLst>
      <p:ext uri="{BB962C8B-B14F-4D97-AF65-F5344CB8AC3E}">
        <p14:creationId xmlns:p14="http://schemas.microsoft.com/office/powerpoint/2010/main" val="2413241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41066"/>
            <a:ext cx="8542338" cy="4540640"/>
          </a:xfrm>
        </p:spPr>
        <p:txBody>
          <a:bodyPr>
            <a:noAutofit/>
          </a:bodyPr>
          <a:lstStyle/>
          <a:p>
            <a:pPr marL="0" indent="0">
              <a:buNone/>
            </a:pPr>
            <a:r>
              <a:rPr lang="fr-FR" sz="1300" dirty="0" smtClean="0"/>
              <a:t>Pour </a:t>
            </a:r>
            <a:r>
              <a:rPr lang="fr-FR" sz="1300" dirty="0"/>
              <a:t>une entreprise ou une association, la procédure de demande de restitution des fonds consiste </a:t>
            </a:r>
            <a:r>
              <a:rPr lang="fr-FR" sz="1300" dirty="0" smtClean="0"/>
              <a:t>à </a:t>
            </a:r>
            <a:r>
              <a:rPr lang="fr-FR" sz="1300" dirty="0"/>
              <a:t>écrire en joignant un RIB à l’adresse suivante </a:t>
            </a:r>
            <a:r>
              <a:rPr lang="fr-FR" sz="1300" dirty="0" smtClean="0"/>
              <a:t>:</a:t>
            </a:r>
            <a:r>
              <a:rPr lang="fr-FR" sz="1300" dirty="0"/>
              <a:t> </a:t>
            </a:r>
            <a:endParaRPr lang="fr-FR" sz="1300" dirty="0" smtClean="0"/>
          </a:p>
          <a:p>
            <a:pPr marL="2249487" lvl="5" indent="0">
              <a:buNone/>
            </a:pPr>
            <a:r>
              <a:rPr lang="fr-FR" sz="1300" dirty="0" smtClean="0">
                <a:solidFill>
                  <a:schemeClr val="tx1">
                    <a:lumMod val="50000"/>
                    <a:lumOff val="50000"/>
                  </a:schemeClr>
                </a:solidFill>
              </a:rPr>
              <a:t>Caisse </a:t>
            </a:r>
            <a:r>
              <a:rPr lang="fr-FR" sz="1300" dirty="0">
                <a:solidFill>
                  <a:schemeClr val="tx1">
                    <a:lumMod val="50000"/>
                    <a:lumOff val="50000"/>
                  </a:schemeClr>
                </a:solidFill>
              </a:rPr>
              <a:t>des Dépôts et Consignations</a:t>
            </a:r>
          </a:p>
          <a:p>
            <a:pPr marL="2249487" lvl="5" indent="0">
              <a:buNone/>
            </a:pPr>
            <a:r>
              <a:rPr lang="fr-FR" sz="1300" dirty="0">
                <a:solidFill>
                  <a:schemeClr val="tx1">
                    <a:lumMod val="50000"/>
                    <a:lumOff val="50000"/>
                  </a:schemeClr>
                </a:solidFill>
              </a:rPr>
              <a:t>CICLADE – DSBA6</a:t>
            </a:r>
          </a:p>
          <a:p>
            <a:pPr marL="2249487" lvl="5" indent="0">
              <a:buNone/>
            </a:pPr>
            <a:r>
              <a:rPr lang="fr-FR" sz="1300" dirty="0">
                <a:solidFill>
                  <a:schemeClr val="tx1">
                    <a:lumMod val="50000"/>
                    <a:lumOff val="50000"/>
                  </a:schemeClr>
                </a:solidFill>
              </a:rPr>
              <a:t>Service de Restitution des Avoirs en Déshérence</a:t>
            </a:r>
          </a:p>
          <a:p>
            <a:pPr marL="2249487" lvl="5" indent="0">
              <a:buNone/>
            </a:pPr>
            <a:r>
              <a:rPr lang="fr-FR" sz="1300" dirty="0">
                <a:solidFill>
                  <a:schemeClr val="tx1">
                    <a:lumMod val="50000"/>
                    <a:lumOff val="50000"/>
                  </a:schemeClr>
                </a:solidFill>
              </a:rPr>
              <a:t>56 rue de Lille</a:t>
            </a:r>
          </a:p>
          <a:p>
            <a:pPr marL="2249487" lvl="5" indent="0">
              <a:buNone/>
            </a:pPr>
            <a:r>
              <a:rPr lang="fr-FR" sz="1300" dirty="0">
                <a:solidFill>
                  <a:schemeClr val="tx1">
                    <a:lumMod val="50000"/>
                    <a:lumOff val="50000"/>
                  </a:schemeClr>
                </a:solidFill>
              </a:rPr>
              <a:t>75007 PARIS</a:t>
            </a:r>
          </a:p>
          <a:p>
            <a:pPr marL="0" indent="0">
              <a:buNone/>
            </a:pPr>
            <a:r>
              <a:rPr lang="fr-FR" sz="1300" dirty="0" smtClean="0"/>
              <a:t>Voici </a:t>
            </a:r>
            <a:r>
              <a:rPr lang="fr-FR" sz="1300" dirty="0"/>
              <a:t>les pièces justificatives qu’elles doivent produire afin que le dossier soit complet et puisse être instruit par la CDC.</a:t>
            </a:r>
          </a:p>
          <a:p>
            <a:pPr marL="0" indent="0">
              <a:buNone/>
            </a:pPr>
            <a:r>
              <a:rPr lang="fr-FR" sz="1300" b="1" dirty="0"/>
              <a:t>Pour les associations :</a:t>
            </a:r>
            <a:endParaRPr lang="fr-FR" sz="1300" dirty="0"/>
          </a:p>
          <a:p>
            <a:pPr lvl="1"/>
            <a:r>
              <a:rPr lang="fr-FR" sz="1300" dirty="0"/>
              <a:t>Les statuts de l’association certifiés à jour par le représentant légal ou tout acte modificatif mentionnant le changement </a:t>
            </a:r>
          </a:p>
          <a:p>
            <a:pPr lvl="1"/>
            <a:r>
              <a:rPr lang="fr-FR" sz="1300" dirty="0"/>
              <a:t>Un récépissé de la déclaration de l’association publiée au JO lors de sa création </a:t>
            </a:r>
          </a:p>
          <a:p>
            <a:pPr lvl="1"/>
            <a:r>
              <a:rPr lang="fr-FR" sz="1300" dirty="0"/>
              <a:t>Le PV de la dernière assemblée générale, mentionnant le pouvoir des personnes habilités à agir sur les comptes de l’association</a:t>
            </a:r>
          </a:p>
          <a:p>
            <a:pPr marL="0" indent="0">
              <a:buNone/>
            </a:pPr>
            <a:r>
              <a:rPr lang="fr-FR" sz="500" dirty="0"/>
              <a:t> </a:t>
            </a:r>
          </a:p>
          <a:p>
            <a:r>
              <a:rPr lang="fr-FR" sz="1300" b="1" dirty="0"/>
              <a:t>Pour les entreprises : </a:t>
            </a:r>
            <a:r>
              <a:rPr lang="fr-FR" sz="1300" dirty="0"/>
              <a:t> un extrait de K-Bis sera demandé </a:t>
            </a:r>
          </a:p>
          <a:p>
            <a:r>
              <a:rPr lang="fr-FR" sz="1300" b="1" dirty="0"/>
              <a:t>Pour les SCI :</a:t>
            </a:r>
            <a:r>
              <a:rPr lang="fr-FR" sz="1300" dirty="0"/>
              <a:t> le document notarié prouvant l’existence de la SCI et mentionnant le nom des personnes la constituant</a:t>
            </a:r>
          </a:p>
          <a:p>
            <a:pPr marL="0" indent="0">
              <a:buNone/>
            </a:pPr>
            <a:r>
              <a:rPr lang="fr-FR" sz="500" dirty="0"/>
              <a:t> </a:t>
            </a:r>
          </a:p>
          <a:p>
            <a:pPr marL="0" indent="0">
              <a:buNone/>
            </a:pPr>
            <a:r>
              <a:rPr lang="fr-FR" sz="1300" b="1" i="1" dirty="0" smtClean="0"/>
              <a:t>Dans </a:t>
            </a:r>
            <a:r>
              <a:rPr lang="fr-FR" sz="1300" b="1" i="1" dirty="0"/>
              <a:t>tous les cas de figure</a:t>
            </a:r>
            <a:r>
              <a:rPr lang="fr-FR" sz="1300" dirty="0"/>
              <a:t>, le demandeur devra prouver qu’il est habilité à agir pour le compte de la personne morale ;</a:t>
            </a:r>
          </a:p>
          <a:p>
            <a:pPr marL="0" indent="0">
              <a:buNone/>
            </a:pPr>
            <a:r>
              <a:rPr lang="fr-FR" sz="1300" dirty="0"/>
              <a:t>Il devra fournir :</a:t>
            </a:r>
          </a:p>
          <a:p>
            <a:pPr lvl="1"/>
            <a:r>
              <a:rPr lang="fr-FR" sz="1300" dirty="0"/>
              <a:t>La CNI recto/verso de la personne habilitée qui fait la demande de récupération des fonds</a:t>
            </a:r>
          </a:p>
          <a:p>
            <a:pPr lvl="1"/>
            <a:r>
              <a:rPr lang="fr-FR" sz="1300" dirty="0"/>
              <a:t>un RIB du compte ouvert au nom de la personne morale</a:t>
            </a:r>
          </a:p>
          <a:p>
            <a:pPr lvl="1"/>
            <a:r>
              <a:rPr lang="fr-FR" sz="1300" dirty="0"/>
              <a:t>le relevé de compte prouvant que le compte a bien été </a:t>
            </a:r>
            <a:r>
              <a:rPr lang="fr-FR" sz="1300" dirty="0" smtClean="0"/>
              <a:t>clôturé</a:t>
            </a:r>
            <a:endParaRPr lang="fr-FR" sz="1300" dirty="0"/>
          </a:p>
        </p:txBody>
      </p:sp>
      <p:sp>
        <p:nvSpPr>
          <p:cNvPr id="3" name="Titre 2"/>
          <p:cNvSpPr>
            <a:spLocks noGrp="1"/>
          </p:cNvSpPr>
          <p:nvPr>
            <p:ph type="title"/>
          </p:nvPr>
        </p:nvSpPr>
        <p:spPr/>
        <p:txBody>
          <a:bodyPr>
            <a:normAutofit fontScale="90000"/>
          </a:bodyPr>
          <a:lstStyle/>
          <a:p>
            <a:r>
              <a:rPr lang="fr-FR" dirty="0"/>
              <a:t>loi </a:t>
            </a:r>
            <a:r>
              <a:rPr lang="fr-FR" dirty="0" err="1"/>
              <a:t>eckert</a:t>
            </a:r>
            <a:r>
              <a:rPr lang="fr-FR" dirty="0"/>
              <a:t> </a:t>
            </a:r>
            <a:r>
              <a:rPr lang="fr-FR" dirty="0" smtClean="0"/>
              <a:t>– demande clients – Entreprise ou Association</a:t>
            </a:r>
            <a:endParaRPr lang="fr-FR" dirty="0"/>
          </a:p>
        </p:txBody>
      </p:sp>
    </p:spTree>
    <p:extLst>
      <p:ext uri="{BB962C8B-B14F-4D97-AF65-F5344CB8AC3E}">
        <p14:creationId xmlns:p14="http://schemas.microsoft.com/office/powerpoint/2010/main" val="408487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59543"/>
            <a:ext cx="8542338" cy="5126561"/>
          </a:xfrm>
        </p:spPr>
        <p:txBody>
          <a:bodyPr>
            <a:normAutofit/>
          </a:bodyPr>
          <a:lstStyle/>
          <a:p>
            <a:pPr marL="0" indent="0">
              <a:buNone/>
            </a:pPr>
            <a:r>
              <a:rPr lang="fr-FR" b="1" dirty="0" smtClean="0"/>
              <a:t>C’est </a:t>
            </a:r>
            <a:r>
              <a:rPr lang="fr-FR" b="1" dirty="0"/>
              <a:t>au titulaire du compte de procéder lui-même à la demande de récupération des fonds lui appartenant via le site internet </a:t>
            </a:r>
            <a:r>
              <a:rPr lang="fr-FR" b="1" dirty="0">
                <a:hlinkClick r:id="rId2"/>
              </a:rPr>
              <a:t>www.ciclade.fr</a:t>
            </a:r>
            <a:r>
              <a:rPr lang="fr-FR" b="1" dirty="0"/>
              <a:t>  de la Caisse des Dépôts.  La CDC va procéder à des vérifications d’identité. A ce titre, il est incontournable que ce soit le titulaire lui-même qui réalise ces démarches. </a:t>
            </a:r>
            <a:endParaRPr lang="fr-FR" dirty="0"/>
          </a:p>
          <a:p>
            <a:pPr marL="0" lvl="0" indent="0">
              <a:buNone/>
            </a:pPr>
            <a:endParaRPr lang="fr-FR" dirty="0"/>
          </a:p>
          <a:p>
            <a:pPr marL="0" lvl="0" indent="0">
              <a:buNone/>
            </a:pPr>
            <a:r>
              <a:rPr lang="fr-FR" dirty="0" smtClean="0"/>
              <a:t>Pour </a:t>
            </a:r>
            <a:r>
              <a:rPr lang="fr-FR" dirty="0"/>
              <a:t>avoir de plus amples informations, le client est invité à consulter le site internet de la Caisse des Dépôts: </a:t>
            </a:r>
            <a:r>
              <a:rPr lang="fr-FR" u="sng" dirty="0">
                <a:hlinkClick r:id="rId3"/>
              </a:rPr>
              <a:t>http://www.caissedesdepots.fr/comptes-inactifs-et-contrats-dassurance-vie-non-reclames</a:t>
            </a:r>
            <a:r>
              <a:rPr lang="fr-FR" dirty="0"/>
              <a:t> ou à composer le numéro 0809 40 40 41. A noter, ce numéro ne permet pas de formaliser la demande de récupération des fonds, mais seulement d’avoir un interlocuteur en ligne pour de plus amples informations (d’ailleurs disponibles sur le site). </a:t>
            </a:r>
          </a:p>
          <a:p>
            <a:pPr marL="0" lvl="0" indent="0">
              <a:buNone/>
            </a:pPr>
            <a:endParaRPr lang="fr-FR" b="1" dirty="0" smtClean="0"/>
          </a:p>
          <a:p>
            <a:pPr marL="0" lvl="0" indent="0">
              <a:buNone/>
            </a:pPr>
            <a:r>
              <a:rPr lang="fr-FR" b="1" dirty="0" smtClean="0">
                <a:solidFill>
                  <a:srgbClr val="C00000"/>
                </a:solidFill>
              </a:rPr>
              <a:t>Afin </a:t>
            </a:r>
            <a:r>
              <a:rPr lang="fr-FR" b="1" dirty="0">
                <a:solidFill>
                  <a:srgbClr val="C00000"/>
                </a:solidFill>
              </a:rPr>
              <a:t>de ne pas engager la responsabilité de la Caisse d’Epargne, il est demandé de ne pas réaliser les démarches pour le compte des clients qui se présenteraient en agence pour récupérer leurs avoirs.</a:t>
            </a:r>
            <a:endParaRPr lang="fr-FR" dirty="0">
              <a:solidFill>
                <a:srgbClr val="C00000"/>
              </a:solidFill>
            </a:endParaRPr>
          </a:p>
          <a:p>
            <a:pPr marL="0" indent="0">
              <a:buNone/>
            </a:pPr>
            <a:endParaRPr lang="fr-FR" dirty="0"/>
          </a:p>
          <a:p>
            <a:pPr marL="0" indent="0">
              <a:buNone/>
            </a:pPr>
            <a:r>
              <a:rPr lang="fr-FR" b="1" dirty="0" smtClean="0"/>
              <a:t>Un </a:t>
            </a:r>
            <a:r>
              <a:rPr lang="fr-FR" b="1" dirty="0"/>
              <a:t>argumentaire vous permettant de répondre aux clients </a:t>
            </a:r>
            <a:r>
              <a:rPr lang="fr-FR" b="1" dirty="0" smtClean="0"/>
              <a:t>concernés est disponible dans la rubrique des commerciaux.</a:t>
            </a:r>
            <a:endParaRPr lang="fr-FR" dirty="0"/>
          </a:p>
          <a:p>
            <a:pPr marL="0" indent="0">
              <a:buNone/>
            </a:pPr>
            <a:endParaRPr lang="fr-FR" dirty="0"/>
          </a:p>
          <a:p>
            <a:endParaRPr lang="fr-FR" dirty="0"/>
          </a:p>
          <a:p>
            <a:pPr algn="just">
              <a:spcBef>
                <a:spcPts val="300"/>
              </a:spcBef>
              <a:spcAft>
                <a:spcPts val="300"/>
              </a:spcAft>
            </a:pPr>
            <a:endParaRPr lang="fr-FR" b="1" dirty="0">
              <a:latin typeface="Arial Narrow" panose="020B0606020202030204" pitchFamily="34" charset="0"/>
            </a:endParaRPr>
          </a:p>
        </p:txBody>
      </p:sp>
      <p:sp>
        <p:nvSpPr>
          <p:cNvPr id="3" name="Titre 2"/>
          <p:cNvSpPr>
            <a:spLocks noGrp="1"/>
          </p:cNvSpPr>
          <p:nvPr>
            <p:ph type="title"/>
          </p:nvPr>
        </p:nvSpPr>
        <p:spPr/>
        <p:txBody>
          <a:bodyPr>
            <a:normAutofit/>
          </a:bodyPr>
          <a:lstStyle/>
          <a:p>
            <a:r>
              <a:rPr lang="fr-FR" dirty="0"/>
              <a:t>loi </a:t>
            </a:r>
            <a:r>
              <a:rPr lang="fr-FR" dirty="0" err="1"/>
              <a:t>eckert</a:t>
            </a:r>
            <a:r>
              <a:rPr lang="fr-FR" dirty="0"/>
              <a:t> </a:t>
            </a:r>
            <a:r>
              <a:rPr lang="fr-FR" dirty="0" smtClean="0"/>
              <a:t>– demande clients</a:t>
            </a:r>
            <a:endParaRPr lang="fr-FR" dirty="0"/>
          </a:p>
        </p:txBody>
      </p:sp>
    </p:spTree>
    <p:extLst>
      <p:ext uri="{BB962C8B-B14F-4D97-AF65-F5344CB8AC3E}">
        <p14:creationId xmlns:p14="http://schemas.microsoft.com/office/powerpoint/2010/main" val="3637920257"/>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02ea4b1b-5614-43b2-acce-6a9ef10fff4e"/>
    <ds:schemaRef ds:uri="http://schemas.microsoft.com/office/2006/metadata/properties"/>
    <ds:schemaRef ds:uri="http://purl.org/dc/elements/1.1/"/>
    <ds:schemaRef ds:uri="http://www.w3.org/XML/1998/namespace"/>
    <ds:schemaRef ds:uri="http://purl.org/dc/terms/"/>
    <ds:schemaRef ds:uri="http://schemas.openxmlformats.org/package/2006/metadata/core-properties"/>
    <ds:schemaRef ds:uri="http://purl.org/dc/dcmitype/"/>
    <ds:schemaRef ds:uri="http://schemas.microsoft.com/office/2006/documentManagement/type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3032</TotalTime>
  <Words>1193</Words>
  <Application>Microsoft Office PowerPoint</Application>
  <PresentationFormat>Affichage à l'écran (4:3)</PresentationFormat>
  <Paragraphs>263</Paragraphs>
  <Slides>12</Slides>
  <Notes>0</Notes>
  <HiddenSlides>0</HiddenSlides>
  <MMClips>0</MMClips>
  <ScaleCrop>false</ScaleCrop>
  <HeadingPairs>
    <vt:vector size="4" baseType="variant">
      <vt:variant>
        <vt:lpstr>Thème</vt:lpstr>
      </vt:variant>
      <vt:variant>
        <vt:i4>9</vt:i4>
      </vt:variant>
      <vt:variant>
        <vt:lpstr>Titres des diapositives</vt:lpstr>
      </vt:variant>
      <vt:variant>
        <vt:i4>12</vt:i4>
      </vt:variant>
    </vt:vector>
  </HeadingPairs>
  <TitlesOfParts>
    <vt:vector size="21" baseType="lpstr">
      <vt:lpstr>1-MODELE PART</vt:lpstr>
      <vt:lpstr>2-MODELE GP</vt:lpstr>
      <vt:lpstr>3-MODELE PRO</vt:lpstr>
      <vt:lpstr>MODELE BDR</vt:lpstr>
      <vt:lpstr>BDR ENTREPRISES</vt:lpstr>
      <vt:lpstr>BDR ESI</vt:lpstr>
      <vt:lpstr>BDR PP</vt:lpstr>
      <vt:lpstr>BDR IMMO PRO</vt:lpstr>
      <vt:lpstr>BDR SECTEUR PUBLIC</vt:lpstr>
      <vt:lpstr>LOI ECKERT</vt:lpstr>
      <vt:lpstr>Rappel – loi eckert </vt:lpstr>
      <vt:lpstr>Rappel – loi eckert </vt:lpstr>
      <vt:lpstr>Rappel – loi eckert </vt:lpstr>
      <vt:lpstr>loi eckert - Actions sur le stock 2016</vt:lpstr>
      <vt:lpstr>loi eckert - VOLUME DU stock 2016</vt:lpstr>
      <vt:lpstr>loi eckert - Actions sur le flux</vt:lpstr>
      <vt:lpstr>loi eckert - Actions sur le flux</vt:lpstr>
      <vt:lpstr>loi eckert - en agence</vt:lpstr>
      <vt:lpstr>loi eckert – demande clients - particuliers</vt:lpstr>
      <vt:lpstr>loi eckert – demande clients – Entreprise ou Association</vt:lpstr>
      <vt:lpstr>loi eckert – demande clients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a5704738</cp:lastModifiedBy>
  <cp:revision>334</cp:revision>
  <cp:lastPrinted>2016-06-22T11:00:56Z</cp:lastPrinted>
  <dcterms:created xsi:type="dcterms:W3CDTF">2016-06-03T08:10:53Z</dcterms:created>
  <dcterms:modified xsi:type="dcterms:W3CDTF">2018-06-18T07:33:43Z</dcterms:modified>
</cp:coreProperties>
</file>